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8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90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5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9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2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2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8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7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3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5867E-0D18-4922-96A4-ACCBEA3289D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74A5-88F3-4770-92B7-8179113F1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1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800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Extra chromosomal Agents</a:t>
            </a:r>
            <a:br>
              <a:rPr lang="en-US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Transposable elements </a:t>
            </a:r>
            <a:br>
              <a:rPr lang="en-US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Mobile genetic elements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are segments of DNA able to move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from site to site in the genome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genomes in the same cell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Found in both prokaryotes and eukaryotes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they are a diverse group differing in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structure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mechanism of mobilization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distribution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freedom of movement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4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1"/>
            <a:ext cx="8856984" cy="64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9426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.Transposons</a:t>
            </a:r>
            <a:r>
              <a:rPr lang="en-US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00100"/>
            <a:ext cx="8964488" cy="53260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Transposons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were originally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defined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bacterial transposable elements which carried not only those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genes required for transposition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but also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nonessential genes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e.g. for antibiotic resistance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resistance plasmids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first discovered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there was much speculation as to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how a single element could have evolved to carry a number of different antibiotic resistance genes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in particular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apparently related plasmids could have different combinations of such genes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conversely,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otherwise 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dissimilar plasmids could carry related resistance genes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57713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was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assumed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that a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basic plasmid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having the ability to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replicate independently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carrying any other information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had somehow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picked up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resistance gene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chromosome of a resistant host strain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7030A0"/>
                </a:solidFill>
              </a:rPr>
              <a:t>Transfer</a:t>
            </a:r>
            <a:r>
              <a:rPr lang="en-US" dirty="0"/>
              <a:t> of this </a:t>
            </a:r>
            <a:r>
              <a:rPr lang="en-US" dirty="0">
                <a:solidFill>
                  <a:srgbClr val="C00000"/>
                </a:solidFill>
              </a:rPr>
              <a:t>plasmid</a:t>
            </a:r>
            <a:r>
              <a:rPr lang="en-US" dirty="0"/>
              <a:t> to an otherwise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sensitive strain</a:t>
            </a:r>
            <a:r>
              <a:rPr lang="en-US" dirty="0"/>
              <a:t> then produces </a:t>
            </a:r>
            <a:r>
              <a:rPr lang="en-US" b="1" dirty="0" smtClean="0">
                <a:solidFill>
                  <a:srgbClr val="7030A0"/>
                </a:solidFill>
              </a:rPr>
              <a:t>.</a:t>
            </a: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plasmid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moves from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organism to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it has the opportunity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acquire additional resistance genes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giving rise to a 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family of plasmids containing different combinations of resistance genes.</a:t>
            </a:r>
          </a:p>
          <a:p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659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When a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transposable element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becomes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target DNA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short sequence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target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site of integration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duplicated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during the insertion process.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duplication arises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single-stranded DNA breaks are generated by the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transposase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transposon is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attached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single-</a:t>
            </a:r>
            <a:r>
              <a:rPr lang="en-US" dirty="0"/>
              <a:t>stranded ends that have been generated, and repair of the single-strand portions results in the duplication.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56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gene-duplication events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thought to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fuel microbial evolution.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This is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mutations occurring in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one copy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gene(s) do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affect the other copy;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the function of the faulty protein is still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covered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 by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product of the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unmutated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duplicate gene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beneficial mutations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copy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lead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protein that has superior properties to the normal protein and thereby i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ncrease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fitness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Genomic analyses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have revealed numerous examples of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protein-encoding genes th</a:t>
            </a:r>
            <a:r>
              <a:rPr lang="en-US" dirty="0">
                <a:solidFill>
                  <a:srgbClr val="C00000"/>
                </a:solidFill>
              </a:rPr>
              <a:t>at were clearly derived from gene duplication.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07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Structure of Transposons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structure of a simple transposon</a:t>
            </a:r>
            <a:r>
              <a:rPr lang="en-US" dirty="0"/>
              <a:t>,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Tn3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consists of about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5000 base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pairs and has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short (38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inverted repeat sequence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each end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is therefore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analogous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an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sequence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distinction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being that a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transposon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carries an identifiable genetic marker – in this case the ampicillin resistance gene (</a:t>
            </a:r>
            <a:r>
              <a:rPr lang="en-US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bla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-lactamase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Tn3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codes for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 other proteins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well: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transposase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TnpA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and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TnpR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bifunctional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protein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acts as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repressor and is also responsible for 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one stage of transposition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known as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resolution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5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As with the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sequences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there is a short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repeat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at either end of the transposon (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five base pairs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in the case of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Tn3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" y="2204864"/>
            <a:ext cx="8229600" cy="352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744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transposable elements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have a more complex structure than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Tn3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composite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transposons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consist of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two copies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sequence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either side of a set of resistance genes.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tetracycline resistance transposon Tn10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is about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9300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length, consists of a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central region </a:t>
            </a:r>
            <a:r>
              <a:rPr lang="en-US" dirty="0"/>
              <a:t>carrying the resistance determinants </a:t>
            </a:r>
            <a:r>
              <a:rPr lang="en-US" b="1" dirty="0">
                <a:solidFill>
                  <a:schemeClr val="tx2"/>
                </a:solidFill>
              </a:rPr>
              <a:t>flanked</a:t>
            </a:r>
            <a:r>
              <a:rPr lang="en-US" dirty="0">
                <a:solidFill>
                  <a:srgbClr val="C00000"/>
                </a:solidFill>
              </a:rPr>
              <a:t> by two copies </a:t>
            </a:r>
            <a:r>
              <a:rPr lang="en-US" dirty="0"/>
              <a:t>of the </a:t>
            </a:r>
            <a:r>
              <a:rPr lang="en-US" b="1" dirty="0">
                <a:solidFill>
                  <a:srgbClr val="C00000"/>
                </a:solidFill>
              </a:rPr>
              <a:t>IS10</a:t>
            </a:r>
            <a:r>
              <a:rPr lang="en-US" dirty="0"/>
              <a:t> insertion sequence in opposite orientations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IS10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itself is about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1300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long with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-bp inverted repeat ends and contains a </a:t>
            </a:r>
            <a:r>
              <a:rPr lang="en-US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transposase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gene.</a:t>
            </a:r>
          </a:p>
        </p:txBody>
      </p:sp>
    </p:spTree>
    <p:extLst>
      <p:ext uri="{BB962C8B-B14F-4D97-AF65-F5344CB8AC3E}">
        <p14:creationId xmlns:p14="http://schemas.microsoft.com/office/powerpoint/2010/main" val="2262731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Composite transposons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may have their flanking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regions in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inverted orientation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 direct repeats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Tn10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Tn5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both have inverted repeats of an IS (IS10 and IS50 respectively) at their ends, while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Tn9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direct repeats of IS1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3429000"/>
            <a:ext cx="85689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7388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transposition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of such composite elements can be quite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complex: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sequences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themselves may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transpose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independently or transposition of the entire region may occur.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Furthermore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recombination between the IS elements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occur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leading to deletion or inversion of the region separating them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composite transposons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as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Tn10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also known as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class I transposons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while transposons such as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Tn3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flanked by inverted repeats rather than IS elements, are referred to as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class II transposons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7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endParaRPr lang="en-US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Those elements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cannot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replicate outside the host genome, but which control their own mobility within it, are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termed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transposable elements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transposable elements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are the largest elements and demonstrate great diversity in structure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73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Integrons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/>
          <a:lstStyle/>
          <a:p>
            <a:r>
              <a:rPr lang="en-US" b="1" dirty="0" err="1">
                <a:solidFill>
                  <a:schemeClr val="tx2"/>
                </a:solidFill>
              </a:rPr>
              <a:t>Integrons</a:t>
            </a:r>
            <a:r>
              <a:rPr lang="en-US" dirty="0"/>
              <a:t> are i</a:t>
            </a:r>
            <a:r>
              <a:rPr lang="en-US" dirty="0">
                <a:solidFill>
                  <a:srgbClr val="C00000"/>
                </a:solidFill>
              </a:rPr>
              <a:t>ndependent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mobile</a:t>
            </a:r>
            <a:r>
              <a:rPr lang="en-US" dirty="0"/>
              <a:t> elements that encode genes for protein functions, and encode additional DNA to guarantee the </a:t>
            </a:r>
            <a:r>
              <a:rPr lang="en-US" dirty="0" err="1"/>
              <a:t>integron's</a:t>
            </a:r>
            <a:r>
              <a:rPr lang="en-US" dirty="0"/>
              <a:t> expression and integration into the bacterial genome</a:t>
            </a:r>
            <a:r>
              <a:rPr lang="en-US" dirty="0" smtClean="0"/>
              <a:t>.</a:t>
            </a:r>
          </a:p>
          <a:p>
            <a:r>
              <a:rPr lang="en-US" dirty="0"/>
              <a:t>The </a:t>
            </a:r>
            <a:r>
              <a:rPr lang="en-US" b="1" dirty="0" err="1">
                <a:solidFill>
                  <a:schemeClr val="tx2"/>
                </a:solidFill>
              </a:rPr>
              <a:t>integron</a:t>
            </a:r>
            <a:r>
              <a:rPr lang="en-US" dirty="0"/>
              <a:t> consists of </a:t>
            </a:r>
            <a:r>
              <a:rPr lang="en-US" b="1" dirty="0">
                <a:solidFill>
                  <a:srgbClr val="C00000"/>
                </a:solidFill>
              </a:rPr>
              <a:t>a regulatory region</a:t>
            </a:r>
            <a:r>
              <a:rPr lang="en-US" dirty="0"/>
              <a:t>, an </a:t>
            </a:r>
            <a:r>
              <a:rPr lang="en-US" b="1" dirty="0">
                <a:solidFill>
                  <a:srgbClr val="C00000"/>
                </a:solidFill>
              </a:rPr>
              <a:t>open reading frame </a:t>
            </a:r>
            <a:r>
              <a:rPr lang="en-US" dirty="0"/>
              <a:t>encoding a site-specific </a:t>
            </a:r>
            <a:r>
              <a:rPr lang="en-US" dirty="0" err="1"/>
              <a:t>recombinase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</a:rPr>
              <a:t>a target site for the </a:t>
            </a:r>
            <a:r>
              <a:rPr lang="en-US" b="1" dirty="0" err="1">
                <a:solidFill>
                  <a:srgbClr val="C00000"/>
                </a:solidFill>
              </a:rPr>
              <a:t>recombinase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25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336704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Integrons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effectively </a:t>
            </a: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generate widespread antibiotic resistance by donating antibiotic resistance genes to any strain of bacteria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Ironically, it is widely believed that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integrons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evolved only recently in response to antibiotic selection pressure. In other words, 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use of antibiotics advanced the widespread occurrence of antibiotic resistance.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3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>
                <a:solidFill>
                  <a:srgbClr val="C00000"/>
                </a:solidFill>
              </a:rPr>
              <a:t>Mechanisms of transposition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217443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/>
              <a:t>-Replicative </a:t>
            </a:r>
            <a:r>
              <a:rPr lang="en-US" b="1" dirty="0"/>
              <a:t>transposition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/>
              <a:t>-Non-replicative </a:t>
            </a:r>
            <a:r>
              <a:rPr lang="en-US" b="1" dirty="0"/>
              <a:t>(conservative) transposition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…………………………………………………………………………..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5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transposable elements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Insertion sequences</a:t>
            </a:r>
          </a:p>
          <a:p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.Transposons</a:t>
            </a:r>
          </a:p>
          <a:p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Integrons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89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dirty="0">
                <a:solidFill>
                  <a:srgbClr val="0070C0"/>
                </a:solidFill>
              </a:rPr>
              <a:t>Insertion sequences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constitute an important component of most bacterial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genomes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rgbClr val="0070C0"/>
                </a:solidFill>
              </a:rPr>
              <a:t>Insertion of a DNA fragment into a gene </a:t>
            </a:r>
            <a:r>
              <a:rPr lang="en-US" dirty="0">
                <a:solidFill>
                  <a:srgbClr val="C00000"/>
                </a:solidFill>
              </a:rPr>
              <a:t>will</a:t>
            </a:r>
            <a:r>
              <a:rPr lang="en-US" dirty="0"/>
              <a:t> usually </a:t>
            </a:r>
            <a:r>
              <a:rPr lang="en-US" dirty="0">
                <a:solidFill>
                  <a:srgbClr val="C00000"/>
                </a:solidFill>
              </a:rPr>
              <a:t>result</a:t>
            </a:r>
            <a:r>
              <a:rPr lang="en-US" dirty="0"/>
              <a:t> in the </a:t>
            </a:r>
            <a:r>
              <a:rPr lang="en-US" dirty="0">
                <a:solidFill>
                  <a:srgbClr val="C00000"/>
                </a:solidFill>
              </a:rPr>
              <a:t>inactivation</a:t>
            </a:r>
            <a:r>
              <a:rPr lang="en-US" dirty="0"/>
              <a:t> of that gene, and it is by the </a:t>
            </a:r>
            <a:r>
              <a:rPr lang="en-US" dirty="0">
                <a:solidFill>
                  <a:srgbClr val="C00000"/>
                </a:solidFill>
              </a:rPr>
              <a:t>loss of that </a:t>
            </a:r>
            <a:r>
              <a:rPr lang="en-US" dirty="0" smtClean="0">
                <a:solidFill>
                  <a:srgbClr val="C00000"/>
                </a:solidFill>
              </a:rPr>
              <a:t>function.</a:t>
            </a:r>
          </a:p>
          <a:p>
            <a:r>
              <a:rPr lang="en-US" dirty="0">
                <a:solidFill>
                  <a:srgbClr val="C00000"/>
                </a:solidFill>
              </a:rPr>
              <a:t>A number of genetic elements</a:t>
            </a:r>
            <a:r>
              <a:rPr lang="en-US" dirty="0"/>
              <a:t>, including some </a:t>
            </a:r>
            <a:r>
              <a:rPr lang="en-US" dirty="0">
                <a:solidFill>
                  <a:srgbClr val="7030A0"/>
                </a:solidFill>
              </a:rPr>
              <a:t>phages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plasmids</a:t>
            </a:r>
            <a:r>
              <a:rPr lang="en-US" dirty="0"/>
              <a:t> , can be </a:t>
            </a:r>
            <a:r>
              <a:rPr lang="en-US" dirty="0">
                <a:solidFill>
                  <a:srgbClr val="C00000"/>
                </a:solidFill>
              </a:rPr>
              <a:t>inserted</a:t>
            </a:r>
            <a:r>
              <a:rPr lang="en-US" dirty="0"/>
              <a:t> into the bacterial chromosome. </a:t>
            </a:r>
            <a:endParaRPr lang="en-US" dirty="0" smtClean="0"/>
          </a:p>
          <a:p>
            <a:r>
              <a:rPr lang="en-US" dirty="0"/>
              <a:t>The simplest of these genetic elements are known as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Sequences (IS)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07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686800" cy="593752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Bacterial transposable elements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discovered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as a consequence of 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their ability to cause unstable but strongly polar mutations in 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E. coli</a:t>
            </a:r>
            <a:r>
              <a:rPr lang="en-US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4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different </a:t>
            </a:r>
            <a:r>
              <a:rPr 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 elements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have been </a:t>
            </a:r>
            <a:r>
              <a:rPr 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identified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majority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enteric bacteria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and their </a:t>
            </a:r>
            <a:r>
              <a:rPr lang="en-US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plasmids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91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Structure of insertion sequences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There are many IS elements known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smtClean="0"/>
              <a:t>They </a:t>
            </a:r>
            <a:r>
              <a:rPr lang="en-US" sz="3600" dirty="0">
                <a:solidFill>
                  <a:srgbClr val="C00000"/>
                </a:solidFill>
              </a:rPr>
              <a:t>differ</a:t>
            </a:r>
            <a:r>
              <a:rPr lang="en-US" sz="3600" dirty="0"/>
              <a:t> in </a:t>
            </a:r>
            <a:r>
              <a:rPr lang="en-US" sz="3600" dirty="0">
                <a:solidFill>
                  <a:srgbClr val="C00000"/>
                </a:solidFill>
              </a:rPr>
              <a:t>size</a:t>
            </a:r>
            <a:r>
              <a:rPr lang="en-US" sz="3600" dirty="0"/>
              <a:t> and other </a:t>
            </a:r>
            <a:r>
              <a:rPr lang="en-US" sz="3600" dirty="0">
                <a:solidFill>
                  <a:srgbClr val="C00000"/>
                </a:solidFill>
              </a:rPr>
              <a:t>details</a:t>
            </a:r>
            <a:r>
              <a:rPr lang="en-US" sz="3600" dirty="0"/>
              <a:t>, but </a:t>
            </a:r>
            <a:r>
              <a:rPr lang="en-US" sz="3600" dirty="0">
                <a:solidFill>
                  <a:srgbClr val="0070C0"/>
                </a:solidFill>
              </a:rPr>
              <a:t>the overall structure of most such elements</a:t>
            </a:r>
            <a:r>
              <a:rPr lang="en-US" sz="3600" dirty="0"/>
              <a:t> is </a:t>
            </a:r>
            <a:r>
              <a:rPr lang="en-US" sz="3600" dirty="0">
                <a:solidFill>
                  <a:srgbClr val="C00000"/>
                </a:solidFill>
              </a:rPr>
              <a:t>similar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smtClean="0">
                <a:solidFill>
                  <a:srgbClr val="C00000"/>
                </a:solidFill>
              </a:rPr>
              <a:t>IS</a:t>
            </a:r>
            <a:r>
              <a:rPr lang="en-US" sz="3600" dirty="0" smtClean="0"/>
              <a:t> </a:t>
            </a:r>
            <a:r>
              <a:rPr lang="en-US" sz="3600" dirty="0" err="1"/>
              <a:t>is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C00000"/>
                </a:solidFill>
              </a:rPr>
              <a:t>768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70C0"/>
                </a:solidFill>
              </a:rPr>
              <a:t>bases</a:t>
            </a:r>
            <a:r>
              <a:rPr lang="en-US" sz="3600" dirty="0"/>
              <a:t> long but many other IS elements are longer (usually </a:t>
            </a:r>
            <a:r>
              <a:rPr lang="en-US" sz="3600" dirty="0">
                <a:solidFill>
                  <a:srgbClr val="C00000"/>
                </a:solidFill>
              </a:rPr>
              <a:t>1300</a:t>
            </a:r>
            <a:r>
              <a:rPr lang="en-US" sz="3600" dirty="0"/>
              <a:t>–</a:t>
            </a:r>
            <a:r>
              <a:rPr lang="en-US" sz="3600" dirty="0">
                <a:solidFill>
                  <a:srgbClr val="C00000"/>
                </a:solidFill>
              </a:rPr>
              <a:t>1500 </a:t>
            </a:r>
            <a:r>
              <a:rPr lang="en-US" sz="3600" dirty="0"/>
              <a:t>bases). </a:t>
            </a:r>
          </a:p>
        </p:txBody>
      </p:sp>
    </p:spTree>
    <p:extLst>
      <p:ext uri="{BB962C8B-B14F-4D97-AF65-F5344CB8AC3E}">
        <p14:creationId xmlns:p14="http://schemas.microsoft.com/office/powerpoint/2010/main" val="27658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central region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an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 element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codes for a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(known as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transposase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which is necessary for 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movement of the element from one site to another.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sequence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are almost perfect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inverted repeat (IR)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sequences, which in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consist of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23 nucleotides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>
                <a:solidFill>
                  <a:srgbClr val="C00000"/>
                </a:solidFill>
              </a:rPr>
              <a:t>A minority </a:t>
            </a:r>
            <a:r>
              <a:rPr lang="en-US" sz="3600" dirty="0"/>
              <a:t>of </a:t>
            </a:r>
            <a:r>
              <a:rPr lang="en-US" sz="3600" dirty="0">
                <a:solidFill>
                  <a:srgbClr val="C00000"/>
                </a:solidFill>
              </a:rPr>
              <a:t>elements</a:t>
            </a:r>
            <a:r>
              <a:rPr lang="en-US" sz="3600" dirty="0"/>
              <a:t>, such as </a:t>
            </a:r>
            <a:r>
              <a:rPr lang="en-US" sz="3600" b="1" dirty="0">
                <a:solidFill>
                  <a:srgbClr val="C00000"/>
                </a:solidFill>
              </a:rPr>
              <a:t>IS900 </a:t>
            </a:r>
            <a:r>
              <a:rPr lang="en-US" sz="3600" dirty="0"/>
              <a:t>from </a:t>
            </a:r>
            <a:r>
              <a:rPr lang="en-US" sz="3600" i="1" dirty="0"/>
              <a:t>Mycobacterium </a:t>
            </a:r>
            <a:r>
              <a:rPr lang="en-US" sz="3600" i="1" dirty="0" err="1"/>
              <a:t>paratuberculosis</a:t>
            </a:r>
            <a:r>
              <a:rPr lang="en-US" sz="3600" dirty="0"/>
              <a:t> do </a:t>
            </a:r>
            <a:r>
              <a:rPr lang="en-US" sz="3600" b="1" dirty="0">
                <a:solidFill>
                  <a:srgbClr val="0070C0"/>
                </a:solidFill>
              </a:rPr>
              <a:t>not have inverted repeat ends</a:t>
            </a:r>
            <a:r>
              <a:rPr lang="en-US" sz="3600" dirty="0"/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41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5937523"/>
          </a:xfrm>
        </p:spPr>
        <p:txBody>
          <a:bodyPr/>
          <a:lstStyle/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DNA sequences are often presented as just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one of the two strands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inverted repeat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sequence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will appear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addition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inverted repeats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inspection of a DNA region containing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insertion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sequence usually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shows a further short sequence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that is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duplicated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this sequence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repeated in the same orientation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is therefore referred to as a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repeat (DR).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890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2656"/>
            <a:ext cx="8964488" cy="5793507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This is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 part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but 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arises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duplication of the DNA 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site 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different copies of 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IS1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will have different target sequence repeats depending on the point of insertion. </a:t>
            </a:r>
            <a:endParaRPr lang="en-US" sz="4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sequences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have been identified in 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most bacterial genera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although the presence and the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number of copies of any one element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often varies 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strain 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strain. </a:t>
            </a:r>
          </a:p>
          <a:p>
            <a:endParaRPr lang="en-US" sz="4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29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1284</Words>
  <Application>Microsoft Office PowerPoint</Application>
  <PresentationFormat>On-screen Show (4:3)</PresentationFormat>
  <Paragraphs>76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Extra chromosomal Agents Transposable elements  </vt:lpstr>
      <vt:lpstr>PowerPoint Presentation</vt:lpstr>
      <vt:lpstr>transposable elements </vt:lpstr>
      <vt:lpstr>1. Insertion sequences </vt:lpstr>
      <vt:lpstr>PowerPoint Presentation</vt:lpstr>
      <vt:lpstr>Structure of insertion sequences </vt:lpstr>
      <vt:lpstr>PowerPoint Presentation</vt:lpstr>
      <vt:lpstr>PowerPoint Presentation</vt:lpstr>
      <vt:lpstr>PowerPoint Presentation</vt:lpstr>
      <vt:lpstr>PowerPoint Presentation</vt:lpstr>
      <vt:lpstr>2.Transposons </vt:lpstr>
      <vt:lpstr>PowerPoint Presentation</vt:lpstr>
      <vt:lpstr>PowerPoint Presentation</vt:lpstr>
      <vt:lpstr>PowerPoint Presentation</vt:lpstr>
      <vt:lpstr>Structure of Transposons </vt:lpstr>
      <vt:lpstr>As with the insertion sequences, there is a short direct repeat at either end of the transposon (five base pairs in the case of Tn3).</vt:lpstr>
      <vt:lpstr>PowerPoint Presentation</vt:lpstr>
      <vt:lpstr>PowerPoint Presentation</vt:lpstr>
      <vt:lpstr>The transposition behaviour of such composite elements can be quite complex:</vt:lpstr>
      <vt:lpstr>3. Integrons </vt:lpstr>
      <vt:lpstr>PowerPoint Presentation</vt:lpstr>
      <vt:lpstr>Mechanisms of transposition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 chromosomal Agents Transposable elements  </dc:title>
  <dc:creator>DR.Ahmed Saker 2o1O</dc:creator>
  <cp:lastModifiedBy>DR.Ahmed Saker 2o1O</cp:lastModifiedBy>
  <cp:revision>24</cp:revision>
  <dcterms:created xsi:type="dcterms:W3CDTF">2016-03-31T00:23:34Z</dcterms:created>
  <dcterms:modified xsi:type="dcterms:W3CDTF">2016-03-31T02:51:22Z</dcterms:modified>
</cp:coreProperties>
</file>