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handoutMasterIdLst>
    <p:handoutMasterId r:id="rId24"/>
  </p:handout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5" r:id="rId9"/>
    <p:sldId id="266" r:id="rId10"/>
    <p:sldId id="267" r:id="rId11"/>
    <p:sldId id="264" r:id="rId12"/>
    <p:sldId id="268" r:id="rId13"/>
    <p:sldId id="269" r:id="rId14"/>
    <p:sldId id="270" r:id="rId15"/>
    <p:sldId id="271" r:id="rId16"/>
    <p:sldId id="272" r:id="rId17"/>
    <p:sldId id="273" r:id="rId18"/>
    <p:sldId id="274" r:id="rId19"/>
    <p:sldId id="275" r:id="rId20"/>
    <p:sldId id="276" r:id="rId21"/>
    <p:sldId id="277" r:id="rId22"/>
    <p:sldId id="278" r:id="rId2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R.Ahmed Saker 2o1O" initials="s" lastIdx="0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9" autoAdjust="0"/>
    <p:restoredTop sz="9468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38" d="100"/>
          <a:sy n="38" d="100"/>
        </p:scale>
        <p:origin x="-2262" y="-120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commentAuthors" Target="commentAuthor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9542F17-4D97-47A4-A271-FFC739064DAB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06B92C-A445-4CB9-A019-C4AF024F17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486440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690402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09975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06776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539848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8486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2578176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7870729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808034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56926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523329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69057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A4E1B2-E55C-47D1-A978-4CB40C372E7D}" type="datetimeFigureOut">
              <a:rPr lang="en-US" smtClean="0"/>
              <a:t>3/10/2016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05D6D5-58A8-47F7-BD41-7039DF2697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24066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sz="7300" b="1" dirty="0">
                <a:solidFill>
                  <a:schemeClr val="accent5">
                    <a:lumMod val="75000"/>
                  </a:schemeClr>
                </a:solidFill>
              </a:rPr>
              <a:t>Types of mutations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Point mutations</a:t>
            </a:r>
          </a:p>
          <a:p>
            <a:r>
              <a:rPr lang="en-US" sz="5400" b="1" dirty="0" smtClean="0">
                <a:solidFill>
                  <a:schemeClr val="accent5">
                    <a:lumMod val="75000"/>
                  </a:schemeClr>
                </a:solidFill>
              </a:rPr>
              <a:t>Conditional mutations</a:t>
            </a:r>
            <a:endParaRPr lang="en-US" sz="5400" b="1" dirty="0">
              <a:solidFill>
                <a:schemeClr val="accent5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455682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Nucleotide –pair substitution : </a:t>
            </a:r>
            <a:r>
              <a:rPr lang="en-US" b="1" dirty="0" smtClean="0">
                <a:solidFill>
                  <a:srgbClr val="FF0000"/>
                </a:solidFill>
              </a:rPr>
              <a:t>nonsense </a:t>
            </a:r>
            <a:endParaRPr lang="en-US" b="1" dirty="0">
              <a:solidFill>
                <a:srgbClr val="FF0000"/>
              </a:solidFill>
            </a:endParaRPr>
          </a:p>
        </p:txBody>
      </p:sp>
      <p:pic>
        <p:nvPicPr>
          <p:cNvPr id="4098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536" y="1628800"/>
            <a:ext cx="8496944" cy="489654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9407015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228919"/>
            <a:ext cx="8229600" cy="45719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8640"/>
            <a:ext cx="8229600" cy="5937523"/>
          </a:xfrm>
        </p:spPr>
        <p:txBody>
          <a:bodyPr>
            <a:normAutofit lnSpcReduction="10000"/>
          </a:bodyPr>
          <a:lstStyle/>
          <a:p>
            <a:r>
              <a:rPr lang="en-US" b="1" dirty="0" smtClean="0">
                <a:solidFill>
                  <a:srgbClr val="7030A0"/>
                </a:solidFill>
              </a:rPr>
              <a:t>A different kind of mutation still involving a change at a </a:t>
            </a:r>
            <a:r>
              <a:rPr lang="en-US" b="1" dirty="0" smtClean="0">
                <a:solidFill>
                  <a:srgbClr val="FF0000"/>
                </a:solidFill>
              </a:rPr>
              <a:t>single position</a:t>
            </a:r>
            <a:r>
              <a:rPr lang="en-US" b="1" dirty="0" smtClean="0">
                <a:solidFill>
                  <a:srgbClr val="7030A0"/>
                </a:solidFill>
              </a:rPr>
              <a:t>, consists of the </a:t>
            </a:r>
            <a:r>
              <a:rPr lang="en-US" b="1" dirty="0" smtClean="0">
                <a:solidFill>
                  <a:srgbClr val="FF0000"/>
                </a:solidFill>
              </a:rPr>
              <a:t>deletion</a:t>
            </a:r>
            <a:r>
              <a:rPr lang="en-US" b="1" dirty="0" smtClean="0">
                <a:solidFill>
                  <a:srgbClr val="7030A0"/>
                </a:solidFill>
              </a:rPr>
              <a:t> or </a:t>
            </a:r>
            <a:r>
              <a:rPr lang="en-US" b="1" dirty="0" smtClean="0">
                <a:solidFill>
                  <a:srgbClr val="FF0000"/>
                </a:solidFill>
              </a:rPr>
              <a:t>addition</a:t>
            </a:r>
            <a:r>
              <a:rPr lang="en-US" b="1" dirty="0" smtClean="0">
                <a:solidFill>
                  <a:srgbClr val="7030A0"/>
                </a:solidFill>
              </a:rPr>
              <a:t> of a </a:t>
            </a:r>
            <a:r>
              <a:rPr lang="en-US" b="1" dirty="0" smtClean="0">
                <a:solidFill>
                  <a:srgbClr val="FF0000"/>
                </a:solidFill>
              </a:rPr>
              <a:t>single nucleotide</a:t>
            </a:r>
            <a:r>
              <a:rPr lang="en-US" dirty="0" smtClean="0">
                <a:solidFill>
                  <a:srgbClr val="FF0000"/>
                </a:solidFill>
              </a:rPr>
              <a:t> </a:t>
            </a:r>
            <a:r>
              <a:rPr lang="en-US" dirty="0" smtClean="0"/>
              <a:t>(or of any number other than a multiple of three).</a:t>
            </a:r>
          </a:p>
          <a:p>
            <a:r>
              <a:rPr lang="en-US" dirty="0" smtClean="0"/>
              <a:t> This is known as a </a:t>
            </a:r>
            <a:r>
              <a:rPr lang="en-US" b="1" dirty="0" err="1" smtClean="0">
                <a:solidFill>
                  <a:srgbClr val="FF0000"/>
                </a:solidFill>
              </a:rPr>
              <a:t>frameshift</a:t>
            </a:r>
            <a:r>
              <a:rPr lang="en-US" dirty="0" smtClean="0"/>
              <a:t> mutation, since it results in the reading frame being altered for the remainder of the gene. </a:t>
            </a:r>
            <a:r>
              <a:rPr lang="en-US" dirty="0" smtClean="0">
                <a:solidFill>
                  <a:srgbClr val="FF0000"/>
                </a:solidFill>
              </a:rPr>
              <a:t>Since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00B050"/>
                </a:solidFill>
              </a:rPr>
              <a:t>the message is read in triplets, with no punctuation marks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C00000"/>
                </a:solidFill>
              </a:rPr>
              <a:t>(</a:t>
            </a:r>
            <a:r>
              <a:rPr lang="en-US" dirty="0" smtClean="0">
                <a:solidFill>
                  <a:srgbClr val="0070C0"/>
                </a:solidFill>
              </a:rPr>
              <a:t>the reading frame being determined solely by the translation start codon</a:t>
            </a:r>
            <a:r>
              <a:rPr lang="en-US" dirty="0" smtClean="0">
                <a:solidFill>
                  <a:srgbClr val="C00000"/>
                </a:solidFill>
              </a:rPr>
              <a:t>)</a:t>
            </a:r>
            <a:r>
              <a:rPr lang="en-US" dirty="0" smtClean="0"/>
              <a:t>, an alteration in the reading frame </a:t>
            </a:r>
            <a:r>
              <a:rPr lang="en-US" dirty="0" smtClean="0">
                <a:solidFill>
                  <a:srgbClr val="FF0000"/>
                </a:solidFill>
              </a:rPr>
              <a:t>will result in </a:t>
            </a:r>
            <a:r>
              <a:rPr lang="en-US" b="1" dirty="0" smtClean="0">
                <a:solidFill>
                  <a:srgbClr val="00B050"/>
                </a:solidFill>
              </a:rPr>
              <a:t>the synthesis of a totally different protein from that point on</a:t>
            </a:r>
            <a:r>
              <a:rPr lang="en-US" dirty="0" smtClean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4587427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274638"/>
            <a:ext cx="9144000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Nucleotide –pair insertion or deletion</a:t>
            </a:r>
            <a:r>
              <a:rPr lang="en-US" b="1" dirty="0"/>
              <a:t>: </a:t>
            </a:r>
            <a:r>
              <a:rPr lang="en-US" b="1" dirty="0">
                <a:solidFill>
                  <a:srgbClr val="FF0000"/>
                </a:solidFill>
              </a:rPr>
              <a:t>immediate nonsense </a:t>
            </a:r>
          </a:p>
        </p:txBody>
      </p:sp>
      <p:pic>
        <p:nvPicPr>
          <p:cNvPr id="5122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556792"/>
            <a:ext cx="8640960" cy="496855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74465391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507288" cy="1143000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Nucleotide –pair insertion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deletion</a:t>
            </a:r>
            <a:r>
              <a:rPr lang="en-US" b="1" dirty="0"/>
              <a:t>: </a:t>
            </a:r>
            <a:r>
              <a:rPr lang="en-US" b="1" dirty="0">
                <a:solidFill>
                  <a:srgbClr val="FF0000"/>
                </a:solidFill>
              </a:rPr>
              <a:t>extensive missense </a:t>
            </a:r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520" y="1484784"/>
            <a:ext cx="8568952" cy="518457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424738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5400" b="1" dirty="0">
                <a:solidFill>
                  <a:schemeClr val="accent5">
                    <a:lumMod val="75000"/>
                  </a:schemeClr>
                </a:solidFill>
              </a:rPr>
              <a:t>Conditional mutations</a:t>
            </a:r>
            <a:endParaRPr lang="en-US" sz="5400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There are many genes that do not affect </a:t>
            </a:r>
            <a:r>
              <a:rPr lang="en-US" b="1" dirty="0" smtClean="0">
                <a:solidFill>
                  <a:srgbClr val="FF0000"/>
                </a:solidFill>
              </a:rPr>
              <a:t>resistance to antibiotics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bacteriophages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FF0000"/>
                </a:solidFill>
              </a:rPr>
              <a:t>biosynthesis of essential metabolites </a:t>
            </a:r>
            <a:r>
              <a:rPr lang="en-US" b="1" dirty="0" smtClean="0"/>
              <a:t>or </a:t>
            </a:r>
            <a:r>
              <a:rPr lang="en-US" b="1" dirty="0" smtClean="0">
                <a:solidFill>
                  <a:srgbClr val="FF0000"/>
                </a:solidFill>
              </a:rPr>
              <a:t>utilization of carbon sources</a:t>
            </a:r>
            <a:r>
              <a:rPr lang="en-US" b="1" dirty="0" smtClean="0"/>
              <a:t>. </a:t>
            </a:r>
          </a:p>
          <a:p>
            <a:pPr marL="0" indent="0">
              <a:buNone/>
            </a:pPr>
            <a:endParaRPr lang="en-US" b="1" dirty="0"/>
          </a:p>
          <a:p>
            <a:pPr marL="0" indent="0">
              <a:buNone/>
            </a:pPr>
            <a:r>
              <a:rPr lang="en-US" b="1" dirty="0" smtClean="0"/>
              <a:t>Some of these genes are i</a:t>
            </a:r>
            <a:r>
              <a:rPr lang="en-US" b="1" dirty="0" smtClean="0">
                <a:solidFill>
                  <a:srgbClr val="FF0000"/>
                </a:solidFill>
              </a:rPr>
              <a:t>ndispensable</a:t>
            </a:r>
            <a:r>
              <a:rPr lang="en-US" b="1" dirty="0" smtClean="0"/>
              <a:t> and any mutants defective in those activities would </a:t>
            </a:r>
            <a:r>
              <a:rPr lang="en-US" b="1" dirty="0" smtClean="0">
                <a:solidFill>
                  <a:srgbClr val="FF0000"/>
                </a:solidFill>
              </a:rPr>
              <a:t>die</a:t>
            </a:r>
            <a:r>
              <a:rPr lang="en-US" b="1" dirty="0" smtClean="0"/>
              <a:t> (or fail to grow). 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244650281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7030A0"/>
                </a:solidFill>
              </a:rPr>
              <a:t>DNA modification repair pathways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Repair pathways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that remove DNA modifications have </a:t>
            </a:r>
            <a:r>
              <a:rPr lang="en-US" b="1" dirty="0">
                <a:solidFill>
                  <a:srgbClr val="FF0000"/>
                </a:solidFill>
              </a:rPr>
              <a:t>Three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basic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mechanisms: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1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-direct repair</a:t>
            </a:r>
          </a:p>
          <a:p>
            <a:pPr marL="0" indent="0">
              <a:buNone/>
            </a:pP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2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-base-excision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repair </a:t>
            </a:r>
            <a:endParaRPr lang="en-US" b="1" dirty="0" smtClean="0">
              <a:solidFill>
                <a:schemeClr val="accent5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3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-nucleotide-excision </a:t>
            </a:r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repair.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291074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1-Direct </a:t>
            </a:r>
            <a:r>
              <a:rPr lang="en-US" b="1" dirty="0">
                <a:solidFill>
                  <a:srgbClr val="7030A0"/>
                </a:solidFill>
              </a:rPr>
              <a:t>chemical reversal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692696"/>
            <a:ext cx="8229600" cy="5433467"/>
          </a:xfrm>
        </p:spPr>
        <p:txBody>
          <a:bodyPr>
            <a:normAutofit fontScale="92500" lnSpcReduction="10000"/>
          </a:bodyPr>
          <a:lstStyle/>
          <a:p>
            <a:pPr marL="514350" indent="-514350">
              <a:buAutoNum type="arabicPeriod"/>
            </a:pPr>
            <a:r>
              <a:rPr lang="en-US" b="1" dirty="0" err="1" smtClean="0">
                <a:solidFill>
                  <a:srgbClr val="0070C0"/>
                </a:solidFill>
              </a:rPr>
              <a:t>Photolyase</a:t>
            </a:r>
            <a:r>
              <a:rPr lang="en-US" dirty="0"/>
              <a:t>, 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AKA photo-reactivation</a:t>
            </a:r>
            <a:r>
              <a:rPr lang="en-US" dirty="0"/>
              <a:t>. </a:t>
            </a:r>
            <a:r>
              <a:rPr lang="en-US" dirty="0">
                <a:solidFill>
                  <a:srgbClr val="FF0000"/>
                </a:solidFill>
              </a:rPr>
              <a:t>UV light </a:t>
            </a:r>
            <a:r>
              <a:rPr lang="en-US" dirty="0"/>
              <a:t>induces the formation of </a:t>
            </a:r>
            <a:r>
              <a:rPr lang="en-US" dirty="0">
                <a:solidFill>
                  <a:srgbClr val="FF0000"/>
                </a:solidFill>
              </a:rPr>
              <a:t>pyrimidine dimers </a:t>
            </a:r>
            <a:r>
              <a:rPr lang="en-US" dirty="0"/>
              <a:t>between adjacent </a:t>
            </a:r>
            <a:r>
              <a:rPr lang="en-US" dirty="0">
                <a:solidFill>
                  <a:srgbClr val="FF0000"/>
                </a:solidFill>
              </a:rPr>
              <a:t>C</a:t>
            </a:r>
            <a:r>
              <a:rPr lang="en-US" dirty="0"/>
              <a:t> or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 bases in DNA.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The </a:t>
            </a:r>
            <a:r>
              <a:rPr lang="en-US" dirty="0" err="1">
                <a:solidFill>
                  <a:schemeClr val="tx2"/>
                </a:solidFill>
              </a:rPr>
              <a:t>photolyase</a:t>
            </a:r>
            <a:r>
              <a:rPr lang="en-US" dirty="0">
                <a:solidFill>
                  <a:schemeClr val="tx2"/>
                </a:solidFill>
              </a:rPr>
              <a:t> enzyme </a:t>
            </a:r>
            <a:r>
              <a:rPr lang="en-US" b="1" dirty="0">
                <a:solidFill>
                  <a:srgbClr val="00B050"/>
                </a:solidFill>
              </a:rPr>
              <a:t>break</a:t>
            </a:r>
            <a:r>
              <a:rPr lang="en-US" dirty="0"/>
              <a:t> the </a:t>
            </a:r>
            <a:r>
              <a:rPr lang="en-US" dirty="0" err="1">
                <a:solidFill>
                  <a:srgbClr val="FF0000"/>
                </a:solidFill>
              </a:rPr>
              <a:t>cyclobutane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 err="1">
                <a:solidFill>
                  <a:srgbClr val="FF0000"/>
                </a:solidFill>
              </a:rPr>
              <a:t>dipyrimidine</a:t>
            </a:r>
            <a:r>
              <a:rPr lang="en-US" dirty="0">
                <a:solidFill>
                  <a:srgbClr val="FF0000"/>
                </a:solidFill>
              </a:rPr>
              <a:t> bond</a:t>
            </a:r>
            <a:r>
              <a:rPr lang="en-US" dirty="0"/>
              <a:t>. To do so, </a:t>
            </a:r>
            <a:r>
              <a:rPr lang="en-US" b="1" dirty="0">
                <a:solidFill>
                  <a:srgbClr val="00B050"/>
                </a:solidFill>
              </a:rPr>
              <a:t>the enzyme must absorb visible light, hence the name photo-reactivation</a:t>
            </a:r>
            <a:r>
              <a:rPr lang="en-US" dirty="0"/>
              <a:t>. </a:t>
            </a:r>
            <a:r>
              <a:rPr lang="en-US" i="1" dirty="0">
                <a:solidFill>
                  <a:srgbClr val="FF0000"/>
                </a:solidFill>
              </a:rPr>
              <a:t>E. coli</a:t>
            </a:r>
            <a:r>
              <a:rPr lang="en-US" dirty="0">
                <a:solidFill>
                  <a:srgbClr val="FF0000"/>
                </a:solidFill>
              </a:rPr>
              <a:t> </a:t>
            </a:r>
            <a:r>
              <a:rPr lang="en-US" dirty="0"/>
              <a:t>and the yeast </a:t>
            </a:r>
            <a:r>
              <a:rPr lang="en-US" i="1" dirty="0">
                <a:solidFill>
                  <a:srgbClr val="FF0000"/>
                </a:solidFill>
              </a:rPr>
              <a:t>Saccharomyces </a:t>
            </a:r>
            <a:r>
              <a:rPr lang="en-US" i="1" dirty="0" err="1">
                <a:solidFill>
                  <a:srgbClr val="FF0000"/>
                </a:solidFill>
              </a:rPr>
              <a:t>cerevisiae</a:t>
            </a:r>
            <a:r>
              <a:rPr lang="en-US" dirty="0"/>
              <a:t> have such an enzyme. 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C00000"/>
                </a:solidFill>
              </a:rPr>
              <a:t> </a:t>
            </a:r>
            <a:r>
              <a:rPr lang="en-US" b="1" dirty="0">
                <a:solidFill>
                  <a:srgbClr val="C00000"/>
                </a:solidFill>
              </a:rPr>
              <a:t>2</a:t>
            </a:r>
            <a:r>
              <a:rPr lang="en-US" dirty="0"/>
              <a:t>. </a:t>
            </a:r>
            <a:r>
              <a:rPr lang="en-US" b="1" dirty="0" err="1">
                <a:solidFill>
                  <a:schemeClr val="accent1">
                    <a:lumMod val="75000"/>
                  </a:schemeClr>
                </a:solidFill>
              </a:rPr>
              <a:t>Methyltransferase</a:t>
            </a:r>
            <a:r>
              <a:rPr lang="en-US" dirty="0"/>
              <a:t>. The </a:t>
            </a:r>
            <a:r>
              <a:rPr lang="en-US" b="1" dirty="0">
                <a:solidFill>
                  <a:schemeClr val="accent1">
                    <a:lumMod val="75000"/>
                  </a:schemeClr>
                </a:solidFill>
              </a:rPr>
              <a:t>methyl groups </a:t>
            </a:r>
            <a:r>
              <a:rPr lang="en-US" dirty="0"/>
              <a:t>from mutagenic </a:t>
            </a:r>
            <a:r>
              <a:rPr lang="en-US" b="1" dirty="0">
                <a:solidFill>
                  <a:srgbClr val="00B050"/>
                </a:solidFill>
              </a:rPr>
              <a:t>O6-methylguanine</a:t>
            </a:r>
            <a:r>
              <a:rPr lang="en-US" dirty="0"/>
              <a:t> (O6-MeG is particularly mutagenic) and </a:t>
            </a:r>
            <a:r>
              <a:rPr lang="en-US" b="1" dirty="0">
                <a:solidFill>
                  <a:srgbClr val="00B050"/>
                </a:solidFill>
              </a:rPr>
              <a:t>O4-methylthymine</a:t>
            </a:r>
            <a:r>
              <a:rPr lang="en-US" dirty="0"/>
              <a:t> can be </a:t>
            </a:r>
            <a:r>
              <a:rPr lang="en-US" dirty="0">
                <a:solidFill>
                  <a:srgbClr val="FF0000"/>
                </a:solidFill>
              </a:rPr>
              <a:t>removed directly by this enzyme</a:t>
            </a:r>
            <a:r>
              <a:rPr lang="en-US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281861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980728"/>
          </a:xfrm>
        </p:spPr>
        <p:txBody>
          <a:bodyPr>
            <a:normAutofit/>
          </a:bodyPr>
          <a:lstStyle/>
          <a:p>
            <a:r>
              <a:rPr lang="en-US" sz="5400" b="1" dirty="0" smtClean="0">
                <a:solidFill>
                  <a:srgbClr val="7030A0"/>
                </a:solidFill>
              </a:rPr>
              <a:t>2- </a:t>
            </a:r>
            <a:r>
              <a:rPr lang="en-US" sz="5400" b="1" dirty="0">
                <a:solidFill>
                  <a:srgbClr val="7030A0"/>
                </a:solidFill>
              </a:rPr>
              <a:t>base-excision</a:t>
            </a:r>
            <a:endParaRPr lang="en-US" sz="5400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1052736"/>
            <a:ext cx="8784976" cy="5073427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Glycosylase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+ </a:t>
            </a:r>
            <a:r>
              <a:rPr lang="en-US" b="1" dirty="0" smtClean="0">
                <a:solidFill>
                  <a:srgbClr val="FF0000"/>
                </a:solidFill>
              </a:rPr>
              <a:t>AP endonuclease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Many modified bases are </a:t>
            </a:r>
            <a:r>
              <a:rPr lang="en-US" b="1" dirty="0" smtClean="0">
                <a:solidFill>
                  <a:srgbClr val="FF0000"/>
                </a:solidFill>
              </a:rPr>
              <a:t>recognized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by specific N-</a:t>
            </a:r>
            <a:r>
              <a:rPr lang="en-US" b="1" dirty="0" err="1" smtClean="0">
                <a:solidFill>
                  <a:schemeClr val="accent5">
                    <a:lumMod val="50000"/>
                  </a:schemeClr>
                </a:solidFill>
              </a:rPr>
              <a:t>glycosylases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that </a:t>
            </a:r>
            <a:r>
              <a:rPr lang="en-US" b="1" dirty="0" smtClean="0">
                <a:solidFill>
                  <a:srgbClr val="FF0000"/>
                </a:solidFill>
              </a:rPr>
              <a:t>cleave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 the modified base. 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The resulting </a:t>
            </a:r>
            <a:r>
              <a:rPr lang="en-US" b="1" dirty="0" smtClean="0">
                <a:solidFill>
                  <a:srgbClr val="FF0000"/>
                </a:solidFill>
              </a:rPr>
              <a:t>AP site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is repaired by :</a:t>
            </a:r>
          </a:p>
          <a:p>
            <a:pPr marL="0" indent="0">
              <a:buNone/>
            </a:pPr>
            <a:r>
              <a:rPr lang="en-US" b="1" dirty="0" smtClean="0">
                <a:solidFill>
                  <a:srgbClr val="FF0000"/>
                </a:solidFill>
              </a:rPr>
              <a:t>AP endonucleases. </a:t>
            </a:r>
          </a:p>
          <a:p>
            <a:pPr marL="0" indent="0">
              <a:buNone/>
            </a:pPr>
            <a:endParaRPr lang="en-US" b="1" dirty="0" smtClean="0">
              <a:solidFill>
                <a:schemeClr val="accent5">
                  <a:lumMod val="50000"/>
                </a:schemeClr>
              </a:solidFill>
            </a:endParaRPr>
          </a:p>
          <a:p>
            <a:pPr marL="0" indent="0">
              <a:buNone/>
            </a:pP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Examples in E. coli:  </a:t>
            </a:r>
            <a:r>
              <a:rPr lang="en-US" b="1" dirty="0" smtClean="0">
                <a:solidFill>
                  <a:srgbClr val="FF0000"/>
                </a:solidFill>
              </a:rPr>
              <a:t>hypoxanthine-DNA </a:t>
            </a:r>
            <a:r>
              <a:rPr lang="en-US" b="1" dirty="0" err="1" smtClean="0">
                <a:solidFill>
                  <a:srgbClr val="FF0000"/>
                </a:solidFill>
              </a:rPr>
              <a:t>glycosylase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smtClean="0">
                <a:solidFill>
                  <a:srgbClr val="00B050"/>
                </a:solidFill>
              </a:rPr>
              <a:t>3-methyladenine </a:t>
            </a:r>
            <a:r>
              <a:rPr lang="en-US" b="1" dirty="0" err="1" smtClean="0">
                <a:solidFill>
                  <a:srgbClr val="00B050"/>
                </a:solidFill>
              </a:rPr>
              <a:t>glycosylase</a:t>
            </a:r>
            <a:r>
              <a:rPr lang="en-US" b="1" dirty="0" smtClean="0">
                <a:solidFill>
                  <a:srgbClr val="00B050"/>
                </a:solidFill>
              </a:rPr>
              <a:t> 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. </a:t>
            </a:r>
            <a:r>
              <a:rPr lang="en-US" b="1" dirty="0" err="1" smtClean="0">
                <a:solidFill>
                  <a:srgbClr val="7030A0"/>
                </a:solidFill>
              </a:rPr>
              <a:t>formamidopyrimidine</a:t>
            </a:r>
            <a:r>
              <a:rPr lang="en-US" b="1" dirty="0" smtClean="0">
                <a:solidFill>
                  <a:srgbClr val="7030A0"/>
                </a:solidFill>
              </a:rPr>
              <a:t> </a:t>
            </a:r>
            <a:r>
              <a:rPr lang="en-US" b="1" dirty="0" err="1" smtClean="0">
                <a:solidFill>
                  <a:srgbClr val="7030A0"/>
                </a:solidFill>
              </a:rPr>
              <a:t>glycosylase</a:t>
            </a:r>
            <a:r>
              <a:rPr lang="en-US" b="1" dirty="0" smtClean="0">
                <a:solidFill>
                  <a:schemeClr val="accent5">
                    <a:lumMod val="50000"/>
                  </a:schemeClr>
                </a:solidFill>
              </a:rPr>
              <a:t>, </a:t>
            </a:r>
            <a:r>
              <a:rPr lang="en-US" b="1" dirty="0" err="1" smtClean="0">
                <a:solidFill>
                  <a:srgbClr val="0070C0"/>
                </a:solidFill>
              </a:rPr>
              <a:t>hydroxymethyl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glycosylase</a:t>
            </a:r>
            <a:endParaRPr lang="en-US" b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644360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052736"/>
          </a:xfrm>
        </p:spPr>
        <p:txBody>
          <a:bodyPr/>
          <a:lstStyle/>
          <a:p>
            <a:r>
              <a:rPr lang="en-US" b="1" dirty="0" smtClean="0">
                <a:solidFill>
                  <a:srgbClr val="7030A0"/>
                </a:solidFill>
              </a:rPr>
              <a:t>3- Nucleotide </a:t>
            </a:r>
            <a:r>
              <a:rPr lang="en-US" b="1" dirty="0">
                <a:solidFill>
                  <a:srgbClr val="7030A0"/>
                </a:solidFill>
              </a:rPr>
              <a:t>excision repair</a:t>
            </a:r>
            <a:endParaRPr lang="en-US" dirty="0">
              <a:solidFill>
                <a:srgbClr val="7030A0"/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857403"/>
          </a:xfrm>
        </p:spPr>
        <p:txBody>
          <a:bodyPr>
            <a:normAutofit/>
          </a:bodyPr>
          <a:lstStyle/>
          <a:p>
            <a:r>
              <a:rPr lang="en-US" sz="3600" b="1" dirty="0"/>
              <a:t>In this form of </a:t>
            </a:r>
            <a:r>
              <a:rPr lang="en-US" sz="3600" b="1" dirty="0">
                <a:solidFill>
                  <a:srgbClr val="7030A0"/>
                </a:solidFill>
              </a:rPr>
              <a:t>DNA repair</a:t>
            </a:r>
            <a:r>
              <a:rPr lang="en-US" sz="3600" b="1" dirty="0"/>
              <a:t>, the damaged bases are </a:t>
            </a:r>
            <a:r>
              <a:rPr lang="en-US" sz="3600" b="1" dirty="0">
                <a:solidFill>
                  <a:srgbClr val="FF0000"/>
                </a:solidFill>
              </a:rPr>
              <a:t>removed</a:t>
            </a:r>
            <a:r>
              <a:rPr lang="en-US" sz="3600" b="1" dirty="0"/>
              <a:t> from DNA as an </a:t>
            </a:r>
            <a:r>
              <a:rPr lang="en-US" sz="3600" b="1" dirty="0">
                <a:solidFill>
                  <a:srgbClr val="FF0000"/>
                </a:solidFill>
              </a:rPr>
              <a:t>oligonucleotide</a:t>
            </a:r>
            <a:r>
              <a:rPr lang="en-US" sz="3600" b="1" dirty="0"/>
              <a:t> and the </a:t>
            </a:r>
            <a:r>
              <a:rPr lang="en-US" sz="3600" b="1" dirty="0">
                <a:solidFill>
                  <a:srgbClr val="FF0000"/>
                </a:solidFill>
              </a:rPr>
              <a:t>resulting gap </a:t>
            </a:r>
            <a:r>
              <a:rPr lang="en-US" sz="3600" b="1" dirty="0"/>
              <a:t>is repaired by </a:t>
            </a:r>
            <a:r>
              <a:rPr lang="en-US" sz="3600" b="1" dirty="0" err="1">
                <a:solidFill>
                  <a:srgbClr val="FF0000"/>
                </a:solidFill>
              </a:rPr>
              <a:t>resynthesis</a:t>
            </a:r>
            <a:r>
              <a:rPr lang="en-US" sz="3600" b="1" dirty="0"/>
              <a:t>. </a:t>
            </a:r>
            <a:endParaRPr lang="en-US" sz="3600" b="1" dirty="0" smtClean="0"/>
          </a:p>
          <a:p>
            <a:pPr marL="0" indent="0">
              <a:buNone/>
            </a:pPr>
            <a:endParaRPr lang="en-US" sz="3600" b="1" dirty="0" smtClean="0"/>
          </a:p>
          <a:p>
            <a:r>
              <a:rPr lang="en-US" sz="3600" b="1" dirty="0" smtClean="0"/>
              <a:t>This </a:t>
            </a:r>
            <a:r>
              <a:rPr lang="en-US" sz="3600" b="1" dirty="0"/>
              <a:t>pathway is used </a:t>
            </a:r>
            <a:r>
              <a:rPr lang="en-US" sz="3600" b="1" dirty="0" smtClean="0">
                <a:solidFill>
                  <a:srgbClr val="FF0000"/>
                </a:solidFill>
              </a:rPr>
              <a:t>to remove </a:t>
            </a:r>
            <a:r>
              <a:rPr lang="en-US" sz="3600" b="1" dirty="0" smtClean="0">
                <a:solidFill>
                  <a:srgbClr val="00B050"/>
                </a:solidFill>
              </a:rPr>
              <a:t>many </a:t>
            </a:r>
            <a:r>
              <a:rPr lang="en-US" sz="3600" b="1" dirty="0">
                <a:solidFill>
                  <a:srgbClr val="00B050"/>
                </a:solidFill>
              </a:rPr>
              <a:t>bulky adducts in DNA, including cross-links and UV-induced pyrimidine dimers</a:t>
            </a:r>
          </a:p>
        </p:txBody>
      </p:sp>
    </p:spTree>
    <p:extLst>
      <p:ext uri="{BB962C8B-B14F-4D97-AF65-F5344CB8AC3E}">
        <p14:creationId xmlns:p14="http://schemas.microsoft.com/office/powerpoint/2010/main" val="2101790248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23528" y="188640"/>
            <a:ext cx="8229600" cy="968964"/>
          </a:xfrm>
        </p:spPr>
        <p:txBody>
          <a:bodyPr>
            <a:normAutofit fontScale="90000"/>
          </a:bodyPr>
          <a:lstStyle/>
          <a:p>
            <a:r>
              <a:rPr lang="en-US" sz="3200" b="1" dirty="0" smtClean="0">
                <a:solidFill>
                  <a:srgbClr val="00B050"/>
                </a:solidFill>
              </a:rPr>
              <a:t>Nucleotide excision repair </a:t>
            </a:r>
            <a:r>
              <a:rPr lang="en-US" sz="3200" b="1" dirty="0" smtClean="0">
                <a:solidFill>
                  <a:srgbClr val="FF0000"/>
                </a:solidFill>
              </a:rPr>
              <a:t>=</a:t>
            </a:r>
            <a:r>
              <a:rPr lang="en-US" sz="3200" b="1" dirty="0" smtClean="0">
                <a:solidFill>
                  <a:srgbClr val="00B050"/>
                </a:solidFill>
              </a:rPr>
              <a:t> enzymes that function to </a:t>
            </a:r>
            <a:r>
              <a:rPr lang="en-US" sz="3200" b="1" dirty="0" smtClean="0">
                <a:solidFill>
                  <a:srgbClr val="FF0000"/>
                </a:solidFill>
              </a:rPr>
              <a:t>cut</a:t>
            </a:r>
            <a:r>
              <a:rPr lang="en-US" sz="3200" b="1" dirty="0" smtClean="0">
                <a:solidFill>
                  <a:srgbClr val="00B050"/>
                </a:solidFill>
              </a:rPr>
              <a:t> out and </a:t>
            </a:r>
            <a:r>
              <a:rPr lang="en-US" sz="3200" b="1" dirty="0" smtClean="0">
                <a:solidFill>
                  <a:srgbClr val="FF0000"/>
                </a:solidFill>
              </a:rPr>
              <a:t>replace</a:t>
            </a:r>
            <a:r>
              <a:rPr lang="en-US" sz="3200" b="1" dirty="0" smtClean="0">
                <a:solidFill>
                  <a:srgbClr val="00B050"/>
                </a:solidFill>
              </a:rPr>
              <a:t> DNA damage</a:t>
            </a:r>
            <a:endParaRPr lang="en-US" sz="3200" b="1" dirty="0">
              <a:solidFill>
                <a:srgbClr val="00B050"/>
              </a:solidFill>
            </a:endParaRPr>
          </a:p>
        </p:txBody>
      </p:sp>
      <p:pic>
        <p:nvPicPr>
          <p:cNvPr id="4" name="Content Placeholder 3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0" y="1484784"/>
            <a:ext cx="9144000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574028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Point mutations</a:t>
            </a:r>
            <a:endParaRPr lang="en-US" b="1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In </a:t>
            </a:r>
            <a:r>
              <a:rPr lang="en-US" b="1" dirty="0" smtClean="0">
                <a:solidFill>
                  <a:schemeClr val="accent5">
                    <a:lumMod val="75000"/>
                  </a:schemeClr>
                </a:solidFill>
              </a:rPr>
              <a:t>point mutations </a:t>
            </a:r>
            <a:r>
              <a:rPr lang="en-US" b="1" dirty="0" smtClean="0"/>
              <a:t>the sequence of the DNA has been altered at a single position. Where this change consists of replacing one nucleotide by another, it is known as a </a:t>
            </a:r>
            <a:r>
              <a:rPr lang="en-US" b="1" dirty="0" smtClean="0">
                <a:solidFill>
                  <a:srgbClr val="FF0000"/>
                </a:solidFill>
              </a:rPr>
              <a:t>base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substitution</a:t>
            </a:r>
            <a:r>
              <a:rPr lang="en-US" b="1" dirty="0" smtClean="0"/>
              <a:t>. </a:t>
            </a:r>
          </a:p>
          <a:p>
            <a:r>
              <a:rPr lang="en-US" b="1" dirty="0" smtClean="0"/>
              <a:t>The consequence of such a change depends both on the </a:t>
            </a:r>
            <a:r>
              <a:rPr lang="en-US" b="1" dirty="0" smtClean="0">
                <a:solidFill>
                  <a:srgbClr val="FF0000"/>
                </a:solidFill>
              </a:rPr>
              <a:t>nature</a:t>
            </a:r>
            <a:r>
              <a:rPr lang="en-US" b="1" dirty="0" smtClean="0"/>
              <a:t> of the change and its </a:t>
            </a:r>
            <a:r>
              <a:rPr lang="en-US" b="1" dirty="0" smtClean="0">
                <a:solidFill>
                  <a:srgbClr val="FF0000"/>
                </a:solidFill>
              </a:rPr>
              <a:t>location</a:t>
            </a:r>
            <a:r>
              <a:rPr lang="en-US" b="1" dirty="0" smtClean="0"/>
              <a:t>.</a:t>
            </a:r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41319919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6632"/>
            <a:ext cx="8229600" cy="1296144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Mutation Rate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>
                <a:solidFill>
                  <a:srgbClr val="FF0000"/>
                </a:solidFill>
              </a:rPr>
              <a:t>Mutation rate  </a:t>
            </a:r>
            <a:r>
              <a:rPr lang="en-US" b="1" dirty="0"/>
              <a:t>is a probability that gene will mutate when cell </a:t>
            </a:r>
            <a:r>
              <a:rPr lang="en-US" b="1" dirty="0" smtClean="0"/>
              <a:t>divides.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/>
              <a:t>A </a:t>
            </a:r>
            <a:r>
              <a:rPr lang="en-US" b="1" dirty="0">
                <a:solidFill>
                  <a:srgbClr val="FF0000"/>
                </a:solidFill>
              </a:rPr>
              <a:t>mutation rate </a:t>
            </a:r>
            <a:r>
              <a:rPr lang="en-US" b="1" dirty="0"/>
              <a:t>has evolved in cells that is </a:t>
            </a:r>
            <a:r>
              <a:rPr lang="en-US" b="1" dirty="0">
                <a:solidFill>
                  <a:srgbClr val="7030A0"/>
                </a:solidFill>
              </a:rPr>
              <a:t>very low yet detectable</a:t>
            </a:r>
            <a:r>
              <a:rPr lang="en-US" b="1" dirty="0"/>
              <a:t>. This allows organisms to </a:t>
            </a:r>
            <a:r>
              <a:rPr lang="en-US" b="1" dirty="0">
                <a:solidFill>
                  <a:srgbClr val="0070C0"/>
                </a:solidFill>
              </a:rPr>
              <a:t>balance</a:t>
            </a:r>
            <a:r>
              <a:rPr lang="en-US" b="1" dirty="0"/>
              <a:t> the need for </a:t>
            </a:r>
            <a:r>
              <a:rPr lang="en-US" b="1" dirty="0">
                <a:solidFill>
                  <a:srgbClr val="0070C0"/>
                </a:solidFill>
              </a:rPr>
              <a:t>genetic stability </a:t>
            </a:r>
            <a:r>
              <a:rPr lang="en-US" b="1" dirty="0">
                <a:solidFill>
                  <a:srgbClr val="FF0000"/>
                </a:solidFill>
              </a:rPr>
              <a:t>with</a:t>
            </a:r>
            <a:r>
              <a:rPr lang="en-US" b="1" dirty="0"/>
              <a:t> </a:t>
            </a:r>
            <a:r>
              <a:rPr lang="en-US" b="1" dirty="0">
                <a:solidFill>
                  <a:srgbClr val="0070C0"/>
                </a:solidFill>
              </a:rPr>
              <a:t>that for evolutionary improvement</a:t>
            </a:r>
            <a:r>
              <a:rPr lang="en-US" dirty="0">
                <a:solidFill>
                  <a:srgbClr val="0070C0"/>
                </a:solidFill>
              </a:rPr>
              <a:t>.</a:t>
            </a:r>
          </a:p>
          <a:p>
            <a:endParaRPr lang="en-US" b="1" dirty="0"/>
          </a:p>
        </p:txBody>
      </p:sp>
    </p:spTree>
    <p:extLst>
      <p:ext uri="{BB962C8B-B14F-4D97-AF65-F5344CB8AC3E}">
        <p14:creationId xmlns:p14="http://schemas.microsoft.com/office/powerpoint/2010/main" val="253573865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793507"/>
          </a:xfrm>
        </p:spPr>
        <p:txBody>
          <a:bodyPr>
            <a:normAutofit lnSpcReduction="10000"/>
          </a:bodyPr>
          <a:lstStyle/>
          <a:p>
            <a:r>
              <a:rPr lang="en-US" b="1" dirty="0">
                <a:solidFill>
                  <a:srgbClr val="FF0000"/>
                </a:solidFill>
              </a:rPr>
              <a:t>The fact </a:t>
            </a:r>
            <a:r>
              <a:rPr lang="en-US" b="1" dirty="0"/>
              <a:t>that organisms as </a:t>
            </a:r>
            <a:r>
              <a:rPr lang="en-US" b="1" dirty="0" err="1">
                <a:solidFill>
                  <a:srgbClr val="FF0000"/>
                </a:solidFill>
              </a:rPr>
              <a:t>phylogenetically</a:t>
            </a:r>
            <a:r>
              <a:rPr lang="en-US" b="1" dirty="0"/>
              <a:t> disparate as </a:t>
            </a:r>
            <a:r>
              <a:rPr lang="en-US" b="1" dirty="0">
                <a:solidFill>
                  <a:srgbClr val="FF0000"/>
                </a:solidFill>
              </a:rPr>
              <a:t>hyper </a:t>
            </a:r>
            <a:r>
              <a:rPr lang="en-US" b="1" dirty="0" err="1">
                <a:solidFill>
                  <a:srgbClr val="FF0000"/>
                </a:solidFill>
              </a:rPr>
              <a:t>thermophilic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i="1" dirty="0" err="1">
                <a:solidFill>
                  <a:srgbClr val="FF0000"/>
                </a:solidFill>
              </a:rPr>
              <a:t>Archaea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and </a:t>
            </a:r>
            <a:r>
              <a:rPr lang="en-US" b="1" i="1" dirty="0">
                <a:solidFill>
                  <a:srgbClr val="FF0000"/>
                </a:solidFill>
              </a:rPr>
              <a:t>Escherichia coli</a:t>
            </a:r>
            <a:r>
              <a:rPr lang="en-US" b="1" dirty="0">
                <a:solidFill>
                  <a:srgbClr val="FF0000"/>
                </a:solidFill>
              </a:rPr>
              <a:t> </a:t>
            </a:r>
            <a:r>
              <a:rPr lang="en-US" b="1" dirty="0"/>
              <a:t>have about the </a:t>
            </a:r>
            <a:r>
              <a:rPr lang="en-US" b="1" dirty="0">
                <a:solidFill>
                  <a:srgbClr val="0070C0"/>
                </a:solidFill>
              </a:rPr>
              <a:t>same mutation rate </a:t>
            </a:r>
            <a:r>
              <a:rPr lang="en-US" b="1" dirty="0"/>
              <a:t>might make one believe that evolutionary pressure has selected for organisms with the lowest possible mutation rates</a:t>
            </a:r>
            <a:r>
              <a:rPr lang="en-US" b="1" dirty="0" smtClean="0"/>
              <a:t>.</a:t>
            </a:r>
          </a:p>
          <a:p>
            <a:pPr marL="0" indent="0">
              <a:buNone/>
            </a:pPr>
            <a:r>
              <a:rPr lang="en-US" b="1" dirty="0" smtClean="0"/>
              <a:t>However</a:t>
            </a:r>
            <a:r>
              <a:rPr lang="en-US" b="1" dirty="0"/>
              <a:t>, this is not so. </a:t>
            </a:r>
            <a:r>
              <a:rPr lang="en-US" b="1" dirty="0">
                <a:solidFill>
                  <a:srgbClr val="7030A0"/>
                </a:solidFill>
              </a:rPr>
              <a:t>The mutation rate in an </a:t>
            </a:r>
            <a:r>
              <a:rPr lang="en-US" b="1" dirty="0" err="1">
                <a:solidFill>
                  <a:srgbClr val="7030A0"/>
                </a:solidFill>
              </a:rPr>
              <a:t>organismis</a:t>
            </a:r>
            <a:r>
              <a:rPr lang="en-US" b="1" dirty="0">
                <a:solidFill>
                  <a:srgbClr val="7030A0"/>
                </a:solidFill>
              </a:rPr>
              <a:t> subject to change</a:t>
            </a:r>
            <a:r>
              <a:rPr lang="en-US" b="1" dirty="0"/>
              <a:t>. </a:t>
            </a:r>
            <a:r>
              <a:rPr lang="en-US" b="1" dirty="0">
                <a:solidFill>
                  <a:srgbClr val="FF0000"/>
                </a:solidFill>
              </a:rPr>
              <a:t>For </a:t>
            </a:r>
            <a:r>
              <a:rPr lang="en-US" b="1" dirty="0" err="1" smtClean="0">
                <a:solidFill>
                  <a:srgbClr val="FF0000"/>
                </a:solidFill>
              </a:rPr>
              <a:t>xample</a:t>
            </a:r>
            <a:r>
              <a:rPr lang="en-US" b="1" dirty="0"/>
              <a:t>, mutants of some organisms have been selected in the laboratory that are </a:t>
            </a:r>
            <a:r>
              <a:rPr lang="en-US" b="1" dirty="0" err="1">
                <a:solidFill>
                  <a:srgbClr val="00B050"/>
                </a:solidFill>
              </a:rPr>
              <a:t>hyperaccurate</a:t>
            </a:r>
            <a:r>
              <a:rPr lang="en-US" b="1" dirty="0">
                <a:solidFill>
                  <a:srgbClr val="00B050"/>
                </a:solidFill>
              </a:rPr>
              <a:t> in DNA replication and repair</a:t>
            </a:r>
            <a:r>
              <a:rPr lang="en-US" b="1" dirty="0"/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887668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332656"/>
            <a:ext cx="8964488" cy="6192688"/>
          </a:xfrm>
        </p:spPr>
        <p:txBody>
          <a:bodyPr>
            <a:normAutofit fontScale="92500" lnSpcReduction="10000"/>
          </a:bodyPr>
          <a:lstStyle/>
          <a:p>
            <a:r>
              <a:rPr lang="en-US" b="1" dirty="0" smtClean="0"/>
              <a:t>However, </a:t>
            </a:r>
            <a:r>
              <a:rPr lang="en-US" b="1" dirty="0" smtClean="0">
                <a:solidFill>
                  <a:srgbClr val="FF0000"/>
                </a:solidFill>
              </a:rPr>
              <a:t>in these strains</a:t>
            </a:r>
            <a:r>
              <a:rPr lang="en-US" b="1" dirty="0" smtClean="0"/>
              <a:t>, </a:t>
            </a:r>
            <a:r>
              <a:rPr lang="en-US" b="1" dirty="0" smtClean="0">
                <a:solidFill>
                  <a:srgbClr val="7030A0"/>
                </a:solidFill>
              </a:rPr>
              <a:t>the improved proofreading repair mechanisms has a significant metabolic cost;</a:t>
            </a:r>
            <a:r>
              <a:rPr lang="en-US" b="1" dirty="0" smtClean="0"/>
              <a:t> thus,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hyperaccurate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>
                <a:solidFill>
                  <a:srgbClr val="00B050"/>
                </a:solidFill>
              </a:rPr>
              <a:t>mutant might actually be at a disadvantage in its natural environment</a:t>
            </a:r>
            <a:r>
              <a:rPr lang="en-US" b="1" dirty="0" smtClean="0"/>
              <a:t>.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rgbClr val="FF0000"/>
                </a:solidFill>
              </a:rPr>
              <a:t>On the other hand</a:t>
            </a:r>
            <a:r>
              <a:rPr lang="en-US" b="1" dirty="0" smtClean="0"/>
              <a:t>, some organisms seem to benefit from 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 </a:t>
            </a:r>
            <a:r>
              <a:rPr lang="en-US" b="1" dirty="0" err="1" smtClean="0">
                <a:solidFill>
                  <a:schemeClr val="accent6">
                    <a:lumMod val="75000"/>
                  </a:schemeClr>
                </a:solidFill>
              </a:rPr>
              <a:t>hyperaccurate</a:t>
            </a:r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 </a:t>
            </a:r>
            <a:r>
              <a:rPr lang="en-US" b="1" dirty="0" smtClean="0"/>
              <a:t>phenotype that enables them to occupy particular niches in nature.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>
                <a:solidFill>
                  <a:schemeClr val="accent6">
                    <a:lumMod val="75000"/>
                  </a:schemeClr>
                </a:solidFill>
              </a:rPr>
              <a:t>A good example is the bacterium</a:t>
            </a:r>
            <a:r>
              <a:rPr lang="en-US" b="1" dirty="0" smtClean="0"/>
              <a:t>:</a:t>
            </a:r>
          </a:p>
          <a:p>
            <a:r>
              <a:rPr lang="en-US" b="1" i="1" dirty="0" err="1" smtClean="0">
                <a:solidFill>
                  <a:srgbClr val="C00000"/>
                </a:solidFill>
              </a:rPr>
              <a:t>Deinococcus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i="1" dirty="0" err="1" smtClean="0">
                <a:solidFill>
                  <a:srgbClr val="C00000"/>
                </a:solidFill>
              </a:rPr>
              <a:t>radiodurans</a:t>
            </a:r>
            <a:r>
              <a:rPr lang="en-US" b="1" i="1" dirty="0" smtClean="0">
                <a:solidFill>
                  <a:srgbClr val="C00000"/>
                </a:solidFill>
              </a:rPr>
              <a:t> </a:t>
            </a:r>
            <a:r>
              <a:rPr lang="en-US" b="1" dirty="0" smtClean="0"/>
              <a:t>. This organism is </a:t>
            </a:r>
            <a:r>
              <a:rPr lang="en-US" b="1" dirty="0" smtClean="0">
                <a:solidFill>
                  <a:srgbClr val="C00000"/>
                </a:solidFill>
              </a:rPr>
              <a:t>20</a:t>
            </a:r>
            <a:r>
              <a:rPr lang="en-US" b="1" dirty="0" smtClean="0"/>
              <a:t> times more </a:t>
            </a:r>
            <a:r>
              <a:rPr lang="en-US" b="1" dirty="0" smtClean="0">
                <a:solidFill>
                  <a:srgbClr val="0070C0"/>
                </a:solidFill>
              </a:rPr>
              <a:t>resistant to UV </a:t>
            </a:r>
            <a:r>
              <a:rPr lang="en-US" b="1" dirty="0" smtClean="0"/>
              <a:t>radiation and </a:t>
            </a:r>
            <a:r>
              <a:rPr lang="en-US" b="1" dirty="0" smtClean="0">
                <a:solidFill>
                  <a:srgbClr val="C00000"/>
                </a:solidFill>
              </a:rPr>
              <a:t>200</a:t>
            </a:r>
            <a:r>
              <a:rPr lang="en-US" b="1" dirty="0" smtClean="0"/>
              <a:t> times more </a:t>
            </a:r>
            <a:r>
              <a:rPr lang="en-US" b="1" dirty="0" smtClean="0">
                <a:solidFill>
                  <a:srgbClr val="0070C0"/>
                </a:solidFill>
              </a:rPr>
              <a:t>resistant to ionizing </a:t>
            </a:r>
            <a:r>
              <a:rPr lang="en-US" b="1" dirty="0" smtClean="0"/>
              <a:t>radiation than </a:t>
            </a:r>
            <a:r>
              <a:rPr lang="en-US" b="1" i="1" dirty="0" smtClean="0">
                <a:solidFill>
                  <a:srgbClr val="C00000"/>
                </a:solidFill>
              </a:rPr>
              <a:t>E</a:t>
            </a:r>
            <a:r>
              <a:rPr lang="en-US" b="1" dirty="0" smtClean="0">
                <a:solidFill>
                  <a:srgbClr val="C00000"/>
                </a:solidFill>
              </a:rPr>
              <a:t>. </a:t>
            </a:r>
            <a:r>
              <a:rPr lang="en-US" b="1" i="1" dirty="0" smtClean="0">
                <a:solidFill>
                  <a:srgbClr val="C00000"/>
                </a:solidFill>
              </a:rPr>
              <a:t>coli</a:t>
            </a:r>
            <a:r>
              <a:rPr lang="en-US" dirty="0" smtClean="0">
                <a:solidFill>
                  <a:srgbClr val="C00000"/>
                </a:solidFill>
              </a:rPr>
              <a:t>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494672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>
            <a:normAutofit/>
          </a:bodyPr>
          <a:lstStyle/>
          <a:p>
            <a:r>
              <a:rPr lang="en-US" b="1" dirty="0"/>
              <a:t>If the </a:t>
            </a:r>
            <a:r>
              <a:rPr lang="en-US" b="1" dirty="0">
                <a:solidFill>
                  <a:srgbClr val="FF0000"/>
                </a:solidFill>
              </a:rPr>
              <a:t>change</a:t>
            </a:r>
            <a:r>
              <a:rPr lang="en-US" b="1" dirty="0"/>
              <a:t> is within the </a:t>
            </a:r>
            <a:r>
              <a:rPr lang="en-US" b="1" dirty="0">
                <a:solidFill>
                  <a:srgbClr val="FF0000"/>
                </a:solidFill>
              </a:rPr>
              <a:t>coding region </a:t>
            </a:r>
            <a:r>
              <a:rPr lang="en-US" b="1" dirty="0"/>
              <a:t>of a gene </a:t>
            </a:r>
            <a:r>
              <a:rPr lang="en-US" b="1" dirty="0">
                <a:solidFill>
                  <a:srgbClr val="FF0000"/>
                </a:solidFill>
              </a:rPr>
              <a:t>(</a:t>
            </a:r>
            <a:r>
              <a:rPr lang="en-US" b="1" dirty="0"/>
              <a:t>i.e. the region which ultimately is translated into protein</a:t>
            </a:r>
            <a:r>
              <a:rPr lang="en-US" b="1" dirty="0">
                <a:solidFill>
                  <a:srgbClr val="FF0000"/>
                </a:solidFill>
              </a:rPr>
              <a:t>)</a:t>
            </a:r>
            <a:r>
              <a:rPr lang="en-US" b="1" dirty="0"/>
              <a:t>, it may cause an alteration of the amino acid sequence which may affect the function of the protein. </a:t>
            </a:r>
            <a:endParaRPr lang="en-US" b="1" dirty="0" smtClean="0"/>
          </a:p>
          <a:p>
            <a:r>
              <a:rPr lang="en-US" b="1" dirty="0" smtClean="0"/>
              <a:t>The </a:t>
            </a:r>
            <a:r>
              <a:rPr lang="en-US" b="1" dirty="0">
                <a:solidFill>
                  <a:srgbClr val="FF0000"/>
                </a:solidFill>
              </a:rPr>
              <a:t>alteration</a:t>
            </a:r>
            <a:r>
              <a:rPr lang="en-US" b="1" dirty="0"/>
              <a:t> may of course have </a:t>
            </a:r>
            <a:r>
              <a:rPr lang="en-US" b="1" dirty="0">
                <a:solidFill>
                  <a:srgbClr val="FF0000"/>
                </a:solidFill>
              </a:rPr>
              <a:t>little</a:t>
            </a:r>
            <a:r>
              <a:rPr lang="en-US" b="1" dirty="0"/>
              <a:t> or </a:t>
            </a:r>
            <a:r>
              <a:rPr lang="en-US" b="1" dirty="0">
                <a:solidFill>
                  <a:srgbClr val="FF0000"/>
                </a:solidFill>
              </a:rPr>
              <a:t>no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effect</a:t>
            </a:r>
            <a:r>
              <a:rPr lang="en-US" b="1" dirty="0"/>
              <a:t>, either because the </a:t>
            </a:r>
            <a:r>
              <a:rPr lang="en-US" b="1" dirty="0">
                <a:solidFill>
                  <a:schemeClr val="tx2"/>
                </a:solidFill>
              </a:rPr>
              <a:t>changed triplet still codes for the same amino acid</a:t>
            </a:r>
            <a:r>
              <a:rPr lang="en-US" b="1" dirty="0"/>
              <a:t> </a:t>
            </a:r>
            <a:r>
              <a:rPr lang="en-US" b="1" dirty="0">
                <a:solidFill>
                  <a:srgbClr val="FF0000"/>
                </a:solidFill>
              </a:rPr>
              <a:t>or</a:t>
            </a:r>
            <a:r>
              <a:rPr lang="en-US" b="1" dirty="0"/>
              <a:t> because </a:t>
            </a:r>
            <a:r>
              <a:rPr lang="en-US" b="1" dirty="0">
                <a:solidFill>
                  <a:schemeClr val="tx2"/>
                </a:solidFill>
              </a:rPr>
              <a:t>the new amino acid is sufficiently similar to the original one for the function of the protein to remain unaffected.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3142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4082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chemeClr val="accent5">
                    <a:lumMod val="75000"/>
                  </a:schemeClr>
                </a:solidFill>
              </a:rPr>
              <a:t>For example</a:t>
            </a:r>
            <a:r>
              <a:rPr lang="en-US" dirty="0" smtClean="0"/>
              <a:t>: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980728"/>
            <a:ext cx="8229600" cy="5145435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the triplet </a:t>
            </a:r>
            <a:r>
              <a:rPr lang="en-US" dirty="0" smtClean="0">
                <a:solidFill>
                  <a:srgbClr val="FF0000"/>
                </a:solidFill>
              </a:rPr>
              <a:t>UUA</a:t>
            </a:r>
            <a:r>
              <a:rPr lang="en-US" dirty="0" smtClean="0"/>
              <a:t> codes for </a:t>
            </a:r>
            <a:r>
              <a:rPr lang="en-US" dirty="0" err="1" smtClean="0">
                <a:solidFill>
                  <a:srgbClr val="FF0000"/>
                </a:solidFill>
              </a:rPr>
              <a:t>leucine</a:t>
            </a:r>
            <a:r>
              <a:rPr lang="en-US" dirty="0" smtClean="0"/>
              <a:t>; </a:t>
            </a:r>
            <a:r>
              <a:rPr lang="en-US" b="1" dirty="0" smtClean="0">
                <a:solidFill>
                  <a:srgbClr val="7030A0"/>
                </a:solidFill>
              </a:rPr>
              <a:t>a single base change in the DNA can give rise to one of nine other codons:</a:t>
            </a:r>
          </a:p>
          <a:p>
            <a:r>
              <a:rPr lang="en-US" b="1" dirty="0" smtClean="0">
                <a:solidFill>
                  <a:srgbClr val="C00000"/>
                </a:solidFill>
              </a:rPr>
              <a:t>CUA</a:t>
            </a:r>
            <a:r>
              <a:rPr lang="en-US" b="1" dirty="0" smtClean="0"/>
              <a:t> </a:t>
            </a:r>
            <a:r>
              <a:rPr lang="en-US" b="1" dirty="0"/>
              <a:t>, </a:t>
            </a:r>
            <a:r>
              <a:rPr lang="en-US" b="1" dirty="0" smtClean="0">
                <a:solidFill>
                  <a:srgbClr val="C00000"/>
                </a:solidFill>
              </a:rPr>
              <a:t>UUG</a:t>
            </a:r>
            <a:r>
              <a:rPr lang="en-US" b="1" dirty="0" smtClean="0"/>
              <a:t> </a:t>
            </a:r>
            <a:r>
              <a:rPr lang="en-US" b="1" dirty="0"/>
              <a:t>are completely </a:t>
            </a:r>
            <a:r>
              <a:rPr lang="en-US" b="1" dirty="0">
                <a:solidFill>
                  <a:schemeClr val="accent1"/>
                </a:solidFill>
              </a:rPr>
              <a:t>silent</a:t>
            </a:r>
            <a:r>
              <a:rPr lang="en-US" b="1" dirty="0"/>
              <a:t>, as the resulting codons still code for </a:t>
            </a:r>
            <a:r>
              <a:rPr lang="en-US" b="1" dirty="0" err="1"/>
              <a:t>leucine</a:t>
            </a:r>
            <a:r>
              <a:rPr lang="en-US" b="1" dirty="0"/>
              <a:t>. These are known as </a:t>
            </a:r>
            <a:r>
              <a:rPr lang="en-US" b="1" dirty="0">
                <a:solidFill>
                  <a:srgbClr val="FF0000"/>
                </a:solidFill>
              </a:rPr>
              <a:t>synonymous codons</a:t>
            </a:r>
            <a:r>
              <a:rPr lang="en-US" b="1" dirty="0" smtClean="0"/>
              <a:t>.</a:t>
            </a:r>
          </a:p>
          <a:p>
            <a:r>
              <a:rPr lang="en-US" b="1" dirty="0">
                <a:solidFill>
                  <a:srgbClr val="C00000"/>
                </a:solidFill>
              </a:rPr>
              <a:t>AUA</a:t>
            </a:r>
            <a:r>
              <a:rPr lang="en-US" b="1" dirty="0"/>
              <a:t> and </a:t>
            </a:r>
            <a:r>
              <a:rPr lang="en-US" b="1" dirty="0" smtClean="0">
                <a:solidFill>
                  <a:srgbClr val="C00000"/>
                </a:solidFill>
              </a:rPr>
              <a:t>GUA</a:t>
            </a:r>
            <a:r>
              <a:rPr lang="en-US" b="1" dirty="0" smtClean="0"/>
              <a:t> </a:t>
            </a:r>
            <a:r>
              <a:rPr lang="en-US" b="1" dirty="0"/>
              <a:t>may well have </a:t>
            </a:r>
            <a:r>
              <a:rPr lang="en-US" b="1" dirty="0">
                <a:solidFill>
                  <a:schemeClr val="tx2"/>
                </a:solidFill>
              </a:rPr>
              <a:t>little effect </a:t>
            </a:r>
            <a:r>
              <a:rPr lang="en-US" b="1" dirty="0"/>
              <a:t>on the protein since the substituted amino acids (</a:t>
            </a:r>
            <a:r>
              <a:rPr lang="en-US" b="1" dirty="0">
                <a:solidFill>
                  <a:schemeClr val="accent2">
                    <a:lumMod val="50000"/>
                  </a:schemeClr>
                </a:solidFill>
              </a:rPr>
              <a:t>isoleucine</a:t>
            </a:r>
            <a:r>
              <a:rPr lang="en-US" b="1" dirty="0"/>
              <a:t> and </a:t>
            </a:r>
            <a:r>
              <a:rPr lang="en-US" b="1" dirty="0" err="1">
                <a:solidFill>
                  <a:schemeClr val="accent2">
                    <a:lumMod val="50000"/>
                  </a:schemeClr>
                </a:solidFill>
              </a:rPr>
              <a:t>valine</a:t>
            </a:r>
            <a:r>
              <a:rPr lang="en-US" b="1" dirty="0"/>
              <a:t> respectively) are </a:t>
            </a:r>
            <a:r>
              <a:rPr lang="en-US" b="1" dirty="0">
                <a:solidFill>
                  <a:srgbClr val="FF0000"/>
                </a:solidFill>
              </a:rPr>
              <a:t>similar </a:t>
            </a:r>
            <a:r>
              <a:rPr lang="en-US" b="1" dirty="0"/>
              <a:t>to the original </a:t>
            </a:r>
            <a:r>
              <a:rPr lang="en-US" b="1" dirty="0" err="1"/>
              <a:t>leucine</a:t>
            </a:r>
            <a:r>
              <a:rPr lang="en-US" b="1" dirty="0"/>
              <a:t> (they are all </a:t>
            </a:r>
            <a:r>
              <a:rPr lang="en-US" b="1" dirty="0">
                <a:solidFill>
                  <a:srgbClr val="7030A0"/>
                </a:solidFill>
              </a:rPr>
              <a:t>hydrophobic amino acids</a:t>
            </a:r>
            <a:r>
              <a:rPr lang="en-US" b="1" dirty="0"/>
              <a:t>)</a:t>
            </a:r>
            <a:endParaRPr lang="en-US" b="1" dirty="0">
              <a:solidFill>
                <a:srgbClr val="7030A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23245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flipV="1">
            <a:off x="457200" y="188640"/>
            <a:ext cx="8229600" cy="8599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865515"/>
          </a:xfrm>
        </p:spPr>
        <p:txBody>
          <a:bodyPr/>
          <a:lstStyle/>
          <a:p>
            <a:r>
              <a:rPr lang="en-US" b="1" dirty="0">
                <a:solidFill>
                  <a:schemeClr val="accent4"/>
                </a:solidFill>
              </a:rPr>
              <a:t>Phenylalanine</a:t>
            </a:r>
            <a:r>
              <a:rPr lang="en-US" dirty="0"/>
              <a:t> (</a:t>
            </a:r>
            <a:r>
              <a:rPr lang="en-US" b="1" dirty="0">
                <a:solidFill>
                  <a:schemeClr val="accent4"/>
                </a:solidFill>
              </a:rPr>
              <a:t>UUC</a:t>
            </a:r>
            <a:r>
              <a:rPr lang="en-US" dirty="0"/>
              <a:t> or </a:t>
            </a:r>
            <a:r>
              <a:rPr lang="en-US" b="1" dirty="0">
                <a:solidFill>
                  <a:schemeClr val="accent4"/>
                </a:solidFill>
              </a:rPr>
              <a:t>UUU</a:t>
            </a:r>
            <a:r>
              <a:rPr lang="en-US" dirty="0"/>
              <a:t> codons) is also </a:t>
            </a:r>
            <a:r>
              <a:rPr lang="en-US" dirty="0">
                <a:solidFill>
                  <a:srgbClr val="FF0000"/>
                </a:solidFill>
              </a:rPr>
              <a:t>hydrophobic</a:t>
            </a:r>
            <a:r>
              <a:rPr lang="en-US" dirty="0"/>
              <a:t> but is more likely to cause a </a:t>
            </a:r>
            <a:r>
              <a:rPr lang="en-US" dirty="0">
                <a:solidFill>
                  <a:srgbClr val="7030A0"/>
                </a:solidFill>
              </a:rPr>
              <a:t>significant change in the structure of the protein at that point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/>
              <a:t>The significance of the change to </a:t>
            </a:r>
            <a:r>
              <a:rPr lang="en-US" b="1" dirty="0">
                <a:solidFill>
                  <a:schemeClr val="accent1"/>
                </a:solidFill>
              </a:rPr>
              <a:t>UCA</a:t>
            </a:r>
            <a:r>
              <a:rPr lang="en-US" dirty="0"/>
              <a:t>, resulting in the substitution of </a:t>
            </a:r>
            <a:r>
              <a:rPr lang="en-US" b="1" dirty="0">
                <a:solidFill>
                  <a:schemeClr val="accent1"/>
                </a:solidFill>
              </a:rPr>
              <a:t>serine</a:t>
            </a:r>
            <a:r>
              <a:rPr lang="en-US" dirty="0"/>
              <a:t> (which is </a:t>
            </a:r>
            <a:r>
              <a:rPr lang="en-US" dirty="0">
                <a:solidFill>
                  <a:srgbClr val="FF0000"/>
                </a:solidFill>
              </a:rPr>
              <a:t>considerably different</a:t>
            </a:r>
            <a:r>
              <a:rPr lang="en-US" dirty="0"/>
              <a:t>) for </a:t>
            </a:r>
            <a:r>
              <a:rPr lang="en-US" dirty="0" err="1"/>
              <a:t>leucine</a:t>
            </a:r>
            <a:r>
              <a:rPr lang="en-US" dirty="0"/>
              <a:t> will </a:t>
            </a:r>
            <a:r>
              <a:rPr lang="en-US" b="1" dirty="0">
                <a:solidFill>
                  <a:srgbClr val="7030A0"/>
                </a:solidFill>
              </a:rPr>
              <a:t>depend on the role played by that amino acid (and its </a:t>
            </a:r>
            <a:r>
              <a:rPr lang="en-US" b="1" dirty="0" err="1">
                <a:solidFill>
                  <a:srgbClr val="7030A0"/>
                </a:solidFill>
              </a:rPr>
              <a:t>neighbours</a:t>
            </a:r>
            <a:r>
              <a:rPr lang="en-US" b="1" dirty="0">
                <a:solidFill>
                  <a:srgbClr val="7030A0"/>
                </a:solidFill>
              </a:rPr>
              <a:t>) in the overall function or conformation of the protein.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410412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8018"/>
          </a:xfrm>
        </p:spPr>
        <p:txBody>
          <a:bodyPr>
            <a:normAutofit fontScale="90000"/>
          </a:bodyPr>
          <a:lstStyle/>
          <a:p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721499"/>
          </a:xfrm>
        </p:spPr>
        <p:txBody>
          <a:bodyPr/>
          <a:lstStyle/>
          <a:p>
            <a:r>
              <a:rPr lang="en-US" b="1" dirty="0" smtClean="0"/>
              <a:t>The final two changes (</a:t>
            </a:r>
            <a:r>
              <a:rPr lang="en-US" b="1" dirty="0" smtClean="0">
                <a:solidFill>
                  <a:srgbClr val="7030A0"/>
                </a:solidFill>
              </a:rPr>
              <a:t>UGA</a:t>
            </a:r>
            <a:r>
              <a:rPr lang="en-US" b="1" dirty="0" smtClean="0"/>
              <a:t> , </a:t>
            </a:r>
            <a:r>
              <a:rPr lang="en-US" b="1" dirty="0" smtClean="0">
                <a:solidFill>
                  <a:srgbClr val="7030A0"/>
                </a:solidFill>
              </a:rPr>
              <a:t>UAA</a:t>
            </a:r>
            <a:r>
              <a:rPr lang="en-US" b="1" dirty="0" smtClean="0"/>
              <a:t>) 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are referred to as </a:t>
            </a:r>
            <a:r>
              <a:rPr lang="en-US" b="1" dirty="0" smtClean="0">
                <a:solidFill>
                  <a:srgbClr val="C00000"/>
                </a:solidFill>
              </a:rPr>
              <a:t>stop</a:t>
            </a:r>
            <a:r>
              <a:rPr lang="en-US" b="1" dirty="0" smtClean="0"/>
              <a:t> or </a:t>
            </a:r>
            <a:r>
              <a:rPr lang="en-US" b="1" dirty="0" smtClean="0">
                <a:solidFill>
                  <a:srgbClr val="C00000"/>
                </a:solidFill>
              </a:rPr>
              <a:t>termination </a:t>
            </a:r>
            <a:r>
              <a:rPr lang="en-US" b="1" dirty="0" smtClean="0"/>
              <a:t>codons (as is a third codon, </a:t>
            </a:r>
            <a:r>
              <a:rPr lang="en-US" b="1" dirty="0" smtClean="0">
                <a:solidFill>
                  <a:srgbClr val="00B050"/>
                </a:solidFill>
              </a:rPr>
              <a:t>UAG</a:t>
            </a:r>
            <a:r>
              <a:rPr lang="en-US" b="1" dirty="0" smtClean="0"/>
              <a:t>),</a:t>
            </a:r>
          </a:p>
          <a:p>
            <a:pPr marL="0" indent="0">
              <a:buNone/>
            </a:pPr>
            <a:endParaRPr lang="en-US" b="1" dirty="0" smtClean="0"/>
          </a:p>
          <a:p>
            <a:r>
              <a:rPr lang="en-US" b="1" dirty="0" smtClean="0"/>
              <a:t> </a:t>
            </a:r>
            <a:r>
              <a:rPr lang="en-US" b="1" dirty="0" smtClean="0">
                <a:solidFill>
                  <a:srgbClr val="7030A0"/>
                </a:solidFill>
              </a:rPr>
              <a:t>since they result in termination of translation; there is normally no </a:t>
            </a:r>
            <a:r>
              <a:rPr lang="en-US" b="1" dirty="0" err="1" smtClean="0">
                <a:solidFill>
                  <a:srgbClr val="7030A0"/>
                </a:solidFill>
              </a:rPr>
              <a:t>tRNA</a:t>
            </a:r>
            <a:r>
              <a:rPr lang="en-US" b="1" dirty="0" smtClean="0">
                <a:solidFill>
                  <a:srgbClr val="7030A0"/>
                </a:solidFill>
              </a:rPr>
              <a:t> molecule with the corresponding anticodon. </a:t>
            </a:r>
          </a:p>
          <a:p>
            <a:endParaRPr lang="en-US" b="1" dirty="0" smtClean="0">
              <a:solidFill>
                <a:srgbClr val="7030A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314664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404664"/>
            <a:ext cx="8229600" cy="792088"/>
          </a:xfrm>
        </p:spPr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accent5">
                    <a:lumMod val="75000"/>
                  </a:schemeClr>
                </a:solidFill>
              </a:rPr>
              <a:t>Types of point mutations</a:t>
            </a:r>
            <a:r>
              <a:rPr lang="en-US" dirty="0"/>
              <a:t/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5073427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/>
              <a:t>• A </a:t>
            </a:r>
            <a:r>
              <a:rPr lang="en-US" b="1" dirty="0">
                <a:solidFill>
                  <a:srgbClr val="FF0000"/>
                </a:solidFill>
              </a:rPr>
              <a:t>nucleotide-pair substitution</a:t>
            </a:r>
            <a:r>
              <a:rPr lang="en-US" b="1" dirty="0"/>
              <a:t>: </a:t>
            </a:r>
            <a:r>
              <a:rPr lang="en-US" dirty="0"/>
              <a:t>replaces one nucleotide and its partner with another pair of nucleotides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>
                <a:solidFill>
                  <a:srgbClr val="FF0000"/>
                </a:solidFill>
              </a:rPr>
              <a:t>Silent mutations </a:t>
            </a:r>
            <a:r>
              <a:rPr lang="en-US" dirty="0"/>
              <a:t>have no effect on the amino acid produced by a codon because of redundancy in the genetic code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>
                <a:solidFill>
                  <a:srgbClr val="FF0000"/>
                </a:solidFill>
              </a:rPr>
              <a:t>Missense mutations </a:t>
            </a:r>
            <a:r>
              <a:rPr lang="en-US" dirty="0"/>
              <a:t>still code for an amino acid, but not the correct amino acid</a:t>
            </a:r>
          </a:p>
          <a:p>
            <a:pPr marL="0" indent="0">
              <a:buNone/>
            </a:pPr>
            <a:r>
              <a:rPr lang="en-US" dirty="0"/>
              <a:t>• </a:t>
            </a:r>
            <a:r>
              <a:rPr lang="en-US" b="1" dirty="0">
                <a:solidFill>
                  <a:srgbClr val="FF0000"/>
                </a:solidFill>
              </a:rPr>
              <a:t>Nonsense mutations </a:t>
            </a:r>
            <a:r>
              <a:rPr lang="en-US" dirty="0"/>
              <a:t>change an amino acid codon into a stop codon, nearly always leading to a nonfunctional protein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5254750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260648"/>
            <a:ext cx="8496944" cy="63367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251521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Nucleotide –pair substitution : </a:t>
            </a:r>
            <a:r>
              <a:rPr lang="en-US" b="1" dirty="0">
                <a:solidFill>
                  <a:srgbClr val="FF0000"/>
                </a:solidFill>
              </a:rPr>
              <a:t>missense</a:t>
            </a:r>
            <a:r>
              <a:rPr lang="en-US" b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</a:t>
            </a:r>
          </a:p>
        </p:txBody>
      </p:sp>
      <p:pic>
        <p:nvPicPr>
          <p:cNvPr id="3074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1412776"/>
            <a:ext cx="8424936" cy="525658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725232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102</TotalTime>
  <Words>1057</Words>
  <Application>Microsoft Office PowerPoint</Application>
  <PresentationFormat>On-screen Show (4:3)</PresentationFormat>
  <Paragraphs>70</Paragraphs>
  <Slides>22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22</vt:i4>
      </vt:variant>
    </vt:vector>
  </HeadingPairs>
  <TitlesOfParts>
    <vt:vector size="23" baseType="lpstr">
      <vt:lpstr>Office Theme</vt:lpstr>
      <vt:lpstr>Types of mutations </vt:lpstr>
      <vt:lpstr>Point mutations</vt:lpstr>
      <vt:lpstr>PowerPoint Presentation</vt:lpstr>
      <vt:lpstr>For example:</vt:lpstr>
      <vt:lpstr>PowerPoint Presentation</vt:lpstr>
      <vt:lpstr>PowerPoint Presentation</vt:lpstr>
      <vt:lpstr>Types of point mutations </vt:lpstr>
      <vt:lpstr>PowerPoint Presentation</vt:lpstr>
      <vt:lpstr>Nucleotide –pair substitution : missense </vt:lpstr>
      <vt:lpstr>Nucleotide –pair substitution : nonsense </vt:lpstr>
      <vt:lpstr>PowerPoint Presentation</vt:lpstr>
      <vt:lpstr>Nucleotide –pair insertion or deletion: immediate nonsense </vt:lpstr>
      <vt:lpstr>Nucleotide –pair insertion or deletion: extensive missense </vt:lpstr>
      <vt:lpstr>Conditional mutations</vt:lpstr>
      <vt:lpstr>DNA modification repair pathways </vt:lpstr>
      <vt:lpstr>1-Direct chemical reversal</vt:lpstr>
      <vt:lpstr>2- base-excision</vt:lpstr>
      <vt:lpstr>3- Nucleotide excision repair</vt:lpstr>
      <vt:lpstr>Nucleotide excision repair = enzymes that function to cut out and replace DNA damage</vt:lpstr>
      <vt:lpstr>Mutation Rate </vt:lpstr>
      <vt:lpstr>PowerPoint Presentation</vt:lpstr>
      <vt:lpstr>PowerPoint Presentation</vt:lpstr>
    </vt:vector>
  </TitlesOfParts>
  <Company>Enjoy My Fine Releases.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DR.Ahmed Saker 2o1O</dc:creator>
  <cp:lastModifiedBy>DR.Ahmed Saker 2o1O</cp:lastModifiedBy>
  <cp:revision>26</cp:revision>
  <dcterms:created xsi:type="dcterms:W3CDTF">2016-03-09T23:32:07Z</dcterms:created>
  <dcterms:modified xsi:type="dcterms:W3CDTF">2016-03-10T01:14:31Z</dcterms:modified>
</cp:coreProperties>
</file>