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6"/>
  </p:notesMasterIdLst>
  <p:sldIdLst>
    <p:sldId id="257" r:id="rId2"/>
    <p:sldId id="259" r:id="rId3"/>
    <p:sldId id="261" r:id="rId4"/>
    <p:sldId id="262" r:id="rId5"/>
    <p:sldId id="285" r:id="rId6"/>
    <p:sldId id="286" r:id="rId7"/>
    <p:sldId id="263" r:id="rId8"/>
    <p:sldId id="292" r:id="rId9"/>
    <p:sldId id="293" r:id="rId10"/>
    <p:sldId id="296" r:id="rId11"/>
    <p:sldId id="294" r:id="rId12"/>
    <p:sldId id="265" r:id="rId13"/>
    <p:sldId id="299" r:id="rId14"/>
    <p:sldId id="304" r:id="rId15"/>
    <p:sldId id="297" r:id="rId16"/>
    <p:sldId id="298" r:id="rId17"/>
    <p:sldId id="308" r:id="rId18"/>
    <p:sldId id="301" r:id="rId19"/>
    <p:sldId id="305" r:id="rId20"/>
    <p:sldId id="302" r:id="rId21"/>
    <p:sldId id="306" r:id="rId22"/>
    <p:sldId id="303" r:id="rId23"/>
    <p:sldId id="284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1" autoAdjust="0"/>
  </p:normalViewPr>
  <p:slideViewPr>
    <p:cSldViewPr>
      <p:cViewPr>
        <p:scale>
          <a:sx n="62" d="100"/>
          <a:sy n="62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05E9A-4A10-43FB-89B8-04FABAAE354E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FC7CE-76E2-4F6B-8557-5BB897DBB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1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FC7CE-76E2-4F6B-8557-5BB897DBBC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0D160C-275E-43AF-8D90-A37EF363E45C}" type="datetimeFigureOut">
              <a:rPr lang="en-US" smtClean="0"/>
              <a:pPr/>
              <a:t>11/01/19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10 for molecular biology </a:t>
            </a:r>
            <a:br>
              <a:rPr lang="en-US" dirty="0" smtClean="0"/>
            </a:br>
            <a:r>
              <a:rPr lang="en-US" dirty="0" smtClean="0"/>
              <a:t>by Dr. </a:t>
            </a:r>
            <a:r>
              <a:rPr lang="en-US" dirty="0" err="1" smtClean="0"/>
              <a:t>Sawsan</a:t>
            </a:r>
            <a:r>
              <a:rPr lang="en-US" dirty="0" smtClean="0"/>
              <a:t> </a:t>
            </a:r>
            <a:r>
              <a:rPr lang="en-US" dirty="0" err="1" smtClean="0"/>
              <a:t>Saijd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458200" cy="4114800"/>
          </a:xfrm>
        </p:spPr>
        <p:txBody>
          <a:bodyPr>
            <a:normAutofit fontScale="92500" lnSpcReduction="10000"/>
          </a:bodyPr>
          <a:lstStyle/>
          <a:p>
            <a:pPr lvl="3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1-Post replication events</a:t>
            </a:r>
          </a:p>
          <a:p>
            <a:pPr lvl="3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2- DNA repair and proofreading activity </a:t>
            </a:r>
          </a:p>
          <a:p>
            <a:pPr lvl="3" algn="ctr">
              <a:buNone/>
            </a:pPr>
            <a:r>
              <a:rPr lang="en-US" sz="3600" dirty="0" smtClean="0"/>
              <a:t>While DNA replication errors are rare, they must be corrected by  various DNA repair pathways.</a:t>
            </a:r>
          </a:p>
          <a:p>
            <a:pPr lvl="3" algn="ctr">
              <a:buNone/>
            </a:pPr>
            <a:endParaRPr lang="en-US" sz="3600" dirty="0" smtClean="0">
              <a:solidFill>
                <a:srgbClr val="C00000"/>
              </a:solidFill>
            </a:endParaRPr>
          </a:p>
          <a:p>
            <a:pPr lvl="3" algn="ctr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  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457200"/>
            <a:ext cx="8229600" cy="2468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methyla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1600" cy="6629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533400"/>
            <a:ext cx="8229600" cy="1706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US" i="1" u="sng" dirty="0" smtClean="0">
                <a:solidFill>
                  <a:srgbClr val="FF0000"/>
                </a:solidFill>
              </a:rPr>
              <a:t>E. coli  </a:t>
            </a:r>
            <a:r>
              <a:rPr lang="en-US" u="sng" dirty="0" smtClean="0">
                <a:solidFill>
                  <a:srgbClr val="FF0000"/>
                </a:solidFill>
              </a:rPr>
              <a:t>DNA adenine </a:t>
            </a:r>
            <a:r>
              <a:rPr lang="en-US" u="sng" dirty="0" err="1" smtClean="0">
                <a:solidFill>
                  <a:srgbClr val="FF0000"/>
                </a:solidFill>
              </a:rPr>
              <a:t>methyltransferase</a:t>
            </a:r>
            <a:r>
              <a:rPr lang="en-US" dirty="0" smtClean="0"/>
              <a:t>(Dam) is an enzyme of ~32 </a:t>
            </a:r>
            <a:r>
              <a:rPr lang="en-US" dirty="0" err="1" smtClean="0"/>
              <a:t>kDa</a:t>
            </a:r>
            <a:r>
              <a:rPr lang="en-US" dirty="0" smtClean="0"/>
              <a:t>(not belong to restriction \modification system) . The target recognition sequence for </a:t>
            </a:r>
            <a:r>
              <a:rPr lang="en-US" i="1" dirty="0" smtClean="0"/>
              <a:t>E. coli</a:t>
            </a:r>
            <a:r>
              <a:rPr lang="en-US" dirty="0" smtClean="0"/>
              <a:t> Dam is </a:t>
            </a:r>
            <a:r>
              <a:rPr lang="en-US" dirty="0" smtClean="0">
                <a:solidFill>
                  <a:srgbClr val="FF0000"/>
                </a:solidFill>
              </a:rPr>
              <a:t>GATC(   not GAATTC)</a:t>
            </a:r>
            <a:r>
              <a:rPr lang="en-US" dirty="0" smtClean="0"/>
              <a:t> as the </a:t>
            </a:r>
            <a:r>
              <a:rPr lang="en-US" dirty="0" err="1" smtClean="0"/>
              <a:t>methylation</a:t>
            </a:r>
            <a:r>
              <a:rPr lang="en-US" dirty="0" smtClean="0"/>
              <a:t> occurs at the N6 position of the adenine in this sequence (G </a:t>
            </a:r>
            <a:r>
              <a:rPr lang="en-US" dirty="0" err="1" smtClean="0"/>
              <a:t>meATC</a:t>
            </a:r>
            <a:r>
              <a:rPr lang="en-US" dirty="0" smtClean="0"/>
              <a:t>). The three base pairs flanking</a:t>
            </a:r>
            <a:r>
              <a:rPr lang="ar-IQ" dirty="0" smtClean="0"/>
              <a:t>تحيط الجانبين </a:t>
            </a:r>
            <a:r>
              <a:rPr lang="en-US" dirty="0" smtClean="0"/>
              <a:t> each side  also influence with DNA–Dam binding. </a:t>
            </a:r>
            <a:r>
              <a:rPr lang="en-US" dirty="0" smtClean="0">
                <a:solidFill>
                  <a:srgbClr val="FF0000"/>
                </a:solidFill>
              </a:rPr>
              <a:t>Dam plays several key roles in bacterial processes, including mismatch repair, the timing of DNA replication, and gene expression.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Eukaryotic DNA </a:t>
            </a:r>
            <a:r>
              <a:rPr lang="en-US" dirty="0" err="1" smtClean="0"/>
              <a:t>methylation</a:t>
            </a:r>
            <a:r>
              <a:rPr lang="en-US" dirty="0" smtClean="0"/>
              <a:t> affects only </a:t>
            </a:r>
            <a:r>
              <a:rPr lang="en-US" dirty="0" smtClean="0">
                <a:solidFill>
                  <a:srgbClr val="FF0000"/>
                </a:solidFill>
              </a:rPr>
              <a:t>cytosine residues </a:t>
            </a:r>
            <a:r>
              <a:rPr lang="en-US" dirty="0" smtClean="0"/>
              <a:t>and specific for </a:t>
            </a:r>
            <a:r>
              <a:rPr lang="en-US" dirty="0" err="1" smtClean="0">
                <a:solidFill>
                  <a:srgbClr val="FF0000"/>
                </a:solidFill>
              </a:rPr>
              <a:t>CpG</a:t>
            </a:r>
            <a:r>
              <a:rPr lang="en-US" dirty="0" smtClean="0">
                <a:solidFill>
                  <a:srgbClr val="FF0000"/>
                </a:solidFill>
              </a:rPr>
              <a:t> sequence</a:t>
            </a:r>
            <a:r>
              <a:rPr lang="en-US" dirty="0" smtClean="0"/>
              <a:t>. However, the protective function of DNA </a:t>
            </a:r>
            <a:r>
              <a:rPr lang="en-US" dirty="0" err="1" smtClean="0"/>
              <a:t>methylation</a:t>
            </a:r>
            <a:r>
              <a:rPr lang="en-US" dirty="0" smtClean="0"/>
              <a:t> is similar in eukaryotes and prokaryotes. In humans and rodents inserted viral sequences can become </a:t>
            </a:r>
            <a:r>
              <a:rPr lang="en-US" dirty="0" err="1" smtClean="0"/>
              <a:t>methylated</a:t>
            </a:r>
            <a:r>
              <a:rPr lang="en-US" dirty="0" smtClean="0"/>
              <a:t> in association with silencing of the introduced genes . Thus function of DNA </a:t>
            </a:r>
            <a:r>
              <a:rPr lang="en-US" dirty="0" err="1" smtClean="0"/>
              <a:t>methylation</a:t>
            </a:r>
            <a:r>
              <a:rPr lang="en-US" dirty="0" smtClean="0"/>
              <a:t> machinery for recognition and/or eliminating of foreign DNA seem to be conserved in evolution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 DNA </a:t>
            </a:r>
            <a:r>
              <a:rPr lang="en-US" b="1" dirty="0" err="1" smtClean="0">
                <a:solidFill>
                  <a:srgbClr val="FF0000"/>
                </a:solidFill>
              </a:rPr>
              <a:t>methylation</a:t>
            </a:r>
            <a:r>
              <a:rPr lang="en-US" b="1" dirty="0" smtClean="0">
                <a:solidFill>
                  <a:srgbClr val="FF0000"/>
                </a:solidFill>
              </a:rPr>
              <a:t> at the 5 position of cytosine has the specific effect of reducing gene expression and has been found in every examined vertebrates </a:t>
            </a:r>
            <a:r>
              <a:rPr lang="en-US" b="1" dirty="0" smtClean="0"/>
              <a:t>. In adult somatic cells (cells in the body, not used for reproduction), DNA </a:t>
            </a:r>
            <a:r>
              <a:rPr lang="en-US" b="1" dirty="0" err="1" smtClean="0"/>
              <a:t>methylation</a:t>
            </a:r>
            <a:r>
              <a:rPr lang="en-US" b="1" dirty="0" smtClean="0"/>
              <a:t> typically occurs in a </a:t>
            </a:r>
            <a:r>
              <a:rPr lang="en-US" b="1" u="sng" dirty="0" err="1" smtClean="0">
                <a:solidFill>
                  <a:srgbClr val="FF0000"/>
                </a:solidFill>
              </a:rPr>
              <a:t>CpG</a:t>
            </a:r>
            <a:r>
              <a:rPr lang="en-US" b="1" dirty="0" smtClean="0"/>
              <a:t> </a:t>
            </a:r>
            <a:r>
              <a:rPr lang="en-US" b="1" dirty="0" err="1" smtClean="0"/>
              <a:t>dinucleotide</a:t>
            </a:r>
            <a:r>
              <a:rPr lang="en-US" b="1" dirty="0" smtClean="0"/>
              <a:t> context; </a:t>
            </a:r>
            <a:r>
              <a:rPr lang="en-US" dirty="0" smtClean="0"/>
              <a:t>Between 60% and 90% of all </a:t>
            </a:r>
            <a:r>
              <a:rPr lang="en-US" dirty="0" err="1" smtClean="0"/>
              <a:t>CpGs</a:t>
            </a:r>
            <a:r>
              <a:rPr lang="en-US" dirty="0" smtClean="0"/>
              <a:t> are </a:t>
            </a:r>
            <a:r>
              <a:rPr lang="en-US" dirty="0" err="1" smtClean="0"/>
              <a:t>methylated</a:t>
            </a:r>
            <a:r>
              <a:rPr lang="en-US" dirty="0" smtClean="0"/>
              <a:t> in mammals</a:t>
            </a:r>
          </a:p>
          <a:p>
            <a:pPr algn="just" rtl="0">
              <a:buNone/>
            </a:pP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ways for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in Eukaryotic cell , De novo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and maintenance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Content Placeholder 3" descr="nn.2666-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8763000" cy="5638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rneurol.2012.226-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534400" cy="6477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609600"/>
            <a:ext cx="8229600" cy="944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4" descr="cover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3805880" cy="5867400"/>
          </a:xfrm>
        </p:spPr>
      </p:pic>
      <p:pic>
        <p:nvPicPr>
          <p:cNvPr id="5" name="Picture 4" descr="DNA-rep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609600"/>
            <a:ext cx="41148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629400"/>
          </a:xfrm>
        </p:spPr>
        <p:txBody>
          <a:bodyPr>
            <a:normAutofit fontScale="92500" lnSpcReduction="10000"/>
          </a:bodyPr>
          <a:lstStyle/>
          <a:p>
            <a:pPr lvl="0" algn="just" fontAlgn="base"/>
            <a:r>
              <a:rPr lang="en-US" b="1" dirty="0" smtClean="0"/>
              <a:t>DNA </a:t>
            </a:r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 is not error-proof; replicated DNA molecules have an error rate of one</a:t>
            </a:r>
            <a:r>
              <a:rPr lang="en-US" b="1" dirty="0" smtClean="0">
                <a:solidFill>
                  <a:srgbClr val="FF0000"/>
                </a:solidFill>
              </a:rPr>
              <a:t> nucleotide</a:t>
            </a:r>
            <a:r>
              <a:rPr lang="en-US" b="1" dirty="0" smtClean="0"/>
              <a:t> for every 10 billion (1010) nucleotides added.</a:t>
            </a:r>
            <a:endParaRPr lang="en-US" dirty="0" smtClean="0"/>
          </a:p>
          <a:p>
            <a:pPr algn="just"/>
            <a:r>
              <a:rPr lang="en-US" b="1" dirty="0" smtClean="0"/>
              <a:t>During replication, a polymerase can excise</a:t>
            </a:r>
            <a:r>
              <a:rPr lang="ar-IQ" b="1" dirty="0" smtClean="0"/>
              <a:t> يزيل </a:t>
            </a:r>
            <a:r>
              <a:rPr lang="en-US" b="1" dirty="0" smtClean="0"/>
              <a:t>an incorrect </a:t>
            </a:r>
            <a:r>
              <a:rPr lang="en-US" b="1" dirty="0" smtClean="0">
                <a:solidFill>
                  <a:srgbClr val="FF0000"/>
                </a:solidFill>
              </a:rPr>
              <a:t>base </a:t>
            </a:r>
            <a:r>
              <a:rPr lang="en-US" b="1" dirty="0" smtClean="0"/>
              <a:t>via its exonuclease activity</a:t>
            </a:r>
            <a:r>
              <a:rPr lang="ar-IQ" b="1" dirty="0" smtClean="0"/>
              <a:t>بفاعليته المحللة </a:t>
            </a:r>
            <a:r>
              <a:rPr lang="en-US" b="1" dirty="0" smtClean="0"/>
              <a:t> and then continue the process of replication.</a:t>
            </a:r>
            <a:r>
              <a:rPr lang="en-US" b="1" u="sng" dirty="0" smtClean="0"/>
              <a:t>  </a:t>
            </a:r>
            <a:r>
              <a:rPr lang="en-US" b="1" dirty="0" smtClean="0"/>
              <a:t>Replicated DNA molecules have an error rate of one nucleotide for every 10 billion (10</a:t>
            </a:r>
            <a:r>
              <a:rPr lang="en-US" b="1" baseline="30000" dirty="0" smtClean="0"/>
              <a:t>10</a:t>
            </a:r>
            <a:r>
              <a:rPr lang="en-US" b="1" dirty="0" smtClean="0"/>
              <a:t>) nucleotides added. However, the initial addition of nucleotides by DNA polymerase has an error rate of one per 10</a:t>
            </a:r>
            <a:r>
              <a:rPr lang="en-US" b="1" baseline="30000" dirty="0" smtClean="0"/>
              <a:t>5</a:t>
            </a:r>
            <a:r>
              <a:rPr lang="en-US" b="1" dirty="0" smtClean="0"/>
              <a:t> (100,000) nucleotides added.</a:t>
            </a:r>
            <a:r>
              <a:rPr lang="ar-IQ" b="1" dirty="0" smtClean="0"/>
              <a:t>عادة احتمالية الخطأ تزداد في بداية التضاعف </a:t>
            </a:r>
            <a:endParaRPr lang="en-US" b="1" dirty="0" smtClean="0"/>
          </a:p>
          <a:p>
            <a:pPr algn="just">
              <a:buNone/>
            </a:pPr>
            <a:r>
              <a:rPr lang="en-US" b="1" dirty="0" smtClean="0"/>
              <a:t>Proof</a:t>
            </a:r>
            <a:r>
              <a:rPr lang="ar-IQ" b="1" dirty="0" smtClean="0"/>
              <a:t> </a:t>
            </a:r>
            <a:r>
              <a:rPr lang="en-US" b="1" dirty="0" smtClean="0"/>
              <a:t>reading occurs during DNA replication because some DNA polymerases have 3'-&gt;5' exonuclease activity that allows an incorrect base to be excised. In bacteria, all three DNA polymerases (I, II, and III) have the ability to proofread, using 3'-&gt;5' exonuclease activity. In eukaryotes only the polymerases that deal with the elongation (γ, δ, and ε) have the proofreading ability (3'-&gt;5' exonuclease activity).</a:t>
            </a:r>
          </a:p>
          <a:p>
            <a:pPr algn="just"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400_DNA repai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248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6800"/>
          </a:xfrm>
        </p:spPr>
        <p:txBody>
          <a:bodyPr>
            <a:normAutofit fontScale="90000"/>
          </a:bodyPr>
          <a:lstStyle/>
          <a:p>
            <a:pPr lvl="0" algn="just" fontAlgn="base"/>
            <a:r>
              <a:rPr lang="en-US" sz="3100" b="1" dirty="0" smtClean="0"/>
              <a:t>1</a:t>
            </a:r>
            <a:r>
              <a:rPr lang="ar-IQ" sz="3100" b="1" dirty="0" smtClean="0"/>
              <a:t/>
            </a:r>
            <a:br>
              <a:rPr lang="ar-IQ" sz="3100" b="1" dirty="0" smtClean="0"/>
            </a:br>
            <a:r>
              <a:rPr lang="ar-IQ" sz="3100" b="1" dirty="0" smtClean="0"/>
              <a:t>		</a:t>
            </a:r>
            <a:br>
              <a:rPr lang="ar-IQ" sz="3100" b="1" dirty="0" smtClean="0"/>
            </a:br>
            <a:r>
              <a:rPr lang="ar-IQ" sz="3100" b="1" dirty="0" smtClean="0"/>
              <a:t>1</a:t>
            </a:r>
            <a:r>
              <a:rPr lang="en-US" sz="3100" b="1" dirty="0" smtClean="0"/>
              <a:t>-In  the Base Excision Repair Pathway ( BER) a single lesion in the DNA molecule is recognized by a </a:t>
            </a:r>
            <a:r>
              <a:rPr lang="en-US" sz="3100" b="1" dirty="0" err="1" smtClean="0">
                <a:solidFill>
                  <a:srgbClr val="FF0000"/>
                </a:solidFill>
              </a:rPr>
              <a:t>glycosylase</a:t>
            </a:r>
            <a:r>
              <a:rPr lang="en-US" sz="3100" b="1" dirty="0" smtClean="0"/>
              <a:t> specific to that lesion.  The incorrect base is flipped out of the DNA strand, cleaved, and the DNA polymerase then repairs the strand either with a single base (short-patch) or several bases the damages either  caused by chemical factors such as </a:t>
            </a:r>
            <a:r>
              <a:rPr lang="en-US" sz="3100" b="1" dirty="0" err="1" smtClean="0"/>
              <a:t>hydrolysis,methylation,and</a:t>
            </a:r>
            <a:r>
              <a:rPr lang="en-US" sz="3100" b="1" smtClean="0"/>
              <a:t>,..oxidation</a:t>
            </a:r>
            <a:r>
              <a:rPr lang="en-US" sz="3100" b="1" dirty="0" smtClean="0"/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Content Placeholder 3" descr="Figure_14_06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4724400"/>
            <a:ext cx="7924800" cy="1905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03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92500" lnSpcReduction="10000"/>
          </a:bodyPr>
          <a:lstStyle/>
          <a:p>
            <a:pPr algn="just" fontAlgn="base">
              <a:buNone/>
            </a:pPr>
            <a:r>
              <a:rPr lang="en-US" b="1" dirty="0" smtClean="0"/>
              <a:t>2- </a:t>
            </a:r>
            <a:r>
              <a:rPr lang="en-US" b="1" dirty="0" smtClean="0">
                <a:solidFill>
                  <a:srgbClr val="FF0000"/>
                </a:solidFill>
              </a:rPr>
              <a:t>Nucleotide Excision Repair Pathway(NER)</a:t>
            </a:r>
            <a:r>
              <a:rPr lang="en-US" b="1" dirty="0" smtClean="0"/>
              <a:t> is another</a:t>
            </a:r>
            <a:r>
              <a:rPr lang="en-US" b="1" dirty="0" smtClean="0">
                <a:solidFill>
                  <a:srgbClr val="FF0000"/>
                </a:solidFill>
              </a:rPr>
              <a:t>  mechanism</a:t>
            </a:r>
            <a:r>
              <a:rPr lang="en-US" b="1" dirty="0" smtClean="0"/>
              <a:t> by which the cell can prevent unwanted mutations and recognize bulky distortions in the shape of the DNA </a:t>
            </a:r>
            <a:r>
              <a:rPr lang="en-US" b="1" dirty="0" smtClean="0">
                <a:solidFill>
                  <a:srgbClr val="FF0000"/>
                </a:solidFill>
              </a:rPr>
              <a:t>double helix</a:t>
            </a:r>
            <a:r>
              <a:rPr lang="en-US" b="1" dirty="0" smtClean="0"/>
              <a:t>. It involves removing the damaged DNA by an</a:t>
            </a:r>
            <a:r>
              <a:rPr lang="en-US" b="1" dirty="0" smtClean="0">
                <a:solidFill>
                  <a:srgbClr val="FF0000"/>
                </a:solidFill>
              </a:rPr>
              <a:t> enzyme</a:t>
            </a:r>
            <a:r>
              <a:rPr lang="en-US" b="1" dirty="0" smtClean="0"/>
              <a:t> called a nuclease and filling of the gap by DNA </a:t>
            </a:r>
            <a:r>
              <a:rPr lang="en-US" b="1" dirty="0" err="1" smtClean="0"/>
              <a:t>pol</a:t>
            </a:r>
            <a:r>
              <a:rPr lang="en-US" b="1" dirty="0" smtClean="0"/>
              <a:t> and </a:t>
            </a:r>
            <a:r>
              <a:rPr lang="en-US" b="1" dirty="0" err="1" smtClean="0">
                <a:solidFill>
                  <a:srgbClr val="FF0000"/>
                </a:solidFill>
              </a:rPr>
              <a:t>ligase</a:t>
            </a:r>
            <a:r>
              <a:rPr lang="en-US" b="1" dirty="0" smtClean="0">
                <a:solidFill>
                  <a:srgbClr val="FF0000"/>
                </a:solidFill>
              </a:rPr>
              <a:t>  ---- the steps </a:t>
            </a:r>
            <a:endParaRPr lang="en-US" dirty="0" smtClean="0">
              <a:solidFill>
                <a:srgbClr val="FF0000"/>
              </a:solidFill>
            </a:endParaRPr>
          </a:p>
          <a:p>
            <a:pPr lvl="0" algn="just">
              <a:buNone/>
            </a:pPr>
            <a:r>
              <a:rPr lang="en-US" b="1" dirty="0" smtClean="0"/>
              <a:t> 1-UV light causes thymine </a:t>
            </a:r>
            <a:r>
              <a:rPr lang="en-US" b="1" dirty="0" err="1" smtClean="0"/>
              <a:t>dimers</a:t>
            </a:r>
            <a:r>
              <a:rPr lang="en-US" b="1" dirty="0" smtClean="0"/>
              <a:t> that bend the DNA and need to be fixed. (2.) the damaged section is cut and removed by an enzyme called </a:t>
            </a:r>
            <a:r>
              <a:rPr lang="en-US" b="1" dirty="0" smtClean="0">
                <a:solidFill>
                  <a:srgbClr val="FF0000"/>
                </a:solidFill>
              </a:rPr>
              <a:t>nuclease </a:t>
            </a:r>
            <a:r>
              <a:rPr lang="en-US" b="1" dirty="0" smtClean="0"/>
              <a:t>(3-) The gap is filled with the corrected nucleotides by DNA polymerase (4- ) The newly filled gap is sealed with the rest of the strand by DNA </a:t>
            </a:r>
            <a:r>
              <a:rPr lang="en-US" b="1" dirty="0" err="1" smtClean="0"/>
              <a:t>ligase</a:t>
            </a:r>
            <a:r>
              <a:rPr lang="en-US" b="1" dirty="0" err="1" smtClean="0">
                <a:solidFill>
                  <a:srgbClr val="FF0000"/>
                </a:solidFill>
              </a:rPr>
              <a:t>nucleotide</a:t>
            </a:r>
            <a:r>
              <a:rPr lang="en-US" b="1" dirty="0" smtClean="0">
                <a:solidFill>
                  <a:srgbClr val="FF0000"/>
                </a:solidFill>
              </a:rPr>
              <a:t> excision repair</a:t>
            </a:r>
            <a:r>
              <a:rPr lang="en-US" b="1" dirty="0" smtClean="0"/>
              <a:t> :  DNA repair mechanism that corrects damage done by UV radiation, including thymine </a:t>
            </a:r>
            <a:r>
              <a:rPr lang="en-US" b="1" dirty="0" err="1" smtClean="0"/>
              <a:t>dimers</a:t>
            </a:r>
            <a:r>
              <a:rPr lang="en-US" b="1" dirty="0" smtClean="0"/>
              <a:t> and 6,4 photoproducts that cause bulky distortions in the DNA</a:t>
            </a: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8229600" cy="685800"/>
          </a:xfrm>
        </p:spPr>
        <p:txBody>
          <a:bodyPr>
            <a:normAutofit/>
          </a:bodyPr>
          <a:lstStyle/>
          <a:p>
            <a:pPr algn="just" rtl="0"/>
            <a:r>
              <a:rPr lang="en-US" sz="3600" dirty="0" smtClean="0">
                <a:solidFill>
                  <a:srgbClr val="FF0000"/>
                </a:solidFill>
                <a:effectLst/>
              </a:rPr>
              <a:t>Post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replication events : DNA </a:t>
            </a:r>
            <a:r>
              <a:rPr lang="en-US" sz="3600" dirty="0" err="1" smtClean="0">
                <a:solidFill>
                  <a:srgbClr val="FF0000"/>
                </a:solidFill>
                <a:effectLst/>
              </a:rPr>
              <a:t>methylation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 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/>
          <a:lstStyle/>
          <a:p>
            <a:pPr algn="just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DNA </a:t>
            </a:r>
            <a:r>
              <a:rPr lang="en-US" b="1" dirty="0" err="1" smtClean="0">
                <a:solidFill>
                  <a:srgbClr val="FF0000"/>
                </a:solidFill>
              </a:rPr>
              <a:t>methylation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 is a biochemical process involving the addition of a methyl group (</a:t>
            </a:r>
            <a:r>
              <a:rPr lang="en-US" dirty="0" smtClean="0">
                <a:effectLst/>
              </a:rPr>
              <a:t>CH3) to the</a:t>
            </a:r>
            <a:r>
              <a:rPr lang="en-US" dirty="0" smtClean="0">
                <a:solidFill>
                  <a:srgbClr val="7030A0"/>
                </a:solidFill>
              </a:rPr>
              <a:t>  </a:t>
            </a:r>
            <a:r>
              <a:rPr lang="en-US" dirty="0" smtClean="0">
                <a:solidFill>
                  <a:srgbClr val="FF0000"/>
                </a:solidFill>
              </a:rPr>
              <a:t>cytosine</a:t>
            </a:r>
            <a:r>
              <a:rPr lang="en-US" dirty="0" smtClean="0"/>
              <a:t> or </a:t>
            </a:r>
            <a:r>
              <a:rPr lang="en-US" dirty="0" smtClean="0">
                <a:solidFill>
                  <a:srgbClr val="FF0000"/>
                </a:solidFill>
              </a:rPr>
              <a:t>adenine</a:t>
            </a:r>
            <a:r>
              <a:rPr lang="en-US" dirty="0" smtClean="0"/>
              <a:t> DNA nucleotides. The main function of DNA </a:t>
            </a:r>
            <a:r>
              <a:rPr lang="en-US" dirty="0" err="1" smtClean="0"/>
              <a:t>methylation</a:t>
            </a:r>
            <a:r>
              <a:rPr lang="en-US" dirty="0" smtClean="0"/>
              <a:t> in bacteria is to provide a mechanism, which protects the cell from the effect of foreign DNA introduction. </a:t>
            </a:r>
            <a:r>
              <a:rPr lang="en-US" dirty="0" smtClean="0">
                <a:solidFill>
                  <a:srgbClr val="FF0000"/>
                </a:solidFill>
              </a:rPr>
              <a:t>Restriction endonucleases </a:t>
            </a:r>
            <a:r>
              <a:rPr lang="en-US" dirty="0" smtClean="0"/>
              <a:t>differentiated  between endogenous and foreign DNA by its methylation pattern</a:t>
            </a:r>
            <a:r>
              <a:rPr lang="en-US" sz="2800" dirty="0" smtClean="0"/>
              <a:t>. The extensive research on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was conducted on bacteria. both adenine and cytosine can be </a:t>
            </a:r>
            <a:r>
              <a:rPr lang="en-US" sz="2800" dirty="0" err="1" smtClean="0"/>
              <a:t>methylated</a:t>
            </a:r>
            <a:r>
              <a:rPr lang="en-US" sz="2800" dirty="0" smtClean="0"/>
              <a:t>, and this modification is involved in DNA replication and arrangement . These specific nucleases, however, would not cleave at these specific </a:t>
            </a:r>
            <a:r>
              <a:rPr lang="en-US" sz="2800" b="1" dirty="0" err="1" smtClean="0">
                <a:solidFill>
                  <a:srgbClr val="FF0000"/>
                </a:solidFill>
              </a:rPr>
              <a:t>Palindromic</a:t>
            </a:r>
            <a:r>
              <a:rPr lang="en-US" sz="2800" dirty="0" smtClean="0"/>
              <a:t> sequences if the DNA was </a:t>
            </a:r>
            <a:r>
              <a:rPr lang="en-US" sz="2800" dirty="0" err="1" smtClean="0"/>
              <a:t>methylated</a:t>
            </a:r>
            <a:r>
              <a:rPr lang="en-US" sz="2800" dirty="0" smtClean="0"/>
              <a:t>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019800"/>
          </a:xfrm>
        </p:spPr>
        <p:txBody>
          <a:bodyPr>
            <a:normAutofit/>
          </a:bodyPr>
          <a:lstStyle/>
          <a:p>
            <a:pPr algn="just" fontAlgn="base"/>
            <a:r>
              <a:rPr lang="en-US" b="1" dirty="0" smtClean="0"/>
              <a:t>3-</a:t>
            </a:r>
            <a:r>
              <a:rPr lang="en-US" b="1" dirty="0" smtClean="0">
                <a:solidFill>
                  <a:srgbClr val="FF0000"/>
                </a:solidFill>
              </a:rPr>
              <a:t>mismatch repair</a:t>
            </a:r>
            <a:r>
              <a:rPr lang="en-US" b="1" dirty="0" smtClean="0"/>
              <a:t> : a system for recognizing and repairing some forms of DNA damage and erroneous insertion,</a:t>
            </a:r>
            <a:r>
              <a:rPr lang="en-US" b="1" dirty="0" smtClean="0">
                <a:solidFill>
                  <a:srgbClr val="FF0000"/>
                </a:solidFill>
              </a:rPr>
              <a:t> deletion</a:t>
            </a:r>
            <a:r>
              <a:rPr lang="en-US" b="1" dirty="0" smtClean="0"/>
              <a:t>, or </a:t>
            </a:r>
            <a:r>
              <a:rPr lang="en-US" b="1" dirty="0" err="1" smtClean="0"/>
              <a:t>mis</a:t>
            </a:r>
            <a:r>
              <a:rPr lang="en-US" b="1" dirty="0" smtClean="0"/>
              <a:t> incorporation of bases that can arise during  </a:t>
            </a:r>
            <a:r>
              <a:rPr lang="en-US" b="1" dirty="0" smtClean="0">
                <a:solidFill>
                  <a:srgbClr val="FF0000"/>
                </a:solidFill>
              </a:rPr>
              <a:t>DNA replication </a:t>
            </a:r>
            <a:r>
              <a:rPr lang="en-US" b="1" dirty="0" smtClean="0"/>
              <a:t>and </a:t>
            </a:r>
            <a:r>
              <a:rPr lang="en-US" b="1" dirty="0" smtClean="0">
                <a:solidFill>
                  <a:srgbClr val="FF0000"/>
                </a:solidFill>
              </a:rPr>
              <a:t>recombination</a:t>
            </a:r>
          </a:p>
          <a:p>
            <a:pPr algn="just" fontAlgn="base"/>
            <a:endParaRPr lang="en-US" b="1" dirty="0" smtClean="0">
              <a:solidFill>
                <a:srgbClr val="FF0000"/>
              </a:solidFill>
            </a:endParaRPr>
          </a:p>
          <a:p>
            <a:pPr algn="just" fontAlgn="base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just" fontAlgn="base"/>
            <a:r>
              <a:rPr lang="en-US" b="1" dirty="0" smtClean="0"/>
              <a:t>Occasionally mismatched nucleotides are not caught by proofreading and require a process called </a:t>
            </a:r>
            <a:r>
              <a:rPr lang="en-US" b="1" dirty="0" smtClean="0">
                <a:solidFill>
                  <a:srgbClr val="FF0000"/>
                </a:solidFill>
              </a:rPr>
              <a:t>mismatch repair</a:t>
            </a:r>
            <a:r>
              <a:rPr lang="en-US" b="1" dirty="0" smtClean="0"/>
              <a:t> to remove and replace the incorrectly inserted nucleotide. DNA mismatch repair can recognize and repair insertions, deletions, and substitutions that may arise during replication.</a:t>
            </a:r>
            <a:endParaRPr lang="en-US" dirty="0" smtClean="0"/>
          </a:p>
          <a:p>
            <a:pPr algn="just" fontAlgn="base">
              <a:buNone/>
            </a:pPr>
            <a:endParaRPr lang="en-US" dirty="0" smtClean="0"/>
          </a:p>
          <a:p>
            <a:pPr lvl="0" algn="just" fontAlgn="base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Fig-06-11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40079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en-US" sz="2400" dirty="0" smtClean="0"/>
              <a:t>Several method have been proposed for repairing DNA damages and they depend on the causative agent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f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400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381000"/>
            <a:ext cx="8229600" cy="3230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FIGURE_02_DNAda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938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0"/>
            <a:ext cx="9525000" cy="6858000"/>
          </a:xfrm>
        </p:spPr>
        <p:txBody>
          <a:bodyPr>
            <a:normAutofit fontScale="92500" lnSpcReduction="20000"/>
          </a:bodyPr>
          <a:lstStyle/>
          <a:p>
            <a:pPr lvl="2" algn="just">
              <a:lnSpc>
                <a:spcPct val="200000"/>
              </a:lnSpc>
              <a:buNone/>
            </a:pPr>
            <a:r>
              <a:rPr lang="en-US" sz="2800" dirty="0" smtClean="0"/>
              <a:t>DNA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is observed in most of the organisms at the different stages of evolution, in such a distinct species as </a:t>
            </a:r>
            <a:r>
              <a:rPr lang="en-US" sz="2800" i="1" dirty="0" err="1" smtClean="0"/>
              <a:t>E.coli</a:t>
            </a:r>
            <a:r>
              <a:rPr lang="en-US" sz="2800" dirty="0" smtClean="0"/>
              <a:t> and </a:t>
            </a:r>
            <a:r>
              <a:rPr lang="en-US" sz="2800" i="1" dirty="0" smtClean="0"/>
              <a:t>Homo sapiens</a:t>
            </a:r>
            <a:r>
              <a:rPr lang="en-US" sz="2800" dirty="0" smtClean="0"/>
              <a:t>. However some species, like </a:t>
            </a:r>
            <a:r>
              <a:rPr lang="en-US" sz="2800" i="1" dirty="0" smtClean="0"/>
              <a:t>Drosophilae </a:t>
            </a:r>
            <a:r>
              <a:rPr lang="en-US" sz="2800" i="1" dirty="0" err="1" smtClean="0"/>
              <a:t>melanogaster</a:t>
            </a:r>
            <a:r>
              <a:rPr lang="en-US" sz="2800" dirty="0" smtClean="0"/>
              <a:t> lack DNA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. transfer of the methyl group from S-</a:t>
            </a:r>
            <a:r>
              <a:rPr lang="en-US" sz="2800" dirty="0" err="1" smtClean="0"/>
              <a:t>adenosyl</a:t>
            </a:r>
            <a:r>
              <a:rPr lang="en-US" sz="2800" dirty="0" smtClean="0"/>
              <a:t> </a:t>
            </a:r>
            <a:r>
              <a:rPr lang="en-US" sz="2800" dirty="0" err="1" smtClean="0"/>
              <a:t>methionin</a:t>
            </a:r>
            <a:r>
              <a:rPr lang="en-US" sz="2800" dirty="0" smtClean="0"/>
              <a:t> to 5 position of the </a:t>
            </a:r>
            <a:r>
              <a:rPr lang="en-US" sz="2800" dirty="0" err="1" smtClean="0"/>
              <a:t>pyrimidine</a:t>
            </a:r>
            <a:r>
              <a:rPr lang="en-US" sz="2800" dirty="0" smtClean="0"/>
              <a:t> ring of cytosine. A series of DNA </a:t>
            </a:r>
            <a:r>
              <a:rPr lang="en-US" sz="2800" dirty="0" err="1" smtClean="0"/>
              <a:t>methyltransferases</a:t>
            </a:r>
            <a:r>
              <a:rPr lang="en-US" sz="2800" dirty="0" smtClean="0"/>
              <a:t> (DNA-</a:t>
            </a:r>
            <a:r>
              <a:rPr lang="en-US" sz="2800" dirty="0" err="1" smtClean="0"/>
              <a:t>MTases</a:t>
            </a:r>
            <a:r>
              <a:rPr lang="en-US" sz="2800" dirty="0" smtClean="0"/>
              <a:t>) which can </a:t>
            </a:r>
            <a:r>
              <a:rPr lang="en-US" sz="2800" dirty="0" err="1" smtClean="0"/>
              <a:t>catalyse</a:t>
            </a:r>
            <a:r>
              <a:rPr lang="en-US" sz="2800" dirty="0" smtClean="0"/>
              <a:t> cytosine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in different sequence context were identified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Function of DNA </a:t>
            </a:r>
            <a:r>
              <a:rPr lang="en-US" dirty="0" err="1" smtClean="0">
                <a:solidFill>
                  <a:srgbClr val="FF0000"/>
                </a:solidFill>
              </a:rPr>
              <a:t>methylation</a:t>
            </a:r>
            <a:r>
              <a:rPr lang="en-US" dirty="0" smtClean="0">
                <a:solidFill>
                  <a:srgbClr val="FF0000"/>
                </a:solidFill>
              </a:rPr>
              <a:t> in prokaryotes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867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/>
              <a:t>-</a:t>
            </a:r>
            <a:r>
              <a:rPr lang="en-US" sz="2400" dirty="0" smtClean="0"/>
              <a:t> The main function of DNA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in bacteria is to provide a mechanism, which protects the cell from the effect of </a:t>
            </a:r>
            <a:r>
              <a:rPr lang="en-US" sz="2400" dirty="0" smtClean="0">
                <a:solidFill>
                  <a:srgbClr val="FF0000"/>
                </a:solidFill>
              </a:rPr>
              <a:t>foreign DNA </a:t>
            </a:r>
            <a:r>
              <a:rPr lang="en-US" sz="2400" dirty="0" smtClean="0"/>
              <a:t>introduction .Restriction </a:t>
            </a:r>
            <a:r>
              <a:rPr lang="en-US" sz="2400" dirty="0" err="1" smtClean="0"/>
              <a:t>endonucleases</a:t>
            </a:r>
            <a:r>
              <a:rPr lang="en-US" sz="2400" dirty="0" smtClean="0"/>
              <a:t>  between endogenous differentiated and foreign DNA by its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pattern. Introduced DNA which is not protected by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is then eliminated by cleavage .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-Another function of DNA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in prokaryotes is the involvement in the control of replication fidelity </a:t>
            </a:r>
            <a:r>
              <a:rPr lang="ar-IQ" sz="2400" dirty="0" smtClean="0"/>
              <a:t>دقة العمل </a:t>
            </a:r>
            <a:r>
              <a:rPr lang="en-US" sz="2400" dirty="0" smtClean="0"/>
              <a:t>. During DNA replication the newly synthesized strand does not get </a:t>
            </a:r>
            <a:r>
              <a:rPr lang="en-US" sz="2400" dirty="0" err="1" smtClean="0"/>
              <a:t>methylated</a:t>
            </a:r>
            <a:r>
              <a:rPr lang="en-US" sz="2400" dirty="0" smtClean="0"/>
              <a:t> immediately</a:t>
            </a:r>
            <a:r>
              <a:rPr lang="en-US" dirty="0" smtClean="0"/>
              <a:t>, </a:t>
            </a:r>
            <a:r>
              <a:rPr lang="en-US" sz="2400" dirty="0" smtClean="0"/>
              <a:t>but analyzed for mismatches by the </a:t>
            </a:r>
            <a:r>
              <a:rPr lang="en-US" sz="2400" dirty="0" smtClean="0">
                <a:solidFill>
                  <a:srgbClr val="FF0000"/>
                </a:solidFill>
              </a:rPr>
              <a:t>mismatch repair system</a:t>
            </a:r>
            <a:r>
              <a:rPr lang="en-US" sz="2400" dirty="0" smtClean="0"/>
              <a:t>. When a mutation is found the correction takes place on the non </a:t>
            </a:r>
            <a:r>
              <a:rPr lang="en-US" sz="2400" dirty="0" err="1" smtClean="0"/>
              <a:t>methylated</a:t>
            </a:r>
            <a:r>
              <a:rPr lang="en-US" sz="2400" dirty="0" smtClean="0"/>
              <a:t> strand .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of Adenine nucleotide is most predominant in prokaryotic cell .</a:t>
            </a:r>
            <a:r>
              <a:rPr lang="en-US" sz="2400" dirty="0" smtClean="0">
                <a:solidFill>
                  <a:srgbClr val="FF0000"/>
                </a:solidFill>
              </a:rPr>
              <a:t>The restriction/modification system in bacteria is a small-scale immune system for protection from infection by foreign DNA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newly synthesized complementary strand must be </a:t>
            </a:r>
            <a:r>
              <a:rPr lang="en-US" sz="2800" dirty="0" err="1" smtClean="0"/>
              <a:t>methylated</a:t>
            </a:r>
            <a:r>
              <a:rPr lang="en-US" sz="2800" dirty="0" smtClean="0"/>
              <a:t> as  the parent strand. </a:t>
            </a:r>
            <a:endParaRPr lang="en-US" sz="2800" dirty="0"/>
          </a:p>
        </p:txBody>
      </p:sp>
      <p:pic>
        <p:nvPicPr>
          <p:cNvPr id="4" name="Content Placeholder 3" descr="dna-replication-methylation-lar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696200" cy="411479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3200" dirty="0" smtClean="0"/>
              <a:t>The </a:t>
            </a:r>
            <a:r>
              <a:rPr lang="en-US" sz="3200" dirty="0" err="1" smtClean="0"/>
              <a:t>methylation</a:t>
            </a:r>
            <a:r>
              <a:rPr lang="en-US" sz="3200" dirty="0" smtClean="0"/>
              <a:t> occur at specific site at specific DNA sequences (5 c position in cytosine and N6 nitrogen position in adenine ) .the responsible enzyme is </a:t>
            </a:r>
            <a:r>
              <a:rPr lang="en-US" sz="3200" dirty="0" err="1" smtClean="0"/>
              <a:t>Methytransferase</a:t>
            </a:r>
            <a:r>
              <a:rPr lang="en-US" sz="3200" dirty="0" smtClean="0"/>
              <a:t> .</a:t>
            </a:r>
            <a:endParaRPr lang="en-US" sz="3200" dirty="0"/>
          </a:p>
        </p:txBody>
      </p:sp>
      <p:pic>
        <p:nvPicPr>
          <p:cNvPr id="4" name="Content Placeholder 3" descr="dna_md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3886200" cy="3810000"/>
          </a:xfrm>
        </p:spPr>
      </p:pic>
      <p:pic>
        <p:nvPicPr>
          <p:cNvPr id="5" name="Picture 4" descr="IMG00001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828800"/>
            <a:ext cx="4572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799"/>
          </a:xfrm>
        </p:spPr>
        <p:txBody>
          <a:bodyPr>
            <a:normAutofit fontScale="92500"/>
          </a:bodyPr>
          <a:lstStyle/>
          <a:p>
            <a:pPr algn="just" rtl="0">
              <a:buNone/>
            </a:pPr>
            <a:r>
              <a:rPr lang="en-US" dirty="0" smtClean="0"/>
              <a:t>In the bacteria(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)the sequence GAATTC(</a:t>
            </a:r>
            <a:r>
              <a:rPr lang="en-US" dirty="0" err="1" smtClean="0"/>
              <a:t>palindrom</a:t>
            </a:r>
            <a:r>
              <a:rPr lang="en-US" dirty="0" smtClean="0"/>
              <a:t>: read the same sequence from the two direction ) will be </a:t>
            </a:r>
            <a:r>
              <a:rPr lang="en-US" dirty="0" err="1" smtClean="0"/>
              <a:t>methylated</a:t>
            </a:r>
            <a:r>
              <a:rPr lang="en-US" dirty="0" smtClean="0"/>
              <a:t> at the internal adenine base by the EcoR1 </a:t>
            </a:r>
            <a:r>
              <a:rPr lang="en-US" dirty="0" err="1" smtClean="0"/>
              <a:t>methylase</a:t>
            </a:r>
            <a:r>
              <a:rPr lang="en-US" dirty="0" smtClean="0"/>
              <a:t>. The EcoR1 </a:t>
            </a:r>
            <a:r>
              <a:rPr lang="en-US" dirty="0" err="1" smtClean="0"/>
              <a:t>endonuclease</a:t>
            </a:r>
            <a:r>
              <a:rPr lang="en-US" dirty="0" smtClean="0"/>
              <a:t> within the same bacteria will not cleave the </a:t>
            </a:r>
            <a:r>
              <a:rPr lang="en-US" dirty="0" err="1" smtClean="0"/>
              <a:t>methylated</a:t>
            </a:r>
            <a:r>
              <a:rPr lang="en-US" dirty="0" smtClean="0"/>
              <a:t> DNA.  </a:t>
            </a:r>
            <a:r>
              <a:rPr lang="en-US" dirty="0" smtClean="0">
                <a:solidFill>
                  <a:srgbClr val="FF0000"/>
                </a:solidFill>
              </a:rPr>
              <a:t>Foreign viral DNA, which is not </a:t>
            </a:r>
            <a:r>
              <a:rPr lang="en-US" dirty="0" err="1" smtClean="0">
                <a:solidFill>
                  <a:srgbClr val="FF0000"/>
                </a:solidFill>
              </a:rPr>
              <a:t>methylated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at the sequence "GAATTC" will therefore be recognized as "foreign" DNA and will be cleaved by the EcoR1 </a:t>
            </a:r>
            <a:r>
              <a:rPr lang="en-US" dirty="0" err="1" smtClean="0"/>
              <a:t>endonuclease.Cleavage</a:t>
            </a:r>
            <a:r>
              <a:rPr lang="en-US" dirty="0" smtClean="0"/>
              <a:t> of the viral DNA renders it non-</a:t>
            </a:r>
            <a:r>
              <a:rPr lang="en-US" dirty="0" err="1" smtClean="0"/>
              <a:t>functional.Such</a:t>
            </a:r>
            <a:r>
              <a:rPr lang="en-US" dirty="0" smtClean="0"/>
              <a:t> </a:t>
            </a:r>
            <a:r>
              <a:rPr lang="en-US" dirty="0" err="1" smtClean="0"/>
              <a:t>endonucleases</a:t>
            </a:r>
            <a:r>
              <a:rPr lang="en-US" dirty="0" smtClean="0"/>
              <a:t> are referred to as "restriction </a:t>
            </a:r>
            <a:r>
              <a:rPr lang="en-US" dirty="0" err="1" smtClean="0"/>
              <a:t>endonucleases</a:t>
            </a:r>
            <a:r>
              <a:rPr lang="en-US" dirty="0" smtClean="0"/>
              <a:t>" because they restrict the DNA within the </a:t>
            </a:r>
            <a:r>
              <a:rPr lang="en-US" u="sng" dirty="0" smtClean="0">
                <a:solidFill>
                  <a:srgbClr val="FF0000"/>
                </a:solidFill>
              </a:rPr>
              <a:t>Cell</a:t>
            </a:r>
            <a:r>
              <a:rPr lang="en-US" u="sng" dirty="0" smtClean="0"/>
              <a:t> </a:t>
            </a:r>
            <a:r>
              <a:rPr lang="en-US" dirty="0" smtClean="0"/>
              <a:t>to being "self“. </a:t>
            </a:r>
            <a:r>
              <a:rPr lang="en-US" sz="2400" dirty="0" smtClean="0"/>
              <a:t>so specific nucleases would not cleave at these specific </a:t>
            </a:r>
            <a:r>
              <a:rPr lang="en-US" sz="2400" dirty="0" err="1" smtClean="0"/>
              <a:t>palindromic</a:t>
            </a:r>
            <a:r>
              <a:rPr lang="en-US" sz="2400" dirty="0" smtClean="0"/>
              <a:t> sequences after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thus, this combination of a specific </a:t>
            </a:r>
            <a:r>
              <a:rPr lang="en-US" sz="2400" dirty="0" err="1" smtClean="0"/>
              <a:t>methylase</a:t>
            </a:r>
            <a:r>
              <a:rPr lang="en-US" sz="2400" dirty="0" smtClean="0"/>
              <a:t> and </a:t>
            </a:r>
            <a:r>
              <a:rPr lang="en-US" sz="2400" dirty="0" err="1" smtClean="0"/>
              <a:t>endonuclease</a:t>
            </a:r>
            <a:r>
              <a:rPr lang="en-US" sz="2400" dirty="0" smtClean="0"/>
              <a:t> </a:t>
            </a:r>
            <a:r>
              <a:rPr lang="en-US" sz="2400" u="sng" dirty="0" smtClean="0">
                <a:solidFill>
                  <a:srgbClr val="FF0000"/>
                </a:solidFill>
              </a:rPr>
              <a:t>function</a:t>
            </a:r>
            <a:r>
              <a:rPr lang="en-US" sz="2400" dirty="0" smtClean="0"/>
              <a:t> as a type of immune system for individual bacterial strains, protecting them from infection by foreign DNA (e.g. viruses) .</a:t>
            </a:r>
            <a:r>
              <a:rPr lang="en-US" dirty="0" smtClean="0"/>
              <a:t> The combination of restriction </a:t>
            </a:r>
            <a:r>
              <a:rPr lang="en-US" dirty="0" err="1" smtClean="0"/>
              <a:t>endonuclease</a:t>
            </a:r>
            <a:r>
              <a:rPr lang="en-US" dirty="0" smtClean="0"/>
              <a:t> and </a:t>
            </a:r>
            <a:r>
              <a:rPr lang="en-US" dirty="0" err="1" smtClean="0"/>
              <a:t>methylase</a:t>
            </a:r>
            <a:r>
              <a:rPr lang="en-US" dirty="0" smtClean="0"/>
              <a:t> is termed the</a:t>
            </a:r>
          </a:p>
          <a:p>
            <a:pPr algn="just">
              <a:buNone/>
            </a:pPr>
            <a:r>
              <a:rPr lang="en-US" dirty="0" smtClean="0"/>
              <a:t>                         </a:t>
            </a:r>
            <a:r>
              <a:rPr lang="en-US" sz="3000" dirty="0" smtClean="0">
                <a:solidFill>
                  <a:srgbClr val="FF0000"/>
                </a:solidFill>
              </a:rPr>
              <a:t> (restriction-modification )</a:t>
            </a:r>
            <a:endParaRPr lang="en-US" sz="30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0001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14601"/>
            <a:ext cx="3200400" cy="2667000"/>
          </a:xfrm>
        </p:spPr>
      </p:pic>
      <p:pic>
        <p:nvPicPr>
          <p:cNvPr id="5" name="Picture 4" descr="restric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0"/>
            <a:ext cx="5943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g15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8305800" cy="594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590</TotalTime>
  <Words>528</Words>
  <Application>Microsoft Macintosh PowerPoint</Application>
  <PresentationFormat>On-screen Show (4:3)</PresentationFormat>
  <Paragraphs>31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Lecture 10 for molecular biology  by Dr. Sawsan Saijd </vt:lpstr>
      <vt:lpstr>Post  replication events : DNA methylation </vt:lpstr>
      <vt:lpstr>PowerPoint Presentation</vt:lpstr>
      <vt:lpstr> Function of DNA methylation in prokaryotes </vt:lpstr>
      <vt:lpstr>The newly synthesized complementary strand must be methylated as  the parent strand. </vt:lpstr>
      <vt:lpstr>The methylation occur at specific site at specific DNA sequences (5 c position in cytosine and N6 nitrogen position in adenine ) .the responsible enzyme is Methytransferase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ways for methylation in Eukaryotic cell , De novo methylation and maintenance methylation </vt:lpstr>
      <vt:lpstr>PowerPoint Presentation</vt:lpstr>
      <vt:lpstr>PowerPoint Presentation</vt:lpstr>
      <vt:lpstr>PowerPoint Presentation</vt:lpstr>
      <vt:lpstr>PowerPoint Presentation</vt:lpstr>
      <vt:lpstr>1    1-In  the Base Excision Repair Pathway ( BER) a single lesion in the DNA molecule is recognized by a glycosylase specific to that lesion.  The incorrect base is flipped out of the DNA strand, cleaved, and the DNA polymerase then repairs the strand either with a single base (short-patch) or several bases the damages either  caused by chemical factors such as hydrolysis,methylation,and,..oxidation.   </vt:lpstr>
      <vt:lpstr>PowerPoint Presentation</vt:lpstr>
      <vt:lpstr>PowerPoint Presentation</vt:lpstr>
      <vt:lpstr>PowerPoint Presentation</vt:lpstr>
      <vt:lpstr>PowerPoint Presentation</vt:lpstr>
      <vt:lpstr>Several method have been proposed for repairing DNA damages and they depend on the causative agent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 in molecular biology  by Dr. Sawsan Saijd</dc:title>
  <dc:creator>Dr Sawsan</dc:creator>
  <cp:lastModifiedBy>nadal alsaryi</cp:lastModifiedBy>
  <cp:revision>116</cp:revision>
  <dcterms:created xsi:type="dcterms:W3CDTF">2013-12-03T18:06:01Z</dcterms:created>
  <dcterms:modified xsi:type="dcterms:W3CDTF">2019-01-11T08:41:13Z</dcterms:modified>
</cp:coreProperties>
</file>