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303" r:id="rId4"/>
    <p:sldId id="307" r:id="rId5"/>
    <p:sldId id="305" r:id="rId6"/>
    <p:sldId id="261" r:id="rId7"/>
    <p:sldId id="308" r:id="rId8"/>
    <p:sldId id="258" r:id="rId9"/>
    <p:sldId id="302" r:id="rId10"/>
    <p:sldId id="299" r:id="rId11"/>
    <p:sldId id="309" r:id="rId12"/>
    <p:sldId id="259" r:id="rId13"/>
    <p:sldId id="300" r:id="rId14"/>
    <p:sldId id="263" r:id="rId15"/>
    <p:sldId id="260" r:id="rId16"/>
    <p:sldId id="264" r:id="rId17"/>
    <p:sldId id="306" r:id="rId18"/>
    <p:sldId id="265" r:id="rId19"/>
    <p:sldId id="30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A"/>
    <a:srgbClr val="004A82"/>
    <a:srgbClr val="005EA4"/>
    <a:srgbClr val="33CC33"/>
    <a:srgbClr val="FF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5" autoAdjust="0"/>
    <p:restoredTop sz="94660"/>
  </p:normalViewPr>
  <p:slideViewPr>
    <p:cSldViewPr>
      <p:cViewPr>
        <p:scale>
          <a:sx n="60" d="100"/>
          <a:sy n="60" d="100"/>
        </p:scale>
        <p:origin x="-1932"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42F595FD-7A1C-49F7-A07A-9D647661C511}" type="datetimeFigureOut">
              <a:rPr lang="en-US" smtClean="0"/>
              <a:pPr/>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288125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2F595FD-7A1C-49F7-A07A-9D647661C511}" type="datetimeFigureOut">
              <a:rPr lang="en-US" smtClean="0"/>
              <a:pPr/>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244197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2F595FD-7A1C-49F7-A07A-9D647661C511}" type="datetimeFigureOut">
              <a:rPr lang="en-US" smtClean="0"/>
              <a:pPr/>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24563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2F595FD-7A1C-49F7-A07A-9D647661C511}" type="datetimeFigureOut">
              <a:rPr lang="en-US" smtClean="0"/>
              <a:pPr/>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355488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595FD-7A1C-49F7-A07A-9D647661C511}" type="datetimeFigureOut">
              <a:rPr lang="en-US" smtClean="0"/>
              <a:pPr/>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343009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42F595FD-7A1C-49F7-A07A-9D647661C511}" type="datetimeFigureOut">
              <a:rPr lang="en-US" smtClean="0"/>
              <a:pPr/>
              <a:t>12/23/2018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137028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42F595FD-7A1C-49F7-A07A-9D647661C511}" type="datetimeFigureOut">
              <a:rPr lang="en-US" smtClean="0"/>
              <a:pPr/>
              <a:t>12/23/2018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11528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42F595FD-7A1C-49F7-A07A-9D647661C511}" type="datetimeFigureOut">
              <a:rPr lang="en-US" smtClean="0"/>
              <a:pPr/>
              <a:t>12/23/2018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344327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95FD-7A1C-49F7-A07A-9D647661C511}" type="datetimeFigureOut">
              <a:rPr lang="en-US" smtClean="0"/>
              <a:pPr/>
              <a:t>12/23/2018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295464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595FD-7A1C-49F7-A07A-9D647661C511}" type="datetimeFigureOut">
              <a:rPr lang="en-US" smtClean="0"/>
              <a:pPr/>
              <a:t>12/23/2018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253702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595FD-7A1C-49F7-A07A-9D647661C511}" type="datetimeFigureOut">
              <a:rPr lang="en-US" smtClean="0"/>
              <a:pPr/>
              <a:t>12/23/2018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54113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F595FD-7A1C-49F7-A07A-9D647661C511}" type="datetimeFigureOut">
              <a:rPr lang="en-US" smtClean="0"/>
              <a:pPr/>
              <a:t>12/23/2018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5E21461-47B9-4989-9758-C8B82DE8231D}" type="slidenum">
              <a:rPr lang="en-US" smtClean="0"/>
              <a:pPr/>
              <a:t>‹#›</a:t>
            </a:fld>
            <a:endParaRPr lang="en-US"/>
          </a:p>
        </p:txBody>
      </p:sp>
    </p:spTree>
    <p:extLst>
      <p:ext uri="{BB962C8B-B14F-4D97-AF65-F5344CB8AC3E}">
        <p14:creationId xmlns:p14="http://schemas.microsoft.com/office/powerpoint/2010/main" val="39818484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hyperlink" Target="http://www.google.com/url?sa=i&amp;rct=j&amp;q=&amp;esrc=s&amp;source=images&amp;cd=&amp;cad=rja&amp;uact=8&amp;ved=2ahUKEwjxzcOHgrTfAhVF-aQKHZuEAxIQjRx6BAgBEAU&amp;url=http://oregonstate.edu/instruct/bb451/451material/lectures/translationoutline.html&amp;psig=AOvVaw27gqjGJNIRrvKDRlOVlBdT&amp;ust=1545587927410301" TargetMode="External"/><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2ahUKEwiWvcXphrTfAhWQ2KQKHWQNDJUQjRx6BAgBEAU&amp;url=http://dpuadweb.depauw.edu/$1~cfornari/DISGEN/Site/protmut.htm&amp;psig=AOvVaw1RQXu_OP5thQN1hnpm21Kn&amp;ust=1545589204369801" TargetMode="External"/><Relationship Id="rId5" Type="http://schemas.microsoft.com/office/2007/relationships/hdphoto" Target="../media/hdphoto5.wdp"/><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esearchgate.net/figure/Anticodon-codon-reading-scheme_fig1_262919959" TargetMode="Externa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5.jpeg"/><Relationship Id="rId4" Type="http://schemas.openxmlformats.org/officeDocument/2006/relationships/hyperlink" Target="http://www.google.com/url?sa=i&amp;rct=j&amp;q=&amp;esrc=s&amp;source=images&amp;cd=&amp;cad=rja&amp;uact=8&amp;ved=2ahUKEwjUkbXtkLTfAhVKKuwKHS98AIEQjRx6BAgBEAU&amp;url=http://legacy.hopkinsville.kctcs.edu/instructors/Jason-Arnold/VLI/VLI818/M1SCINCE%20BIOCHEMMOLCULES/111213Export%20Folder/chapter11/Art/&amp;psig=AOvVaw00pZex1KObowfPFdL0ffuQ&amp;ust=154559181215229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sa=i&amp;rct=j&amp;q=&amp;esrc=s&amp;source=images&amp;cd=&amp;ved=2ahUKEwi2xLqalLTfAhVRDewKHZH_BEYQjRx6BAgBEAU&amp;url=https://sandwalk.blogspot.com/2008/01/ribosomal-rna-genes-in-bacteria.html&amp;psig=AOvVaw1NNVZZ0RYCdkOYocNVwvb1&amp;ust=1545592763423404" TargetMode="External"/><Relationship Id="rId1" Type="http://schemas.openxmlformats.org/officeDocument/2006/relationships/slideLayout" Target="../slideLayouts/slideLayout2.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icrobenotes.com/differences-between-dna-and-rn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rct=j&amp;q=&amp;esrc=s&amp;source=images&amp;cd=&amp;cad=rja&amp;uact=8&amp;ved=2ahUKEwib0PCypbPfAhVwMewKHSvnDBoQjRx6BAgBEAU&amp;url=https://scienceloversss.blogspot.com/2015/11/definition-structure-and-function-of-rna.html&amp;psig=AOvVaw3hSxP0Y-kXutdegTKWC0m3&amp;ust=1545562986072183"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2ahUKEwi3hNXp3bPfAhWKMewKHfRqBycQjRx6BAgBEAU&amp;url=https://jarrahotel.com/ribosomal-rna-causes-symptoms-treatment-ribosomal-rna.html&amp;psig=AOvVaw1RO3w480uqRK2Xsf4MFf42&amp;ust=154557819494240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url?sa=i&amp;rct=j&amp;q=&amp;esrc=s&amp;source=images&amp;cd=&amp;cad=rja&amp;uact=8&amp;ved=2ahUKEwiRhdKHnLTfAhVqMOwKHeiSBMUQjRx6BAgBEAU&amp;url=https://www.researchgate.net/figure/Prokaryotic-and-Eukaryotic-mRNAs-UTRs-at-the-5-and-3-ends-are-the-part-of-both-types_fig1_306109293&amp;psig=AOvVaw2t1rIJTsgpegAoVGjzaaXL&amp;ust=1545594935986240"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5334000" cy="1676400"/>
          </a:xfrm>
          <a:solidFill>
            <a:srgbClr val="FFFF00"/>
          </a:solidFill>
          <a:ln>
            <a:solidFill>
              <a:srgbClr val="C00000"/>
            </a:solidFill>
          </a:ln>
        </p:spPr>
        <p:txBody>
          <a:bodyPr>
            <a:normAutofit/>
          </a:bodyPr>
          <a:lstStyle/>
          <a:p>
            <a:pPr algn="ctr"/>
            <a:r>
              <a:rPr lang="en-US" dirty="0" smtClean="0">
                <a:solidFill>
                  <a:srgbClr val="FF0000"/>
                </a:solidFill>
              </a:rPr>
              <a:t>The 11</a:t>
            </a:r>
            <a:r>
              <a:rPr lang="en-US" baseline="30000" dirty="0" smtClean="0">
                <a:solidFill>
                  <a:srgbClr val="FF0000"/>
                </a:solidFill>
              </a:rPr>
              <a:t>th</a:t>
            </a:r>
            <a:r>
              <a:rPr lang="en-US" dirty="0" smtClean="0">
                <a:solidFill>
                  <a:srgbClr val="FF0000"/>
                </a:solidFill>
              </a:rPr>
              <a:t> lecture in </a:t>
            </a:r>
            <a:br>
              <a:rPr lang="en-US" dirty="0" smtClean="0">
                <a:solidFill>
                  <a:srgbClr val="FF0000"/>
                </a:solidFill>
              </a:rPr>
            </a:br>
            <a:r>
              <a:rPr lang="en-US" i="1" dirty="0" smtClean="0">
                <a:solidFill>
                  <a:srgbClr val="FF0000"/>
                </a:solidFill>
                <a:effectLst>
                  <a:outerShdw blurRad="38100" dist="38100" dir="2700000" algn="tl">
                    <a:srgbClr val="000000">
                      <a:alpha val="43137"/>
                    </a:srgbClr>
                  </a:outerShdw>
                </a:effectLst>
              </a:rPr>
              <a:t>MOLECULAR BIOLOGY </a:t>
            </a:r>
            <a:endParaRPr lang="en-US"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p>
        </p:txBody>
      </p:sp>
      <p:pic>
        <p:nvPicPr>
          <p:cNvPr id="4" name="Picture 3" descr="slide-1-638.jpg"/>
          <p:cNvPicPr>
            <a:picLocks noChangeAspect="1"/>
          </p:cNvPicPr>
          <p:nvPr/>
        </p:nvPicPr>
        <p:blipFill>
          <a:blip r:embed="rId2"/>
          <a:stretch>
            <a:fillRect/>
          </a:stretch>
        </p:blipFill>
        <p:spPr>
          <a:xfrm>
            <a:off x="204592" y="2362200"/>
            <a:ext cx="8482208" cy="4267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4953000"/>
          </a:xfrm>
        </p:spPr>
        <p:txBody>
          <a:bodyPr>
            <a:normAutofit/>
          </a:bodyPr>
          <a:lstStyle/>
          <a:p>
            <a:pPr marL="0" indent="0" algn="just" rtl="0">
              <a:buNone/>
            </a:pPr>
            <a:r>
              <a:rPr lang="en-US" sz="2400" dirty="0" smtClean="0"/>
              <a:t>(3) In most bacterial mRNAs translation begins while the mRNA is still being transcribed on DNA. In eukaryotes the mRNA transcribed on the chromosomes passes through the nuclear pores into the cytoplasm. Thus translation usually begins only after transcription is completed.</a:t>
            </a:r>
          </a:p>
          <a:p>
            <a:pPr marL="0" indent="0" algn="just" rtl="0">
              <a:buNone/>
            </a:pPr>
            <a:r>
              <a:rPr lang="en-US" sz="2400" dirty="0" smtClean="0"/>
              <a:t> </a:t>
            </a:r>
            <a:endParaRPr lang="en-US" sz="2400" dirty="0"/>
          </a:p>
          <a:p>
            <a:pPr marL="0" indent="0" algn="just" rtl="0">
              <a:buNone/>
            </a:pPr>
            <a:r>
              <a:rPr lang="en-US" sz="2400" dirty="0" smtClean="0"/>
              <a:t>(5) In prokaryotes the mRNAs undergo very little processing after being transcribed. There is a very short time interval between transcription and translation. In fact considerable translation may already take place before completion of transcription. In eukaryotes the transcribed mRNA undergoes considerable processing before mature mRNA is formed.</a:t>
            </a:r>
            <a:endParaRPr lang="en-US" sz="2400" b="1" dirty="0" smtClean="0"/>
          </a:p>
          <a:p>
            <a:pPr marL="0" indent="0" algn="just" rtl="0">
              <a:buNone/>
            </a:pP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153400" cy="3046988"/>
          </a:xfrm>
          <a:prstGeom prst="rect">
            <a:avLst/>
          </a:prstGeom>
        </p:spPr>
        <p:txBody>
          <a:bodyPr wrap="square">
            <a:spAutoFit/>
          </a:bodyPr>
          <a:lstStyle/>
          <a:p>
            <a:pPr algn="just"/>
            <a:r>
              <a:rPr lang="en-US" sz="2400" dirty="0">
                <a:effectLst>
                  <a:outerShdw blurRad="38100" dist="38100" dir="2700000" algn="tl">
                    <a:srgbClr val="000000">
                      <a:alpha val="43137"/>
                    </a:srgbClr>
                  </a:outerShdw>
                </a:effectLst>
              </a:rPr>
              <a:t>4) Prokaryote mRNA is very short lived. It is constantly under going breakdown to its constituent ribonucleotides by ribonucleases. In </a:t>
            </a:r>
            <a:r>
              <a:rPr lang="en-US" sz="2400" i="1" dirty="0">
                <a:effectLst>
                  <a:outerShdw blurRad="38100" dist="38100" dir="2700000" algn="tl">
                    <a:srgbClr val="000000">
                      <a:alpha val="43137"/>
                    </a:srgbClr>
                  </a:outerShdw>
                </a:effectLst>
              </a:rPr>
              <a:t>E. coli </a:t>
            </a:r>
            <a:r>
              <a:rPr lang="en-US" sz="2400" dirty="0">
                <a:effectLst>
                  <a:outerShdw blurRad="38100" dist="38100" dir="2700000" algn="tl">
                    <a:srgbClr val="000000">
                      <a:alpha val="43137"/>
                    </a:srgbClr>
                  </a:outerShdw>
                </a:effectLst>
              </a:rPr>
              <a:t>the average half life of some mRNAs is about two minutes. In bacteria mRNA may be so short lived that while one end is translating proteins the other end may be undergoing </a:t>
            </a:r>
            <a:r>
              <a:rPr lang="en-US" sz="2400" dirty="0" smtClean="0">
                <a:effectLst>
                  <a:outerShdw blurRad="38100" dist="38100" dir="2700000" algn="tl">
                    <a:srgbClr val="000000">
                      <a:alpha val="43137"/>
                    </a:srgbClr>
                  </a:outerShdw>
                </a:effectLst>
              </a:rPr>
              <a:t>breakdown, while in eukaryote, </a:t>
            </a:r>
            <a:r>
              <a:rPr lang="en-US" sz="2400" dirty="0">
                <a:effectLst>
                  <a:outerShdw blurRad="38100" dist="38100" dir="2700000" algn="tl">
                    <a:srgbClr val="000000">
                      <a:alpha val="43137"/>
                    </a:srgbClr>
                  </a:outerShdw>
                </a:effectLst>
              </a:rPr>
              <a:t>mRNAs have longer half lives than bacterial </a:t>
            </a:r>
            <a:r>
              <a:rPr lang="en-US" sz="2400" dirty="0" smtClean="0">
                <a:effectLst>
                  <a:outerShdw blurRad="38100" dist="38100" dir="2700000" algn="tl">
                    <a:srgbClr val="000000">
                      <a:alpha val="43137"/>
                    </a:srgbClr>
                  </a:outerShdw>
                </a:effectLst>
              </a:rPr>
              <a:t>mRNA. So eukaryote </a:t>
            </a:r>
            <a:r>
              <a:rPr lang="en-US" sz="2400" dirty="0">
                <a:effectLst>
                  <a:outerShdw blurRad="38100" dist="38100" dir="2700000" algn="tl">
                    <a:srgbClr val="000000">
                      <a:alpha val="43137"/>
                    </a:srgbClr>
                  </a:outerShdw>
                </a:effectLst>
              </a:rPr>
              <a:t>mRNAs are metabolically stable</a:t>
            </a:r>
            <a:r>
              <a:rPr lang="en-US" sz="2400" dirty="0" smtClean="0">
                <a:effectLst>
                  <a:outerShdw blurRad="38100" dist="38100" dir="2700000" algn="tl">
                    <a:srgbClr val="000000">
                      <a:alpha val="43137"/>
                    </a:srgbClr>
                  </a:outerShdw>
                </a:effectLst>
              </a:rPr>
              <a:t>.</a:t>
            </a:r>
          </a:p>
        </p:txBody>
      </p:sp>
      <p:sp>
        <p:nvSpPr>
          <p:cNvPr id="5" name="Rectangle 4"/>
          <p:cNvSpPr/>
          <p:nvPr/>
        </p:nvSpPr>
        <p:spPr>
          <a:xfrm>
            <a:off x="381000" y="3810000"/>
            <a:ext cx="8001000" cy="1631216"/>
          </a:xfrm>
          <a:prstGeom prst="rect">
            <a:avLst/>
          </a:prstGeom>
          <a:effectLst>
            <a:innerShdw blurRad="63500" dist="50800" dir="16200000">
              <a:prstClr val="black">
                <a:alpha val="50000"/>
              </a:prstClr>
            </a:innerShdw>
            <a:reflection blurRad="6350" stA="50000" endA="300" endPos="55500" dist="50800" dir="5400000" sy="-100000" algn="bl" rotWithShape="0"/>
          </a:effectLst>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wrap="square">
            <a:spAutoFit/>
          </a:bodyPr>
          <a:lstStyle/>
          <a:p>
            <a:pPr algn="justLow"/>
            <a:r>
              <a:rPr lang="en-US" sz="2000" b="1" dirty="0">
                <a:solidFill>
                  <a:srgbClr val="005A7A"/>
                </a:solidFill>
                <a:effectLst>
                  <a:outerShdw blurRad="38100" dist="38100" dir="2700000" algn="tl">
                    <a:srgbClr val="000000">
                      <a:alpha val="43137"/>
                    </a:srgbClr>
                  </a:outerShdw>
                </a:effectLst>
              </a:rPr>
              <a:t>Note: The short life of bacterial mRNAs has been explained on the grounds that it provides greater flexibility to the bacteria by adjusting to changing environmental conditions. The short life of its mRNAs enables a bacterium to synthesize different enzymes in response to environmental changes.  </a:t>
            </a:r>
            <a:endParaRPr lang="ar-IQ" sz="2000" b="1" dirty="0">
              <a:solidFill>
                <a:srgbClr val="005A7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834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2286000"/>
          </a:xfrm>
        </p:spPr>
        <p:txBody>
          <a:bodyPr>
            <a:normAutofit/>
          </a:bodyPr>
          <a:lstStyle/>
          <a:p>
            <a:pPr algn="just" rtl="0"/>
            <a:r>
              <a:rPr lang="en-US" sz="2400" dirty="0" smtClean="0">
                <a:solidFill>
                  <a:schemeClr val="tx1"/>
                </a:solidFill>
              </a:rPr>
              <a:t>In </a:t>
            </a:r>
            <a:r>
              <a:rPr lang="en-US" sz="2400" dirty="0" smtClean="0">
                <a:solidFill>
                  <a:srgbClr val="C00000"/>
                </a:solidFill>
              </a:rPr>
              <a:t>molecular genetics</a:t>
            </a:r>
            <a:r>
              <a:rPr lang="en-US" sz="2400" dirty="0" smtClean="0">
                <a:solidFill>
                  <a:schemeClr val="tx1"/>
                </a:solidFill>
              </a:rPr>
              <a:t>, an </a:t>
            </a:r>
            <a:r>
              <a:rPr lang="en-US" sz="2400" b="1" dirty="0" smtClean="0">
                <a:solidFill>
                  <a:schemeClr val="tx1"/>
                </a:solidFill>
              </a:rPr>
              <a:t>untranslated region</a:t>
            </a:r>
            <a:r>
              <a:rPr lang="en-US" sz="2400" dirty="0" smtClean="0">
                <a:solidFill>
                  <a:schemeClr val="tx1"/>
                </a:solidFill>
              </a:rPr>
              <a:t> (</a:t>
            </a:r>
            <a:r>
              <a:rPr lang="en-US" sz="2400" b="1" dirty="0" smtClean="0">
                <a:solidFill>
                  <a:schemeClr val="tx1"/>
                </a:solidFill>
              </a:rPr>
              <a:t>UTR</a:t>
            </a:r>
            <a:r>
              <a:rPr lang="en-US" sz="2400" dirty="0" smtClean="0">
                <a:solidFill>
                  <a:schemeClr val="tx1"/>
                </a:solidFill>
              </a:rPr>
              <a:t>) refers to either of two sections, one on each side of a </a:t>
            </a:r>
            <a:r>
              <a:rPr lang="en-US" sz="2400" dirty="0" smtClean="0">
                <a:solidFill>
                  <a:srgbClr val="C00000"/>
                </a:solidFill>
              </a:rPr>
              <a:t>coding sequence</a:t>
            </a:r>
            <a:r>
              <a:rPr lang="ar-IQ" sz="2400" dirty="0" smtClean="0">
                <a:solidFill>
                  <a:srgbClr val="C00000"/>
                </a:solidFill>
              </a:rPr>
              <a:t> </a:t>
            </a:r>
            <a:r>
              <a:rPr lang="en-US" sz="2400" dirty="0" smtClean="0">
                <a:solidFill>
                  <a:srgbClr val="C00000"/>
                </a:solidFill>
              </a:rPr>
              <a:t>on </a:t>
            </a:r>
            <a:r>
              <a:rPr lang="en-US" sz="2400" dirty="0" smtClean="0">
                <a:solidFill>
                  <a:schemeClr val="tx1"/>
                </a:solidFill>
              </a:rPr>
              <a:t>a strand of</a:t>
            </a:r>
            <a:r>
              <a:rPr lang="en-US" sz="2400" dirty="0" smtClean="0">
                <a:solidFill>
                  <a:srgbClr val="C00000"/>
                </a:solidFill>
              </a:rPr>
              <a:t> mRNA. </a:t>
            </a:r>
            <a:r>
              <a:rPr lang="en-US" sz="2400" dirty="0" smtClean="0">
                <a:solidFill>
                  <a:schemeClr val="tx1"/>
                </a:solidFill>
              </a:rPr>
              <a:t>If it is found on the 5' side, it is called the</a:t>
            </a:r>
            <a:r>
              <a:rPr lang="en-US" sz="2400" dirty="0" smtClean="0">
                <a:solidFill>
                  <a:srgbClr val="C00000"/>
                </a:solidFill>
              </a:rPr>
              <a:t> 5' UTR</a:t>
            </a:r>
            <a:r>
              <a:rPr lang="en-US" sz="2400" dirty="0" smtClean="0">
                <a:solidFill>
                  <a:schemeClr val="tx1"/>
                </a:solidFill>
              </a:rPr>
              <a:t> (or </a:t>
            </a:r>
            <a:r>
              <a:rPr lang="en-US" sz="2400" b="1" dirty="0" smtClean="0">
                <a:solidFill>
                  <a:schemeClr val="tx1"/>
                </a:solidFill>
              </a:rPr>
              <a:t>leader sequence</a:t>
            </a:r>
            <a:r>
              <a:rPr lang="en-US" sz="2400" dirty="0" smtClean="0">
                <a:solidFill>
                  <a:schemeClr val="tx1"/>
                </a:solidFill>
              </a:rPr>
              <a:t>), or if it is found on the 3' side, it is called the </a:t>
            </a:r>
            <a:r>
              <a:rPr lang="en-US" sz="2400" dirty="0" smtClean="0">
                <a:solidFill>
                  <a:srgbClr val="C00000"/>
                </a:solidFill>
              </a:rPr>
              <a:t>3' UTR</a:t>
            </a:r>
            <a:r>
              <a:rPr lang="en-US" sz="2400" dirty="0" smtClean="0">
                <a:solidFill>
                  <a:schemeClr val="tx1"/>
                </a:solidFill>
              </a:rPr>
              <a:t> (or </a:t>
            </a:r>
            <a:r>
              <a:rPr lang="en-US" sz="2400" b="1" dirty="0" err="1" smtClean="0">
                <a:solidFill>
                  <a:schemeClr val="tx1"/>
                </a:solidFill>
              </a:rPr>
              <a:t>tailer</a:t>
            </a:r>
            <a:r>
              <a:rPr lang="en-US" sz="2400" b="1" dirty="0" smtClean="0">
                <a:solidFill>
                  <a:schemeClr val="tx1"/>
                </a:solidFill>
              </a:rPr>
              <a:t> sequence</a:t>
            </a:r>
            <a:r>
              <a:rPr lang="en-US" sz="2400" dirty="0" smtClean="0">
                <a:solidFill>
                  <a:schemeClr val="tx1"/>
                </a:solidFill>
              </a:rPr>
              <a:t>).</a:t>
            </a:r>
            <a:endParaRPr lang="en-US" sz="2400" dirty="0">
              <a:solidFill>
                <a:schemeClr val="tx1"/>
              </a:solidFill>
            </a:endParaRPr>
          </a:p>
        </p:txBody>
      </p:sp>
      <p:pic>
        <p:nvPicPr>
          <p:cNvPr id="4" name="Content Placeholder 3" descr="22_06.jpg"/>
          <p:cNvPicPr>
            <a:picLocks noGrp="1" noChangeAspect="1"/>
          </p:cNvPicPr>
          <p:nvPr>
            <p:ph idx="1"/>
          </p:nvPr>
        </p:nvPicPr>
        <p:blipFill>
          <a:blip r:embed="rId2"/>
          <a:stretch>
            <a:fillRect/>
          </a:stretch>
        </p:blipFill>
        <p:spPr>
          <a:xfrm>
            <a:off x="457200" y="3657600"/>
            <a:ext cx="8229600" cy="266493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trna_diagram.gif"/>
          <p:cNvPicPr>
            <a:picLocks noChangeAspect="1"/>
          </p:cNvPicPr>
          <p:nvPr/>
        </p:nvPicPr>
        <p:blipFill>
          <a:blip r:embed="rId2"/>
          <a:stretch>
            <a:fillRect/>
          </a:stretch>
        </p:blipFill>
        <p:spPr>
          <a:xfrm>
            <a:off x="4343400" y="2209800"/>
            <a:ext cx="4551182" cy="4384174"/>
          </a:xfrm>
          <a:prstGeom prst="rect">
            <a:avLst/>
          </a:prstGeom>
        </p:spPr>
      </p:pic>
      <p:sp>
        <p:nvSpPr>
          <p:cNvPr id="6" name="Rectangle 5"/>
          <p:cNvSpPr/>
          <p:nvPr/>
        </p:nvSpPr>
        <p:spPr>
          <a:xfrm>
            <a:off x="533400" y="304800"/>
            <a:ext cx="1524000" cy="646331"/>
          </a:xfrm>
          <a:prstGeom prst="rect">
            <a:avLst/>
          </a:prstGeom>
        </p:spPr>
        <p:txBody>
          <a:bodyPr wrap="square">
            <a:spAutoFit/>
          </a:bodyPr>
          <a:lstStyle/>
          <a:p>
            <a:r>
              <a:rPr lang="en-US" sz="3600" b="1" i="1" dirty="0" smtClean="0">
                <a:solidFill>
                  <a:srgbClr val="FF0000"/>
                </a:solidFill>
                <a:effectLst>
                  <a:outerShdw blurRad="38100" dist="38100" dir="2700000" algn="tl">
                    <a:srgbClr val="000000">
                      <a:alpha val="43137"/>
                    </a:srgbClr>
                  </a:outerShdw>
                </a:effectLst>
              </a:rPr>
              <a:t>tRNA</a:t>
            </a:r>
            <a:endParaRPr lang="ar-IQ" sz="3600" i="1" dirty="0">
              <a:effectLst>
                <a:outerShdw blurRad="38100" dist="38100" dir="2700000" algn="tl">
                  <a:srgbClr val="000000">
                    <a:alpha val="43137"/>
                  </a:srgbClr>
                </a:outerShdw>
              </a:effectLst>
            </a:endParaRPr>
          </a:p>
        </p:txBody>
      </p:sp>
      <p:sp>
        <p:nvSpPr>
          <p:cNvPr id="7" name="Rectangle 6"/>
          <p:cNvSpPr/>
          <p:nvPr/>
        </p:nvSpPr>
        <p:spPr>
          <a:xfrm>
            <a:off x="568036" y="1006549"/>
            <a:ext cx="8042564" cy="1569660"/>
          </a:xfrm>
          <a:prstGeom prst="rect">
            <a:avLst/>
          </a:prstGeom>
        </p:spPr>
        <p:txBody>
          <a:bodyPr wrap="square">
            <a:spAutoFit/>
          </a:bodyPr>
          <a:lstStyle/>
          <a:p>
            <a:pPr marL="342900" lvl="0" indent="-342900" algn="just">
              <a:spcBef>
                <a:spcPct val="20000"/>
              </a:spcBef>
            </a:pPr>
            <a:r>
              <a:rPr lang="en-US" sz="2400" dirty="0">
                <a:solidFill>
                  <a:srgbClr val="C00000"/>
                </a:solidFill>
              </a:rPr>
              <a:t>Transfer RNA</a:t>
            </a:r>
            <a:r>
              <a:rPr lang="en-US" sz="2400" dirty="0"/>
              <a:t> is a small RNA chain of about 80 </a:t>
            </a:r>
            <a:r>
              <a:rPr lang="en-US" sz="2400" dirty="0">
                <a:solidFill>
                  <a:srgbClr val="C00000"/>
                </a:solidFill>
              </a:rPr>
              <a:t>nucleotides</a:t>
            </a:r>
            <a:r>
              <a:rPr lang="en-US" sz="2400" dirty="0"/>
              <a:t> that transfers a specific amino acid to </a:t>
            </a:r>
            <a:r>
              <a:rPr lang="en-US" sz="2400" dirty="0" smtClean="0"/>
              <a:t>a growing polypeptide chain </a:t>
            </a:r>
            <a:r>
              <a:rPr lang="en-US" sz="2400" dirty="0"/>
              <a:t>at the ribosomal site of protein synthesis </a:t>
            </a:r>
            <a:r>
              <a:rPr lang="en-US" sz="2400" dirty="0" smtClean="0"/>
              <a:t>during translation. </a:t>
            </a:r>
          </a:p>
        </p:txBody>
      </p:sp>
      <p:sp>
        <p:nvSpPr>
          <p:cNvPr id="3" name="Rectangle 2"/>
          <p:cNvSpPr/>
          <p:nvPr/>
        </p:nvSpPr>
        <p:spPr>
          <a:xfrm>
            <a:off x="568036" y="3200400"/>
            <a:ext cx="3622964" cy="3046988"/>
          </a:xfrm>
          <a:prstGeom prst="rect">
            <a:avLst/>
          </a:prstGeom>
          <a:solidFill>
            <a:schemeClr val="accent5">
              <a:lumMod val="20000"/>
              <a:lumOff val="80000"/>
            </a:schemeClr>
          </a:solidFill>
          <a:ln w="28575">
            <a:solidFill>
              <a:schemeClr val="accent5">
                <a:lumMod val="75000"/>
              </a:schemeClr>
            </a:solidFill>
            <a:prstDash val="lgDash"/>
          </a:ln>
        </p:spPr>
        <p:txBody>
          <a:bodyPr wrap="square">
            <a:spAutoFit/>
          </a:bodyPr>
          <a:lstStyle/>
          <a:p>
            <a:pPr algn="justLow"/>
            <a:r>
              <a:rPr lang="en-US" sz="2400" dirty="0">
                <a:solidFill>
                  <a:srgbClr val="0070C0"/>
                </a:solidFill>
              </a:rPr>
              <a:t>It serves as the physical link between </a:t>
            </a:r>
            <a:r>
              <a:rPr lang="en-US" sz="2400" dirty="0" smtClean="0">
                <a:solidFill>
                  <a:srgbClr val="0070C0"/>
                </a:solidFill>
              </a:rPr>
              <a:t>the </a:t>
            </a:r>
            <a:r>
              <a:rPr lang="en-US" sz="2400" dirty="0" smtClean="0">
                <a:solidFill>
                  <a:srgbClr val="FF0000"/>
                </a:solidFill>
              </a:rPr>
              <a:t>mRNA</a:t>
            </a:r>
            <a:r>
              <a:rPr lang="en-US" sz="2400" dirty="0" smtClean="0">
                <a:solidFill>
                  <a:srgbClr val="0070C0"/>
                </a:solidFill>
              </a:rPr>
              <a:t> and the </a:t>
            </a:r>
            <a:r>
              <a:rPr lang="en-US" sz="2400" dirty="0" smtClean="0">
                <a:solidFill>
                  <a:srgbClr val="FF0000"/>
                </a:solidFill>
              </a:rPr>
              <a:t>amino acid </a:t>
            </a:r>
            <a:r>
              <a:rPr lang="en-US" sz="2400" dirty="0" smtClean="0">
                <a:solidFill>
                  <a:srgbClr val="0070C0"/>
                </a:solidFill>
              </a:rPr>
              <a:t>sequence </a:t>
            </a:r>
            <a:r>
              <a:rPr lang="en-US" sz="2400" dirty="0">
                <a:solidFill>
                  <a:srgbClr val="0070C0"/>
                </a:solidFill>
              </a:rPr>
              <a:t>of proteins. tRNA does this by carrying an amino acid to the </a:t>
            </a:r>
            <a:r>
              <a:rPr lang="en-US" sz="2400" dirty="0" smtClean="0">
                <a:solidFill>
                  <a:srgbClr val="0070C0"/>
                </a:solidFill>
              </a:rPr>
              <a:t>ribosome as </a:t>
            </a:r>
            <a:r>
              <a:rPr lang="en-US" sz="2400" dirty="0">
                <a:solidFill>
                  <a:srgbClr val="0070C0"/>
                </a:solidFill>
              </a:rPr>
              <a:t>directed by </a:t>
            </a:r>
            <a:r>
              <a:rPr lang="en-US" sz="2400" dirty="0" smtClean="0">
                <a:solidFill>
                  <a:srgbClr val="0070C0"/>
                </a:solidFill>
              </a:rPr>
              <a:t>a codon (3-nucleotide sequence) in a mRNA.</a:t>
            </a:r>
            <a:endParaRPr lang="ar-IQ" sz="2400"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05800" cy="2590800"/>
          </a:xfrm>
        </p:spPr>
        <p:txBody>
          <a:bodyPr>
            <a:noAutofit/>
          </a:bodyPr>
          <a:lstStyle/>
          <a:p>
            <a:pPr algn="just" rtl="0"/>
            <a:r>
              <a:rPr lang="en-US" sz="2400" dirty="0" smtClean="0"/>
              <a:t>tRNA contain three loops (T loop, D loop, and anticodon loop) as well as three </a:t>
            </a:r>
            <a:r>
              <a:rPr lang="en-US" sz="2400" dirty="0"/>
              <a:t>arms, on arm of each loop. some of unusual nitrogen base (modified base), </a:t>
            </a:r>
            <a:r>
              <a:rPr lang="en-US" sz="2400" dirty="0" smtClean="0"/>
              <a:t>like </a:t>
            </a:r>
            <a:r>
              <a:rPr lang="en-US" sz="2400" u="sng" dirty="0" smtClean="0">
                <a:solidFill>
                  <a:srgbClr val="0070C0"/>
                </a:solidFill>
              </a:rPr>
              <a:t>Pseudouridine</a:t>
            </a:r>
            <a:r>
              <a:rPr lang="en-US" sz="2400" dirty="0" smtClean="0"/>
              <a:t> </a:t>
            </a:r>
            <a:r>
              <a:rPr lang="en-US" sz="2400" dirty="0" smtClean="0">
                <a:solidFill>
                  <a:srgbClr val="0070C0"/>
                </a:solidFill>
              </a:rPr>
              <a:t>(Ψ) </a:t>
            </a:r>
            <a:r>
              <a:rPr lang="en-US" sz="2400" dirty="0" smtClean="0"/>
              <a:t>and </a:t>
            </a:r>
            <a:r>
              <a:rPr lang="en-US" sz="2400" u="sng" dirty="0" smtClean="0">
                <a:solidFill>
                  <a:srgbClr val="0070C0"/>
                </a:solidFill>
              </a:rPr>
              <a:t>Ribothymidine</a:t>
            </a:r>
            <a:r>
              <a:rPr lang="en-US" sz="2400" dirty="0" smtClean="0">
                <a:solidFill>
                  <a:srgbClr val="0070C0"/>
                </a:solidFill>
              </a:rPr>
              <a:t> (T) </a:t>
            </a:r>
            <a:r>
              <a:rPr lang="en-US" sz="2400" dirty="0" smtClean="0"/>
              <a:t>which are found in </a:t>
            </a:r>
            <a:r>
              <a:rPr lang="en-US" sz="2400" i="1" dirty="0">
                <a:solidFill>
                  <a:srgbClr val="FF0000"/>
                </a:solidFill>
                <a:effectLst>
                  <a:outerShdw blurRad="38100" dist="38100" dir="2700000" algn="tl">
                    <a:srgbClr val="000000">
                      <a:alpha val="43137"/>
                    </a:srgbClr>
                  </a:outerShdw>
                </a:effectLst>
              </a:rPr>
              <a:t>(TΨC loop</a:t>
            </a:r>
            <a:r>
              <a:rPr lang="en-US" sz="2400" i="1" dirty="0" smtClean="0">
                <a:solidFill>
                  <a:srgbClr val="FF0000"/>
                </a:solidFill>
                <a:effectLst>
                  <a:outerShdw blurRad="38100" dist="38100" dir="2700000" algn="tl">
                    <a:srgbClr val="000000">
                      <a:alpha val="43137"/>
                    </a:srgbClr>
                  </a:outerShdw>
                </a:effectLst>
              </a:rPr>
              <a:t>) </a:t>
            </a:r>
            <a:r>
              <a:rPr lang="en-US" sz="2400" dirty="0"/>
              <a:t>T loop. </a:t>
            </a:r>
            <a:r>
              <a:rPr lang="en-US" sz="2400" dirty="0" smtClean="0"/>
              <a:t>As </a:t>
            </a:r>
            <a:r>
              <a:rPr lang="en-US" sz="2400" dirty="0"/>
              <a:t>well as </a:t>
            </a:r>
            <a:r>
              <a:rPr lang="en-US" sz="2400" u="sng" dirty="0">
                <a:solidFill>
                  <a:srgbClr val="0070C0"/>
                </a:solidFill>
              </a:rPr>
              <a:t>Dihydroxyuracil</a:t>
            </a:r>
            <a:r>
              <a:rPr lang="en-US" sz="2400" dirty="0" smtClean="0"/>
              <a:t> base </a:t>
            </a:r>
            <a:r>
              <a:rPr lang="en-US" sz="2400" dirty="0"/>
              <a:t>in </a:t>
            </a:r>
            <a:r>
              <a:rPr lang="en-US" sz="2400" i="1" dirty="0">
                <a:solidFill>
                  <a:srgbClr val="FF0000"/>
                </a:solidFill>
                <a:effectLst>
                  <a:outerShdw blurRad="38100" dist="38100" dir="2700000" algn="tl">
                    <a:srgbClr val="000000">
                      <a:alpha val="43137"/>
                    </a:srgbClr>
                  </a:outerShdw>
                </a:effectLst>
              </a:rPr>
              <a:t>(DUH2 loop) </a:t>
            </a:r>
            <a:r>
              <a:rPr lang="en-US" sz="2400" dirty="0" smtClean="0"/>
              <a:t>D loop. The third loop is the anti-codon loop that contain the complementary  sequences to m RNA triplet codon  .</a:t>
            </a:r>
            <a:endParaRPr lang="en-US" sz="2400" dirty="0"/>
          </a:p>
        </p:txBody>
      </p:sp>
      <p:pic>
        <p:nvPicPr>
          <p:cNvPr id="9" name="Content Placeholder 8" descr="trna1333818939237.png"/>
          <p:cNvPicPr>
            <a:picLocks noGrp="1" noChangeAspect="1"/>
          </p:cNvPicPr>
          <p:nvPr>
            <p:ph idx="1"/>
          </p:nvPr>
        </p:nvPicPr>
        <p:blipFill>
          <a:blip r:embed="rId2" cstate="print"/>
          <a:stretch>
            <a:fillRect/>
          </a:stretch>
        </p:blipFill>
        <p:spPr>
          <a:xfrm>
            <a:off x="4419497" y="228600"/>
            <a:ext cx="76406" cy="76200"/>
          </a:xfrm>
        </p:spPr>
      </p:pic>
      <p:pic>
        <p:nvPicPr>
          <p:cNvPr id="1026" name="Picture 2" descr="صورة ذات صلة">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60173" y="2604655"/>
            <a:ext cx="3642815"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7848600" y="48006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Oval 7"/>
          <p:cNvSpPr/>
          <p:nvPr/>
        </p:nvSpPr>
        <p:spPr>
          <a:xfrm>
            <a:off x="5060173" y="4191000"/>
            <a:ext cx="578627" cy="6996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Oval 10"/>
          <p:cNvSpPr/>
          <p:nvPr/>
        </p:nvSpPr>
        <p:spPr>
          <a:xfrm>
            <a:off x="5410200" y="5098474"/>
            <a:ext cx="457200" cy="616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028" name="Picture 4" descr="صورة ذات صلة">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34290" y="2971800"/>
            <a:ext cx="3837709"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صورة ذات صل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243" y="1945728"/>
            <a:ext cx="5984757" cy="49148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28600"/>
            <a:ext cx="8382000" cy="1143000"/>
          </a:xfrm>
          <a:solidFill>
            <a:srgbClr val="00B050"/>
          </a:solidFill>
        </p:spPr>
        <p:txBody>
          <a:bodyPr>
            <a:noAutofit/>
          </a:bodyPr>
          <a:lstStyle/>
          <a:p>
            <a:pPr algn="just" rtl="0"/>
            <a:r>
              <a:rPr lang="en-US" sz="2400" dirty="0" smtClean="0"/>
              <a:t>the function of tRNA (uncharged) is to  attached  to amino acids (aa) via </a:t>
            </a:r>
            <a:r>
              <a:rPr lang="en-US" sz="2400" dirty="0" smtClean="0">
                <a:solidFill>
                  <a:schemeClr val="bg1"/>
                </a:solidFill>
              </a:rPr>
              <a:t>Aminoacyl tRNA transferase </a:t>
            </a:r>
            <a:r>
              <a:rPr lang="en-US" sz="2400" dirty="0" smtClean="0"/>
              <a:t>and the reaction require  ATP, and when the attachment complete the tRNA become charged.  </a:t>
            </a:r>
            <a:endParaRPr lang="en-US" sz="2400" dirty="0"/>
          </a:p>
        </p:txBody>
      </p:sp>
      <p:sp>
        <p:nvSpPr>
          <p:cNvPr id="5" name="Rectangle 4"/>
          <p:cNvSpPr/>
          <p:nvPr/>
        </p:nvSpPr>
        <p:spPr>
          <a:xfrm>
            <a:off x="304800" y="1524000"/>
            <a:ext cx="8381999" cy="400110"/>
          </a:xfrm>
          <a:prstGeom prst="rect">
            <a:avLst/>
          </a:prstGeom>
        </p:spPr>
        <p:txBody>
          <a:bodyPr wrap="square">
            <a:spAutoFit/>
          </a:bodyPr>
          <a:lstStyle/>
          <a:p>
            <a:pPr lvl="0" algn="ctr">
              <a:spcBef>
                <a:spcPct val="0"/>
              </a:spcBef>
            </a:pPr>
            <a:r>
              <a:rPr lang="en-US" sz="2000" i="1" dirty="0" smtClean="0">
                <a:solidFill>
                  <a:prstClr val="black"/>
                </a:solidFill>
                <a:effectLst>
                  <a:outerShdw blurRad="38100" dist="38100" dir="2700000" algn="tl">
                    <a:srgbClr val="000000">
                      <a:alpha val="43137"/>
                    </a:srgbClr>
                  </a:outerShdw>
                </a:effectLst>
                <a:ea typeface="+mj-ea"/>
                <a:cs typeface="+mj-cs"/>
              </a:rPr>
              <a:t>tRNA (</a:t>
            </a:r>
            <a:r>
              <a:rPr lang="en-US" sz="2000" i="1" dirty="0">
                <a:solidFill>
                  <a:prstClr val="black"/>
                </a:solidFill>
                <a:effectLst>
                  <a:outerShdw blurRad="38100" dist="38100" dir="2700000" algn="tl">
                    <a:srgbClr val="000000">
                      <a:alpha val="43137"/>
                    </a:srgbClr>
                  </a:outerShdw>
                </a:effectLst>
                <a:ea typeface="+mj-ea"/>
                <a:cs typeface="+mj-cs"/>
              </a:rPr>
              <a:t>uncharged</a:t>
            </a:r>
            <a:r>
              <a:rPr lang="en-US" sz="2000" i="1" dirty="0" smtClean="0">
                <a:solidFill>
                  <a:prstClr val="black"/>
                </a:solidFill>
                <a:effectLst>
                  <a:outerShdw blurRad="38100" dist="38100" dir="2700000" algn="tl">
                    <a:srgbClr val="000000">
                      <a:alpha val="43137"/>
                    </a:srgbClr>
                  </a:outerShdw>
                </a:effectLst>
                <a:ea typeface="+mj-ea"/>
                <a:cs typeface="+mj-cs"/>
              </a:rPr>
              <a:t>) + aa </a:t>
            </a:r>
            <a:r>
              <a:rPr lang="en-US" sz="2000" i="1" dirty="0" smtClean="0">
                <a:solidFill>
                  <a:prstClr val="black"/>
                </a:solidFill>
                <a:effectLst>
                  <a:outerShdw blurRad="38100" dist="38100" dir="2700000" algn="tl">
                    <a:srgbClr val="000000">
                      <a:alpha val="43137"/>
                    </a:srgbClr>
                  </a:outerShdw>
                </a:effectLst>
                <a:latin typeface="Times New Roman"/>
                <a:ea typeface="+mj-ea"/>
                <a:cs typeface="Times New Roman"/>
              </a:rPr>
              <a:t>→ aa-tRNA </a:t>
            </a:r>
            <a:r>
              <a:rPr lang="en-US" sz="2000" i="1" dirty="0">
                <a:solidFill>
                  <a:prstClr val="black"/>
                </a:solidFill>
                <a:effectLst>
                  <a:outerShdw blurRad="38100" dist="38100" dir="2700000" algn="tl">
                    <a:srgbClr val="000000">
                      <a:alpha val="43137"/>
                    </a:srgbClr>
                  </a:outerShdw>
                </a:effectLst>
                <a:latin typeface="Times New Roman"/>
                <a:ea typeface="+mj-ea"/>
                <a:cs typeface="Times New Roman"/>
              </a:rPr>
              <a:t>complex (charged or acylated </a:t>
            </a:r>
            <a:r>
              <a:rPr lang="en-US" sz="2000" i="1" dirty="0" smtClean="0">
                <a:solidFill>
                  <a:prstClr val="black"/>
                </a:solidFill>
                <a:effectLst>
                  <a:outerShdw blurRad="38100" dist="38100" dir="2700000" algn="tl">
                    <a:srgbClr val="000000">
                      <a:alpha val="43137"/>
                    </a:srgbClr>
                  </a:outerShdw>
                </a:effectLst>
                <a:latin typeface="Times New Roman"/>
                <a:ea typeface="+mj-ea"/>
                <a:cs typeface="Times New Roman"/>
              </a:rPr>
              <a:t>tRNA</a:t>
            </a:r>
            <a:r>
              <a:rPr lang="en-US" sz="2000" i="1" dirty="0">
                <a:solidFill>
                  <a:prstClr val="black"/>
                </a:solidFill>
                <a:effectLst>
                  <a:outerShdw blurRad="38100" dist="38100" dir="2700000" algn="tl">
                    <a:srgbClr val="000000">
                      <a:alpha val="43137"/>
                    </a:srgbClr>
                  </a:outerShdw>
                </a:effectLst>
                <a:latin typeface="Times New Roman"/>
                <a:ea typeface="+mj-ea"/>
                <a:cs typeface="Times New Roman"/>
              </a:rPr>
              <a:t>)</a:t>
            </a:r>
            <a:endParaRPr lang="en-US" sz="2000" i="1" dirty="0">
              <a:solidFill>
                <a:prstClr val="black"/>
              </a:solidFill>
              <a:effectLst>
                <a:outerShdw blurRad="38100" dist="38100" dir="2700000" algn="tl">
                  <a:srgbClr val="000000">
                    <a:alpha val="43137"/>
                  </a:srgbClr>
                </a:outerShdw>
              </a:effectLst>
              <a:ea typeface="+mj-ea"/>
              <a:cs typeface="+mj-cs"/>
            </a:endParaRPr>
          </a:p>
        </p:txBody>
      </p:sp>
      <p:pic>
        <p:nvPicPr>
          <p:cNvPr id="1026" name="Picture 2" descr="صورة ذات صلة">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18655" y="2239570"/>
            <a:ext cx="3567545" cy="43993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143990"/>
            <a:ext cx="35814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Rectangle 7"/>
          <p:cNvSpPr/>
          <p:nvPr/>
        </p:nvSpPr>
        <p:spPr>
          <a:xfrm>
            <a:off x="290945" y="6455352"/>
            <a:ext cx="35814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04800"/>
            <a:ext cx="1524000" cy="646331"/>
          </a:xfrm>
          <a:prstGeom prst="rect">
            <a:avLst/>
          </a:prstGeom>
        </p:spPr>
        <p:txBody>
          <a:bodyPr wrap="square">
            <a:spAutoFit/>
          </a:bodyPr>
          <a:lstStyle/>
          <a:p>
            <a:r>
              <a:rPr lang="en-US" sz="3600" b="1" i="1" dirty="0" smtClean="0">
                <a:solidFill>
                  <a:srgbClr val="FF0000"/>
                </a:solidFill>
                <a:effectLst>
                  <a:outerShdw blurRad="38100" dist="38100" dir="2700000" algn="tl">
                    <a:srgbClr val="000000">
                      <a:alpha val="43137"/>
                    </a:srgbClr>
                  </a:outerShdw>
                </a:effectLst>
              </a:rPr>
              <a:t>rRNA</a:t>
            </a:r>
            <a:endParaRPr lang="ar-IQ" sz="3600" i="1" dirty="0">
              <a:effectLst>
                <a:outerShdw blurRad="38100" dist="38100" dir="2700000" algn="tl">
                  <a:srgbClr val="000000">
                    <a:alpha val="43137"/>
                  </a:srgbClr>
                </a:outerShdw>
              </a:effectLst>
            </a:endParaRPr>
          </a:p>
        </p:txBody>
      </p:sp>
      <p:sp>
        <p:nvSpPr>
          <p:cNvPr id="6" name="Rectangle 5"/>
          <p:cNvSpPr/>
          <p:nvPr/>
        </p:nvSpPr>
        <p:spPr>
          <a:xfrm>
            <a:off x="547255" y="1295400"/>
            <a:ext cx="8042564" cy="1569660"/>
          </a:xfrm>
          <a:prstGeom prst="rect">
            <a:avLst/>
          </a:prstGeom>
        </p:spPr>
        <p:txBody>
          <a:bodyPr wrap="square">
            <a:spAutoFit/>
          </a:bodyPr>
          <a:lstStyle/>
          <a:p>
            <a:pPr marL="342900" indent="-342900" algn="just">
              <a:spcBef>
                <a:spcPct val="20000"/>
              </a:spcBef>
            </a:pPr>
            <a:r>
              <a:rPr lang="en-US" sz="2400" dirty="0">
                <a:solidFill>
                  <a:srgbClr val="C00000"/>
                </a:solidFill>
              </a:rPr>
              <a:t>Ribosomal RNA</a:t>
            </a:r>
            <a:r>
              <a:rPr lang="en-US" sz="2400" dirty="0"/>
              <a:t> </a:t>
            </a:r>
            <a:r>
              <a:rPr lang="en-US" sz="2400" b="1" dirty="0" smtClean="0"/>
              <a:t> </a:t>
            </a:r>
            <a:r>
              <a:rPr lang="en-US" sz="2400" dirty="0" smtClean="0"/>
              <a:t>(</a:t>
            </a:r>
            <a:r>
              <a:rPr lang="en-US" sz="2400" b="1" dirty="0"/>
              <a:t>rRNA</a:t>
            </a:r>
            <a:r>
              <a:rPr lang="en-US" sz="2400" dirty="0"/>
              <a:t>) is </a:t>
            </a:r>
            <a:r>
              <a:rPr lang="en-US" sz="2400" dirty="0" smtClean="0"/>
              <a:t>the RNA </a:t>
            </a:r>
            <a:r>
              <a:rPr lang="en-US" sz="2400" dirty="0"/>
              <a:t>component of </a:t>
            </a:r>
            <a:r>
              <a:rPr lang="en-US" sz="2400" dirty="0" smtClean="0"/>
              <a:t>the ribosome, </a:t>
            </a:r>
            <a:r>
              <a:rPr lang="en-US" sz="2400" dirty="0"/>
              <a:t>and is essential </a:t>
            </a:r>
            <a:r>
              <a:rPr lang="en-US" sz="2400" dirty="0" smtClean="0"/>
              <a:t>for protein synthesis </a:t>
            </a:r>
            <a:r>
              <a:rPr lang="en-US" sz="2400" dirty="0"/>
              <a:t>in all living organisms. It constitutes the predominant material within the ribosome, </a:t>
            </a:r>
            <a:r>
              <a:rPr lang="en-US" sz="2400" dirty="0" smtClean="0"/>
              <a:t>the ribosome consist of </a:t>
            </a:r>
            <a:r>
              <a:rPr lang="en-US" sz="2400" dirty="0"/>
              <a:t>60% rRNA and 40% </a:t>
            </a:r>
            <a:r>
              <a:rPr lang="en-US" sz="2400" dirty="0" smtClean="0"/>
              <a:t>protein. </a:t>
            </a:r>
            <a:endParaRPr lang="ar-IQ" sz="2400" dirty="0"/>
          </a:p>
        </p:txBody>
      </p:sp>
      <p:sp>
        <p:nvSpPr>
          <p:cNvPr id="8" name="Rectangle 7"/>
          <p:cNvSpPr/>
          <p:nvPr/>
        </p:nvSpPr>
        <p:spPr>
          <a:xfrm>
            <a:off x="533400" y="3390900"/>
            <a:ext cx="8042564" cy="1143000"/>
          </a:xfrm>
          <a:prstGeom prst="rect">
            <a:avLst/>
          </a:prstGeom>
          <a:solidFill>
            <a:srgbClr val="00B050"/>
          </a:solidFill>
        </p:spPr>
        <p:txBody>
          <a:bodyPr vert="horz" lIns="91440" tIns="45720" rIns="91440" bIns="45720" rtlCol="1" anchor="ctr">
            <a:normAutofit lnSpcReduction="10000"/>
          </a:bodyPr>
          <a:lstStyle/>
          <a:p>
            <a:pPr algn="just">
              <a:spcBef>
                <a:spcPct val="0"/>
              </a:spcBef>
            </a:pPr>
            <a:r>
              <a:rPr lang="en-US" sz="2400" u="sng" dirty="0">
                <a:effectLst>
                  <a:outerShdw blurRad="38100" dist="38100" dir="2700000" algn="tl">
                    <a:srgbClr val="000000">
                      <a:alpha val="43137"/>
                    </a:srgbClr>
                  </a:outerShdw>
                </a:effectLst>
              </a:rPr>
              <a:t>Eukaryotic </a:t>
            </a:r>
            <a:r>
              <a:rPr lang="en-US" sz="2400" u="sng" dirty="0" smtClean="0">
                <a:effectLst>
                  <a:outerShdw blurRad="38100" dist="38100" dir="2700000" algn="tl">
                    <a:srgbClr val="000000">
                      <a:alpha val="43137"/>
                    </a:srgbClr>
                  </a:outerShdw>
                </a:effectLst>
                <a:latin typeface="+mj-lt"/>
                <a:ea typeface="+mj-ea"/>
                <a:cs typeface="+mj-cs"/>
              </a:rPr>
              <a:t>ribosome </a:t>
            </a:r>
            <a:r>
              <a:rPr lang="en-US" sz="2400" dirty="0" smtClean="0">
                <a:effectLst>
                  <a:outerShdw blurRad="38100" dist="38100" dir="2700000" algn="tl">
                    <a:srgbClr val="000000">
                      <a:alpha val="43137"/>
                    </a:srgbClr>
                  </a:outerShdw>
                </a:effectLst>
                <a:latin typeface="+mj-lt"/>
                <a:ea typeface="+mj-ea"/>
                <a:cs typeface="+mj-cs"/>
              </a:rPr>
              <a:t>contains </a:t>
            </a:r>
            <a:r>
              <a:rPr lang="en-US" sz="2400" dirty="0">
                <a:effectLst>
                  <a:outerShdw blurRad="38100" dist="38100" dir="2700000" algn="tl">
                    <a:srgbClr val="000000">
                      <a:alpha val="43137"/>
                    </a:srgbClr>
                  </a:outerShdw>
                </a:effectLst>
                <a:latin typeface="+mj-lt"/>
                <a:ea typeface="+mj-ea"/>
                <a:cs typeface="+mj-cs"/>
              </a:rPr>
              <a:t>a small </a:t>
            </a:r>
            <a:r>
              <a:rPr lang="en-US" sz="2400" dirty="0" smtClean="0">
                <a:effectLst>
                  <a:outerShdw blurRad="38100" dist="38100" dir="2700000" algn="tl">
                    <a:srgbClr val="000000">
                      <a:alpha val="43137"/>
                    </a:srgbClr>
                  </a:outerShdw>
                </a:effectLst>
                <a:latin typeface="+mj-lt"/>
                <a:ea typeface="+mj-ea"/>
                <a:cs typeface="+mj-cs"/>
              </a:rPr>
              <a:t>ribosomal subunit (</a:t>
            </a:r>
            <a:r>
              <a:rPr lang="en-US" sz="2400" dirty="0" smtClean="0">
                <a:effectLst>
                  <a:outerShdw blurRad="38100" dist="38100" dir="2700000" algn="tl">
                    <a:srgbClr val="000000">
                      <a:alpha val="43137"/>
                    </a:srgbClr>
                  </a:outerShdw>
                </a:effectLst>
              </a:rPr>
              <a:t>40S)</a:t>
            </a:r>
            <a:r>
              <a:rPr lang="en-US" sz="2400" dirty="0" smtClean="0">
                <a:effectLst>
                  <a:outerShdw blurRad="38100" dist="38100" dir="2700000" algn="tl">
                    <a:srgbClr val="000000">
                      <a:alpha val="43137"/>
                    </a:srgbClr>
                  </a:outerShdw>
                </a:effectLst>
                <a:latin typeface="+mj-lt"/>
                <a:ea typeface="+mj-ea"/>
                <a:cs typeface="+mj-cs"/>
              </a:rPr>
              <a:t> </a:t>
            </a:r>
            <a:r>
              <a:rPr lang="en-US" sz="2400" dirty="0">
                <a:effectLst>
                  <a:outerShdw blurRad="38100" dist="38100" dir="2700000" algn="tl">
                    <a:srgbClr val="000000">
                      <a:alpha val="43137"/>
                    </a:srgbClr>
                  </a:outerShdw>
                </a:effectLst>
                <a:latin typeface="+mj-lt"/>
                <a:ea typeface="+mj-ea"/>
                <a:cs typeface="+mj-cs"/>
              </a:rPr>
              <a:t>contains </a:t>
            </a:r>
            <a:r>
              <a:rPr lang="en-US" sz="2400" dirty="0" smtClean="0">
                <a:effectLst>
                  <a:outerShdw blurRad="38100" dist="38100" dir="2700000" algn="tl">
                    <a:srgbClr val="000000">
                      <a:alpha val="43137"/>
                    </a:srgbClr>
                  </a:outerShdw>
                </a:effectLst>
              </a:rPr>
              <a:t>18</a:t>
            </a:r>
            <a:r>
              <a:rPr lang="en-US" sz="2400" dirty="0" smtClean="0">
                <a:solidFill>
                  <a:schemeClr val="bg1"/>
                </a:solidFill>
                <a:effectLst>
                  <a:outerShdw blurRad="38100" dist="38100" dir="2700000" algn="tl">
                    <a:srgbClr val="000000">
                      <a:alpha val="43137"/>
                    </a:srgbClr>
                  </a:outerShdw>
                </a:effectLst>
              </a:rPr>
              <a:t>S</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rRNA</a:t>
            </a:r>
            <a:r>
              <a:rPr lang="en-US" sz="2400" dirty="0" smtClean="0">
                <a:effectLst>
                  <a:outerShdw blurRad="38100" dist="38100" dir="2700000" algn="tl">
                    <a:srgbClr val="000000">
                      <a:alpha val="43137"/>
                    </a:srgbClr>
                  </a:outerShdw>
                </a:effectLst>
                <a:latin typeface="+mj-lt"/>
                <a:ea typeface="+mj-ea"/>
                <a:cs typeface="+mj-cs"/>
              </a:rPr>
              <a:t>, while the </a:t>
            </a:r>
            <a:r>
              <a:rPr lang="en-US" sz="2400" dirty="0">
                <a:effectLst>
                  <a:outerShdw blurRad="38100" dist="38100" dir="2700000" algn="tl">
                    <a:srgbClr val="000000">
                      <a:alpha val="43137"/>
                    </a:srgbClr>
                  </a:outerShdw>
                </a:effectLst>
                <a:latin typeface="+mj-lt"/>
                <a:ea typeface="+mj-ea"/>
                <a:cs typeface="+mj-cs"/>
              </a:rPr>
              <a:t>large </a:t>
            </a:r>
            <a:r>
              <a:rPr lang="en-US" sz="2400" dirty="0" smtClean="0">
                <a:effectLst>
                  <a:outerShdw blurRad="38100" dist="38100" dir="2700000" algn="tl">
                    <a:srgbClr val="000000">
                      <a:alpha val="43137"/>
                    </a:srgbClr>
                  </a:outerShdw>
                </a:effectLst>
                <a:latin typeface="+mj-lt"/>
                <a:ea typeface="+mj-ea"/>
                <a:cs typeface="+mj-cs"/>
              </a:rPr>
              <a:t>ribosomal </a:t>
            </a:r>
            <a:r>
              <a:rPr lang="en-US" sz="2400" dirty="0">
                <a:effectLst>
                  <a:outerShdw blurRad="38100" dist="38100" dir="2700000" algn="tl">
                    <a:srgbClr val="000000">
                      <a:alpha val="43137"/>
                    </a:srgbClr>
                  </a:outerShdw>
                </a:effectLst>
                <a:latin typeface="+mj-lt"/>
                <a:ea typeface="+mj-ea"/>
                <a:cs typeface="+mj-cs"/>
              </a:rPr>
              <a:t>subunit </a:t>
            </a:r>
            <a:r>
              <a:rPr lang="en-US" sz="2400" dirty="0" smtClean="0">
                <a:effectLst>
                  <a:outerShdw blurRad="38100" dist="38100" dir="2700000" algn="tl">
                    <a:srgbClr val="000000">
                      <a:alpha val="43137"/>
                    </a:srgbClr>
                  </a:outerShdw>
                </a:effectLst>
                <a:latin typeface="+mj-lt"/>
                <a:ea typeface="+mj-ea"/>
                <a:cs typeface="+mj-cs"/>
              </a:rPr>
              <a:t>(60S) contains </a:t>
            </a:r>
            <a:r>
              <a:rPr lang="en-US" sz="2400" dirty="0">
                <a:effectLst>
                  <a:outerShdw blurRad="38100" dist="38100" dir="2700000" algn="tl">
                    <a:srgbClr val="000000">
                      <a:alpha val="43137"/>
                    </a:srgbClr>
                  </a:outerShdw>
                </a:effectLst>
              </a:rPr>
              <a:t>5.8</a:t>
            </a:r>
            <a:r>
              <a:rPr lang="en-US" sz="2400" dirty="0">
                <a:solidFill>
                  <a:schemeClr val="bg1"/>
                </a:solidFill>
                <a:effectLst>
                  <a:outerShdw blurRad="38100" dist="38100" dir="2700000" algn="tl">
                    <a:srgbClr val="000000">
                      <a:alpha val="43137"/>
                    </a:srgbClr>
                  </a:outerShdw>
                </a:effectLst>
              </a:rPr>
              <a:t>S</a:t>
            </a:r>
            <a:r>
              <a:rPr lang="en-US" sz="2400" dirty="0">
                <a:effectLst>
                  <a:outerShdw blurRad="38100" dist="38100" dir="2700000" algn="tl">
                    <a:srgbClr val="000000">
                      <a:alpha val="43137"/>
                    </a:srgbClr>
                  </a:outerShdw>
                </a:effectLst>
              </a:rPr>
              <a:t>, 28</a:t>
            </a:r>
            <a:r>
              <a:rPr lang="en-US" sz="2400" dirty="0">
                <a:solidFill>
                  <a:schemeClr val="bg1"/>
                </a:solidFill>
                <a:effectLst>
                  <a:outerShdw blurRad="38100" dist="38100" dir="2700000" algn="tl">
                    <a:srgbClr val="000000">
                      <a:alpha val="43137"/>
                    </a:srgbClr>
                  </a:outerShdw>
                </a:effectLst>
              </a:rPr>
              <a:t>S</a:t>
            </a:r>
            <a:r>
              <a:rPr lang="en-US" sz="2400" dirty="0">
                <a:effectLst>
                  <a:outerShdw blurRad="38100" dist="38100" dir="2700000" algn="tl">
                    <a:srgbClr val="000000">
                      <a:alpha val="43137"/>
                    </a:srgbClr>
                  </a:outerShdw>
                </a:effectLst>
              </a:rPr>
              <a:t> and 5</a:t>
            </a:r>
            <a:r>
              <a:rPr lang="en-US" sz="2400" dirty="0">
                <a:solidFill>
                  <a:schemeClr val="bg1"/>
                </a:solidFill>
                <a:effectLst>
                  <a:outerShdw blurRad="38100" dist="38100" dir="2700000" algn="tl">
                    <a:srgbClr val="000000">
                      <a:alpha val="43137"/>
                    </a:srgbClr>
                  </a:outerShdw>
                </a:effectLst>
              </a:rPr>
              <a:t>S</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latin typeface="+mj-lt"/>
                <a:ea typeface="+mj-ea"/>
                <a:cs typeface="+mj-cs"/>
              </a:rPr>
              <a:t>. </a:t>
            </a:r>
            <a:endParaRPr lang="en-US" sz="2400" dirty="0">
              <a:effectLst>
                <a:outerShdw blurRad="38100" dist="38100" dir="2700000" algn="tl">
                  <a:srgbClr val="000000">
                    <a:alpha val="43137"/>
                  </a:srgbClr>
                </a:outerShdw>
              </a:effectLst>
              <a:latin typeface="+mj-lt"/>
              <a:ea typeface="+mj-ea"/>
              <a:cs typeface="+mj-cs"/>
            </a:endParaRPr>
          </a:p>
        </p:txBody>
      </p:sp>
      <p:sp>
        <p:nvSpPr>
          <p:cNvPr id="9" name="Rectangle 8"/>
          <p:cNvSpPr/>
          <p:nvPr/>
        </p:nvSpPr>
        <p:spPr>
          <a:xfrm>
            <a:off x="512617" y="4894118"/>
            <a:ext cx="8042564" cy="1143000"/>
          </a:xfrm>
          <a:prstGeom prst="rect">
            <a:avLst/>
          </a:prstGeom>
          <a:solidFill>
            <a:srgbClr val="00B050"/>
          </a:solidFill>
        </p:spPr>
        <p:txBody>
          <a:bodyPr vert="horz" lIns="91440" tIns="45720" rIns="91440" bIns="45720" rtlCol="1" anchor="ctr">
            <a:normAutofit lnSpcReduction="10000"/>
          </a:bodyPr>
          <a:lstStyle/>
          <a:p>
            <a:pPr algn="just">
              <a:spcBef>
                <a:spcPct val="0"/>
              </a:spcBef>
            </a:pPr>
            <a:r>
              <a:rPr lang="en-US" sz="2400" u="sng" dirty="0" smtClean="0">
                <a:effectLst>
                  <a:outerShdw blurRad="38100" dist="38100" dir="2700000" algn="tl">
                    <a:srgbClr val="000000">
                      <a:alpha val="43137"/>
                    </a:srgbClr>
                  </a:outerShdw>
                </a:effectLst>
                <a:latin typeface="+mj-lt"/>
                <a:ea typeface="+mj-ea"/>
                <a:cs typeface="+mj-cs"/>
              </a:rPr>
              <a:t>Prokaryotic ribosome </a:t>
            </a:r>
            <a:r>
              <a:rPr lang="en-US" sz="2400" dirty="0" smtClean="0">
                <a:effectLst>
                  <a:outerShdw blurRad="38100" dist="38100" dir="2700000" algn="tl">
                    <a:srgbClr val="000000">
                      <a:alpha val="43137"/>
                    </a:srgbClr>
                  </a:outerShdw>
                </a:effectLst>
                <a:latin typeface="+mj-lt"/>
                <a:ea typeface="+mj-ea"/>
                <a:cs typeface="+mj-cs"/>
              </a:rPr>
              <a:t>contains </a:t>
            </a:r>
            <a:r>
              <a:rPr lang="en-US" sz="2400" dirty="0">
                <a:effectLst>
                  <a:outerShdw blurRad="38100" dist="38100" dir="2700000" algn="tl">
                    <a:srgbClr val="000000">
                      <a:alpha val="43137"/>
                    </a:srgbClr>
                  </a:outerShdw>
                </a:effectLst>
                <a:latin typeface="+mj-lt"/>
                <a:ea typeface="+mj-ea"/>
                <a:cs typeface="+mj-cs"/>
              </a:rPr>
              <a:t>a small </a:t>
            </a:r>
            <a:r>
              <a:rPr lang="en-US" sz="2400" dirty="0" smtClean="0">
                <a:effectLst>
                  <a:outerShdw blurRad="38100" dist="38100" dir="2700000" algn="tl">
                    <a:srgbClr val="000000">
                      <a:alpha val="43137"/>
                    </a:srgbClr>
                  </a:outerShdw>
                </a:effectLst>
                <a:latin typeface="+mj-lt"/>
                <a:ea typeface="+mj-ea"/>
                <a:cs typeface="+mj-cs"/>
              </a:rPr>
              <a:t>ribosomal subunit (</a:t>
            </a:r>
            <a:r>
              <a:rPr lang="en-US" sz="2400" dirty="0" smtClean="0">
                <a:effectLst>
                  <a:outerShdw blurRad="38100" dist="38100" dir="2700000" algn="tl">
                    <a:srgbClr val="000000">
                      <a:alpha val="43137"/>
                    </a:srgbClr>
                  </a:outerShdw>
                </a:effectLst>
              </a:rPr>
              <a:t>30S)</a:t>
            </a:r>
            <a:r>
              <a:rPr lang="en-US" sz="2400" dirty="0" smtClean="0">
                <a:effectLst>
                  <a:outerShdw blurRad="38100" dist="38100" dir="2700000" algn="tl">
                    <a:srgbClr val="000000">
                      <a:alpha val="43137"/>
                    </a:srgbClr>
                  </a:outerShdw>
                </a:effectLst>
                <a:latin typeface="+mj-lt"/>
                <a:ea typeface="+mj-ea"/>
                <a:cs typeface="+mj-cs"/>
              </a:rPr>
              <a:t> </a:t>
            </a:r>
            <a:r>
              <a:rPr lang="en-US" sz="2400" dirty="0">
                <a:effectLst>
                  <a:outerShdw blurRad="38100" dist="38100" dir="2700000" algn="tl">
                    <a:srgbClr val="000000">
                      <a:alpha val="43137"/>
                    </a:srgbClr>
                  </a:outerShdw>
                </a:effectLst>
                <a:latin typeface="+mj-lt"/>
                <a:ea typeface="+mj-ea"/>
                <a:cs typeface="+mj-cs"/>
              </a:rPr>
              <a:t>contains </a:t>
            </a:r>
            <a:r>
              <a:rPr lang="en-US" sz="2400" dirty="0" smtClean="0">
                <a:effectLst>
                  <a:outerShdw blurRad="38100" dist="38100" dir="2700000" algn="tl">
                    <a:srgbClr val="000000">
                      <a:alpha val="43137"/>
                    </a:srgbClr>
                  </a:outerShdw>
                </a:effectLst>
                <a:latin typeface="+mj-lt"/>
                <a:ea typeface="+mj-ea"/>
                <a:cs typeface="+mj-cs"/>
              </a:rPr>
              <a:t>the 16</a:t>
            </a:r>
            <a:r>
              <a:rPr lang="en-US" sz="2400" dirty="0" smtClean="0">
                <a:solidFill>
                  <a:schemeClr val="bg1"/>
                </a:solidFill>
                <a:effectLst>
                  <a:outerShdw blurRad="38100" dist="38100" dir="2700000" algn="tl">
                    <a:srgbClr val="000000">
                      <a:alpha val="43137"/>
                    </a:srgbClr>
                  </a:outerShdw>
                </a:effectLst>
                <a:latin typeface="+mj-lt"/>
                <a:ea typeface="+mj-ea"/>
                <a:cs typeface="+mj-cs"/>
              </a:rPr>
              <a:t>S</a:t>
            </a:r>
            <a:r>
              <a:rPr lang="en-US" sz="2400" dirty="0" smtClean="0">
                <a:effectLst>
                  <a:outerShdw blurRad="38100" dist="38100" dir="2700000" algn="tl">
                    <a:srgbClr val="000000">
                      <a:alpha val="43137"/>
                    </a:srgbClr>
                  </a:outerShdw>
                </a:effectLst>
                <a:latin typeface="+mj-lt"/>
                <a:ea typeface="+mj-ea"/>
                <a:cs typeface="+mj-cs"/>
              </a:rPr>
              <a:t>, while the </a:t>
            </a:r>
            <a:r>
              <a:rPr lang="en-US" sz="2400" dirty="0">
                <a:effectLst>
                  <a:outerShdw blurRad="38100" dist="38100" dir="2700000" algn="tl">
                    <a:srgbClr val="000000">
                      <a:alpha val="43137"/>
                    </a:srgbClr>
                  </a:outerShdw>
                </a:effectLst>
                <a:latin typeface="+mj-lt"/>
                <a:ea typeface="+mj-ea"/>
                <a:cs typeface="+mj-cs"/>
              </a:rPr>
              <a:t>large </a:t>
            </a:r>
            <a:r>
              <a:rPr lang="en-US" sz="2400" dirty="0" smtClean="0">
                <a:effectLst>
                  <a:outerShdw blurRad="38100" dist="38100" dir="2700000" algn="tl">
                    <a:srgbClr val="000000">
                      <a:alpha val="43137"/>
                    </a:srgbClr>
                  </a:outerShdw>
                </a:effectLst>
                <a:latin typeface="+mj-lt"/>
                <a:ea typeface="+mj-ea"/>
                <a:cs typeface="+mj-cs"/>
              </a:rPr>
              <a:t>ribosomal </a:t>
            </a:r>
            <a:r>
              <a:rPr lang="en-US" sz="2400" dirty="0">
                <a:effectLst>
                  <a:outerShdw blurRad="38100" dist="38100" dir="2700000" algn="tl">
                    <a:srgbClr val="000000">
                      <a:alpha val="43137"/>
                    </a:srgbClr>
                  </a:outerShdw>
                </a:effectLst>
                <a:latin typeface="+mj-lt"/>
                <a:ea typeface="+mj-ea"/>
                <a:cs typeface="+mj-cs"/>
              </a:rPr>
              <a:t>subunit </a:t>
            </a:r>
            <a:r>
              <a:rPr lang="en-US" sz="2400" dirty="0" smtClean="0">
                <a:effectLst>
                  <a:outerShdw blurRad="38100" dist="38100" dir="2700000" algn="tl">
                    <a:srgbClr val="000000">
                      <a:alpha val="43137"/>
                    </a:srgbClr>
                  </a:outerShdw>
                </a:effectLst>
                <a:latin typeface="+mj-lt"/>
                <a:ea typeface="+mj-ea"/>
                <a:cs typeface="+mj-cs"/>
              </a:rPr>
              <a:t>(50S) contains 5</a:t>
            </a:r>
            <a:r>
              <a:rPr lang="en-US" sz="2400" dirty="0" smtClean="0">
                <a:solidFill>
                  <a:schemeClr val="bg1"/>
                </a:solidFill>
                <a:effectLst>
                  <a:outerShdw blurRad="38100" dist="38100" dir="2700000" algn="tl">
                    <a:srgbClr val="000000">
                      <a:alpha val="43137"/>
                    </a:srgbClr>
                  </a:outerShdw>
                </a:effectLst>
                <a:latin typeface="+mj-lt"/>
                <a:ea typeface="+mj-ea"/>
                <a:cs typeface="+mj-cs"/>
              </a:rPr>
              <a:t>S</a:t>
            </a:r>
            <a:r>
              <a:rPr lang="en-US" sz="2400" dirty="0" smtClean="0">
                <a:effectLst>
                  <a:outerShdw blurRad="38100" dist="38100" dir="2700000" algn="tl">
                    <a:srgbClr val="000000">
                      <a:alpha val="43137"/>
                    </a:srgbClr>
                  </a:outerShdw>
                </a:effectLst>
                <a:latin typeface="+mj-lt"/>
                <a:ea typeface="+mj-ea"/>
                <a:cs typeface="+mj-cs"/>
              </a:rPr>
              <a:t> </a:t>
            </a:r>
            <a:r>
              <a:rPr lang="en-US" sz="2400" dirty="0">
                <a:effectLst>
                  <a:outerShdw blurRad="38100" dist="38100" dir="2700000" algn="tl">
                    <a:srgbClr val="000000">
                      <a:alpha val="43137"/>
                    </a:srgbClr>
                  </a:outerShdw>
                </a:effectLst>
                <a:latin typeface="+mj-lt"/>
                <a:ea typeface="+mj-ea"/>
                <a:cs typeface="+mj-cs"/>
              </a:rPr>
              <a:t>and </a:t>
            </a:r>
            <a:r>
              <a:rPr lang="en-US" sz="2400" dirty="0" smtClean="0">
                <a:effectLst>
                  <a:outerShdw blurRad="38100" dist="38100" dir="2700000" algn="tl">
                    <a:srgbClr val="000000">
                      <a:alpha val="43137"/>
                    </a:srgbClr>
                  </a:outerShdw>
                </a:effectLst>
                <a:latin typeface="+mj-lt"/>
                <a:ea typeface="+mj-ea"/>
                <a:cs typeface="+mj-cs"/>
              </a:rPr>
              <a:t> 23</a:t>
            </a:r>
            <a:r>
              <a:rPr lang="en-US" sz="2400" dirty="0" smtClean="0">
                <a:solidFill>
                  <a:schemeClr val="bg1"/>
                </a:solidFill>
                <a:effectLst>
                  <a:outerShdw blurRad="38100" dist="38100" dir="2700000" algn="tl">
                    <a:srgbClr val="000000">
                      <a:alpha val="43137"/>
                    </a:srgbClr>
                  </a:outerShdw>
                </a:effectLst>
                <a:latin typeface="+mj-lt"/>
                <a:ea typeface="+mj-ea"/>
                <a:cs typeface="+mj-cs"/>
              </a:rPr>
              <a:t>S</a:t>
            </a:r>
            <a:r>
              <a:rPr lang="en-US" sz="2400" dirty="0" smtClean="0">
                <a:effectLst>
                  <a:outerShdw blurRad="38100" dist="38100" dir="2700000" algn="tl">
                    <a:srgbClr val="000000">
                      <a:alpha val="43137"/>
                    </a:srgbClr>
                  </a:outerShdw>
                </a:effectLst>
                <a:latin typeface="+mj-lt"/>
                <a:ea typeface="+mj-ea"/>
                <a:cs typeface="+mj-cs"/>
              </a:rPr>
              <a:t>. </a:t>
            </a:r>
            <a:endParaRPr lang="en-US" sz="2400" dirty="0">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يجة بحث الصور عن ‪rRNA in prokaryotic and eukaryotic‬‏">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6361" y="921327"/>
            <a:ext cx="8528661" cy="509587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200400" y="1371600"/>
            <a:ext cx="990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Oval 5"/>
          <p:cNvSpPr/>
          <p:nvPr/>
        </p:nvSpPr>
        <p:spPr>
          <a:xfrm>
            <a:off x="3048000" y="4495800"/>
            <a:ext cx="1295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Oval 6"/>
          <p:cNvSpPr/>
          <p:nvPr/>
        </p:nvSpPr>
        <p:spPr>
          <a:xfrm>
            <a:off x="3200400" y="2376055"/>
            <a:ext cx="99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Oval 7"/>
          <p:cNvSpPr/>
          <p:nvPr/>
        </p:nvSpPr>
        <p:spPr>
          <a:xfrm>
            <a:off x="5715000" y="921327"/>
            <a:ext cx="1219200" cy="67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Oval 8"/>
          <p:cNvSpPr/>
          <p:nvPr/>
        </p:nvSpPr>
        <p:spPr>
          <a:xfrm>
            <a:off x="4800600" y="1489363"/>
            <a:ext cx="1219200" cy="67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Oval 9"/>
          <p:cNvSpPr/>
          <p:nvPr/>
        </p:nvSpPr>
        <p:spPr>
          <a:xfrm>
            <a:off x="4610691" y="4495801"/>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Oval 10"/>
          <p:cNvSpPr/>
          <p:nvPr/>
        </p:nvSpPr>
        <p:spPr>
          <a:xfrm>
            <a:off x="4800600" y="2279072"/>
            <a:ext cx="1219200" cy="5541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Rectangle 4"/>
          <p:cNvSpPr/>
          <p:nvPr/>
        </p:nvSpPr>
        <p:spPr>
          <a:xfrm>
            <a:off x="228600" y="5638800"/>
            <a:ext cx="3124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64908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RNA201.jpg"/>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28600" y="0"/>
            <a:ext cx="8610600" cy="6858000"/>
          </a:xfrm>
        </p:spPr>
      </p:pic>
      <p:sp>
        <p:nvSpPr>
          <p:cNvPr id="3" name="Rectangle 2"/>
          <p:cNvSpPr/>
          <p:nvPr/>
        </p:nvSpPr>
        <p:spPr>
          <a:xfrm>
            <a:off x="228600" y="6477000"/>
            <a:ext cx="7162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Rectangle 4"/>
          <p:cNvSpPr/>
          <p:nvPr/>
        </p:nvSpPr>
        <p:spPr>
          <a:xfrm>
            <a:off x="1143000" y="0"/>
            <a:ext cx="7391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91000" y="5562600"/>
            <a:ext cx="4572000" cy="923330"/>
          </a:xfrm>
          <a:prstGeom prst="rect">
            <a:avLst/>
          </a:prstGeom>
        </p:spPr>
        <p:txBody>
          <a:bodyPr>
            <a:spAutoFit/>
          </a:bodyPr>
          <a:lstStyle/>
          <a:p>
            <a:r>
              <a:rPr lang="en-US" dirty="0"/>
              <a:t>non-coding RNAs are </a:t>
            </a:r>
            <a:r>
              <a:rPr lang="en-US" dirty="0">
                <a:solidFill>
                  <a:srgbClr val="C00000"/>
                </a:solidFill>
              </a:rPr>
              <a:t>transfer RNA</a:t>
            </a:r>
            <a:r>
              <a:rPr lang="en-US" dirty="0"/>
              <a:t> (tRNA ) and </a:t>
            </a:r>
            <a:r>
              <a:rPr lang="en-US" dirty="0">
                <a:solidFill>
                  <a:srgbClr val="C00000"/>
                </a:solidFill>
              </a:rPr>
              <a:t>ribosomal RNA</a:t>
            </a:r>
            <a:r>
              <a:rPr lang="en-US" dirty="0"/>
              <a:t> (rRNA), both of which are involved in the process of translation</a:t>
            </a:r>
            <a:endParaRPr lang="ar-IQ" dirty="0"/>
          </a:p>
        </p:txBody>
      </p:sp>
      <p:pic>
        <p:nvPicPr>
          <p:cNvPr id="4" name="Picture 3" descr="trna1333818939237.png"/>
          <p:cNvPicPr>
            <a:picLocks noChangeAspect="1"/>
          </p:cNvPicPr>
          <p:nvPr/>
        </p:nvPicPr>
        <p:blipFill>
          <a:blip r:embed="rId2"/>
          <a:stretch>
            <a:fillRect/>
          </a:stretch>
        </p:blipFill>
        <p:spPr>
          <a:xfrm>
            <a:off x="6629400" y="381000"/>
            <a:ext cx="2133600" cy="1548767"/>
          </a:xfrm>
          <a:prstGeom prst="rect">
            <a:avLst/>
          </a:prstGeom>
        </p:spPr>
      </p:pic>
      <p:pic>
        <p:nvPicPr>
          <p:cNvPr id="7" name="Content Placeholder 3" descr="figure_17_12.jpg"/>
          <p:cNvPicPr>
            <a:picLocks noGrp="1" noChangeAspect="1"/>
          </p:cNvPicPr>
          <p:nvPr>
            <p:ph idx="1"/>
          </p:nvPr>
        </p:nvPicPr>
        <p:blipFill>
          <a:blip r:embed="rId3" cstate="print"/>
          <a:stretch>
            <a:fillRect/>
          </a:stretch>
        </p:blipFill>
        <p:spPr>
          <a:xfrm>
            <a:off x="6096000" y="2256135"/>
            <a:ext cx="2667000" cy="1422400"/>
          </a:xfrm>
        </p:spPr>
      </p:pic>
      <p:pic>
        <p:nvPicPr>
          <p:cNvPr id="8" name="Content Placeholder 3" descr="provsEukRibosomes.jpg"/>
          <p:cNvPicPr>
            <a:picLocks noChangeAspect="1"/>
          </p:cNvPicPr>
          <p:nvPr/>
        </p:nvPicPr>
        <p:blipFill>
          <a:blip r:embed="rId4"/>
          <a:stretch>
            <a:fillRect/>
          </a:stretch>
        </p:blipFill>
        <p:spPr>
          <a:xfrm>
            <a:off x="568037" y="5622640"/>
            <a:ext cx="1184564" cy="993553"/>
          </a:xfrm>
          <a:prstGeom prst="rect">
            <a:avLst/>
          </a:prstGeom>
        </p:spPr>
      </p:pic>
    </p:spTree>
    <p:extLst>
      <p:ext uri="{BB962C8B-B14F-4D97-AF65-F5344CB8AC3E}">
        <p14:creationId xmlns:p14="http://schemas.microsoft.com/office/powerpoint/2010/main" val="1928329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447800"/>
          </a:xfrm>
        </p:spPr>
        <p:txBody>
          <a:bodyPr>
            <a:normAutofit fontScale="90000"/>
          </a:bodyPr>
          <a:lstStyle/>
          <a:p>
            <a:pPr algn="justLow" rtl="0"/>
            <a:r>
              <a:rPr lang="en-US" sz="2800" dirty="0" smtClean="0">
                <a:solidFill>
                  <a:srgbClr val="FF0000"/>
                </a:solidFill>
              </a:rPr>
              <a:t>RNA molecules </a:t>
            </a:r>
            <a:r>
              <a:rPr lang="en-US" sz="2800" dirty="0" smtClean="0"/>
              <a:t>represent the second macromolecules in the cell, and they present in cytoplasm. </a:t>
            </a:r>
            <a:r>
              <a:rPr lang="en-US" sz="2800" dirty="0">
                <a:solidFill>
                  <a:srgbClr val="FF0000"/>
                </a:solidFill>
              </a:rPr>
              <a:t>RNA</a:t>
            </a:r>
            <a:r>
              <a:rPr lang="en-US" sz="2800" dirty="0" smtClean="0"/>
              <a:t> represents the genetic material for some viruses like HIV, polioviruses, and influenza virus </a:t>
            </a:r>
            <a:endParaRPr lang="en-US" sz="2800" dirty="0"/>
          </a:p>
        </p:txBody>
      </p:sp>
      <p:sp>
        <p:nvSpPr>
          <p:cNvPr id="5" name="Rectangle 4"/>
          <p:cNvSpPr/>
          <p:nvPr/>
        </p:nvSpPr>
        <p:spPr>
          <a:xfrm>
            <a:off x="377820" y="2362200"/>
            <a:ext cx="4682836" cy="3785652"/>
          </a:xfrm>
          <a:prstGeom prst="rect">
            <a:avLst/>
          </a:prstGeom>
          <a:solidFill>
            <a:srgbClr val="FFFF00"/>
          </a:solidFill>
          <a:ln w="19050">
            <a:solidFill>
              <a:srgbClr val="C00000"/>
            </a:solidFill>
          </a:ln>
        </p:spPr>
        <p:txBody>
          <a:bodyPr wrap="square">
            <a:spAutoFit/>
          </a:bodyPr>
          <a:lstStyle/>
          <a:p>
            <a:r>
              <a:rPr lang="en-US" sz="2400" i="1" dirty="0" smtClean="0">
                <a:solidFill>
                  <a:srgbClr val="002060"/>
                </a:solidFill>
                <a:latin typeface="+mj-lt"/>
                <a:ea typeface="+mj-ea"/>
                <a:cs typeface="+mj-cs"/>
              </a:rPr>
              <a:t>RNA contains:</a:t>
            </a:r>
          </a:p>
          <a:p>
            <a:pPr marL="342900" indent="-342900">
              <a:buFontTx/>
              <a:buChar char="-"/>
            </a:pPr>
            <a:r>
              <a:rPr lang="en-US" sz="2400" i="1" dirty="0" smtClean="0">
                <a:solidFill>
                  <a:srgbClr val="FF0000"/>
                </a:solidFill>
                <a:latin typeface="+mj-lt"/>
                <a:ea typeface="+mj-ea"/>
                <a:cs typeface="+mj-cs"/>
              </a:rPr>
              <a:t>Ribose sugar</a:t>
            </a:r>
            <a:r>
              <a:rPr lang="en-US" sz="2400" i="1" dirty="0" smtClean="0">
                <a:solidFill>
                  <a:srgbClr val="002060"/>
                </a:solidFill>
                <a:latin typeface="+mj-lt"/>
                <a:ea typeface="+mj-ea"/>
                <a:cs typeface="+mj-cs"/>
              </a:rPr>
              <a:t>.</a:t>
            </a:r>
          </a:p>
          <a:p>
            <a:pPr marL="342900" indent="-342900">
              <a:buFontTx/>
              <a:buChar char="-"/>
            </a:pPr>
            <a:r>
              <a:rPr lang="en-US" sz="2400" i="1" dirty="0" smtClean="0">
                <a:solidFill>
                  <a:srgbClr val="FF0000"/>
                </a:solidFill>
                <a:latin typeface="+mj-lt"/>
                <a:ea typeface="+mj-ea"/>
                <a:cs typeface="+mj-cs"/>
              </a:rPr>
              <a:t>Nitrogen base </a:t>
            </a:r>
            <a:r>
              <a:rPr lang="en-US" sz="2400" i="1" dirty="0">
                <a:solidFill>
                  <a:srgbClr val="002060"/>
                </a:solidFill>
                <a:latin typeface="+mj-lt"/>
                <a:ea typeface="+mj-ea"/>
                <a:cs typeface="+mj-cs"/>
              </a:rPr>
              <a:t>is attached to the 1' </a:t>
            </a:r>
            <a:r>
              <a:rPr lang="en-US" sz="2400" i="1" dirty="0" smtClean="0">
                <a:solidFill>
                  <a:srgbClr val="002060"/>
                </a:solidFill>
                <a:latin typeface="+mj-lt"/>
                <a:ea typeface="+mj-ea"/>
                <a:cs typeface="+mj-cs"/>
              </a:rPr>
              <a:t>position of sugar, these bases are adenine (A) </a:t>
            </a:r>
            <a:r>
              <a:rPr lang="en-US" sz="2400" i="1" dirty="0">
                <a:solidFill>
                  <a:srgbClr val="002060"/>
                </a:solidFill>
                <a:latin typeface="+mj-lt"/>
                <a:ea typeface="+mj-ea"/>
                <a:cs typeface="+mj-cs"/>
              </a:rPr>
              <a:t>and guanine </a:t>
            </a:r>
            <a:r>
              <a:rPr lang="en-US" sz="2400" i="1" dirty="0" smtClean="0">
                <a:solidFill>
                  <a:srgbClr val="002060"/>
                </a:solidFill>
                <a:latin typeface="+mj-lt"/>
                <a:ea typeface="+mj-ea"/>
                <a:cs typeface="+mj-cs"/>
              </a:rPr>
              <a:t>(G) as purines, as well cytosine (C) and </a:t>
            </a:r>
            <a:r>
              <a:rPr lang="en-US" sz="2400" i="1" dirty="0">
                <a:solidFill>
                  <a:srgbClr val="002060"/>
                </a:solidFill>
                <a:latin typeface="+mj-lt"/>
                <a:ea typeface="+mj-ea"/>
                <a:cs typeface="+mj-cs"/>
              </a:rPr>
              <a:t>uracil </a:t>
            </a:r>
            <a:r>
              <a:rPr lang="en-US" sz="2400" i="1" dirty="0" smtClean="0">
                <a:solidFill>
                  <a:srgbClr val="002060"/>
                </a:solidFill>
                <a:latin typeface="+mj-lt"/>
                <a:ea typeface="+mj-ea"/>
                <a:cs typeface="+mj-cs"/>
              </a:rPr>
              <a:t>(U) as pyrimidines.</a:t>
            </a:r>
          </a:p>
          <a:p>
            <a:pPr marL="342900" indent="-342900">
              <a:buFontTx/>
              <a:buChar char="-"/>
            </a:pPr>
            <a:r>
              <a:rPr lang="en-US" sz="2400" i="1" dirty="0">
                <a:solidFill>
                  <a:srgbClr val="FF0000"/>
                </a:solidFill>
                <a:latin typeface="+mj-lt"/>
                <a:ea typeface="+mj-ea"/>
                <a:cs typeface="+mj-cs"/>
              </a:rPr>
              <a:t>P</a:t>
            </a:r>
            <a:r>
              <a:rPr lang="en-US" sz="2400" i="1" dirty="0" smtClean="0">
                <a:solidFill>
                  <a:srgbClr val="FF0000"/>
                </a:solidFill>
                <a:latin typeface="+mj-lt"/>
                <a:ea typeface="+mj-ea"/>
                <a:cs typeface="+mj-cs"/>
              </a:rPr>
              <a:t>hosphate group </a:t>
            </a:r>
            <a:r>
              <a:rPr lang="en-US" sz="2400" i="1" dirty="0">
                <a:solidFill>
                  <a:srgbClr val="002060"/>
                </a:solidFill>
                <a:latin typeface="+mj-lt"/>
                <a:ea typeface="+mj-ea"/>
                <a:cs typeface="+mj-cs"/>
              </a:rPr>
              <a:t>is attached to the 3' position of one ribose and the 5' position of the next.</a:t>
            </a:r>
            <a:endParaRPr lang="ar-IQ" sz="2400" i="1" dirty="0">
              <a:solidFill>
                <a:srgbClr val="002060"/>
              </a:solidFill>
              <a:latin typeface="+mj-lt"/>
              <a:ea typeface="+mj-ea"/>
              <a:cs typeface="+mj-cs"/>
            </a:endParaRPr>
          </a:p>
        </p:txBody>
      </p:sp>
      <p:pic>
        <p:nvPicPr>
          <p:cNvPr id="8" name="Picture 4" descr="https://upload.wikimedia.org/wikipedia/commons/2/2c/RNA_chemical_struc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299" y="2396836"/>
            <a:ext cx="4076701" cy="400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يجة بحث الصور عن ‪R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686800" cy="5724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139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صورة ذات صلة">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2000" y="686354"/>
            <a:ext cx="7239000" cy="51602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837940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صورة ذات صل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3962400"/>
            <a:ext cx="7810500" cy="33813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467225" y="2286000"/>
            <a:ext cx="4219575" cy="1600200"/>
          </a:xfrm>
          <a:solidFill>
            <a:srgbClr val="0070C0"/>
          </a:solidFill>
        </p:spPr>
        <p:txBody>
          <a:bodyPr anchor="t">
            <a:noAutofit/>
          </a:bodyPr>
          <a:lstStyle/>
          <a:p>
            <a:pPr algn="l" rtl="0"/>
            <a:r>
              <a:rPr lang="en-US" sz="2400" b="1" dirty="0" smtClean="0">
                <a:solidFill>
                  <a:schemeClr val="bg1"/>
                </a:solidFill>
                <a:effectLst>
                  <a:outerShdw blurRad="38100" dist="38100" dir="2700000" algn="tl">
                    <a:srgbClr val="000000">
                      <a:alpha val="43137"/>
                    </a:srgbClr>
                  </a:outerShdw>
                </a:effectLst>
              </a:rPr>
              <a:t>rRNA</a:t>
            </a:r>
            <a:r>
              <a:rPr lang="en-US" sz="2400" dirty="0" smtClean="0">
                <a:solidFill>
                  <a:schemeClr val="bg1"/>
                </a:solidFill>
              </a:rPr>
              <a:t>: Stable RNA. It represent 85% of total RNA. It is the main component of ribosome with polypeptide protein.</a:t>
            </a:r>
            <a:endParaRPr lang="en-US" sz="2400" dirty="0">
              <a:solidFill>
                <a:schemeClr val="bg1"/>
              </a:solidFill>
            </a:endParaRPr>
          </a:p>
        </p:txBody>
      </p:sp>
      <p:sp>
        <p:nvSpPr>
          <p:cNvPr id="5" name="Rectangle 4"/>
          <p:cNvSpPr/>
          <p:nvPr/>
        </p:nvSpPr>
        <p:spPr>
          <a:xfrm>
            <a:off x="381000" y="304800"/>
            <a:ext cx="2853666" cy="584775"/>
          </a:xfrm>
          <a:prstGeom prst="rect">
            <a:avLst/>
          </a:prstGeom>
        </p:spPr>
        <p:txBody>
          <a:bodyPr wrap="none">
            <a:spAutoFit/>
          </a:bodyPr>
          <a:lstStyle/>
          <a:p>
            <a:r>
              <a:rPr lang="en-US" sz="3200" b="1" i="1" dirty="0">
                <a:solidFill>
                  <a:srgbClr val="C00000"/>
                </a:solidFill>
                <a:effectLst>
                  <a:outerShdw blurRad="38100" dist="38100" dir="2700000" algn="tl">
                    <a:srgbClr val="000000">
                      <a:alpha val="43137"/>
                    </a:srgbClr>
                  </a:outerShdw>
                </a:effectLst>
                <a:ea typeface="+mj-ea"/>
                <a:cs typeface="+mj-cs"/>
              </a:rPr>
              <a:t>Types of RNA... </a:t>
            </a:r>
            <a:endParaRPr lang="ar-IQ" sz="3200" b="1" i="1" dirty="0">
              <a:effectLst>
                <a:outerShdw blurRad="38100" dist="38100" dir="2700000" algn="tl">
                  <a:srgbClr val="000000">
                    <a:alpha val="43137"/>
                  </a:srgbClr>
                </a:outerShdw>
              </a:effectLst>
            </a:endParaRPr>
          </a:p>
        </p:txBody>
      </p:sp>
      <p:sp>
        <p:nvSpPr>
          <p:cNvPr id="6" name="Rectangle 5"/>
          <p:cNvSpPr/>
          <p:nvPr/>
        </p:nvSpPr>
        <p:spPr>
          <a:xfrm>
            <a:off x="381000" y="990600"/>
            <a:ext cx="3886200" cy="1569660"/>
          </a:xfrm>
          <a:prstGeom prst="rect">
            <a:avLst/>
          </a:prstGeom>
        </p:spPr>
        <p:txBody>
          <a:bodyPr wrap="square">
            <a:spAutoFit/>
          </a:bodyPr>
          <a:lstStyle/>
          <a:p>
            <a:pPr algn="just"/>
            <a:r>
              <a:rPr lang="en-US" sz="2400" dirty="0">
                <a:solidFill>
                  <a:prstClr val="black"/>
                </a:solidFill>
                <a:ea typeface="+mj-ea"/>
                <a:cs typeface="+mj-cs"/>
              </a:rPr>
              <a:t>There are three types of RNA which are synthesized via transcription process, which may be </a:t>
            </a:r>
            <a:r>
              <a:rPr lang="en-US" sz="2400" dirty="0">
                <a:solidFill>
                  <a:srgbClr val="FF0000"/>
                </a:solidFill>
                <a:ea typeface="+mj-ea"/>
                <a:cs typeface="+mj-cs"/>
              </a:rPr>
              <a:t>stable</a:t>
            </a:r>
            <a:r>
              <a:rPr lang="en-US" sz="2400" dirty="0">
                <a:solidFill>
                  <a:prstClr val="black"/>
                </a:solidFill>
                <a:ea typeface="+mj-ea"/>
                <a:cs typeface="+mj-cs"/>
              </a:rPr>
              <a:t> and </a:t>
            </a:r>
            <a:r>
              <a:rPr lang="en-US" sz="2400" dirty="0">
                <a:solidFill>
                  <a:srgbClr val="FF0000"/>
                </a:solidFill>
                <a:ea typeface="+mj-ea"/>
                <a:cs typeface="+mj-cs"/>
              </a:rPr>
              <a:t>unstable.</a:t>
            </a:r>
            <a:endParaRPr lang="ar-IQ" dirty="0"/>
          </a:p>
        </p:txBody>
      </p:sp>
      <p:sp>
        <p:nvSpPr>
          <p:cNvPr id="7" name="Rectangle 6"/>
          <p:cNvSpPr/>
          <p:nvPr/>
        </p:nvSpPr>
        <p:spPr>
          <a:xfrm>
            <a:off x="4467225" y="310158"/>
            <a:ext cx="4067176" cy="830997"/>
          </a:xfrm>
          <a:prstGeom prst="rect">
            <a:avLst/>
          </a:prstGeom>
          <a:solidFill>
            <a:srgbClr val="0070C0"/>
          </a:solidFill>
        </p:spPr>
        <p:txBody>
          <a:bodyPr wrap="square">
            <a:spAutoFit/>
          </a:bodyPr>
          <a:lstStyle/>
          <a:p>
            <a:r>
              <a:rPr lang="en-US" sz="2400" b="1" dirty="0">
                <a:solidFill>
                  <a:schemeClr val="bg1"/>
                </a:solidFill>
                <a:effectLst>
                  <a:outerShdw blurRad="38100" dist="38100" dir="2700000" algn="tl">
                    <a:srgbClr val="000000">
                      <a:alpha val="43137"/>
                    </a:srgbClr>
                  </a:outerShdw>
                </a:effectLst>
                <a:ea typeface="+mj-ea"/>
                <a:cs typeface="+mj-cs"/>
              </a:rPr>
              <a:t>tRNA</a:t>
            </a:r>
            <a:r>
              <a:rPr lang="en-US" sz="2400" dirty="0">
                <a:solidFill>
                  <a:schemeClr val="bg1"/>
                </a:solidFill>
                <a:ea typeface="+mj-ea"/>
                <a:cs typeface="+mj-cs"/>
              </a:rPr>
              <a:t>: Stable RNA. It represent 10% of the total RNA</a:t>
            </a:r>
            <a:r>
              <a:rPr lang="en-US" sz="2400" dirty="0" smtClean="0">
                <a:solidFill>
                  <a:schemeClr val="bg1"/>
                </a:solidFill>
                <a:ea typeface="+mj-ea"/>
                <a:cs typeface="+mj-cs"/>
              </a:rPr>
              <a:t>.</a:t>
            </a:r>
            <a:endParaRPr lang="ar-IQ" dirty="0">
              <a:solidFill>
                <a:schemeClr val="bg1"/>
              </a:solidFill>
            </a:endParaRPr>
          </a:p>
        </p:txBody>
      </p:sp>
      <p:sp>
        <p:nvSpPr>
          <p:cNvPr id="8" name="Rectangle 7"/>
          <p:cNvSpPr/>
          <p:nvPr/>
        </p:nvSpPr>
        <p:spPr>
          <a:xfrm>
            <a:off x="4467225" y="1295400"/>
            <a:ext cx="4067176" cy="830997"/>
          </a:xfrm>
          <a:prstGeom prst="rect">
            <a:avLst/>
          </a:prstGeom>
          <a:solidFill>
            <a:srgbClr val="0070C0"/>
          </a:solidFill>
        </p:spPr>
        <p:txBody>
          <a:bodyPr wrap="square">
            <a:spAutoFit/>
          </a:bodyPr>
          <a:lstStyle/>
          <a:p>
            <a:pPr algn="just"/>
            <a:r>
              <a:rPr lang="en-US" sz="2400" b="1" dirty="0">
                <a:solidFill>
                  <a:schemeClr val="bg1"/>
                </a:solidFill>
                <a:effectLst>
                  <a:outerShdw blurRad="38100" dist="38100" dir="2700000" algn="tl">
                    <a:srgbClr val="000000">
                      <a:alpha val="43137"/>
                    </a:srgbClr>
                  </a:outerShdw>
                </a:effectLst>
                <a:ea typeface="+mj-ea"/>
                <a:cs typeface="+mj-cs"/>
              </a:rPr>
              <a:t>mRNA</a:t>
            </a:r>
            <a:r>
              <a:rPr lang="en-US" sz="2400" dirty="0">
                <a:solidFill>
                  <a:schemeClr val="bg1"/>
                </a:solidFill>
                <a:ea typeface="+mj-ea"/>
                <a:cs typeface="+mj-cs"/>
              </a:rPr>
              <a:t>: not stable type. It represent 5% of total RNA</a:t>
            </a:r>
            <a:r>
              <a:rPr lang="en-US" sz="2400" dirty="0" smtClean="0">
                <a:solidFill>
                  <a:schemeClr val="bg1"/>
                </a:solidFill>
                <a:ea typeface="+mj-ea"/>
                <a:cs typeface="+mj-cs"/>
              </a:rPr>
              <a:t>.</a:t>
            </a:r>
            <a:endParaRPr lang="ar-IQ" dirty="0">
              <a:solidFill>
                <a:schemeClr val="bg1"/>
              </a:solidFill>
            </a:endParaRPr>
          </a:p>
        </p:txBody>
      </p:sp>
    </p:spTree>
    <p:extLst>
      <p:ext uri="{BB962C8B-B14F-4D97-AF65-F5344CB8AC3E}">
        <p14:creationId xmlns:p14="http://schemas.microsoft.com/office/powerpoint/2010/main" val="2666688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1524000" cy="646331"/>
          </a:xfrm>
          <a:prstGeom prst="rect">
            <a:avLst/>
          </a:prstGeom>
        </p:spPr>
        <p:txBody>
          <a:bodyPr wrap="square">
            <a:spAutoFit/>
          </a:bodyPr>
          <a:lstStyle/>
          <a:p>
            <a:r>
              <a:rPr lang="en-US" sz="3600" b="1" i="1" dirty="0" smtClean="0">
                <a:solidFill>
                  <a:srgbClr val="FF0000"/>
                </a:solidFill>
                <a:effectLst>
                  <a:outerShdw blurRad="38100" dist="38100" dir="2700000" algn="tl">
                    <a:srgbClr val="000000">
                      <a:alpha val="43137"/>
                    </a:srgbClr>
                  </a:outerShdw>
                </a:effectLst>
              </a:rPr>
              <a:t>mRNA</a:t>
            </a:r>
            <a:endParaRPr lang="ar-IQ" sz="3600" i="1" dirty="0">
              <a:effectLst>
                <a:outerShdw blurRad="38100" dist="38100" dir="2700000" algn="tl">
                  <a:srgbClr val="000000">
                    <a:alpha val="43137"/>
                  </a:srgbClr>
                </a:outerShdw>
              </a:effectLst>
            </a:endParaRPr>
          </a:p>
        </p:txBody>
      </p:sp>
      <p:sp>
        <p:nvSpPr>
          <p:cNvPr id="7" name="Rectangle 6"/>
          <p:cNvSpPr/>
          <p:nvPr/>
        </p:nvSpPr>
        <p:spPr>
          <a:xfrm>
            <a:off x="339436" y="990600"/>
            <a:ext cx="8042564" cy="1569660"/>
          </a:xfrm>
          <a:prstGeom prst="rect">
            <a:avLst/>
          </a:prstGeom>
        </p:spPr>
        <p:txBody>
          <a:bodyPr wrap="square">
            <a:spAutoFit/>
          </a:bodyPr>
          <a:lstStyle/>
          <a:p>
            <a:pPr marL="342900" lvl="0" indent="-342900" algn="just">
              <a:spcBef>
                <a:spcPct val="20000"/>
              </a:spcBef>
            </a:pPr>
            <a:r>
              <a:rPr lang="en-US" sz="2400" dirty="0"/>
              <a:t>Messenger RNA carries information from DNA to the ribosome, which represents the sites of protein synthesis in the cell. The coding sequence of the mRNA determines the amino acid sequence in the protein. </a:t>
            </a:r>
            <a:endParaRPr lang="en-US" sz="2400" dirty="0" smtClean="0"/>
          </a:p>
        </p:txBody>
      </p:sp>
      <p:sp>
        <p:nvSpPr>
          <p:cNvPr id="3" name="Rectangle 2"/>
          <p:cNvSpPr/>
          <p:nvPr/>
        </p:nvSpPr>
        <p:spPr>
          <a:xfrm>
            <a:off x="339436" y="3886200"/>
            <a:ext cx="8042564" cy="1569660"/>
          </a:xfrm>
          <a:prstGeom prst="rect">
            <a:avLst/>
          </a:prstGeom>
        </p:spPr>
        <p:txBody>
          <a:bodyPr wrap="square">
            <a:spAutoFit/>
          </a:bodyPr>
          <a:lstStyle/>
          <a:p>
            <a:pPr marL="342900" indent="-342900" algn="just">
              <a:spcBef>
                <a:spcPct val="20000"/>
              </a:spcBef>
            </a:pPr>
            <a:r>
              <a:rPr lang="en-US" sz="2400" dirty="0" smtClean="0">
                <a:solidFill>
                  <a:srgbClr val="004A82"/>
                </a:solidFill>
              </a:rPr>
              <a:t>As </a:t>
            </a:r>
            <a:r>
              <a:rPr lang="en-US" sz="2400" dirty="0">
                <a:solidFill>
                  <a:srgbClr val="004A82"/>
                </a:solidFill>
              </a:rPr>
              <a:t>in DNA, mRNA genetic information is in the sequence of </a:t>
            </a:r>
            <a:r>
              <a:rPr lang="en-US" sz="2400" dirty="0" smtClean="0">
                <a:solidFill>
                  <a:srgbClr val="004A82"/>
                </a:solidFill>
              </a:rPr>
              <a:t>nucleotides (A, G, C, and U), </a:t>
            </a:r>
            <a:r>
              <a:rPr lang="en-US" sz="2400" dirty="0">
                <a:solidFill>
                  <a:srgbClr val="004A82"/>
                </a:solidFill>
              </a:rPr>
              <a:t>which are arranged into codons consisting of three base pairs each. Each codon encodes for a specific amino acid. </a:t>
            </a:r>
          </a:p>
        </p:txBody>
      </p:sp>
      <p:sp>
        <p:nvSpPr>
          <p:cNvPr id="6" name="Rectangle 5"/>
          <p:cNvSpPr/>
          <p:nvPr/>
        </p:nvSpPr>
        <p:spPr>
          <a:xfrm>
            <a:off x="367145" y="2743200"/>
            <a:ext cx="8028709" cy="830997"/>
          </a:xfrm>
          <a:prstGeom prst="rect">
            <a:avLst/>
          </a:prstGeom>
          <a:solidFill>
            <a:srgbClr val="FFFF00"/>
          </a:solidFill>
        </p:spPr>
        <p:txBody>
          <a:bodyPr wrap="square">
            <a:spAutoFit/>
          </a:bodyPr>
          <a:lstStyle/>
          <a:p>
            <a:pPr marL="342900" lvl="0" indent="-342900" algn="just">
              <a:spcBef>
                <a:spcPct val="20000"/>
              </a:spcBef>
            </a:pPr>
            <a:r>
              <a:rPr lang="en-US" sz="2400" dirty="0">
                <a:solidFill>
                  <a:srgbClr val="C00000"/>
                </a:solidFill>
              </a:rPr>
              <a:t>mRNA represents a large family of RNA that convey genetic information from DNA to the ribosome.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صورة ذات صلة">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6234" y="2733674"/>
            <a:ext cx="7696200" cy="32861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304800" y="762000"/>
            <a:ext cx="8229600" cy="2057400"/>
          </a:xfrm>
        </p:spPr>
        <p:txBody>
          <a:bodyPr>
            <a:noAutofit/>
          </a:bodyPr>
          <a:lstStyle/>
          <a:p>
            <a:pPr algn="just" rtl="0">
              <a:buNone/>
            </a:pPr>
            <a:r>
              <a:rPr lang="en-US" sz="2000" b="1" dirty="0" smtClean="0"/>
              <a:t>1) The mRNAs of many bacteria and bacteriophage are  polycistronic. A polycistronic mRNA sharing several structural genes of an operon with one operator and one terminator. It contains several sites for initiating and terminating for  more than a polypeptide  product. On the other hand all known eukaryotes have only one site for initiation one protein synthesis, and their mRNA called monocistronic.</a:t>
            </a:r>
          </a:p>
        </p:txBody>
      </p:sp>
      <p:sp>
        <p:nvSpPr>
          <p:cNvPr id="6" name="Rectangle 5"/>
          <p:cNvSpPr/>
          <p:nvPr/>
        </p:nvSpPr>
        <p:spPr>
          <a:xfrm>
            <a:off x="533400" y="228600"/>
            <a:ext cx="7924800" cy="461665"/>
          </a:xfrm>
          <a:prstGeom prst="rect">
            <a:avLst/>
          </a:prstGeom>
          <a:solidFill>
            <a:srgbClr val="0070C0"/>
          </a:solidFill>
        </p:spPr>
        <p:txBody>
          <a:bodyPr wrap="square">
            <a:spAutoFit/>
          </a:bodyPr>
          <a:lstStyle/>
          <a:p>
            <a:pPr marL="342900" lvl="0" indent="-342900">
              <a:spcBef>
                <a:spcPct val="20000"/>
              </a:spcBef>
            </a:pPr>
            <a:r>
              <a:rPr lang="en-US" sz="2400" b="1" dirty="0" smtClean="0">
                <a:solidFill>
                  <a:schemeClr val="bg1"/>
                </a:solidFill>
                <a:effectLst>
                  <a:outerShdw blurRad="38100" dist="38100" dir="2700000" algn="tl">
                    <a:srgbClr val="000000">
                      <a:alpha val="43137"/>
                    </a:srgbClr>
                  </a:outerShdw>
                </a:effectLst>
              </a:rPr>
              <a:t>Differences  </a:t>
            </a:r>
            <a:r>
              <a:rPr lang="en-US" sz="2400" b="1" dirty="0">
                <a:solidFill>
                  <a:schemeClr val="bg1"/>
                </a:solidFill>
                <a:effectLst>
                  <a:outerShdw blurRad="38100" dist="38100" dir="2700000" algn="tl">
                    <a:srgbClr val="000000">
                      <a:alpha val="43137"/>
                    </a:srgbClr>
                  </a:outerShdw>
                </a:effectLst>
              </a:rPr>
              <a:t>in mRNA structure in prokaryotic and Eukaryotic</a:t>
            </a:r>
          </a:p>
        </p:txBody>
      </p:sp>
      <p:sp>
        <p:nvSpPr>
          <p:cNvPr id="7" name="Rectangle 6"/>
          <p:cNvSpPr/>
          <p:nvPr/>
        </p:nvSpPr>
        <p:spPr>
          <a:xfrm>
            <a:off x="495300" y="6041886"/>
            <a:ext cx="8001000" cy="707886"/>
          </a:xfrm>
          <a:prstGeom prst="rect">
            <a:avLst/>
          </a:prstGeom>
          <a:solidFill>
            <a:schemeClr val="tx1"/>
          </a:solidFill>
        </p:spPr>
        <p:txBody>
          <a:bodyPr wrap="square">
            <a:spAutoFit/>
          </a:bodyPr>
          <a:lstStyle/>
          <a:p>
            <a:pPr algn="just"/>
            <a:r>
              <a:rPr lang="en-US" sz="2000" b="1" i="1" dirty="0" smtClean="0">
                <a:solidFill>
                  <a:srgbClr val="FFFF00"/>
                </a:solidFill>
                <a:effectLst>
                  <a:outerShdw blurRad="38100" dist="38100" dir="2700000" algn="tl">
                    <a:srgbClr val="000000">
                      <a:alpha val="43137"/>
                    </a:srgbClr>
                  </a:outerShdw>
                </a:effectLst>
              </a:rPr>
              <a:t>Note: there </a:t>
            </a:r>
            <a:r>
              <a:rPr lang="en-US" sz="2000" b="1" i="1" dirty="0">
                <a:solidFill>
                  <a:srgbClr val="FFFF00"/>
                </a:solidFill>
                <a:effectLst>
                  <a:outerShdw blurRad="38100" dist="38100" dir="2700000" algn="tl">
                    <a:srgbClr val="000000">
                      <a:alpha val="43137"/>
                    </a:srgbClr>
                  </a:outerShdw>
                </a:effectLst>
              </a:rPr>
              <a:t>is a cap structure in 5 end (Eukaryotic )and poly A at 3 end this will protect m RNA from degradation at lest few days </a:t>
            </a:r>
            <a:endParaRPr lang="ar-IQ" sz="20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3178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6" y="228600"/>
            <a:ext cx="8382000" cy="3124200"/>
          </a:xfrm>
        </p:spPr>
        <p:txBody>
          <a:bodyPr>
            <a:normAutofit fontScale="90000"/>
          </a:bodyPr>
          <a:lstStyle/>
          <a:p>
            <a:pPr algn="just" rtl="0"/>
            <a:r>
              <a:rPr lang="en-US" sz="2400" b="1" dirty="0" smtClean="0"/>
              <a:t>2- mRNA in prokaryotic cell start (5</a:t>
            </a:r>
            <a:r>
              <a:rPr lang="en-US" sz="2400" b="1" dirty="0" smtClean="0">
                <a:latin typeface="Times New Roman"/>
                <a:cs typeface="Times New Roman"/>
              </a:rPr>
              <a:t>́</a:t>
            </a:r>
            <a:r>
              <a:rPr lang="en-US" sz="2400" b="1" dirty="0" smtClean="0"/>
              <a:t> end) with leader sequence </a:t>
            </a:r>
            <a:r>
              <a:rPr lang="en-US" sz="2400" b="1" dirty="0" smtClean="0">
                <a:solidFill>
                  <a:srgbClr val="C00000"/>
                </a:solidFill>
                <a:effectLst>
                  <a:outerShdw blurRad="38100" dist="38100" dir="2700000" algn="tl">
                    <a:srgbClr val="000000">
                      <a:alpha val="43137"/>
                    </a:srgbClr>
                  </a:outerShdw>
                </a:effectLst>
              </a:rPr>
              <a:t>(upstream </a:t>
            </a:r>
            <a:r>
              <a:rPr lang="en-US" sz="2400" b="1" dirty="0">
                <a:solidFill>
                  <a:srgbClr val="C00000"/>
                </a:solidFill>
                <a:effectLst>
                  <a:outerShdw blurRad="38100" dist="38100" dir="2700000" algn="tl">
                    <a:srgbClr val="000000">
                      <a:alpha val="43137"/>
                    </a:srgbClr>
                  </a:outerShdw>
                </a:effectLst>
              </a:rPr>
              <a:t>region)</a:t>
            </a:r>
            <a:r>
              <a:rPr lang="en-US" sz="2400" b="1" dirty="0" smtClean="0"/>
              <a:t> contain the ribosomal binding proteins called      </a:t>
            </a:r>
            <a:r>
              <a:rPr lang="en-US" sz="2400" b="1" dirty="0">
                <a:solidFill>
                  <a:srgbClr val="C00000"/>
                </a:solidFill>
                <a:effectLst>
                  <a:outerShdw blurRad="38100" dist="38100" dir="2700000" algn="tl">
                    <a:srgbClr val="000000">
                      <a:alpha val="43137"/>
                    </a:srgbClr>
                  </a:outerShdw>
                </a:effectLst>
              </a:rPr>
              <a:t>(Shine –Dalgarno sequence) </a:t>
            </a:r>
            <a:r>
              <a:rPr lang="en-US" sz="2400" b="1" dirty="0" smtClean="0"/>
              <a:t>which has a complementary sequence in 16s rRNA </a:t>
            </a:r>
            <a:r>
              <a:rPr lang="en-US" sz="2400" b="1" dirty="0">
                <a:solidFill>
                  <a:srgbClr val="C00000"/>
                </a:solidFill>
                <a:effectLst>
                  <a:outerShdw blurRad="38100" dist="38100" dir="2700000" algn="tl">
                    <a:srgbClr val="000000">
                      <a:alpha val="43137"/>
                    </a:srgbClr>
                  </a:outerShdw>
                </a:effectLst>
              </a:rPr>
              <a:t>(anti shine –Dalgarno sequence) </a:t>
            </a:r>
            <a:r>
              <a:rPr lang="en-US" sz="2400" b="1" dirty="0" smtClean="0"/>
              <a:t>followed by start codon AUG (in the down stream region </a:t>
            </a:r>
            <a:r>
              <a:rPr lang="ar-IQ" sz="2400" b="1" dirty="0" smtClean="0"/>
              <a:t>(</a:t>
            </a:r>
            <a:r>
              <a:rPr lang="en-US" sz="2400" b="1" dirty="0" smtClean="0"/>
              <a:t> then the coding region then stop codon and the terminate </a:t>
            </a:r>
            <a:r>
              <a:rPr lang="en-US" sz="2400" b="1" dirty="0"/>
              <a:t>region  at 3́  end  , in Eukaryotic cell there will be CAP structure at 5́ end then the leader sequence (</a:t>
            </a:r>
            <a:r>
              <a:rPr lang="en-US" sz="2400" b="1" dirty="0" err="1"/>
              <a:t>untranslated</a:t>
            </a:r>
            <a:r>
              <a:rPr lang="en-US" sz="2400" b="1" dirty="0"/>
              <a:t> region ) followed by start codon then the coding region and then poly A tail (250-300 Adenine residue ) at 3́ end </a:t>
            </a:r>
          </a:p>
        </p:txBody>
      </p:sp>
      <p:pic>
        <p:nvPicPr>
          <p:cNvPr id="4" name="Content Placeholder 3" descr="MRNA_structure.png"/>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00200" y="5105400"/>
            <a:ext cx="7391399" cy="1814122"/>
          </a:xfrm>
        </p:spPr>
      </p:pic>
      <p:pic>
        <p:nvPicPr>
          <p:cNvPr id="6" name="Picture 5" descr="pierce_14_5_large_2.jp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383200" y="3429000"/>
            <a:ext cx="7608399" cy="1676400"/>
          </a:xfrm>
          <a:prstGeom prst="rect">
            <a:avLst/>
          </a:prstGeom>
        </p:spPr>
      </p:pic>
      <p:sp>
        <p:nvSpPr>
          <p:cNvPr id="3" name="Rectangle 2"/>
          <p:cNvSpPr/>
          <p:nvPr/>
        </p:nvSpPr>
        <p:spPr>
          <a:xfrm rot="5400000">
            <a:off x="461467" y="3636414"/>
            <a:ext cx="457200" cy="1344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en-US" sz="2000" b="1" dirty="0" smtClean="0"/>
              <a:t>Prokaryotic</a:t>
            </a:r>
            <a:endParaRPr lang="ar-IQ" sz="2000" b="1" dirty="0"/>
          </a:p>
        </p:txBody>
      </p:sp>
      <p:sp>
        <p:nvSpPr>
          <p:cNvPr id="7" name="Rectangle 6"/>
          <p:cNvSpPr/>
          <p:nvPr/>
        </p:nvSpPr>
        <p:spPr>
          <a:xfrm rot="5400000">
            <a:off x="523408" y="5327070"/>
            <a:ext cx="457200" cy="1427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en-US" sz="2000" b="1" dirty="0" smtClean="0"/>
              <a:t>Eukaryotic</a:t>
            </a:r>
            <a:endParaRPr lang="ar-IQ" sz="2000" b="1" dirty="0"/>
          </a:p>
        </p:txBody>
      </p:sp>
      <p:sp>
        <p:nvSpPr>
          <p:cNvPr id="5" name="Rectangle 4"/>
          <p:cNvSpPr/>
          <p:nvPr/>
        </p:nvSpPr>
        <p:spPr>
          <a:xfrm>
            <a:off x="1362418" y="3657600"/>
            <a:ext cx="259998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Rectangle 7"/>
          <p:cNvSpPr/>
          <p:nvPr/>
        </p:nvSpPr>
        <p:spPr>
          <a:xfrm>
            <a:off x="1981200" y="5257800"/>
            <a:ext cx="6858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53400" cy="5943600"/>
          </a:xfrm>
        </p:spPr>
        <p:txBody>
          <a:bodyPr>
            <a:normAutofit fontScale="77500" lnSpcReduction="20000"/>
          </a:bodyPr>
          <a:lstStyle/>
          <a:p>
            <a:pPr marL="0" indent="0" algn="just" rtl="0">
              <a:lnSpc>
                <a:spcPct val="120000"/>
              </a:lnSpc>
              <a:buNone/>
            </a:pPr>
            <a:r>
              <a:rPr lang="en-US" dirty="0" smtClean="0">
                <a:solidFill>
                  <a:srgbClr val="002060"/>
                </a:solidFill>
              </a:rPr>
              <a:t>The Shine-Dalgarno sequence (SD)  is a ribosomal binding site in prokaryotic mRNA, generally located around 8 bases upstream of the start codon AUG. The Shine-Dalgarno sequence exists both in bacteria and archaea, being also present in some chloroplast and mitochondrial transcripts. </a:t>
            </a:r>
          </a:p>
          <a:p>
            <a:pPr marL="0" indent="0" algn="just" rtl="0">
              <a:lnSpc>
                <a:spcPct val="120000"/>
              </a:lnSpc>
              <a:buNone/>
            </a:pPr>
            <a:r>
              <a:rPr lang="en-US" i="1" dirty="0" smtClean="0">
                <a:solidFill>
                  <a:srgbClr val="C00000"/>
                </a:solidFill>
                <a:effectLst>
                  <a:outerShdw blurRad="38100" dist="38100" dir="2700000" algn="tl">
                    <a:srgbClr val="000000">
                      <a:alpha val="43137"/>
                    </a:srgbClr>
                  </a:outerShdw>
                </a:effectLst>
              </a:rPr>
              <a:t>The six-base consensus sequence is AGGAGG; in E. coli, for example, the sequence is AGGAGGU. </a:t>
            </a:r>
          </a:p>
          <a:p>
            <a:pPr marL="0" indent="0" algn="just" rtl="0">
              <a:lnSpc>
                <a:spcPct val="120000"/>
              </a:lnSpc>
              <a:buNone/>
            </a:pPr>
            <a:r>
              <a:rPr lang="en-US" i="1" dirty="0" smtClean="0">
                <a:solidFill>
                  <a:srgbClr val="00B050"/>
                </a:solidFill>
              </a:rPr>
              <a:t>Shine-Dalgarno sequence helps recruit the ribosome to the mRNA to initiate protein synthesis by aligning it with the start codon</a:t>
            </a:r>
            <a:r>
              <a:rPr lang="en-US" i="1" dirty="0" smtClean="0">
                <a:solidFill>
                  <a:srgbClr val="002060"/>
                </a:solidFill>
              </a:rPr>
              <a:t>.</a:t>
            </a:r>
          </a:p>
          <a:p>
            <a:pPr marL="0" indent="0" algn="just" rtl="0">
              <a:lnSpc>
                <a:spcPct val="120000"/>
              </a:lnSpc>
              <a:buNone/>
            </a:pPr>
            <a:r>
              <a:rPr lang="en-US" dirty="0" smtClean="0">
                <a:solidFill>
                  <a:srgbClr val="002060"/>
                </a:solidFill>
              </a:rPr>
              <a:t>For the mRNA in Eukaryotic cell it start with cap structure at 5 end then the leader sequence (untranslated region ) followed by start codon then the coding region , at the 3 end there is the poly A  tail (250-300 Adenine residue ) </a:t>
            </a:r>
          </a:p>
          <a:p>
            <a:pPr marL="0" indent="0" algn="l" rtl="0">
              <a:lnSpc>
                <a:spcPct val="120000"/>
              </a:lnSpc>
              <a:buNone/>
            </a:pPr>
            <a:endParaRPr lang="en-US" dirty="0" smtClean="0">
              <a:solidFill>
                <a:srgbClr val="002060"/>
              </a:solidFill>
            </a:endParaRPr>
          </a:p>
          <a:p>
            <a:pPr marL="0" indent="0" algn="l" rtl="0">
              <a:lnSpc>
                <a:spcPct val="120000"/>
              </a:lnSpc>
              <a:buNone/>
            </a:pPr>
            <a:endParaRPr lang="en-US"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TotalTime>
  <Words>870</Words>
  <Application>Microsoft Office PowerPoint</Application>
  <PresentationFormat>On-screen Show (4:3)</PresentationFormat>
  <Paragraphs>42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11th lecture in  MOLECULAR BIOLOGY </vt:lpstr>
      <vt:lpstr>RNA molecules represent the second macromolecules in the cell, and they present in cytoplasm. RNA represents the genetic material for some viruses like HIV, polioviruses, and influenza virus </vt:lpstr>
      <vt:lpstr>PowerPoint Presentation</vt:lpstr>
      <vt:lpstr>PowerPoint Presentation</vt:lpstr>
      <vt:lpstr>rRNA: Stable RNA. It represent 85% of total RNA. It is the main component of ribosome with polypeptide protein.</vt:lpstr>
      <vt:lpstr>PowerPoint Presentation</vt:lpstr>
      <vt:lpstr>PowerPoint Presentation</vt:lpstr>
      <vt:lpstr>2- mRNA in prokaryotic cell start (5́ end) with leader sequence (upstream region) contain the ribosomal binding proteins called      (Shine –Dalgarno sequence) which has a complementary sequence in 16s rRNA (anti shine –Dalgarno sequence) followed by start codon AUG (in the down stream region ( then the coding region then stop codon and the terminate region  at 3́  end  , in Eukaryotic cell there will be CAP structure at 5́ end then the leader sequence (untranslated region ) followed by start codon then the coding region and then poly A tail (250-300 Adenine residue ) at 3́ end </vt:lpstr>
      <vt:lpstr>PowerPoint Presentation</vt:lpstr>
      <vt:lpstr>PowerPoint Presentation</vt:lpstr>
      <vt:lpstr>PowerPoint Presentation</vt:lpstr>
      <vt:lpstr>In molecular genetics, an untranslated region (UTR) refers to either of two sections, one on each side of a coding sequence on a strand of mRNA. If it is found on the 5' side, it is called the 5' UTR (or leader sequence), or if it is found on the 3' side, it is called the 3' UTR (or tailer sequence).</vt:lpstr>
      <vt:lpstr>PowerPoint Presentation</vt:lpstr>
      <vt:lpstr>tRNA contain three loops (T loop, D loop, and anticodon loop) as well as three arms, on arm of each loop. some of unusual nitrogen base (modified base), like Pseudouridine (Ψ) and Ribothymidine (T) which are found in (TΨC loop) T loop. As well as Dihydroxyuracil base in (DUH2 loop) D loop. The third loop is the anti-codon loop that contain the complementary  sequences to m RNA triplet codon  .</vt:lpstr>
      <vt:lpstr>the function of tRNA (uncharged) is to  attached  to amino acids (aa) via Aminoacyl tRNA transferase and the reaction require  ATP, and when the attachment complete the tRNA become charged.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11th lecture in molecular biology</dc:title>
  <dc:creator>Dr Sawsan</dc:creator>
  <cp:lastModifiedBy>DR.Ahmed Saker</cp:lastModifiedBy>
  <cp:revision>121</cp:revision>
  <dcterms:created xsi:type="dcterms:W3CDTF">2013-12-13T17:05:05Z</dcterms:created>
  <dcterms:modified xsi:type="dcterms:W3CDTF">2018-12-22T21:29:52Z</dcterms:modified>
</cp:coreProperties>
</file>