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6"/>
  </p:notesMasterIdLst>
  <p:sldIdLst>
    <p:sldId id="256" r:id="rId2"/>
    <p:sldId id="303" r:id="rId3"/>
    <p:sldId id="257" r:id="rId4"/>
    <p:sldId id="276" r:id="rId5"/>
    <p:sldId id="277" r:id="rId6"/>
    <p:sldId id="280" r:id="rId7"/>
    <p:sldId id="307" r:id="rId8"/>
    <p:sldId id="310" r:id="rId9"/>
    <p:sldId id="290" r:id="rId10"/>
    <p:sldId id="313" r:id="rId11"/>
    <p:sldId id="314" r:id="rId12"/>
    <p:sldId id="315" r:id="rId13"/>
    <p:sldId id="291" r:id="rId14"/>
    <p:sldId id="311" r:id="rId15"/>
    <p:sldId id="281" r:id="rId16"/>
    <p:sldId id="287" r:id="rId17"/>
    <p:sldId id="312" r:id="rId18"/>
    <p:sldId id="283" r:id="rId19"/>
    <p:sldId id="302" r:id="rId20"/>
    <p:sldId id="288" r:id="rId21"/>
    <p:sldId id="284" r:id="rId22"/>
    <p:sldId id="292" r:id="rId23"/>
    <p:sldId id="320" r:id="rId24"/>
    <p:sldId id="316" r:id="rId25"/>
    <p:sldId id="293" r:id="rId26"/>
    <p:sldId id="294" r:id="rId27"/>
    <p:sldId id="317" r:id="rId28"/>
    <p:sldId id="295" r:id="rId29"/>
    <p:sldId id="258" r:id="rId30"/>
    <p:sldId id="318" r:id="rId31"/>
    <p:sldId id="296" r:id="rId32"/>
    <p:sldId id="298" r:id="rId33"/>
    <p:sldId id="319" r:id="rId34"/>
    <p:sldId id="263" r:id="rId35"/>
    <p:sldId id="269" r:id="rId36"/>
    <p:sldId id="301" r:id="rId37"/>
    <p:sldId id="321" r:id="rId38"/>
    <p:sldId id="304" r:id="rId39"/>
    <p:sldId id="325" r:id="rId40"/>
    <p:sldId id="305" r:id="rId41"/>
    <p:sldId id="306" r:id="rId42"/>
    <p:sldId id="323" r:id="rId43"/>
    <p:sldId id="324" r:id="rId44"/>
    <p:sldId id="32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9E47"/>
    <a:srgbClr val="007E39"/>
    <a:srgbClr val="540DB3"/>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0" d="100"/>
          <a:sy n="30" d="100"/>
        </p:scale>
        <p:origin x="-2514" y="-8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D46773-7B6B-4E79-BD79-3AAFBFCE52D2}" type="datetimeFigureOut">
              <a:rPr lang="en-US" smtClean="0"/>
              <a:pPr/>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EE60A-07BD-478C-94E2-477C0ED4F2DC}" type="slidenum">
              <a:rPr lang="en-US" smtClean="0"/>
              <a:pPr/>
              <a:t>‹#›</a:t>
            </a:fld>
            <a:endParaRPr lang="en-US"/>
          </a:p>
        </p:txBody>
      </p:sp>
    </p:spTree>
    <p:extLst>
      <p:ext uri="{BB962C8B-B14F-4D97-AF65-F5344CB8AC3E}">
        <p14:creationId xmlns:p14="http://schemas.microsoft.com/office/powerpoint/2010/main" val="116850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DEE60A-07BD-478C-94E2-477C0ED4F2DC}"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4E8D42C8-91F5-46B5-9ADB-08B597CD6975}"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1693134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E8D42C8-91F5-46B5-9ADB-08B597CD6975}"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952458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E8D42C8-91F5-46B5-9ADB-08B597CD6975}"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381506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E8D42C8-91F5-46B5-9ADB-08B597CD6975}"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386246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8D42C8-91F5-46B5-9ADB-08B597CD6975}"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31627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4E8D42C8-91F5-46B5-9ADB-08B597CD6975}"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82560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4E8D42C8-91F5-46B5-9ADB-08B597CD6975}" type="datetimeFigureOut">
              <a:rPr lang="en-US" smtClean="0"/>
              <a:pPr/>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12407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4E8D42C8-91F5-46B5-9ADB-08B597CD6975}" type="datetimeFigureOut">
              <a:rPr lang="en-US" smtClean="0"/>
              <a:pPr/>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200620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D42C8-91F5-46B5-9ADB-08B597CD6975}" type="datetimeFigureOut">
              <a:rPr lang="en-US" smtClean="0"/>
              <a:pPr/>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369962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8D42C8-91F5-46B5-9ADB-08B597CD6975}"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190045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8D42C8-91F5-46B5-9ADB-08B597CD6975}"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9C4CA-8EF9-4B3D-9699-756C6ED63765}" type="slidenum">
              <a:rPr lang="en-US" smtClean="0"/>
              <a:pPr/>
              <a:t>‹#›</a:t>
            </a:fld>
            <a:endParaRPr lang="en-US"/>
          </a:p>
        </p:txBody>
      </p:sp>
    </p:spTree>
    <p:extLst>
      <p:ext uri="{BB962C8B-B14F-4D97-AF65-F5344CB8AC3E}">
        <p14:creationId xmlns:p14="http://schemas.microsoft.com/office/powerpoint/2010/main" val="260622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8D42C8-91F5-46B5-9ADB-08B597CD6975}" type="datetimeFigureOut">
              <a:rPr lang="en-US" smtClean="0"/>
              <a:pPr/>
              <a:t>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439C4CA-8EF9-4B3D-9699-756C6ED63765}" type="slidenum">
              <a:rPr lang="en-US" smtClean="0"/>
              <a:pPr/>
              <a:t>‹#›</a:t>
            </a:fld>
            <a:endParaRPr lang="en-US"/>
          </a:p>
        </p:txBody>
      </p:sp>
    </p:spTree>
    <p:extLst>
      <p:ext uri="{BB962C8B-B14F-4D97-AF65-F5344CB8AC3E}">
        <p14:creationId xmlns:p14="http://schemas.microsoft.com/office/powerpoint/2010/main" val="29963357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Okazaki_fragmen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pdbj.org/eprots/index_ja.cgi?PDB:3BE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ages&amp;cd=&amp;cad=rja&amp;uact=8&amp;ved=2ahUKEwirwPuY2f_eAhXIalAKHRDFAh0QjRx6BAgBEAU&amp;url=https://www.researchgate.net/figure/The-replication-fork-Leading-strand-synthesis-proceeds-continuously-in-the-5-to-3_fig1_236228957&amp;psig=AOvVaw1vyyKz6hoxfDhTEI4CPHAi&amp;ust=154379029632963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n.wikipedia.org/wiki/Hydroxy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url?sa=i&amp;rct=j&amp;q=&amp;esrc=s&amp;source=images&amp;cd=&amp;cad=rja&amp;uact=8&amp;ved=2ahUKEwjf5KOCtJHfAhWosqQKHbp5DdQQjRx6BAgBEAU&amp;url=https%3A%2F%2Fwww.researchgate.net%2Ffigure%2FPolymerase-chain-reaction-PCR-is-an-amplification-based-technique-for-DNA-detection_fig5_223138442&amp;psig=AOvVaw3grul7A_d16RQtdSRB3u07&amp;ust=154439834252276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url?sa=i&amp;rct=j&amp;q=&amp;esrc=s&amp;source=images&amp;cd=&amp;cad=rja&amp;uact=8&amp;ved=2ahUKEwjFkb-hyv_eAhUOaVAKHb4bDSwQjRx6BAgBEAU&amp;url=https://www.golifescience.com/origin-of-replication/&amp;psig=AOvVaw26O8QrOo2kOXM8f6XX_p-f&amp;ust=1543786151660782"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google.com/url?sa=i&amp;rct=j&amp;q=&amp;esrc=s&amp;source=images&amp;cd=&amp;cad=rja&amp;uact=8&amp;ved=&amp;url=https://www.cs.helsinki.fi/u/tpkarkka/teach/15-16/AfB/Chapter_1_slides.pdf&amp;psig=AOvVaw26O8QrOo2kOXM8f6XX_p-f&amp;ust=1543786151660782"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source=images&amp;cd=&amp;cad=rja&amp;uact=8&amp;ved=2ahUKEwjA-Ym6spHfAhUMLewKHYH4CKwQjRx6BAgBEAU&amp;url=http%3A%2F%2Fwww.basised.com%2Fphoenix%2Fsenior-projects%2Fweek-10-heads-then-tails%2Fpcr-components_med%2F&amp;psig=AOvVaw3grul7A_d16RQtdSRB3u07&amp;ust=154439834252276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en.wikipedia.org/wiki/Directionality_(molecular_biolog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cad=rja&amp;uact=8&amp;ved=2ahUKEwiy8c6sy__eAhUBL1AKHTrWBkYQjRx6BAgBEAU&amp;url=https://www.majordifferences.com/2013/03/difference-between-prokaryotic-and.html&amp;psig=AOvVaw10RpPwxoRiVpU9OChzft-2&amp;ust=1543786559433085"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8200"/>
            <a:ext cx="6096000" cy="2819400"/>
          </a:xfrm>
        </p:spPr>
        <p:txBody>
          <a:bodyPr>
            <a:normAutofit/>
          </a:bodyPr>
          <a:lstStyle/>
          <a:p>
            <a:pPr algn="ctr" rtl="0"/>
            <a:r>
              <a:rPr lang="en-US" sz="4000" b="1" dirty="0" smtClean="0">
                <a:solidFill>
                  <a:srgbClr val="7030A0"/>
                </a:solidFill>
                <a:effectLst>
                  <a:outerShdw blurRad="38100" dist="38100" dir="2700000" algn="tl">
                    <a:srgbClr val="000000">
                      <a:alpha val="43137"/>
                    </a:srgbClr>
                  </a:outerShdw>
                </a:effectLst>
              </a:rPr>
              <a:t>8</a:t>
            </a:r>
            <a:r>
              <a:rPr lang="en-US" sz="4000" b="1" baseline="30000" dirty="0" smtClean="0">
                <a:solidFill>
                  <a:srgbClr val="7030A0"/>
                </a:solidFill>
                <a:effectLst>
                  <a:outerShdw blurRad="38100" dist="38100" dir="2700000" algn="tl">
                    <a:srgbClr val="000000">
                      <a:alpha val="43137"/>
                    </a:srgbClr>
                  </a:outerShdw>
                </a:effectLst>
              </a:rPr>
              <a:t>th</a:t>
            </a:r>
            <a:r>
              <a:rPr lang="en-US" sz="4000" b="1" dirty="0" smtClean="0">
                <a:solidFill>
                  <a:srgbClr val="7030A0"/>
                </a:solidFill>
                <a:effectLst>
                  <a:outerShdw blurRad="38100" dist="38100" dir="2700000" algn="tl">
                    <a:srgbClr val="000000">
                      <a:alpha val="43137"/>
                    </a:srgbClr>
                  </a:outerShdw>
                </a:effectLst>
              </a:rPr>
              <a:t>  and 9</a:t>
            </a:r>
            <a:r>
              <a:rPr lang="en-US" sz="4000" b="1" baseline="30000" dirty="0" smtClean="0">
                <a:solidFill>
                  <a:srgbClr val="7030A0"/>
                </a:solidFill>
                <a:effectLst>
                  <a:outerShdw blurRad="38100" dist="38100" dir="2700000" algn="tl">
                    <a:srgbClr val="000000">
                      <a:alpha val="43137"/>
                    </a:srgbClr>
                  </a:outerShdw>
                </a:effectLst>
              </a:rPr>
              <a:t>th</a:t>
            </a:r>
            <a:r>
              <a:rPr lang="en-US" sz="4000" b="1" dirty="0" smtClean="0">
                <a:solidFill>
                  <a:srgbClr val="7030A0"/>
                </a:solidFill>
                <a:effectLst>
                  <a:outerShdw blurRad="38100" dist="38100" dir="2700000" algn="tl">
                    <a:srgbClr val="000000">
                      <a:alpha val="43137"/>
                    </a:srgbClr>
                  </a:outerShdw>
                </a:effectLst>
              </a:rPr>
              <a:t>  lectures </a:t>
            </a:r>
            <a:br>
              <a:rPr lang="en-US" sz="4000" b="1" dirty="0" smtClean="0">
                <a:solidFill>
                  <a:srgbClr val="7030A0"/>
                </a:solidFill>
                <a:effectLst>
                  <a:outerShdw blurRad="38100" dist="38100" dir="2700000" algn="tl">
                    <a:srgbClr val="000000">
                      <a:alpha val="43137"/>
                    </a:srgbClr>
                  </a:outerShdw>
                </a:effectLst>
              </a:rPr>
            </a:br>
            <a:r>
              <a:rPr lang="en-US" sz="4000" b="1" dirty="0" smtClean="0">
                <a:solidFill>
                  <a:srgbClr val="7030A0"/>
                </a:solidFill>
                <a:effectLst>
                  <a:outerShdw blurRad="38100" dist="38100" dir="2700000" algn="tl">
                    <a:srgbClr val="000000">
                      <a:alpha val="43137"/>
                    </a:srgbClr>
                  </a:outerShdw>
                </a:effectLst>
              </a:rPr>
              <a:t>in molecular biology  </a:t>
            </a:r>
            <a:br>
              <a:rPr lang="en-US" sz="4000" b="1" dirty="0" smtClean="0">
                <a:solidFill>
                  <a:srgbClr val="7030A0"/>
                </a:solidFill>
                <a:effectLst>
                  <a:outerShdw blurRad="38100" dist="38100" dir="2700000" algn="tl">
                    <a:srgbClr val="000000">
                      <a:alpha val="43137"/>
                    </a:srgbClr>
                  </a:outerShdw>
                </a:effectLst>
              </a:rPr>
            </a:br>
            <a:r>
              <a:rPr lang="en-US" sz="4000" b="1" dirty="0" smtClean="0">
                <a:solidFill>
                  <a:srgbClr val="7030A0"/>
                </a:solidFill>
                <a:effectLst>
                  <a:outerShdw blurRad="38100" dist="38100" dir="2700000" algn="tl">
                    <a:srgbClr val="000000">
                      <a:alpha val="43137"/>
                    </a:srgbClr>
                  </a:outerShdw>
                </a:effectLst>
              </a:rPr>
              <a:t>DNA REPLICATION </a:t>
            </a:r>
            <a:endParaRPr lang="en-US" sz="4000" b="1" dirty="0">
              <a:solidFill>
                <a:srgbClr val="7030A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6096000" cy="990600"/>
          </a:xfrm>
        </p:spPr>
        <p:txBody>
          <a:bodyPr>
            <a:noAutofit/>
          </a:bodyPr>
          <a:lstStyle/>
          <a:p>
            <a:pPr algn="just" rtl="0"/>
            <a:r>
              <a:rPr lang="en-US" sz="3200" b="1" dirty="0">
                <a:solidFill>
                  <a:srgbClr val="FF0000"/>
                </a:solidFill>
                <a:effectLst>
                  <a:outerShdw blurRad="38100" dist="38100" dir="2700000" algn="tl">
                    <a:srgbClr val="000000">
                      <a:alpha val="43137"/>
                    </a:srgbClr>
                  </a:outerShdw>
                </a:effectLst>
              </a:rPr>
              <a:t>Types of DNA polymerase in </a:t>
            </a:r>
            <a:r>
              <a:rPr lang="en-US" sz="3200" b="1" dirty="0" smtClean="0">
                <a:solidFill>
                  <a:srgbClr val="FF0000"/>
                </a:solidFill>
                <a:effectLst>
                  <a:outerShdw blurRad="38100" dist="38100" dir="2700000" algn="tl">
                    <a:srgbClr val="000000">
                      <a:alpha val="43137"/>
                    </a:srgbClr>
                  </a:outerShdw>
                </a:effectLst>
              </a:rPr>
              <a:t>Eukaryotic </a:t>
            </a:r>
            <a:r>
              <a:rPr lang="en-US" sz="3200" b="1" dirty="0">
                <a:solidFill>
                  <a:srgbClr val="FF0000"/>
                </a:solidFill>
                <a:effectLst>
                  <a:outerShdw blurRad="38100" dist="38100" dir="2700000" algn="tl">
                    <a:srgbClr val="000000">
                      <a:alpha val="43137"/>
                    </a:srgbClr>
                  </a:outerShdw>
                </a:effectLst>
              </a:rPr>
              <a:t>cell </a:t>
            </a:r>
          </a:p>
        </p:txBody>
      </p:sp>
      <p:pic>
        <p:nvPicPr>
          <p:cNvPr id="8194" name="Picture 2" descr="EukaryoteNDAPolym.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3400" y="1600200"/>
            <a:ext cx="8229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459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How RNA Polymerases work in&#10;Bacteria ? 14&#10; "/>
          <p:cNvSpPr>
            <a:spLocks noChangeAspect="1" noChangeArrowheads="1"/>
          </p:cNvSpPr>
          <p:nvPr/>
        </p:nvSpPr>
        <p:spPr bwMode="auto">
          <a:xfrm>
            <a:off x="157163"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6" name="AutoShape 9" descr="Eukaryotic RNA Polymerases&#10;There are three types of RNA polymerases used for&#10;eukaryotic transcription&#10;• RNA polymerase I E..."/>
          <p:cNvSpPr>
            <a:spLocks noChangeAspect="1" noChangeArrowheads="1"/>
          </p:cNvSpPr>
          <p:nvPr/>
        </p:nvSpPr>
        <p:spPr bwMode="auto">
          <a:xfrm>
            <a:off x="350838"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7" name="AutoShape 10" descr="Prokaryotic vs Eukaryotic RNA&#10;Polymerases 16&#10; "/>
          <p:cNvSpPr>
            <a:spLocks noChangeAspect="1" noChangeArrowheads="1"/>
          </p:cNvSpPr>
          <p:nvPr/>
        </p:nvSpPr>
        <p:spPr bwMode="auto">
          <a:xfrm>
            <a:off x="544513"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8" name="AutoShape 11" descr="How RNA Polymerases work in&#10;Eukaryotic ? 17&#10; "/>
          <p:cNvSpPr>
            <a:spLocks noChangeAspect="1" noChangeArrowheads="1"/>
          </p:cNvSpPr>
          <p:nvPr/>
        </p:nvSpPr>
        <p:spPr bwMode="auto">
          <a:xfrm>
            <a:off x="738188"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9" name="AutoShape 12" descr="Any Question ? 18&#10;For Listening Our Presentation&#10; "/>
          <p:cNvSpPr>
            <a:spLocks noChangeAspect="1" noChangeArrowheads="1"/>
          </p:cNvSpPr>
          <p:nvPr/>
        </p:nvSpPr>
        <p:spPr bwMode="auto">
          <a:xfrm>
            <a:off x="931863"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10" name="AutoShape 13"/>
          <p:cNvSpPr>
            <a:spLocks noChangeAspect="1" noChangeArrowheads="1"/>
          </p:cNvSpPr>
          <p:nvPr/>
        </p:nvSpPr>
        <p:spPr bwMode="auto">
          <a:xfrm>
            <a:off x="15557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7" name="Picture 1" descr="Eukaryotic DNA Polymerases&#10;• DNA polymerase a: Enzyme that makes short segment of&#10;initiator DNA during replication of an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 y="-46038"/>
            <a:ext cx="9195775" cy="690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069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ukaryotic DNA polymerases 9&#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924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pPr algn="just" rtl="0"/>
            <a:r>
              <a:rPr lang="en-US" sz="3200" b="1" dirty="0">
                <a:solidFill>
                  <a:srgbClr val="002060"/>
                </a:solidFill>
                <a:effectLst>
                  <a:outerShdw blurRad="38100" dist="38100" dir="2700000" algn="tl">
                    <a:srgbClr val="000000">
                      <a:alpha val="43137"/>
                    </a:srgbClr>
                  </a:outerShdw>
                </a:effectLst>
              </a:rPr>
              <a:t>Types of DNA polymerase in Eukaryotic cell </a:t>
            </a:r>
          </a:p>
        </p:txBody>
      </p:sp>
      <p:sp>
        <p:nvSpPr>
          <p:cNvPr id="3" name="Content Placeholder 2"/>
          <p:cNvSpPr>
            <a:spLocks noGrp="1"/>
          </p:cNvSpPr>
          <p:nvPr>
            <p:ph idx="1"/>
          </p:nvPr>
        </p:nvSpPr>
        <p:spPr>
          <a:xfrm>
            <a:off x="0" y="1066800"/>
            <a:ext cx="9144000" cy="5791200"/>
          </a:xfrm>
        </p:spPr>
        <p:txBody>
          <a:bodyPr>
            <a:normAutofit/>
          </a:bodyPr>
          <a:lstStyle/>
          <a:p>
            <a:pPr marL="0" indent="0" algn="just" rtl="0">
              <a:buNone/>
            </a:pPr>
            <a:r>
              <a:rPr lang="en-US" sz="2800" b="1" dirty="0" smtClean="0">
                <a:solidFill>
                  <a:srgbClr val="FF0000"/>
                </a:solidFill>
                <a:effectLst>
                  <a:outerShdw blurRad="38100" dist="38100" dir="2700000" algn="tl">
                    <a:srgbClr val="000000">
                      <a:alpha val="43137"/>
                    </a:srgbClr>
                  </a:outerShdw>
                </a:effectLst>
              </a:rPr>
              <a:t>Pol</a:t>
            </a:r>
            <a:r>
              <a:rPr lang="el-GR" sz="2800" b="1" dirty="0" smtClean="0">
                <a:solidFill>
                  <a:srgbClr val="FF0000"/>
                </a:solidFill>
                <a:effectLst>
                  <a:outerShdw blurRad="38100" dist="38100" dir="2700000" algn="tl">
                    <a:srgbClr val="000000">
                      <a:alpha val="43137"/>
                    </a:srgbClr>
                  </a:outerShdw>
                </a:effectLst>
                <a:latin typeface="Times New Roman"/>
                <a:cs typeface="Times New Roman"/>
              </a:rPr>
              <a:t> α</a:t>
            </a:r>
            <a:r>
              <a:rPr lang="en-US" sz="2800" b="1" dirty="0" smtClean="0">
                <a:solidFill>
                  <a:srgbClr val="FF0000"/>
                </a:solidFill>
                <a:effectLst>
                  <a:outerShdw blurRad="38100" dist="38100" dir="2700000" algn="tl">
                    <a:srgbClr val="000000">
                      <a:alpha val="43137"/>
                    </a:srgbClr>
                  </a:outerShdw>
                </a:effectLst>
              </a:rPr>
              <a:t>  polymerase</a:t>
            </a:r>
            <a:r>
              <a:rPr lang="en-US" sz="2800" dirty="0" smtClean="0">
                <a:effectLst>
                  <a:outerShdw blurRad="38100" dist="38100" dir="2700000" algn="tl">
                    <a:srgbClr val="000000">
                      <a:alpha val="43137"/>
                    </a:srgbClr>
                  </a:outerShdw>
                </a:effectLst>
              </a:rPr>
              <a:t>: </a:t>
            </a:r>
            <a:r>
              <a:rPr lang="en-US" sz="2800" dirty="0" smtClean="0">
                <a:solidFill>
                  <a:srgbClr val="540DB3"/>
                </a:solidFill>
              </a:rPr>
              <a:t>it is the only enzyme has  primase activity beside DNA polymerase so it is self- primed it will form short primer 12-20 nts called the initiator RNA  (iRNA). </a:t>
            </a:r>
          </a:p>
          <a:p>
            <a:pPr marL="0" indent="0" algn="just" rtl="0">
              <a:buNone/>
            </a:pPr>
            <a:r>
              <a:rPr lang="en-US" sz="2800" b="1" dirty="0" smtClean="0">
                <a:solidFill>
                  <a:srgbClr val="FF0000"/>
                </a:solidFill>
                <a:effectLst>
                  <a:outerShdw blurRad="38100" dist="38100" dir="2700000" algn="tl">
                    <a:srgbClr val="000000">
                      <a:alpha val="43137"/>
                    </a:srgbClr>
                  </a:outerShdw>
                </a:effectLst>
              </a:rPr>
              <a:t>Pol</a:t>
            </a:r>
            <a:r>
              <a:rPr lang="el-GR" sz="2800" b="1" dirty="0" smtClean="0">
                <a:solidFill>
                  <a:srgbClr val="FF0000"/>
                </a:solidFill>
                <a:effectLst>
                  <a:outerShdw blurRad="38100" dist="38100" dir="2700000" algn="tl">
                    <a:srgbClr val="000000">
                      <a:alpha val="43137"/>
                    </a:srgbClr>
                  </a:outerShdw>
                </a:effectLst>
              </a:rPr>
              <a:t> β</a:t>
            </a:r>
            <a:r>
              <a:rPr lang="en-US" sz="2800" b="1" dirty="0" smtClean="0">
                <a:solidFill>
                  <a:srgbClr val="FF0000"/>
                </a:solidFill>
                <a:effectLst>
                  <a:outerShdw blurRad="38100" dist="38100" dir="2700000" algn="tl">
                    <a:srgbClr val="000000">
                      <a:alpha val="43137"/>
                    </a:srgbClr>
                  </a:outerShdw>
                </a:effectLst>
              </a:rPr>
              <a:t> polymerase</a:t>
            </a:r>
            <a:r>
              <a:rPr lang="en-US" sz="2800" dirty="0" smtClean="0">
                <a:effectLst>
                  <a:outerShdw blurRad="38100" dist="38100" dir="2700000" algn="tl">
                    <a:srgbClr val="000000">
                      <a:alpha val="43137"/>
                    </a:srgbClr>
                  </a:outerShdw>
                </a:effectLst>
              </a:rPr>
              <a:t>: </a:t>
            </a:r>
            <a:r>
              <a:rPr lang="en-US" sz="2800" dirty="0" smtClean="0">
                <a:solidFill>
                  <a:srgbClr val="540DB3"/>
                </a:solidFill>
              </a:rPr>
              <a:t>excision repair and it is not highly active and is not very </a:t>
            </a:r>
            <a:r>
              <a:rPr lang="en-US" sz="2800" dirty="0" err="1" smtClean="0">
                <a:solidFill>
                  <a:srgbClr val="540DB3"/>
                </a:solidFill>
              </a:rPr>
              <a:t>processive</a:t>
            </a:r>
            <a:r>
              <a:rPr lang="en-US" sz="2800" dirty="0" smtClean="0">
                <a:solidFill>
                  <a:srgbClr val="540DB3"/>
                </a:solidFill>
              </a:rPr>
              <a:t>.   </a:t>
            </a:r>
            <a:r>
              <a:rPr lang="el-GR" sz="2800" dirty="0" smtClean="0">
                <a:solidFill>
                  <a:srgbClr val="540DB3"/>
                </a:solidFill>
                <a:latin typeface="Times New Roman"/>
                <a:cs typeface="Times New Roman"/>
              </a:rPr>
              <a:t> </a:t>
            </a:r>
            <a:r>
              <a:rPr lang="en-US" sz="2800" dirty="0" smtClean="0">
                <a:solidFill>
                  <a:srgbClr val="540DB3"/>
                </a:solidFill>
                <a:latin typeface="Times New Roman"/>
                <a:cs typeface="Times New Roman"/>
              </a:rPr>
              <a:t> </a:t>
            </a:r>
            <a:endParaRPr lang="en-US" sz="2800" dirty="0" smtClean="0">
              <a:solidFill>
                <a:srgbClr val="540DB3"/>
              </a:solidFill>
            </a:endParaRPr>
          </a:p>
          <a:p>
            <a:pPr marL="0" indent="0" algn="just" rtl="0">
              <a:buNone/>
            </a:pPr>
            <a:r>
              <a:rPr lang="en-US" sz="2800" b="1" dirty="0">
                <a:solidFill>
                  <a:srgbClr val="FF0000"/>
                </a:solidFill>
                <a:effectLst>
                  <a:outerShdw blurRad="38100" dist="38100" dir="2700000" algn="tl">
                    <a:srgbClr val="000000">
                      <a:alpha val="43137"/>
                    </a:srgbClr>
                  </a:outerShdw>
                </a:effectLst>
              </a:rPr>
              <a:t>Pol</a:t>
            </a:r>
            <a:r>
              <a:rPr lang="el-GR" sz="2800" b="1" dirty="0">
                <a:solidFill>
                  <a:srgbClr val="FF0000"/>
                </a:solidFill>
                <a:effectLst>
                  <a:outerShdw blurRad="38100" dist="38100" dir="2700000" algn="tl">
                    <a:srgbClr val="000000">
                      <a:alpha val="43137"/>
                    </a:srgbClr>
                  </a:outerShdw>
                </a:effectLst>
              </a:rPr>
              <a:t> γ</a:t>
            </a:r>
            <a:r>
              <a:rPr lang="en-US" sz="2800" b="1" dirty="0">
                <a:solidFill>
                  <a:srgbClr val="FF0000"/>
                </a:solidFill>
                <a:effectLst>
                  <a:outerShdw blurRad="38100" dist="38100" dir="2700000" algn="tl">
                    <a:srgbClr val="000000">
                      <a:alpha val="43137"/>
                    </a:srgbClr>
                  </a:outerShdw>
                </a:effectLst>
              </a:rPr>
              <a:t>  polymerase</a:t>
            </a:r>
            <a:r>
              <a:rPr lang="en-US" sz="2800" dirty="0" smtClean="0">
                <a:effectLst>
                  <a:outerShdw blurRad="38100" dist="38100" dir="2700000" algn="tl">
                    <a:srgbClr val="000000">
                      <a:alpha val="43137"/>
                    </a:srgbClr>
                  </a:outerShdw>
                </a:effectLst>
              </a:rPr>
              <a:t>: </a:t>
            </a:r>
            <a:r>
              <a:rPr lang="en-US" sz="2800" dirty="0" smtClean="0">
                <a:solidFill>
                  <a:srgbClr val="540DB3"/>
                </a:solidFill>
              </a:rPr>
              <a:t>polymerization the mitochondrial DNA  beside repairing by its exonuclease activity  3</a:t>
            </a:r>
            <a:r>
              <a:rPr lang="en-US" sz="2800" dirty="0" smtClean="0">
                <a:solidFill>
                  <a:srgbClr val="540DB3"/>
                </a:solidFill>
                <a:latin typeface="Times New Roman"/>
                <a:cs typeface="Times New Roman"/>
              </a:rPr>
              <a:t>́→5́</a:t>
            </a:r>
          </a:p>
          <a:p>
            <a:pPr marL="0" indent="0" algn="just" rtl="0">
              <a:buNone/>
            </a:pPr>
            <a:r>
              <a:rPr lang="en-US" sz="2800" b="1" dirty="0" smtClean="0">
                <a:solidFill>
                  <a:srgbClr val="FF0000"/>
                </a:solidFill>
                <a:effectLst>
                  <a:outerShdw blurRad="38100" dist="38100" dir="2700000" algn="tl">
                    <a:srgbClr val="000000">
                      <a:alpha val="43137"/>
                    </a:srgbClr>
                  </a:outerShdw>
                </a:effectLst>
              </a:rPr>
              <a:t>Pol </a:t>
            </a:r>
            <a:r>
              <a:rPr lang="el-GR" sz="2800" b="1" dirty="0" smtClean="0">
                <a:solidFill>
                  <a:srgbClr val="FF0000"/>
                </a:solidFill>
                <a:effectLst>
                  <a:outerShdw blurRad="38100" dist="38100" dir="2700000" algn="tl">
                    <a:srgbClr val="000000">
                      <a:alpha val="43137"/>
                    </a:srgbClr>
                  </a:outerShdw>
                </a:effectLst>
              </a:rPr>
              <a:t>δ</a:t>
            </a:r>
            <a:r>
              <a:rPr lang="en-US" sz="2800" b="1" dirty="0" smtClean="0">
                <a:solidFill>
                  <a:srgbClr val="FF0000"/>
                </a:solidFill>
                <a:effectLst>
                  <a:outerShdw blurRad="38100" dist="38100" dir="2700000" algn="tl">
                    <a:srgbClr val="000000">
                      <a:alpha val="43137"/>
                    </a:srgbClr>
                  </a:outerShdw>
                </a:effectLst>
              </a:rPr>
              <a:t>  </a:t>
            </a:r>
            <a:r>
              <a:rPr lang="ar-IQ" sz="2800" b="1" dirty="0" smtClean="0">
                <a:solidFill>
                  <a:srgbClr val="FF0000"/>
                </a:solidFill>
                <a:effectLst>
                  <a:outerShdw blurRad="38100" dist="38100" dir="2700000" algn="tl">
                    <a:srgbClr val="000000">
                      <a:alpha val="43137"/>
                    </a:srgbClr>
                  </a:outerShdw>
                </a:effectLst>
              </a:rPr>
              <a:t> </a:t>
            </a:r>
            <a:r>
              <a:rPr lang="en-US" sz="2800" b="1" dirty="0">
                <a:solidFill>
                  <a:srgbClr val="FF0000"/>
                </a:solidFill>
                <a:effectLst>
                  <a:outerShdw blurRad="38100" dist="38100" dir="2700000" algn="tl">
                    <a:srgbClr val="000000">
                      <a:alpha val="43137"/>
                    </a:srgbClr>
                  </a:outerShdw>
                </a:effectLst>
              </a:rPr>
              <a:t>and </a:t>
            </a:r>
            <a:r>
              <a:rPr lang="en-US" sz="2800" b="1" dirty="0" smtClean="0">
                <a:solidFill>
                  <a:srgbClr val="FF0000"/>
                </a:solidFill>
                <a:effectLst>
                  <a:outerShdw blurRad="38100" dist="38100" dir="2700000" algn="tl">
                    <a:srgbClr val="000000">
                      <a:alpha val="43137"/>
                    </a:srgbClr>
                  </a:outerShdw>
                </a:effectLst>
              </a:rPr>
              <a:t>Pol </a:t>
            </a:r>
            <a:r>
              <a:rPr lang="el-GR" sz="2800" b="1" dirty="0" smtClean="0">
                <a:solidFill>
                  <a:srgbClr val="FF0000"/>
                </a:solidFill>
                <a:effectLst>
                  <a:outerShdw blurRad="38100" dist="38100" dir="2700000" algn="tl">
                    <a:srgbClr val="000000">
                      <a:alpha val="43137"/>
                    </a:srgbClr>
                  </a:outerShdw>
                </a:effectLst>
              </a:rPr>
              <a:t>ε</a:t>
            </a:r>
            <a:r>
              <a:rPr lang="ar-IQ" sz="2800" b="1" dirty="0" smtClean="0">
                <a:solidFill>
                  <a:srgbClr val="FF0000"/>
                </a:solidFill>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rPr>
              <a:t>polymerase</a:t>
            </a:r>
            <a:r>
              <a:rPr lang="en-US" sz="2800" dirty="0" smtClean="0">
                <a:effectLst>
                  <a:outerShdw blurRad="38100" dist="38100" dir="2700000" algn="tl">
                    <a:srgbClr val="000000">
                      <a:alpha val="43137"/>
                    </a:srgbClr>
                  </a:outerShdw>
                </a:effectLst>
                <a:latin typeface="Times New Roman"/>
                <a:cs typeface="Times New Roman"/>
              </a:rPr>
              <a:t>: </a:t>
            </a:r>
            <a:r>
              <a:rPr lang="en-US" sz="2800" dirty="0" smtClean="0">
                <a:solidFill>
                  <a:srgbClr val="540DB3"/>
                </a:solidFill>
                <a:latin typeface="Times New Roman"/>
                <a:cs typeface="Times New Roman"/>
              </a:rPr>
              <a:t>polymerization lagging (</a:t>
            </a:r>
            <a:r>
              <a:rPr lang="el-GR" sz="2800" dirty="0" smtClean="0">
                <a:solidFill>
                  <a:srgbClr val="540DB3"/>
                </a:solidFill>
                <a:latin typeface="Times New Roman"/>
                <a:cs typeface="Times New Roman"/>
              </a:rPr>
              <a:t>δ</a:t>
            </a:r>
            <a:r>
              <a:rPr lang="en-US" sz="2800" dirty="0" smtClean="0">
                <a:solidFill>
                  <a:srgbClr val="540DB3"/>
                </a:solidFill>
                <a:latin typeface="Times New Roman"/>
                <a:cs typeface="Times New Roman"/>
              </a:rPr>
              <a:t>) and leading (</a:t>
            </a:r>
            <a:r>
              <a:rPr lang="el-GR" sz="2800" dirty="0" smtClean="0">
                <a:solidFill>
                  <a:srgbClr val="540DB3"/>
                </a:solidFill>
                <a:latin typeface="Times New Roman"/>
                <a:cs typeface="Times New Roman"/>
              </a:rPr>
              <a:t>ε</a:t>
            </a:r>
            <a:r>
              <a:rPr lang="en-US" sz="2800" dirty="0" smtClean="0">
                <a:solidFill>
                  <a:srgbClr val="540DB3"/>
                </a:solidFill>
                <a:latin typeface="Times New Roman"/>
                <a:cs typeface="Times New Roman"/>
              </a:rPr>
              <a:t>) strand respectively 5 ́→3́.</a:t>
            </a:r>
            <a:r>
              <a:rPr lang="en-US" sz="2800" dirty="0" smtClean="0">
                <a:solidFill>
                  <a:srgbClr val="540DB3"/>
                </a:solidFill>
              </a:rPr>
              <a:t> In eukaryotes, the low-</a:t>
            </a:r>
            <a:r>
              <a:rPr lang="en-US" sz="2800" dirty="0" err="1" smtClean="0">
                <a:solidFill>
                  <a:srgbClr val="540DB3"/>
                </a:solidFill>
              </a:rPr>
              <a:t>possessivity</a:t>
            </a:r>
            <a:r>
              <a:rPr lang="en-US" sz="2800" dirty="0" smtClean="0">
                <a:solidFill>
                  <a:srgbClr val="540DB3"/>
                </a:solidFill>
              </a:rPr>
              <a:t> initiating enzyme, Pol α, has intrinsic primase activity. The high-</a:t>
            </a:r>
            <a:r>
              <a:rPr lang="en-US" sz="2800" dirty="0" err="1" smtClean="0">
                <a:solidFill>
                  <a:srgbClr val="540DB3"/>
                </a:solidFill>
              </a:rPr>
              <a:t>processivity</a:t>
            </a:r>
            <a:r>
              <a:rPr lang="en-US" sz="2800" dirty="0" smtClean="0">
                <a:solidFill>
                  <a:srgbClr val="540DB3"/>
                </a:solidFill>
              </a:rPr>
              <a:t> extension enzymes are Pol δ and Pol ε.</a:t>
            </a:r>
          </a:p>
          <a:p>
            <a:pPr marL="0" indent="0" algn="just" rtl="0">
              <a:buNone/>
            </a:pPr>
            <a:endParaRPr lang="en-US" sz="2800" dirty="0" smtClean="0"/>
          </a:p>
          <a:p>
            <a:pPr marL="0" indent="0" algn="just" rtl="0">
              <a:buNone/>
            </a:pPr>
            <a:endParaRPr lang="en-US" sz="2800" dirty="0" smtClean="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صورة ذات صل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
            <a:ext cx="8915400" cy="647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116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r>
              <a:rPr lang="en-US" dirty="0" smtClean="0"/>
              <a:t>  </a:t>
            </a:r>
            <a:endParaRPr lang="en-US" dirty="0"/>
          </a:p>
        </p:txBody>
      </p:sp>
      <p:pic>
        <p:nvPicPr>
          <p:cNvPr id="7" name="Picture 4" descr="صورة ذات صل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686800" cy="647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945821" cy="2590800"/>
          </a:xfrm>
          <a:solidFill>
            <a:srgbClr val="FFFF00"/>
          </a:solidFill>
        </p:spPr>
        <p:txBody>
          <a:bodyPr>
            <a:noAutofit/>
          </a:bodyPr>
          <a:lstStyle/>
          <a:p>
            <a:pPr marL="0" indent="0" algn="just" rtl="0">
              <a:buNone/>
            </a:pPr>
            <a:r>
              <a:rPr lang="en-US" sz="2400" b="1" dirty="0" smtClean="0">
                <a:latin typeface="Times New Roman"/>
                <a:cs typeface="Times New Roman"/>
              </a:rPr>
              <a:t>The movement of replication fork 5́ →</a:t>
            </a:r>
            <a:r>
              <a:rPr lang="en-US" sz="2400" b="1" dirty="0" smtClean="0"/>
              <a:t>3</a:t>
            </a:r>
            <a:r>
              <a:rPr lang="en-US" sz="2400" b="1" dirty="0" smtClean="0">
                <a:latin typeface="Times New Roman"/>
                <a:cs typeface="Times New Roman"/>
              </a:rPr>
              <a:t>́́ which is the same direction of polymerization and direction of Leading strand, while the direction of lagging strand is</a:t>
            </a:r>
            <a:r>
              <a:rPr lang="en-US" sz="2400" b="1" dirty="0" smtClean="0"/>
              <a:t> 3</a:t>
            </a:r>
            <a:r>
              <a:rPr lang="en-US" sz="2400" b="1" dirty="0" smtClean="0">
                <a:latin typeface="Times New Roman"/>
                <a:cs typeface="Times New Roman"/>
              </a:rPr>
              <a:t>́́ →5́ , </a:t>
            </a:r>
          </a:p>
          <a:p>
            <a:pPr marL="0" indent="0" algn="just" rtl="0">
              <a:buNone/>
            </a:pPr>
            <a:endParaRPr lang="en-US" sz="1000" b="1" dirty="0">
              <a:latin typeface="Times New Roman"/>
              <a:cs typeface="Times New Roman"/>
            </a:endParaRPr>
          </a:p>
          <a:p>
            <a:pPr marL="0" indent="0" algn="just" rtl="0">
              <a:buNone/>
            </a:pPr>
            <a:r>
              <a:rPr lang="en-US" sz="2400" b="1" dirty="0" smtClean="0">
                <a:latin typeface="Times New Roman"/>
                <a:cs typeface="Times New Roman"/>
              </a:rPr>
              <a:t>Polymerization in leading strand is</a:t>
            </a:r>
            <a:r>
              <a:rPr lang="en-US" sz="2400" b="1" dirty="0" smtClean="0">
                <a:solidFill>
                  <a:srgbClr val="C00000"/>
                </a:solidFill>
                <a:latin typeface="Times New Roman"/>
                <a:cs typeface="Times New Roman"/>
              </a:rPr>
              <a:t> continuously </a:t>
            </a:r>
            <a:r>
              <a:rPr lang="en-US" sz="2400" b="1" dirty="0" smtClean="0">
                <a:latin typeface="Times New Roman"/>
                <a:cs typeface="Times New Roman"/>
              </a:rPr>
              <a:t>but it is    </a:t>
            </a:r>
            <a:r>
              <a:rPr lang="en-US" sz="2400" b="1" dirty="0" smtClean="0">
                <a:solidFill>
                  <a:srgbClr val="C00000"/>
                </a:solidFill>
                <a:latin typeface="Times New Roman"/>
                <a:cs typeface="Times New Roman"/>
              </a:rPr>
              <a:t>un continuously </a:t>
            </a:r>
            <a:r>
              <a:rPr lang="en-US" sz="2400" b="1" dirty="0" smtClean="0">
                <a:latin typeface="Times New Roman"/>
                <a:cs typeface="Times New Roman"/>
              </a:rPr>
              <a:t>in lagging strand thus okazaki fragment will form</a:t>
            </a:r>
            <a:r>
              <a:rPr lang="en-US" sz="2400" b="1" dirty="0" smtClean="0"/>
              <a:t> </a:t>
            </a:r>
          </a:p>
        </p:txBody>
      </p:sp>
      <p:sp>
        <p:nvSpPr>
          <p:cNvPr id="6" name="Rectangle 5"/>
          <p:cNvSpPr/>
          <p:nvPr/>
        </p:nvSpPr>
        <p:spPr>
          <a:xfrm>
            <a:off x="457200" y="3429000"/>
            <a:ext cx="8153400" cy="2677656"/>
          </a:xfrm>
          <a:prstGeom prst="rect">
            <a:avLst/>
          </a:prstGeom>
        </p:spPr>
        <p:txBody>
          <a:bodyPr wrap="square">
            <a:spAutoFit/>
          </a:bodyPr>
          <a:lstStyle/>
          <a:p>
            <a:pPr algn="just"/>
            <a:r>
              <a:rPr lang="en-US" sz="2400" b="1" dirty="0">
                <a:solidFill>
                  <a:srgbClr val="FF0000"/>
                </a:solidFill>
                <a:effectLst>
                  <a:outerShdw blurRad="38100" dist="38100" dir="2700000" algn="tl">
                    <a:srgbClr val="000000">
                      <a:alpha val="43137"/>
                    </a:srgbClr>
                  </a:outerShdw>
                </a:effectLst>
                <a:latin typeface="Times New Roman"/>
                <a:cs typeface="Times New Roman"/>
              </a:rPr>
              <a:t>Okazaki fragments </a:t>
            </a:r>
            <a:r>
              <a:rPr lang="en-US" sz="2400" b="1" dirty="0" smtClean="0">
                <a:solidFill>
                  <a:srgbClr val="FF0000"/>
                </a:solidFill>
                <a:effectLst>
                  <a:outerShdw blurRad="38100" dist="38100" dir="2700000" algn="tl">
                    <a:srgbClr val="000000">
                      <a:alpha val="43137"/>
                    </a:srgbClr>
                  </a:outerShdw>
                </a:effectLst>
                <a:latin typeface="Times New Roman"/>
                <a:cs typeface="Times New Roman"/>
              </a:rPr>
              <a:t>…</a:t>
            </a:r>
          </a:p>
          <a:p>
            <a:pPr algn="just"/>
            <a:r>
              <a:rPr lang="en-US" sz="2400" dirty="0" smtClean="0">
                <a:solidFill>
                  <a:srgbClr val="C00000"/>
                </a:solidFill>
                <a:latin typeface="Times New Roman"/>
                <a:cs typeface="Times New Roman"/>
              </a:rPr>
              <a:t>They are </a:t>
            </a:r>
            <a:r>
              <a:rPr lang="en-US" sz="2400" dirty="0">
                <a:solidFill>
                  <a:srgbClr val="C00000"/>
                </a:solidFill>
                <a:latin typeface="Times New Roman"/>
                <a:cs typeface="Times New Roman"/>
              </a:rPr>
              <a:t>between 1,000 </a:t>
            </a:r>
            <a:r>
              <a:rPr lang="en-US" sz="2400" dirty="0" smtClean="0">
                <a:solidFill>
                  <a:srgbClr val="C00000"/>
                </a:solidFill>
                <a:latin typeface="Times New Roman"/>
                <a:cs typeface="Times New Roman"/>
              </a:rPr>
              <a:t>to 2,000</a:t>
            </a:r>
            <a:r>
              <a:rPr lang="en-US" sz="2400" dirty="0">
                <a:solidFill>
                  <a:srgbClr val="C00000"/>
                </a:solidFill>
                <a:latin typeface="Times New Roman"/>
                <a:cs typeface="Times New Roman"/>
              </a:rPr>
              <a:t> nucleotides  long in </a:t>
            </a:r>
            <a:r>
              <a:rPr lang="en-US" sz="2400" i="1" dirty="0" smtClean="0">
                <a:solidFill>
                  <a:srgbClr val="C00000"/>
                </a:solidFill>
                <a:latin typeface="Times New Roman"/>
                <a:cs typeface="Times New Roman"/>
              </a:rPr>
              <a:t>E. </a:t>
            </a:r>
            <a:r>
              <a:rPr lang="en-US" sz="2400" i="1" dirty="0">
                <a:solidFill>
                  <a:srgbClr val="C00000"/>
                </a:solidFill>
                <a:latin typeface="Times New Roman"/>
                <a:cs typeface="Times New Roman"/>
              </a:rPr>
              <a:t>coli</a:t>
            </a:r>
            <a:r>
              <a:rPr lang="en-US" sz="2400" dirty="0">
                <a:solidFill>
                  <a:srgbClr val="C00000"/>
                </a:solidFill>
                <a:latin typeface="Times New Roman"/>
                <a:cs typeface="Times New Roman"/>
              </a:rPr>
              <a:t> and are between 100 and 200 nucleotides long in eukaryotes. They are separated by ~10-nucleotide RNA primers and are un ligated until RNA primers are removed, followed by enzyme ligase connecting (ligating) the two Okazaki fragments into one continuous newly synthesized complementary strand</a:t>
            </a:r>
          </a:p>
        </p:txBody>
      </p:sp>
    </p:spTree>
  </p:cSld>
  <p:clrMapOvr>
    <a:masterClrMapping/>
  </p:clrMapOvr>
  <p:transition>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replication fo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7972425" cy="6104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5181600"/>
            <a:ext cx="3429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effectLst>
                  <a:outerShdw blurRad="38100" dist="38100" dir="2700000" algn="tl">
                    <a:srgbClr val="000000">
                      <a:alpha val="43137"/>
                    </a:srgbClr>
                  </a:outerShdw>
                </a:effectLst>
              </a:rPr>
              <a:t>Replication fork </a:t>
            </a:r>
            <a:endParaRPr lang="ar-IQ"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4789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na-replication-3.pn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229600" cy="3352800"/>
          </a:xfrm>
        </p:spPr>
        <p:txBody>
          <a:bodyPr>
            <a:noAutofit/>
          </a:bodyPr>
          <a:lstStyle/>
          <a:p>
            <a:pPr marL="0" indent="0" algn="just" rtl="0">
              <a:buNone/>
            </a:pPr>
            <a:r>
              <a:rPr lang="en-US" sz="2400" b="1" dirty="0" smtClean="0">
                <a:solidFill>
                  <a:srgbClr val="FF0000"/>
                </a:solidFill>
                <a:effectLst>
                  <a:outerShdw blurRad="38100" dist="38100" dir="2700000" algn="tl">
                    <a:srgbClr val="000000">
                      <a:alpha val="43137"/>
                    </a:srgbClr>
                  </a:outerShdw>
                </a:effectLst>
              </a:rPr>
              <a:t>As replication continues</a:t>
            </a:r>
            <a:r>
              <a:rPr lang="en-US" sz="2400" dirty="0" smtClean="0">
                <a:effectLst>
                  <a:outerShdw blurRad="38100" dist="38100" dir="2700000" algn="tl">
                    <a:srgbClr val="000000">
                      <a:alpha val="43137"/>
                    </a:srgbClr>
                  </a:outerShdw>
                </a:effectLst>
              </a:rPr>
              <a:t>, </a:t>
            </a:r>
            <a:r>
              <a:rPr lang="en-US" sz="2400" dirty="0" smtClean="0">
                <a:solidFill>
                  <a:srgbClr val="540DB3"/>
                </a:solidFill>
                <a:effectLst>
                  <a:outerShdw blurRad="38100" dist="38100" dir="2700000" algn="tl">
                    <a:srgbClr val="000000">
                      <a:alpha val="43137"/>
                    </a:srgbClr>
                  </a:outerShdw>
                </a:effectLst>
              </a:rPr>
              <a:t>this fork continues to open more along the strand, so DNA polymerase must continually reorient itself, causing replication to occur in fragments. </a:t>
            </a:r>
            <a:r>
              <a:rPr lang="en-US" sz="2400" dirty="0" smtClean="0">
                <a:solidFill>
                  <a:srgbClr val="C00000"/>
                </a:solidFill>
                <a:effectLst>
                  <a:outerShdw blurRad="38100" dist="38100" dir="2700000" algn="tl">
                    <a:srgbClr val="000000">
                      <a:alpha val="43137"/>
                    </a:srgbClr>
                  </a:outerShdw>
                </a:effectLst>
              </a:rPr>
              <a:t>DNA polymerase has 5'-3' activity</a:t>
            </a:r>
            <a:r>
              <a:rPr lang="en-US" sz="2400" dirty="0">
                <a:solidFill>
                  <a:srgbClr val="540DB3"/>
                </a:solidFill>
                <a:effectLst>
                  <a:outerShdw blurRad="38100" dist="38100" dir="2700000" algn="tl">
                    <a:srgbClr val="000000">
                      <a:alpha val="43137"/>
                    </a:srgbClr>
                  </a:outerShdw>
                </a:effectLst>
              </a:rPr>
              <a:t>. </a:t>
            </a:r>
            <a:endParaRPr lang="en-US" sz="2400" dirty="0" smtClean="0">
              <a:solidFill>
                <a:srgbClr val="540DB3"/>
              </a:solidFill>
              <a:effectLst>
                <a:outerShdw blurRad="38100" dist="38100" dir="2700000" algn="tl">
                  <a:srgbClr val="000000">
                    <a:alpha val="43137"/>
                  </a:srgbClr>
                </a:outerShdw>
              </a:effectLst>
            </a:endParaRPr>
          </a:p>
          <a:p>
            <a:pPr marL="0" indent="0" algn="just" rtl="0">
              <a:buNone/>
            </a:pPr>
            <a:r>
              <a:rPr lang="en-US" sz="2400" dirty="0" smtClean="0">
                <a:solidFill>
                  <a:srgbClr val="540DB3"/>
                </a:solidFill>
                <a:effectLst>
                  <a:outerShdw blurRad="38100" dist="38100" dir="2700000" algn="tl">
                    <a:srgbClr val="000000">
                      <a:alpha val="43137"/>
                    </a:srgbClr>
                  </a:outerShdw>
                </a:effectLst>
              </a:rPr>
              <a:t>All </a:t>
            </a:r>
            <a:r>
              <a:rPr lang="en-US" sz="2400" dirty="0">
                <a:solidFill>
                  <a:srgbClr val="540DB3"/>
                </a:solidFill>
                <a:effectLst>
                  <a:outerShdw blurRad="38100" dist="38100" dir="2700000" algn="tl">
                    <a:srgbClr val="000000">
                      <a:alpha val="43137"/>
                    </a:srgbClr>
                  </a:outerShdw>
                </a:effectLst>
              </a:rPr>
              <a:t>known DNA replication systems require a free 3' </a:t>
            </a:r>
            <a:r>
              <a:rPr lang="en-US" sz="2400" dirty="0">
                <a:solidFill>
                  <a:srgbClr val="540DB3"/>
                </a:solidFill>
                <a:effectLst>
                  <a:outerShdw blurRad="38100" dist="38100" dir="2700000" algn="tl">
                    <a:srgbClr val="000000">
                      <a:alpha val="43137"/>
                    </a:srgbClr>
                  </a:outerShdw>
                </a:effectLst>
                <a:hlinkClick r:id="rId2" tooltip="Hydroxyl"/>
              </a:rPr>
              <a:t>hydroxyl</a:t>
            </a:r>
            <a:r>
              <a:rPr lang="en-US" sz="2400" dirty="0">
                <a:solidFill>
                  <a:srgbClr val="540DB3"/>
                </a:solidFill>
                <a:effectLst>
                  <a:outerShdw blurRad="38100" dist="38100" dir="2700000" algn="tl">
                    <a:srgbClr val="000000">
                      <a:alpha val="43137"/>
                    </a:srgbClr>
                  </a:outerShdw>
                </a:effectLst>
              </a:rPr>
              <a:t> group before synthesis can be initiated (note: the DNA template </a:t>
            </a:r>
            <a:r>
              <a:rPr lang="en-US" sz="2400" dirty="0" smtClean="0">
                <a:solidFill>
                  <a:srgbClr val="540DB3"/>
                </a:solidFill>
                <a:effectLst>
                  <a:outerShdw blurRad="38100" dist="38100" dir="2700000" algn="tl">
                    <a:srgbClr val="000000">
                      <a:alpha val="43137"/>
                    </a:srgbClr>
                  </a:outerShdw>
                </a:effectLst>
              </a:rPr>
              <a:t>is read in 3' to 5' direction whereas a new strand is synthesized in the 5' to 3' direction—this is often confused). </a:t>
            </a:r>
            <a:endParaRPr lang="en-US" sz="2400" dirty="0">
              <a:effectLst>
                <a:outerShdw blurRad="38100" dist="38100" dir="2700000" algn="tl">
                  <a:srgbClr val="000000">
                    <a:alpha val="43137"/>
                  </a:srgbClr>
                </a:outerShdw>
              </a:effectLst>
            </a:endParaRPr>
          </a:p>
        </p:txBody>
      </p:sp>
      <p:sp>
        <p:nvSpPr>
          <p:cNvPr id="4" name="Rectangle 3"/>
          <p:cNvSpPr/>
          <p:nvPr/>
        </p:nvSpPr>
        <p:spPr>
          <a:xfrm>
            <a:off x="304801" y="533400"/>
            <a:ext cx="4114800" cy="2308324"/>
          </a:xfrm>
          <a:prstGeom prst="rect">
            <a:avLst/>
          </a:prstGeom>
          <a:solidFill>
            <a:srgbClr val="00B050"/>
          </a:solidFill>
        </p:spPr>
        <p:txBody>
          <a:bodyPr wrap="square">
            <a:spAutoFit/>
          </a:bodyPr>
          <a:lstStyle/>
          <a:p>
            <a:pPr lvl="0" algn="just">
              <a:spcBef>
                <a:spcPct val="20000"/>
              </a:spcBef>
            </a:pPr>
            <a:r>
              <a:rPr lang="en-US" sz="2400" b="1" dirty="0">
                <a:solidFill>
                  <a:schemeClr val="bg1"/>
                </a:solidFill>
                <a:effectLst>
                  <a:outerShdw blurRad="38100" dist="38100" dir="2700000" algn="tl">
                    <a:srgbClr val="000000">
                      <a:alpha val="43137"/>
                    </a:srgbClr>
                  </a:outerShdw>
                </a:effectLst>
              </a:rPr>
              <a:t>DNA molecule consist of two strands, the leading strand is oriented 3' to 5', meaning new nucleotides can readily be added in the opposite 5' to 3' direction without interruption. </a:t>
            </a:r>
          </a:p>
        </p:txBody>
      </p:sp>
      <p:sp>
        <p:nvSpPr>
          <p:cNvPr id="5" name="Rectangle 4"/>
          <p:cNvSpPr/>
          <p:nvPr/>
        </p:nvSpPr>
        <p:spPr>
          <a:xfrm>
            <a:off x="4724400" y="533400"/>
            <a:ext cx="4193545" cy="2308324"/>
          </a:xfrm>
          <a:prstGeom prst="rect">
            <a:avLst/>
          </a:prstGeom>
          <a:solidFill>
            <a:srgbClr val="00B050"/>
          </a:solidFill>
        </p:spPr>
        <p:txBody>
          <a:bodyPr wrap="square">
            <a:spAutoFit/>
          </a:bodyPr>
          <a:lstStyle/>
          <a:p>
            <a:pPr algn="just">
              <a:spcBef>
                <a:spcPct val="20000"/>
              </a:spcBef>
            </a:pPr>
            <a:r>
              <a:rPr lang="en-US" sz="2400" b="1" dirty="0" smtClean="0">
                <a:solidFill>
                  <a:schemeClr val="bg1"/>
                </a:solidFill>
                <a:effectLst>
                  <a:outerShdw blurRad="38100" dist="38100" dir="2700000" algn="tl">
                    <a:srgbClr val="000000">
                      <a:alpha val="43137"/>
                    </a:srgbClr>
                  </a:outerShdw>
                </a:effectLst>
              </a:rPr>
              <a:t>In </a:t>
            </a:r>
            <a:r>
              <a:rPr lang="en-US" sz="2400" b="1" dirty="0">
                <a:solidFill>
                  <a:schemeClr val="bg1"/>
                </a:solidFill>
                <a:effectLst>
                  <a:outerShdw blurRad="38100" dist="38100" dir="2700000" algn="tl">
                    <a:srgbClr val="000000">
                      <a:alpha val="43137"/>
                    </a:srgbClr>
                  </a:outerShdw>
                </a:effectLst>
              </a:rPr>
              <a:t>the case of the lagging strand, which is oriented 5' to 3', DNA polymerase must add new nucleotides in the direction facing away from the replication fork. </a:t>
            </a:r>
            <a:endParaRPr lang="ar-IQ"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1"/>
            <a:ext cx="8305800" cy="6186309"/>
          </a:xfrm>
          <a:prstGeom prst="rect">
            <a:avLst/>
          </a:prstGeom>
        </p:spPr>
        <p:txBody>
          <a:bodyPr wrap="square">
            <a:spAutoFit/>
          </a:bodyPr>
          <a:lstStyle/>
          <a:p>
            <a:pPr algn="just">
              <a:buNone/>
            </a:pPr>
            <a:r>
              <a:rPr lang="en-US" sz="3200" b="1" dirty="0">
                <a:solidFill>
                  <a:srgbClr val="FF0000"/>
                </a:solidFill>
                <a:effectLst>
                  <a:outerShdw blurRad="38100" dist="38100" dir="2700000" algn="tl">
                    <a:srgbClr val="000000">
                      <a:alpha val="43137"/>
                    </a:srgbClr>
                  </a:outerShdw>
                </a:effectLst>
              </a:rPr>
              <a:t>DNA replication</a:t>
            </a:r>
            <a:r>
              <a:rPr lang="en-US" sz="32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a:t>
            </a:r>
          </a:p>
          <a:p>
            <a:pPr algn="just">
              <a:buNone/>
            </a:pPr>
            <a:r>
              <a:rPr lang="en-US" sz="2800" dirty="0" smtClean="0">
                <a:solidFill>
                  <a:srgbClr val="C00000"/>
                </a:solidFill>
                <a:effectLst>
                  <a:outerShdw blurRad="38100" dist="38100" dir="2700000" algn="tl">
                    <a:srgbClr val="000000">
                      <a:alpha val="43137"/>
                    </a:srgbClr>
                  </a:outerShdw>
                </a:effectLst>
              </a:rPr>
              <a:t>It is </a:t>
            </a:r>
            <a:r>
              <a:rPr lang="en-US" sz="2800" dirty="0">
                <a:solidFill>
                  <a:srgbClr val="C00000"/>
                </a:solidFill>
                <a:effectLst>
                  <a:outerShdw blurRad="38100" dist="38100" dir="2700000" algn="tl">
                    <a:srgbClr val="000000">
                      <a:alpha val="43137"/>
                    </a:srgbClr>
                  </a:outerShdw>
                </a:effectLst>
              </a:rPr>
              <a:t>the process of producing two identical copies from one original DNA molecule. This biological process occurs in all living </a:t>
            </a:r>
            <a:r>
              <a:rPr lang="en-US" sz="2800" dirty="0" smtClean="0">
                <a:solidFill>
                  <a:srgbClr val="C00000"/>
                </a:solidFill>
                <a:effectLst>
                  <a:outerShdw blurRad="38100" dist="38100" dir="2700000" algn="tl">
                    <a:srgbClr val="000000">
                      <a:alpha val="43137"/>
                    </a:srgbClr>
                  </a:outerShdw>
                </a:effectLst>
              </a:rPr>
              <a:t>organisms and it represents the </a:t>
            </a:r>
            <a:r>
              <a:rPr lang="en-US" sz="2800" dirty="0">
                <a:solidFill>
                  <a:srgbClr val="C00000"/>
                </a:solidFill>
                <a:effectLst>
                  <a:outerShdw blurRad="38100" dist="38100" dir="2700000" algn="tl">
                    <a:srgbClr val="000000">
                      <a:alpha val="43137"/>
                    </a:srgbClr>
                  </a:outerShdw>
                </a:effectLst>
              </a:rPr>
              <a:t>basis for biological inheritance. </a:t>
            </a:r>
            <a:endParaRPr lang="en-US" sz="2800" dirty="0" smtClean="0">
              <a:solidFill>
                <a:srgbClr val="C00000"/>
              </a:solidFill>
              <a:effectLst>
                <a:outerShdw blurRad="38100" dist="38100" dir="2700000" algn="tl">
                  <a:srgbClr val="000000">
                    <a:alpha val="43137"/>
                  </a:srgbClr>
                </a:outerShdw>
              </a:effectLst>
            </a:endParaRPr>
          </a:p>
          <a:p>
            <a:pPr algn="just">
              <a:buNone/>
            </a:pPr>
            <a:endParaRPr lang="en-US" sz="2800" dirty="0">
              <a:effectLst>
                <a:outerShdw blurRad="38100" dist="38100" dir="2700000" algn="tl">
                  <a:srgbClr val="000000">
                    <a:alpha val="43137"/>
                  </a:srgbClr>
                </a:outerShdw>
              </a:effectLst>
            </a:endParaRPr>
          </a:p>
          <a:p>
            <a:pPr algn="just">
              <a:buNone/>
            </a:pPr>
            <a:r>
              <a:rPr lang="en-US" sz="2800" dirty="0">
                <a:solidFill>
                  <a:srgbClr val="540DB3"/>
                </a:solidFill>
                <a:effectLst>
                  <a:outerShdw blurRad="38100" dist="38100" dir="2700000" algn="tl">
                    <a:srgbClr val="000000">
                      <a:alpha val="43137"/>
                    </a:srgbClr>
                  </a:outerShdw>
                </a:effectLst>
              </a:rPr>
              <a:t>DNA is composed from  two strands and each strand of the original DNA molecule serves as template for the production of the complementary strand, a process referred to as semiconservative replication and the process followed by </a:t>
            </a:r>
            <a:r>
              <a:rPr lang="en-US" sz="2800" dirty="0">
                <a:solidFill>
                  <a:srgbClr val="00B050"/>
                </a:solidFill>
                <a:effectLst>
                  <a:outerShdw blurRad="38100" dist="38100" dir="2700000" algn="tl">
                    <a:srgbClr val="000000">
                      <a:alpha val="43137"/>
                    </a:srgbClr>
                  </a:outerShdw>
                </a:effectLst>
              </a:rPr>
              <a:t>proofreading</a:t>
            </a:r>
            <a:r>
              <a:rPr lang="en-US" sz="2800" dirty="0">
                <a:solidFill>
                  <a:srgbClr val="540DB3"/>
                </a:solidFill>
                <a:effectLst>
                  <a:outerShdw blurRad="38100" dist="38100" dir="2700000" algn="tl">
                    <a:srgbClr val="000000">
                      <a:alpha val="43137"/>
                    </a:srgbClr>
                  </a:outerShdw>
                </a:effectLst>
              </a:rPr>
              <a:t> or </a:t>
            </a:r>
            <a:r>
              <a:rPr lang="en-US" sz="2800" dirty="0">
                <a:solidFill>
                  <a:srgbClr val="00B050"/>
                </a:solidFill>
                <a:effectLst>
                  <a:outerShdw blurRad="38100" dist="38100" dir="2700000" algn="tl">
                    <a:srgbClr val="000000">
                      <a:alpha val="43137"/>
                    </a:srgbClr>
                  </a:outerShdw>
                </a:effectLst>
              </a:rPr>
              <a:t>error-checking</a:t>
            </a:r>
            <a:r>
              <a:rPr lang="en-US" sz="2800" dirty="0">
                <a:solidFill>
                  <a:srgbClr val="540DB3"/>
                </a:solidFill>
                <a:effectLst>
                  <a:outerShdw blurRad="38100" dist="38100" dir="2700000" algn="tl">
                    <a:srgbClr val="000000">
                      <a:alpha val="43137"/>
                    </a:srgbClr>
                  </a:outerShdw>
                </a:effectLst>
              </a:rPr>
              <a:t> mechanisms  to ensure correct reading to the genetic code, the process involve </a:t>
            </a:r>
            <a:r>
              <a:rPr lang="en-US" sz="2800" dirty="0">
                <a:solidFill>
                  <a:srgbClr val="FF0066"/>
                </a:solidFill>
                <a:effectLst>
                  <a:outerShdw blurRad="38100" dist="38100" dir="2700000" algn="tl">
                    <a:srgbClr val="000000">
                      <a:alpha val="43137"/>
                    </a:srgbClr>
                  </a:outerShdw>
                </a:effectLst>
              </a:rPr>
              <a:t>3</a:t>
            </a:r>
            <a:r>
              <a:rPr lang="en-US" sz="2800" dirty="0">
                <a:solidFill>
                  <a:srgbClr val="540DB3"/>
                </a:solidFill>
                <a:effectLst>
                  <a:outerShdw blurRad="38100" dist="38100" dir="2700000" algn="tl">
                    <a:srgbClr val="000000">
                      <a:alpha val="43137"/>
                    </a:srgbClr>
                  </a:outerShdw>
                </a:effectLst>
              </a:rPr>
              <a:t> stages :</a:t>
            </a:r>
          </a:p>
          <a:p>
            <a:pPr algn="just">
              <a:buNone/>
            </a:pPr>
            <a:r>
              <a:rPr lang="en-US" sz="2800" dirty="0">
                <a:effectLst>
                  <a:outerShdw blurRad="38100" dist="38100" dir="2700000" algn="tl">
                    <a:srgbClr val="000000">
                      <a:alpha val="43137"/>
                    </a:srgbClr>
                  </a:outerShdw>
                </a:effectLst>
              </a:rPr>
              <a:t>  </a:t>
            </a:r>
            <a:r>
              <a:rPr lang="en-US" sz="2800" dirty="0">
                <a:solidFill>
                  <a:srgbClr val="FF0066"/>
                </a:solidFill>
                <a:effectLst>
                  <a:outerShdw blurRad="38100" dist="38100" dir="2700000" algn="tl">
                    <a:srgbClr val="000000">
                      <a:alpha val="43137"/>
                    </a:srgbClr>
                  </a:outerShdw>
                </a:effectLst>
              </a:rPr>
              <a:t>1- </a:t>
            </a:r>
            <a:r>
              <a:rPr lang="en-US" sz="2800" dirty="0" smtClean="0">
                <a:solidFill>
                  <a:srgbClr val="FF0066"/>
                </a:solidFill>
                <a:effectLst>
                  <a:outerShdw blurRad="38100" dist="38100" dir="2700000" algn="tl">
                    <a:srgbClr val="000000">
                      <a:alpha val="43137"/>
                    </a:srgbClr>
                  </a:outerShdw>
                </a:effectLst>
              </a:rPr>
              <a:t>Initiation   2-Elongation</a:t>
            </a:r>
            <a:r>
              <a:rPr lang="en-US" sz="2800" dirty="0" smtClean="0">
                <a:effectLst>
                  <a:outerShdw blurRad="38100" dist="38100" dir="2700000" algn="tl">
                    <a:srgbClr val="000000">
                      <a:alpha val="43137"/>
                    </a:srgbClr>
                  </a:outerShdw>
                </a:effectLst>
              </a:rPr>
              <a:t>   </a:t>
            </a:r>
            <a:r>
              <a:rPr lang="en-US" sz="2800" dirty="0" smtClean="0">
                <a:solidFill>
                  <a:srgbClr val="540DB3"/>
                </a:solidFill>
                <a:effectLst>
                  <a:outerShdw blurRad="38100" dist="38100" dir="2700000" algn="tl">
                    <a:srgbClr val="000000">
                      <a:alpha val="43137"/>
                    </a:srgbClr>
                  </a:outerShdw>
                </a:effectLst>
              </a:rPr>
              <a:t>and</a:t>
            </a:r>
            <a:r>
              <a:rPr lang="en-US" sz="2800" dirty="0" smtClean="0">
                <a:effectLst>
                  <a:outerShdw blurRad="38100" dist="38100" dir="2700000" algn="tl">
                    <a:srgbClr val="000000">
                      <a:alpha val="43137"/>
                    </a:srgbClr>
                  </a:outerShdw>
                </a:effectLst>
              </a:rPr>
              <a:t>   </a:t>
            </a:r>
            <a:r>
              <a:rPr lang="en-US" sz="2800" dirty="0" smtClean="0">
                <a:solidFill>
                  <a:srgbClr val="FF0066"/>
                </a:solidFill>
                <a:effectLst>
                  <a:outerShdw blurRad="38100" dist="38100" dir="2700000" algn="tl">
                    <a:srgbClr val="000000">
                      <a:alpha val="43137"/>
                    </a:srgbClr>
                  </a:outerShdw>
                </a:effectLst>
              </a:rPr>
              <a:t>3- Termination</a:t>
            </a:r>
            <a:r>
              <a:rPr lang="en-US" sz="2800" dirty="0">
                <a:solidFill>
                  <a:srgbClr val="FF0066"/>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597907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s2.0-S1471492206001073-gr1.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txBody>
          <a:bodyPr>
            <a:normAutofit fontScale="90000"/>
          </a:bodyPr>
          <a:lstStyle/>
          <a:p>
            <a:pPr algn="ctr"/>
            <a:r>
              <a:rPr lang="en-US" sz="3200" dirty="0" smtClean="0"/>
              <a:t>Differences between leading and lagging strand replication </a:t>
            </a:r>
            <a:endParaRPr lang="en-US" sz="3200" dirty="0"/>
          </a:p>
        </p:txBody>
      </p:sp>
      <p:pic>
        <p:nvPicPr>
          <p:cNvPr id="4" name="Content Placeholder 3" descr="DNA20replication.jpg"/>
          <p:cNvPicPr>
            <a:picLocks noGrp="1" noChangeAspect="1"/>
          </p:cNvPicPr>
          <p:nvPr>
            <p:ph idx="1"/>
          </p:nvPr>
        </p:nvPicPr>
        <p:blipFill>
          <a:blip r:embed="rId2"/>
          <a:stretch>
            <a:fillRect/>
          </a:stretch>
        </p:blipFill>
        <p:spPr>
          <a:xfrm>
            <a:off x="457200" y="1682028"/>
            <a:ext cx="8229600" cy="4362306"/>
          </a:xfrm>
        </p:spPr>
      </p:pic>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7859712" cy="1384995"/>
          </a:xfrm>
          <a:prstGeom prst="rect">
            <a:avLst/>
          </a:prstGeom>
          <a:solidFill>
            <a:schemeClr val="accent6">
              <a:lumMod val="20000"/>
              <a:lumOff val="80000"/>
            </a:schemeClr>
          </a:solidFill>
        </p:spPr>
        <p:txBody>
          <a:bodyPr wrap="square">
            <a:spAutoFit/>
          </a:bodyPr>
          <a:lstStyle/>
          <a:p>
            <a:pPr lvl="0" algn="just">
              <a:spcBef>
                <a:spcPct val="20000"/>
              </a:spcBef>
            </a:pPr>
            <a:r>
              <a:rPr lang="en-US" sz="2800" dirty="0">
                <a:solidFill>
                  <a:srgbClr val="FF0000"/>
                </a:solidFill>
                <a:effectLst>
                  <a:outerShdw blurRad="38100" dist="38100" dir="2700000" algn="tl">
                    <a:srgbClr val="000000">
                      <a:alpha val="43137"/>
                    </a:srgbClr>
                  </a:outerShdw>
                </a:effectLst>
              </a:rPr>
              <a:t>A new DNA strand is always synthesized in a 5’ to 3’ manner, thus the replication of both the strands goes in  two different ways.</a:t>
            </a:r>
          </a:p>
        </p:txBody>
      </p:sp>
      <p:sp>
        <p:nvSpPr>
          <p:cNvPr id="5" name="Rectangle 4"/>
          <p:cNvSpPr/>
          <p:nvPr/>
        </p:nvSpPr>
        <p:spPr>
          <a:xfrm>
            <a:off x="457200" y="2439412"/>
            <a:ext cx="7859712" cy="3046988"/>
          </a:xfrm>
          <a:prstGeom prst="rect">
            <a:avLst/>
          </a:prstGeom>
        </p:spPr>
        <p:txBody>
          <a:bodyPr wrap="square">
            <a:spAutoFit/>
          </a:bodyPr>
          <a:lstStyle/>
          <a:p>
            <a:pPr algn="just"/>
            <a:r>
              <a:rPr lang="en-US" sz="2400" dirty="0" smtClean="0">
                <a:solidFill>
                  <a:srgbClr val="FF0000"/>
                </a:solidFill>
                <a:effectLst>
                  <a:outerShdw blurRad="38100" dist="38100" dir="2700000" algn="tl">
                    <a:srgbClr val="000000">
                      <a:alpha val="43137"/>
                    </a:srgbClr>
                  </a:outerShdw>
                </a:effectLst>
              </a:rPr>
              <a:t>1- Leading strand.                               </a:t>
            </a:r>
            <a:r>
              <a:rPr lang="en-US" sz="2400" dirty="0">
                <a:solidFill>
                  <a:srgbClr val="FF0000"/>
                </a:solidFill>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A leading strand is the strand which is run  from  5’-3’direction or the direction the same as the replication fork movement. It is synthesized continuously; there are no breaks in-between. This strand is formed as nucleotides are continuously added to the 3’ end of the strand after polymerase reads the original DNA template . Only one primer will require here .no Okazaki fragment will formed. </a:t>
            </a: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57201"/>
            <a:ext cx="8305800" cy="563231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400" b="1" dirty="0"/>
              <a:t>Lagging </a:t>
            </a:r>
            <a:r>
              <a:rPr lang="en-US" sz="2400" b="1" dirty="0" smtClean="0"/>
              <a:t>strand:</a:t>
            </a:r>
          </a:p>
          <a:p>
            <a:pPr algn="just"/>
            <a:r>
              <a:rPr lang="en-US" sz="2400" dirty="0" smtClean="0"/>
              <a:t>It</a:t>
            </a:r>
            <a:r>
              <a:rPr lang="en-US" sz="2400" b="1" dirty="0" smtClean="0"/>
              <a:t> </a:t>
            </a:r>
            <a:r>
              <a:rPr lang="en-US" sz="2400" dirty="0" smtClean="0"/>
              <a:t> </a:t>
            </a:r>
            <a:r>
              <a:rPr lang="en-US" sz="2400" dirty="0"/>
              <a:t>is synthesized in short, separated segments. On the lagging strand </a:t>
            </a:r>
            <a:r>
              <a:rPr lang="en-US" sz="2400" i="1" dirty="0"/>
              <a:t>template</a:t>
            </a:r>
            <a:r>
              <a:rPr lang="en-US" sz="2400" dirty="0"/>
              <a:t>, a primase "reads" the template DNA and initiates synthesis of a </a:t>
            </a:r>
            <a:r>
              <a:rPr lang="en-US" sz="2400" dirty="0" smtClean="0"/>
              <a:t>short complementary</a:t>
            </a:r>
            <a:r>
              <a:rPr lang="en-US" sz="2400" dirty="0"/>
              <a:t> RNA primer. </a:t>
            </a:r>
            <a:endParaRPr lang="en-US" sz="2400" dirty="0" smtClean="0"/>
          </a:p>
          <a:p>
            <a:pPr algn="just"/>
            <a:endParaRPr lang="en-US" sz="2400" dirty="0"/>
          </a:p>
          <a:p>
            <a:pPr algn="just"/>
            <a:r>
              <a:rPr lang="en-US" sz="2400" dirty="0" smtClean="0"/>
              <a:t>A </a:t>
            </a:r>
            <a:r>
              <a:rPr lang="en-US" sz="2400" dirty="0"/>
              <a:t>DNA polymerase III  extends the primed segments, forming Okazaki fragments.  DNA polymerase </a:t>
            </a:r>
            <a:r>
              <a:rPr lang="en-US" sz="2400" dirty="0" smtClean="0"/>
              <a:t>will add the four  </a:t>
            </a:r>
            <a:r>
              <a:rPr lang="en-US" sz="2400" dirty="0"/>
              <a:t>nucleotides in the 5' to 3' direction; however, one of the parent </a:t>
            </a:r>
            <a:r>
              <a:rPr lang="en-US" sz="2400" dirty="0" smtClean="0"/>
              <a:t>strands (</a:t>
            </a:r>
            <a:r>
              <a:rPr lang="en-US" sz="2400" dirty="0"/>
              <a:t>lagging) of DNA is 3' to 5' while the other (leading) is 5' to 3'. To solve this problem, replication occurs in opposite directions. lagging strand run  away from the replication fork, and synthesized a series of short fragments known as Okazaki fragments, consequently requiring many primers. The RNA primers of Okazaki fragments are  degraded by </a:t>
            </a:r>
            <a:r>
              <a:rPr lang="en-US" sz="2400" dirty="0" err="1"/>
              <a:t>Rnase</a:t>
            </a:r>
            <a:r>
              <a:rPr lang="en-US" sz="2400" dirty="0"/>
              <a:t> H and DNA Polymerase I</a:t>
            </a:r>
          </a:p>
        </p:txBody>
      </p:sp>
    </p:spTree>
    <p:extLst>
      <p:ext uri="{BB962C8B-B14F-4D97-AF65-F5344CB8AC3E}">
        <p14:creationId xmlns:p14="http://schemas.microsoft.com/office/powerpoint/2010/main" val="2907002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457200"/>
            <a:ext cx="8229600" cy="3416320"/>
          </a:xfrm>
          <a:prstGeom prst="rect">
            <a:avLst/>
          </a:prstGeom>
        </p:spPr>
        <p:txBody>
          <a:bodyPr wrap="square">
            <a:spAutoFit/>
          </a:bodyPr>
          <a:lstStyle/>
          <a:p>
            <a:pPr algn="just"/>
            <a:r>
              <a:rPr lang="en-US" sz="2400" dirty="0">
                <a:solidFill>
                  <a:srgbClr val="FF0000"/>
                </a:solidFill>
                <a:effectLst>
                  <a:outerShdw blurRad="38100" dist="38100" dir="2700000" algn="tl">
                    <a:srgbClr val="000000">
                      <a:alpha val="43137"/>
                    </a:srgbClr>
                  </a:outerShdw>
                </a:effectLst>
              </a:rPr>
              <a:t>2- lagging strand:                       </a:t>
            </a:r>
            <a:r>
              <a:rPr lang="en-US" sz="2400" i="1" dirty="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A lagging strand is the strand which is </a:t>
            </a:r>
            <a:r>
              <a:rPr lang="en-US" sz="2400" dirty="0" smtClean="0">
                <a:effectLst>
                  <a:outerShdw blurRad="38100" dist="38100" dir="2700000" algn="tl">
                    <a:srgbClr val="000000">
                      <a:alpha val="43137"/>
                    </a:srgbClr>
                  </a:outerShdw>
                </a:effectLst>
              </a:rPr>
              <a:t>oriented </a:t>
            </a:r>
            <a:r>
              <a:rPr lang="en-US" sz="2400" dirty="0">
                <a:effectLst>
                  <a:outerShdw blurRad="38100" dist="38100" dir="2700000" algn="tl">
                    <a:srgbClr val="000000">
                      <a:alpha val="43137"/>
                    </a:srgbClr>
                  </a:outerShdw>
                </a:effectLst>
              </a:rPr>
              <a:t>in the 3’-5’ direction or </a:t>
            </a:r>
            <a:r>
              <a:rPr lang="en-US" sz="2400" dirty="0">
                <a:solidFill>
                  <a:srgbClr val="FF0000"/>
                </a:solidFill>
                <a:effectLst>
                  <a:outerShdw blurRad="38100" dist="38100" dir="2700000" algn="tl">
                    <a:srgbClr val="000000">
                      <a:alpha val="43137"/>
                    </a:srgbClr>
                  </a:outerShdw>
                </a:effectLst>
              </a:rPr>
              <a:t>opposite direction </a:t>
            </a:r>
            <a:r>
              <a:rPr lang="en-US" sz="2400" dirty="0">
                <a:effectLst>
                  <a:outerShdw blurRad="38100" dist="38100" dir="2700000" algn="tl">
                    <a:srgbClr val="000000">
                      <a:alpha val="43137"/>
                    </a:srgbClr>
                  </a:outerShdw>
                </a:effectLst>
              </a:rPr>
              <a:t>as to the movement of the replication fork. It grows or is synthesized away from the fork. Its movement in the opposite direction is the cause why it is discontinuous; it is synthesized in fragments. The primase, which is responsible for adding an RNA primer, has to wait for the fork to open before putting in the primer. The lagging strands have fragments of DNA which are called Okazaki fragments.</a:t>
            </a:r>
          </a:p>
        </p:txBody>
      </p:sp>
      <p:sp>
        <p:nvSpPr>
          <p:cNvPr id="8" name="Rectangle 7"/>
          <p:cNvSpPr/>
          <p:nvPr/>
        </p:nvSpPr>
        <p:spPr>
          <a:xfrm>
            <a:off x="304800" y="4053614"/>
            <a:ext cx="8505497" cy="3490186"/>
          </a:xfrm>
          <a:prstGeom prst="rect">
            <a:avLst/>
          </a:prstGeom>
        </p:spPr>
        <p:txBody>
          <a:bodyPr wrap="square">
            <a:spAutoFit/>
          </a:bodyPr>
          <a:lstStyle/>
          <a:p>
            <a:pPr marL="342900" lvl="0" indent="-342900" algn="just">
              <a:spcBef>
                <a:spcPct val="20000"/>
              </a:spcBef>
            </a:pPr>
            <a:r>
              <a:rPr lang="en-US" sz="2400" dirty="0">
                <a:solidFill>
                  <a:srgbClr val="009E47"/>
                </a:solidFill>
                <a:effectLst>
                  <a:outerShdw blurRad="38100" dist="38100" dir="2700000" algn="tl">
                    <a:srgbClr val="000000">
                      <a:alpha val="43137"/>
                    </a:srgbClr>
                  </a:outerShdw>
                </a:effectLst>
              </a:rPr>
              <a:t>More than one primer will be necessary here and it will be removed latter by the exonuclease activity of DNA polymerase (I) which will fill the gap between two adjacent </a:t>
            </a:r>
            <a:r>
              <a:rPr lang="en-US" sz="2400" dirty="0" smtClean="0">
                <a:solidFill>
                  <a:srgbClr val="009E47"/>
                </a:solidFill>
                <a:effectLst>
                  <a:outerShdw blurRad="38100" dist="38100" dir="2700000" algn="tl">
                    <a:srgbClr val="000000">
                      <a:alpha val="43137"/>
                    </a:srgbClr>
                  </a:outerShdw>
                </a:effectLst>
              </a:rPr>
              <a:t>okazaki fragments. The </a:t>
            </a:r>
            <a:r>
              <a:rPr lang="en-US" sz="2400" dirty="0">
                <a:solidFill>
                  <a:srgbClr val="009E47"/>
                </a:solidFill>
                <a:effectLst>
                  <a:outerShdw blurRad="38100" dist="38100" dir="2700000" algn="tl">
                    <a:srgbClr val="000000">
                      <a:alpha val="43137"/>
                    </a:srgbClr>
                  </a:outerShdw>
                </a:effectLst>
              </a:rPr>
              <a:t>final binding will done by the activity of ligase enzyme  who will add a </a:t>
            </a:r>
            <a:r>
              <a:rPr lang="en-US" sz="2400" dirty="0" smtClean="0">
                <a:solidFill>
                  <a:srgbClr val="009E47"/>
                </a:solidFill>
                <a:effectLst>
                  <a:outerShdw blurRad="38100" dist="38100" dir="2700000" algn="tl">
                    <a:srgbClr val="000000">
                      <a:alpha val="43137"/>
                    </a:srgbClr>
                  </a:outerShdw>
                </a:effectLst>
              </a:rPr>
              <a:t>phosphodiester </a:t>
            </a:r>
            <a:r>
              <a:rPr lang="en-US" sz="2400" dirty="0">
                <a:solidFill>
                  <a:srgbClr val="009E47"/>
                </a:solidFill>
                <a:effectLst>
                  <a:outerShdw blurRad="38100" dist="38100" dir="2700000" algn="tl">
                    <a:srgbClr val="000000">
                      <a:alpha val="43137"/>
                    </a:srgbClr>
                  </a:outerShdw>
                </a:effectLst>
              </a:rPr>
              <a:t>bond continuously ; this is the reason why the synthesis of the lagging strand is more complicated than the leading strand</a:t>
            </a:r>
            <a:r>
              <a:rPr lang="en-US" sz="2400" dirty="0" smtClean="0">
                <a:solidFill>
                  <a:srgbClr val="009E47"/>
                </a:solidFill>
                <a:effectLst>
                  <a:outerShdw blurRad="38100" dist="38100" dir="2700000" algn="tl">
                    <a:srgbClr val="000000">
                      <a:alpha val="43137"/>
                    </a:srgbClr>
                  </a:outerShdw>
                </a:effectLst>
              </a:rPr>
              <a:t>.</a:t>
            </a:r>
          </a:p>
          <a:p>
            <a:pPr marL="342900" lvl="0" indent="-342900" algn="just">
              <a:spcBef>
                <a:spcPct val="20000"/>
              </a:spcBef>
            </a:pPr>
            <a:r>
              <a:rPr lang="en-US" sz="2400" dirty="0">
                <a:solidFill>
                  <a:srgbClr val="009E47"/>
                </a:solidFill>
                <a:effectLst>
                  <a:outerShdw blurRad="38100" dist="38100" dir="2700000" algn="tl">
                    <a:srgbClr val="000000">
                      <a:alpha val="43137"/>
                    </a:srgbClr>
                  </a:outerShdw>
                </a:effectLst>
              </a:rPr>
              <a:t/>
            </a:r>
            <a:br>
              <a:rPr lang="en-US" sz="2400" dirty="0">
                <a:solidFill>
                  <a:srgbClr val="009E47"/>
                </a:solidFill>
                <a:effectLst>
                  <a:outerShdw blurRad="38100" dist="38100" dir="2700000" algn="tl">
                    <a:srgbClr val="000000">
                      <a:alpha val="43137"/>
                    </a:srgbClr>
                  </a:outerShdw>
                </a:effectLst>
              </a:rPr>
            </a:br>
            <a:endParaRPr lang="en-US" sz="2400" dirty="0">
              <a:solidFill>
                <a:srgbClr val="009E4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6287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6614" y="609600"/>
            <a:ext cx="8077200" cy="4401205"/>
          </a:xfrm>
          <a:prstGeom prst="rect">
            <a:avLst/>
          </a:prstGeom>
        </p:spPr>
        <p:txBody>
          <a:bodyPr wrap="square">
            <a:spAutoFit/>
          </a:bodyPr>
          <a:lstStyle/>
          <a:p>
            <a:pPr lvl="0" algn="just"/>
            <a:r>
              <a:rPr lang="en-US" sz="2800" b="1" dirty="0" smtClean="0">
                <a:solidFill>
                  <a:srgbClr val="C00000"/>
                </a:solidFill>
              </a:rPr>
              <a:t>DNA </a:t>
            </a:r>
            <a:r>
              <a:rPr lang="en-US" sz="2800" b="1" dirty="0">
                <a:solidFill>
                  <a:srgbClr val="C00000"/>
                </a:solidFill>
              </a:rPr>
              <a:t>polymerase molecules are required for  polymerization the two strands which run together in the same machine binding together  but still the replication happened in opposite direction The polymerase involved in leading strand synthesis is DNA polymerase </a:t>
            </a:r>
            <a:r>
              <a:rPr lang="en-US" sz="2800" b="1" dirty="0" smtClean="0">
                <a:solidFill>
                  <a:srgbClr val="C00000"/>
                </a:solidFill>
              </a:rPr>
              <a:t>III (</a:t>
            </a:r>
            <a:r>
              <a:rPr lang="en-US" sz="2800" b="1" dirty="0">
                <a:solidFill>
                  <a:srgbClr val="C00000"/>
                </a:solidFill>
              </a:rPr>
              <a:t>DNA Pol III) in prokaryotes and presumably Pol ε in yeasts. In human cells the leading and lagging strands are synthesized by Pol </a:t>
            </a:r>
            <a:r>
              <a:rPr lang="en-US" sz="2800" b="1" dirty="0" smtClean="0">
                <a:solidFill>
                  <a:srgbClr val="C00000"/>
                </a:solidFill>
              </a:rPr>
              <a:t>ε</a:t>
            </a:r>
            <a:r>
              <a:rPr lang="ar-IQ" sz="2800" b="1" dirty="0" smtClean="0">
                <a:solidFill>
                  <a:srgbClr val="C00000"/>
                </a:solidFill>
              </a:rPr>
              <a:t> </a:t>
            </a:r>
            <a:r>
              <a:rPr lang="en-US" sz="2800" b="1" dirty="0" smtClean="0">
                <a:solidFill>
                  <a:srgbClr val="C00000"/>
                </a:solidFill>
              </a:rPr>
              <a:t>and </a:t>
            </a:r>
            <a:r>
              <a:rPr lang="en-US" sz="2800" b="1" dirty="0">
                <a:solidFill>
                  <a:srgbClr val="C00000"/>
                </a:solidFill>
              </a:rPr>
              <a:t>Pol </a:t>
            </a:r>
            <a:r>
              <a:rPr lang="en-US" sz="2800" b="1" dirty="0" smtClean="0">
                <a:solidFill>
                  <a:srgbClr val="C00000"/>
                </a:solidFill>
              </a:rPr>
              <a:t>δ, </a:t>
            </a:r>
            <a:r>
              <a:rPr lang="en-US" sz="2800" b="1" dirty="0">
                <a:solidFill>
                  <a:srgbClr val="C00000"/>
                </a:solidFill>
              </a:rPr>
              <a:t>respectively, within the nucleus and Pol γ in the mitochondria</a:t>
            </a:r>
            <a:r>
              <a:rPr lang="en-US" sz="2800" b="1" dirty="0" smtClean="0">
                <a:solidFill>
                  <a:srgbClr val="C00000"/>
                </a:solidFill>
              </a:rPr>
              <a:t>.</a:t>
            </a:r>
            <a:endParaRPr lang="en-US" sz="2800" b="1"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37777"/>
            <a:ext cx="4953000" cy="523220"/>
          </a:xfrm>
          <a:prstGeom prst="rect">
            <a:avLst/>
          </a:prstGeom>
          <a:solidFill>
            <a:srgbClr val="FFFF00"/>
          </a:solidFill>
        </p:spPr>
        <p:txBody>
          <a:bodyPr wrap="square">
            <a:spAutoFit/>
          </a:bodyPr>
          <a:lstStyle/>
          <a:p>
            <a:r>
              <a:rPr lang="ar-IQ" sz="2800" dirty="0">
                <a:solidFill>
                  <a:srgbClr val="7030A0"/>
                </a:solidFill>
              </a:rPr>
              <a:t> </a:t>
            </a:r>
            <a:r>
              <a:rPr lang="en-US" sz="2800" dirty="0">
                <a:solidFill>
                  <a:srgbClr val="7030A0"/>
                </a:solidFill>
              </a:rPr>
              <a:t>The DNA replication machinery</a:t>
            </a:r>
            <a:endParaRPr lang="ar-IQ" dirty="0"/>
          </a:p>
        </p:txBody>
      </p:sp>
      <p:sp>
        <p:nvSpPr>
          <p:cNvPr id="6" name="Rectangle 5"/>
          <p:cNvSpPr/>
          <p:nvPr/>
        </p:nvSpPr>
        <p:spPr>
          <a:xfrm>
            <a:off x="457200" y="1143000"/>
            <a:ext cx="8153400" cy="4228850"/>
          </a:xfrm>
          <a:prstGeom prst="rect">
            <a:avLst/>
          </a:prstGeom>
        </p:spPr>
        <p:txBody>
          <a:bodyPr wrap="square">
            <a:spAutoFit/>
          </a:bodyPr>
          <a:lstStyle/>
          <a:p>
            <a:pPr lvl="0">
              <a:spcBef>
                <a:spcPct val="20000"/>
              </a:spcBef>
            </a:pPr>
            <a:r>
              <a:rPr lang="en-US" sz="2400" dirty="0"/>
              <a:t>The </a:t>
            </a:r>
            <a:r>
              <a:rPr lang="en-US" sz="2400" dirty="0">
                <a:solidFill>
                  <a:srgbClr val="FF0000"/>
                </a:solidFill>
                <a:effectLst>
                  <a:outerShdw blurRad="38100" dist="38100" dir="2700000" algn="tl">
                    <a:srgbClr val="000000">
                      <a:alpha val="43137"/>
                    </a:srgbClr>
                  </a:outerShdw>
                </a:effectLst>
              </a:rPr>
              <a:t>Replisome</a:t>
            </a:r>
            <a:r>
              <a:rPr lang="en-US" sz="2400" dirty="0">
                <a:effectLst>
                  <a:outerShdw blurRad="38100" dist="38100" dir="2700000" algn="tl">
                    <a:srgbClr val="000000">
                      <a:alpha val="43137"/>
                    </a:srgbClr>
                  </a:outerShdw>
                </a:effectLst>
              </a:rPr>
              <a:t> is composed of the following:</a:t>
            </a:r>
          </a:p>
          <a:p>
            <a:pPr marL="342900" lvl="0" indent="-342900">
              <a:spcBef>
                <a:spcPct val="20000"/>
              </a:spcBef>
              <a:buFont typeface="Arial" pitchFamily="34" charset="0"/>
              <a:buChar char="•"/>
            </a:pPr>
            <a:r>
              <a:rPr lang="en-US" sz="2400" dirty="0">
                <a:effectLst>
                  <a:outerShdw blurRad="38100" dist="38100" dir="2700000" algn="tl">
                    <a:srgbClr val="000000">
                      <a:alpha val="43137"/>
                    </a:srgbClr>
                  </a:outerShdw>
                </a:effectLst>
              </a:rPr>
              <a:t>2 </a:t>
            </a:r>
            <a:r>
              <a:rPr lang="en-US" sz="2400" b="1" dirty="0">
                <a:effectLst>
                  <a:outerShdw blurRad="38100" dist="38100" dir="2700000" algn="tl">
                    <a:srgbClr val="000000">
                      <a:alpha val="43137"/>
                    </a:srgbClr>
                  </a:outerShdw>
                </a:effectLst>
              </a:rPr>
              <a:t>DNA Pol III </a:t>
            </a:r>
            <a:r>
              <a:rPr lang="en-US" sz="2400" b="1" dirty="0"/>
              <a:t>enzymes</a:t>
            </a:r>
            <a:r>
              <a:rPr lang="ar-IQ" sz="2400" b="1" dirty="0"/>
              <a:t> </a:t>
            </a:r>
            <a:r>
              <a:rPr lang="en-US" sz="2400" b="1" dirty="0"/>
              <a:t>molecules , </a:t>
            </a:r>
            <a:r>
              <a:rPr lang="en-US" sz="2400" dirty="0"/>
              <a:t>each </a:t>
            </a:r>
            <a:r>
              <a:rPr lang="en-US" sz="2400" dirty="0">
                <a:effectLst>
                  <a:outerShdw blurRad="38100" dist="38100" dir="2700000" algn="tl">
                    <a:srgbClr val="000000">
                      <a:alpha val="43137"/>
                    </a:srgbClr>
                  </a:outerShdw>
                </a:effectLst>
              </a:rPr>
              <a:t>has a core subunits composed from 3 sub units  </a:t>
            </a:r>
            <a:r>
              <a:rPr lang="en-US" sz="2400" b="1" dirty="0">
                <a:effectLst>
                  <a:outerShdw blurRad="38100" dist="38100" dir="2700000" algn="tl">
                    <a:srgbClr val="000000">
                      <a:alpha val="43137"/>
                    </a:srgbClr>
                  </a:outerShdw>
                </a:effectLst>
              </a:rPr>
              <a:t>α</a:t>
            </a:r>
            <a:r>
              <a:rPr lang="en-US" sz="2400"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ε</a:t>
            </a:r>
            <a:r>
              <a:rPr lang="en-US" sz="2400" dirty="0">
                <a:effectLst>
                  <a:outerShdw blurRad="38100" dist="38100" dir="2700000" algn="tl">
                    <a:srgbClr val="000000">
                      <a:alpha val="43137"/>
                    </a:srgbClr>
                  </a:outerShdw>
                </a:effectLst>
              </a:rPr>
              <a:t> and </a:t>
            </a:r>
            <a:r>
              <a:rPr lang="en-US" sz="2400" b="1" dirty="0">
                <a:effectLst>
                  <a:outerShdw blurRad="38100" dist="38100" dir="2700000" algn="tl">
                    <a:srgbClr val="000000">
                      <a:alpha val="43137"/>
                    </a:srgbClr>
                  </a:outerShdw>
                </a:effectLst>
              </a:rPr>
              <a:t>θ</a:t>
            </a:r>
            <a:r>
              <a:rPr lang="en-US" sz="2400" dirty="0">
                <a:effectLst>
                  <a:outerShdw blurRad="38100" dist="38100" dir="2700000" algn="tl">
                    <a:srgbClr val="000000">
                      <a:alpha val="43137"/>
                    </a:srgbClr>
                  </a:outerShdw>
                </a:effectLst>
              </a:rPr>
              <a:t> subunits.</a:t>
            </a:r>
          </a:p>
          <a:p>
            <a:pPr lvl="1">
              <a:spcBef>
                <a:spcPct val="20000"/>
              </a:spcBef>
            </a:pPr>
            <a:r>
              <a:rPr lang="en-US" sz="2400" dirty="0" smtClean="0">
                <a:effectLst>
                  <a:outerShdw blurRad="38100" dist="38100" dir="2700000" algn="tl">
                    <a:srgbClr val="000000">
                      <a:alpha val="43137"/>
                    </a:srgbClr>
                  </a:outerShdw>
                </a:effectLst>
              </a:rPr>
              <a:t>- the </a:t>
            </a:r>
            <a:r>
              <a:rPr lang="en-US" sz="2400" dirty="0">
                <a:effectLst>
                  <a:outerShdw blurRad="38100" dist="38100" dir="2700000" algn="tl">
                    <a:srgbClr val="000000">
                      <a:alpha val="43137"/>
                    </a:srgbClr>
                  </a:outerShdw>
                </a:effectLst>
              </a:rPr>
              <a:t>α subunit  has the polymerase activity.</a:t>
            </a:r>
          </a:p>
          <a:p>
            <a:pPr lvl="1">
              <a:spcBef>
                <a:spcPct val="20000"/>
              </a:spcBef>
            </a:pPr>
            <a:r>
              <a:rPr lang="en-US" sz="2400" dirty="0" smtClean="0">
                <a:effectLst>
                  <a:outerShdw blurRad="38100" dist="38100" dir="2700000" algn="tl">
                    <a:srgbClr val="000000">
                      <a:alpha val="43137"/>
                    </a:srgbClr>
                  </a:outerShdw>
                </a:effectLst>
              </a:rPr>
              <a:t>- the </a:t>
            </a:r>
            <a:r>
              <a:rPr lang="en-US" sz="2400" dirty="0">
                <a:effectLst>
                  <a:outerShdw blurRad="38100" dist="38100" dir="2700000" algn="tl">
                    <a:srgbClr val="000000">
                      <a:alpha val="43137"/>
                    </a:srgbClr>
                  </a:outerShdw>
                </a:effectLst>
              </a:rPr>
              <a:t>ε subunit  has 3'→5' exonuclease activity.</a:t>
            </a:r>
          </a:p>
          <a:p>
            <a:pPr lvl="1">
              <a:spcBef>
                <a:spcPct val="20000"/>
              </a:spcBef>
            </a:pPr>
            <a:r>
              <a:rPr lang="en-US" sz="2400" dirty="0" smtClean="0">
                <a:effectLst>
                  <a:outerShdw blurRad="38100" dist="38100" dir="2700000" algn="tl">
                    <a:srgbClr val="000000">
                      <a:alpha val="43137"/>
                    </a:srgbClr>
                  </a:outerShdw>
                </a:effectLst>
              </a:rPr>
              <a:t>- the </a:t>
            </a:r>
            <a:r>
              <a:rPr lang="en-US" sz="2400" dirty="0">
                <a:effectLst>
                  <a:outerShdw blurRad="38100" dist="38100" dir="2700000" algn="tl">
                    <a:srgbClr val="000000">
                      <a:alpha val="43137"/>
                    </a:srgbClr>
                  </a:outerShdw>
                </a:effectLst>
              </a:rPr>
              <a:t>θ subunit  stimulates the ε subunit's proofreading.</a:t>
            </a:r>
          </a:p>
          <a:p>
            <a:pPr marL="342900" lvl="0" indent="-342900">
              <a:spcBef>
                <a:spcPct val="20000"/>
              </a:spcBef>
              <a:buFont typeface="Arial" pitchFamily="34" charset="0"/>
              <a:buChar char="•"/>
            </a:pPr>
            <a:r>
              <a:rPr lang="en-US" sz="2400" dirty="0">
                <a:effectLst>
                  <a:outerShdw blurRad="38100" dist="38100" dir="2700000" algn="tl">
                    <a:srgbClr val="000000">
                      <a:alpha val="43137"/>
                    </a:srgbClr>
                  </a:outerShdw>
                </a:effectLst>
              </a:rPr>
              <a:t>2 </a:t>
            </a:r>
            <a:r>
              <a:rPr lang="en-US" sz="2400" b="1" dirty="0">
                <a:effectLst>
                  <a:outerShdw blurRad="38100" dist="38100" dir="2700000" algn="tl">
                    <a:srgbClr val="000000">
                      <a:alpha val="43137"/>
                    </a:srgbClr>
                  </a:outerShdw>
                </a:effectLst>
              </a:rPr>
              <a:t>β</a:t>
            </a:r>
            <a:r>
              <a:rPr lang="en-US" sz="2400" dirty="0">
                <a:effectLst>
                  <a:outerShdw blurRad="38100" dist="38100" dir="2700000" algn="tl">
                    <a:srgbClr val="000000">
                      <a:alpha val="43137"/>
                    </a:srgbClr>
                  </a:outerShdw>
                </a:effectLst>
              </a:rPr>
              <a:t> units  which act as sliding  clamp keeping the polymerase bound to the DNA  template .</a:t>
            </a:r>
          </a:p>
          <a:p>
            <a:pPr marL="342900" lvl="0" indent="-342900">
              <a:spcBef>
                <a:spcPct val="20000"/>
              </a:spcBef>
              <a:buFont typeface="Arial" pitchFamily="34" charset="0"/>
              <a:buChar char="•"/>
            </a:pPr>
            <a:r>
              <a:rPr lang="en-US" sz="2400" dirty="0">
                <a:effectLst>
                  <a:outerShdw blurRad="38100" dist="38100" dir="2700000" algn="tl">
                    <a:srgbClr val="000000">
                      <a:alpha val="43137"/>
                    </a:srgbClr>
                  </a:outerShdw>
                </a:effectLst>
              </a:rPr>
              <a:t>2 </a:t>
            </a:r>
            <a:r>
              <a:rPr lang="en-US" sz="2400" b="1" dirty="0">
                <a:effectLst>
                  <a:outerShdw blurRad="38100" dist="38100" dir="2700000" algn="tl">
                    <a:srgbClr val="000000">
                      <a:alpha val="43137"/>
                    </a:srgbClr>
                  </a:outerShdw>
                </a:effectLst>
              </a:rPr>
              <a:t>τ</a:t>
            </a:r>
            <a:r>
              <a:rPr lang="en-US" sz="2400" dirty="0">
                <a:effectLst>
                  <a:outerShdw blurRad="38100" dist="38100" dir="2700000" algn="tl">
                    <a:srgbClr val="000000">
                      <a:alpha val="43137"/>
                    </a:srgbClr>
                  </a:outerShdw>
                </a:effectLst>
              </a:rPr>
              <a:t> units which acts to dimerism two of the core enzymes (α, ε, and θ subunits).</a:t>
            </a:r>
            <a:endParaRPr lang="en-US"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33400"/>
            <a:ext cx="8400047" cy="6001643"/>
          </a:xfrm>
          <a:prstGeom prst="rect">
            <a:avLst/>
          </a:prstGeom>
        </p:spPr>
        <p:txBody>
          <a:bodyPr wrap="square">
            <a:spAutoFit/>
          </a:bodyPr>
          <a:lstStyle/>
          <a:p>
            <a:pPr marL="342900" lvl="0" indent="-342900" algn="just">
              <a:spcBef>
                <a:spcPct val="20000"/>
              </a:spcBef>
              <a:buFont typeface="Arial" pitchFamily="34" charset="0"/>
              <a:buChar char="•"/>
            </a:pPr>
            <a:r>
              <a:rPr lang="en-US" sz="2400" dirty="0">
                <a:effectLst>
                  <a:outerShdw blurRad="38100" dist="38100" dir="2700000" algn="tl">
                    <a:srgbClr val="000000">
                      <a:alpha val="43137"/>
                    </a:srgbClr>
                  </a:outerShdw>
                </a:effectLst>
              </a:rPr>
              <a:t>The </a:t>
            </a:r>
            <a:r>
              <a:rPr lang="en-US" sz="2400" dirty="0">
                <a:effectLst>
                  <a:outerShdw blurRad="38100" dist="38100" dir="2700000" algn="tl">
                    <a:srgbClr val="000000">
                      <a:alpha val="43137"/>
                    </a:srgbClr>
                  </a:outerShdw>
                </a:effectLst>
              </a:rPr>
              <a:t>gamma  γ complex  </a:t>
            </a:r>
            <a:r>
              <a:rPr lang="en-US" sz="2400" dirty="0" smtClean="0">
                <a:effectLst>
                  <a:outerShdw blurRad="38100" dist="38100" dir="2700000" algn="tl">
                    <a:srgbClr val="000000">
                      <a:alpha val="43137"/>
                    </a:srgbClr>
                  </a:outerShdw>
                </a:effectLst>
              </a:rPr>
              <a:t>which </a:t>
            </a:r>
            <a:r>
              <a:rPr lang="en-US" sz="2400" dirty="0">
                <a:effectLst>
                  <a:outerShdw blurRad="38100" dist="38100" dir="2700000" algn="tl">
                    <a:srgbClr val="000000">
                      <a:alpha val="43137"/>
                    </a:srgbClr>
                  </a:outerShdw>
                </a:effectLst>
              </a:rPr>
              <a:t>acts as a clamp loader </a:t>
            </a:r>
            <a:r>
              <a:rPr lang="en-US" sz="2400" dirty="0">
                <a:effectLst>
                  <a:outerShdw blurRad="38100" dist="38100" dir="2700000" algn="tl">
                    <a:srgbClr val="000000">
                      <a:alpha val="43137"/>
                    </a:srgbClr>
                  </a:outerShdw>
                </a:effectLst>
              </a:rPr>
              <a:t> for </a:t>
            </a:r>
            <a:r>
              <a:rPr lang="en-US" sz="2400" dirty="0">
                <a:effectLst>
                  <a:outerShdw blurRad="38100" dist="38100" dir="2700000" algn="tl">
                    <a:srgbClr val="000000">
                      <a:alpha val="43137"/>
                    </a:srgbClr>
                  </a:outerShdw>
                </a:effectLst>
              </a:rPr>
              <a:t>the lagging strand helping the two β subunits to form one </a:t>
            </a:r>
            <a:r>
              <a:rPr lang="en-US" sz="2400" dirty="0">
                <a:effectLst>
                  <a:outerShdw blurRad="38100" dist="38100" dir="2700000" algn="tl">
                    <a:srgbClr val="000000">
                      <a:alpha val="43137"/>
                    </a:srgbClr>
                  </a:outerShdw>
                </a:effectLst>
              </a:rPr>
              <a:t>unit </a:t>
            </a:r>
            <a:r>
              <a:rPr lang="en-US" sz="2400" dirty="0">
                <a:effectLst>
                  <a:outerShdw blurRad="38100" dist="38100" dir="2700000" algn="tl">
                    <a:srgbClr val="000000">
                      <a:alpha val="43137"/>
                    </a:srgbClr>
                  </a:outerShdw>
                </a:effectLst>
              </a:rPr>
              <a:t>and bind to DNA. </a:t>
            </a:r>
            <a:r>
              <a:rPr lang="en-US" sz="2400" dirty="0">
                <a:solidFill>
                  <a:srgbClr val="FF0000"/>
                </a:solidFill>
                <a:effectLst>
                  <a:outerShdw blurRad="38100" dist="38100" dir="2700000" algn="tl">
                    <a:srgbClr val="000000">
                      <a:alpha val="43137"/>
                    </a:srgbClr>
                  </a:outerShdw>
                </a:effectLst>
              </a:rPr>
              <a:t>The γ unit is made up of 5 subunits which include  3  γ subunits, 1 δ subunit , and 1 δ' subunit . </a:t>
            </a:r>
            <a:endParaRPr lang="en-US" sz="2400" dirty="0" smtClean="0">
              <a:solidFill>
                <a:srgbClr val="FF0000"/>
              </a:solidFill>
              <a:effectLst>
                <a:outerShdw blurRad="38100" dist="38100" dir="2700000" algn="tl">
                  <a:srgbClr val="000000">
                    <a:alpha val="43137"/>
                  </a:srgbClr>
                </a:outerShdw>
              </a:effectLst>
            </a:endParaRPr>
          </a:p>
          <a:p>
            <a:pPr marL="342900" lvl="0" indent="-342900" algn="just">
              <a:spcBef>
                <a:spcPct val="20000"/>
              </a:spcBef>
              <a:buFont typeface="Arial" pitchFamily="34" charset="0"/>
              <a:buChar char="•"/>
            </a:pPr>
            <a:endParaRPr lang="en-US" sz="2400" dirty="0">
              <a:solidFill>
                <a:srgbClr val="FF0000"/>
              </a:solidFill>
              <a:effectLst>
                <a:outerShdw blurRad="38100" dist="38100" dir="2700000" algn="tl">
                  <a:srgbClr val="000000">
                    <a:alpha val="43137"/>
                  </a:srgbClr>
                </a:outerShdw>
              </a:effectLst>
            </a:endParaRPr>
          </a:p>
          <a:p>
            <a:pPr marL="342900" lvl="0" indent="-342900" algn="just">
              <a:spcBef>
                <a:spcPct val="20000"/>
              </a:spcBef>
              <a:buFont typeface="Arial" pitchFamily="34" charset="0"/>
              <a:buChar char="•"/>
            </a:pPr>
            <a:r>
              <a:rPr lang="en-US" sz="2400" dirty="0" smtClean="0">
                <a:effectLst>
                  <a:outerShdw blurRad="38100" dist="38100" dir="2700000" algn="tl">
                    <a:srgbClr val="000000">
                      <a:alpha val="43137"/>
                    </a:srgbClr>
                  </a:outerShdw>
                </a:effectLst>
              </a:rPr>
              <a:t>The </a:t>
            </a:r>
            <a:r>
              <a:rPr lang="en-US" sz="2400" dirty="0">
                <a:effectLst>
                  <a:outerShdw blurRad="38100" dist="38100" dir="2700000" algn="tl">
                    <a:srgbClr val="000000">
                      <a:alpha val="43137"/>
                    </a:srgbClr>
                  </a:outerShdw>
                </a:effectLst>
              </a:rPr>
              <a:t>δ is involved in copying of the lagging strand.</a:t>
            </a:r>
            <a:r>
              <a:rPr lang="ar-IQ" sz="24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Beside  that there are Χ  and Ψ </a:t>
            </a:r>
            <a:r>
              <a:rPr lang="en-US" sz="2400" dirty="0" smtClean="0">
                <a:effectLst>
                  <a:outerShdw blurRad="38100" dist="38100" dir="2700000" algn="tl">
                    <a:srgbClr val="000000">
                      <a:alpha val="43137"/>
                    </a:srgbClr>
                  </a:outerShdw>
                </a:effectLst>
              </a:rPr>
              <a:t>which </a:t>
            </a:r>
            <a:r>
              <a:rPr lang="en-US" sz="2400" dirty="0">
                <a:effectLst>
                  <a:outerShdw blurRad="38100" dist="38100" dir="2700000" algn="tl">
                    <a:srgbClr val="000000">
                      <a:alpha val="43137"/>
                    </a:srgbClr>
                  </a:outerShdw>
                </a:effectLst>
              </a:rPr>
              <a:t>complete the  complex and bind to γ  </a:t>
            </a:r>
          </a:p>
          <a:p>
            <a:pPr marL="342900" lvl="0" indent="-342900" algn="just">
              <a:spcBef>
                <a:spcPct val="20000"/>
              </a:spcBef>
              <a:buFont typeface="Arial" pitchFamily="34" charset="0"/>
              <a:buChar char="•"/>
            </a:pPr>
            <a:endParaRPr lang="en-US" sz="2400" dirty="0" smtClean="0">
              <a:effectLst>
                <a:outerShdw blurRad="38100" dist="38100" dir="2700000" algn="tl">
                  <a:srgbClr val="000000">
                    <a:alpha val="43137"/>
                  </a:srgbClr>
                </a:outerShdw>
              </a:effectLst>
            </a:endParaRPr>
          </a:p>
          <a:p>
            <a:pPr marL="342900" lvl="0" indent="-342900" algn="just">
              <a:spcBef>
                <a:spcPct val="20000"/>
              </a:spcBef>
              <a:buFont typeface="Arial" pitchFamily="34" charset="0"/>
              <a:buChar char="•"/>
            </a:pPr>
            <a:r>
              <a:rPr lang="en-US" sz="2400" dirty="0" smtClean="0">
                <a:effectLst>
                  <a:outerShdw blurRad="38100" dist="38100" dir="2700000" algn="tl">
                    <a:srgbClr val="000000">
                      <a:alpha val="43137"/>
                    </a:srgbClr>
                  </a:outerShdw>
                </a:effectLst>
              </a:rPr>
              <a:t>DNA </a:t>
            </a:r>
            <a:r>
              <a:rPr lang="en-US" sz="2400" dirty="0">
                <a:effectLst>
                  <a:outerShdw blurRad="38100" dist="38100" dir="2700000" algn="tl">
                    <a:srgbClr val="000000">
                      <a:alpha val="43137"/>
                    </a:srgbClr>
                  </a:outerShdw>
                </a:effectLst>
              </a:rPr>
              <a:t>polymerase III synthesizes base pairs at a rate of around 1000 nucleotides per second. </a:t>
            </a:r>
            <a:r>
              <a:rPr lang="en-US" sz="2400" dirty="0">
                <a:effectLst>
                  <a:outerShdw blurRad="38100" dist="38100" dir="2700000" algn="tl">
                    <a:srgbClr val="000000">
                      <a:alpha val="43137"/>
                    </a:srgbClr>
                  </a:outerShdw>
                </a:effectLst>
              </a:rPr>
              <a:t>DNA Pol III activity begins after strand separation at the origin of replication. Because DNA synthesis cannot start replication  , an RNA primer, complementary to part of the single-stranded DNA, is synthesized by primase (an RNA polymerase)</a:t>
            </a:r>
          </a:p>
          <a:p>
            <a:pPr marL="342900" lvl="0" indent="-342900" algn="just">
              <a:spcBef>
                <a:spcPct val="20000"/>
              </a:spcBef>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4273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4" y="304800"/>
            <a:ext cx="9067800" cy="533400"/>
          </a:xfrm>
          <a:solidFill>
            <a:srgbClr val="FF0066"/>
          </a:solidFill>
        </p:spPr>
        <p:txBody>
          <a:bodyPr>
            <a:normAutofit/>
          </a:bodyPr>
          <a:lstStyle/>
          <a:p>
            <a:pPr algn="justLow" rtl="0"/>
            <a:r>
              <a:rPr lang="en-US" sz="2800" b="1" dirty="0" smtClean="0">
                <a:solidFill>
                  <a:srgbClr val="FFFF00"/>
                </a:solidFill>
                <a:effectLst>
                  <a:outerShdw blurRad="38100" dist="38100" dir="2700000" algn="tl">
                    <a:srgbClr val="000000">
                      <a:alpha val="43137"/>
                    </a:srgbClr>
                  </a:outerShdw>
                </a:effectLst>
              </a:rPr>
              <a:t>Structure </a:t>
            </a:r>
            <a:r>
              <a:rPr lang="en-US" sz="2800" b="1" dirty="0" smtClean="0">
                <a:solidFill>
                  <a:srgbClr val="FFFF00"/>
                </a:solidFill>
                <a:effectLst>
                  <a:outerShdw blurRad="38100" dist="38100" dir="2700000" algn="tl">
                    <a:srgbClr val="000000">
                      <a:alpha val="43137"/>
                    </a:srgbClr>
                  </a:outerShdw>
                </a:effectLst>
              </a:rPr>
              <a:t>and sub units of 2 </a:t>
            </a:r>
            <a:r>
              <a:rPr lang="en-US" sz="2800" b="1" dirty="0" smtClean="0">
                <a:solidFill>
                  <a:srgbClr val="FFFF00"/>
                </a:solidFill>
                <a:effectLst>
                  <a:outerShdw blurRad="38100" dist="38100" dir="2700000" algn="tl">
                    <a:srgbClr val="000000">
                      <a:alpha val="43137"/>
                    </a:srgbClr>
                  </a:outerShdw>
                </a:effectLst>
              </a:rPr>
              <a:t>DNA polymerase </a:t>
            </a:r>
            <a:r>
              <a:rPr lang="en-US" sz="2800" b="1" dirty="0" smtClean="0">
                <a:solidFill>
                  <a:srgbClr val="FFFF00"/>
                </a:solidFill>
                <a:effectLst>
                  <a:outerShdw blurRad="38100" dist="38100" dir="2700000" algn="tl">
                    <a:srgbClr val="000000">
                      <a:alpha val="43137"/>
                    </a:srgbClr>
                  </a:outerShdw>
                </a:effectLst>
              </a:rPr>
              <a:t>III (replisome</a:t>
            </a:r>
            <a:r>
              <a:rPr lang="en-US" sz="2800" b="1" dirty="0" smtClean="0">
                <a:solidFill>
                  <a:srgbClr val="FFFF00"/>
                </a:solidFill>
                <a:effectLst>
                  <a:outerShdw blurRad="38100" dist="38100" dir="2700000" algn="tl">
                    <a:srgbClr val="000000">
                      <a:alpha val="43137"/>
                    </a:srgbClr>
                  </a:outerShdw>
                </a:effectLst>
              </a:rPr>
              <a:t>)</a:t>
            </a:r>
            <a:endParaRPr lang="en-US" sz="2800" b="1" dirty="0">
              <a:solidFill>
                <a:srgbClr val="FFFF00"/>
              </a:solidFill>
              <a:effectLst>
                <a:outerShdw blurRad="38100" dist="38100" dir="2700000" algn="tl">
                  <a:srgbClr val="000000">
                    <a:alpha val="43137"/>
                  </a:srgbClr>
                </a:outerShdw>
              </a:effectLst>
            </a:endParaRPr>
          </a:p>
        </p:txBody>
      </p:sp>
      <p:pic>
        <p:nvPicPr>
          <p:cNvPr id="4" name="Content Placeholder 3" descr="DNA_polymerase_III_(with_subunits).jpg"/>
          <p:cNvPicPr>
            <a:picLocks noGrp="1" noChangeAspect="1"/>
          </p:cNvPicPr>
          <p:nvPr>
            <p:ph idx="1"/>
          </p:nvPr>
        </p:nvPicPr>
        <p:blipFill>
          <a:blip r:embed="rId2" cstate="print"/>
          <a:stretch>
            <a:fillRect/>
          </a:stretch>
        </p:blipFill>
        <p:spPr>
          <a:xfrm>
            <a:off x="914400" y="1600200"/>
            <a:ext cx="7239000" cy="5029200"/>
          </a:xfrm>
        </p:spPr>
      </p:pic>
    </p:spTree>
  </p:cSld>
  <p:clrMapOvr>
    <a:masterClrMapping/>
  </p:clrMapOvr>
  <p:transition>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4953000" cy="646331"/>
          </a:xfrm>
          <a:prstGeom prst="rect">
            <a:avLst/>
          </a:prstGeom>
          <a:solidFill>
            <a:srgbClr val="009E47"/>
          </a:solidFill>
        </p:spPr>
        <p:txBody>
          <a:bodyPr wrap="square">
            <a:spAutoFit/>
          </a:bodyPr>
          <a:lstStyle/>
          <a:p>
            <a:pPr lvl="0" rtl="1">
              <a:spcBef>
                <a:spcPct val="0"/>
              </a:spcBef>
            </a:pPr>
            <a:r>
              <a:rPr lang="en-US" sz="3600" b="1" dirty="0">
                <a:solidFill>
                  <a:schemeClr val="bg1"/>
                </a:solidFill>
                <a:effectLst>
                  <a:outerShdw blurRad="38100" dist="38100" dir="2700000" algn="tl">
                    <a:srgbClr val="000000">
                      <a:alpha val="43137"/>
                    </a:srgbClr>
                  </a:outerShdw>
                </a:effectLst>
                <a:ea typeface="+mj-ea"/>
                <a:cs typeface="+mj-cs"/>
              </a:rPr>
              <a:t>Steps of DNA replication </a:t>
            </a:r>
            <a:endParaRPr lang="en-US" sz="3600" b="1" dirty="0">
              <a:solidFill>
                <a:schemeClr val="bg1"/>
              </a:solidFill>
              <a:effectLst>
                <a:outerShdw blurRad="38100" dist="38100" dir="2700000" algn="tl">
                  <a:srgbClr val="000000">
                    <a:alpha val="43137"/>
                  </a:srgbClr>
                </a:outerShdw>
              </a:effectLst>
              <a:ea typeface="+mj-ea"/>
              <a:cs typeface="+mj-cs"/>
            </a:endParaRPr>
          </a:p>
        </p:txBody>
      </p:sp>
      <p:sp>
        <p:nvSpPr>
          <p:cNvPr id="5" name="Rectangle 4"/>
          <p:cNvSpPr/>
          <p:nvPr/>
        </p:nvSpPr>
        <p:spPr>
          <a:xfrm>
            <a:off x="444062" y="1219200"/>
            <a:ext cx="8166538" cy="3046988"/>
          </a:xfrm>
          <a:prstGeom prst="rect">
            <a:avLst/>
          </a:prstGeom>
        </p:spPr>
        <p:txBody>
          <a:bodyPr wrap="square">
            <a:spAutoFit/>
          </a:bodyPr>
          <a:lstStyle/>
          <a:p>
            <a:pPr algn="just"/>
            <a:r>
              <a:rPr lang="en-US" sz="2400" b="1" dirty="0"/>
              <a:t>1- </a:t>
            </a:r>
            <a:r>
              <a:rPr lang="en-US" sz="2400" b="1" dirty="0" smtClean="0"/>
              <a:t>Initiation…</a:t>
            </a:r>
          </a:p>
          <a:p>
            <a:pPr algn="just"/>
            <a:r>
              <a:rPr lang="en-US" sz="2400" dirty="0">
                <a:effectLst>
                  <a:outerShdw blurRad="38100" dist="38100" dir="2700000" algn="tl">
                    <a:srgbClr val="000000">
                      <a:alpha val="43137"/>
                    </a:srgbClr>
                  </a:outerShdw>
                </a:effectLst>
              </a:rPr>
              <a:t>The </a:t>
            </a:r>
            <a:r>
              <a:rPr lang="en-US" sz="2400" dirty="0">
                <a:effectLst>
                  <a:outerShdw blurRad="38100" dist="38100" dir="2700000" algn="tl">
                    <a:srgbClr val="000000">
                      <a:alpha val="43137"/>
                    </a:srgbClr>
                  </a:outerShdw>
                </a:effectLst>
              </a:rPr>
              <a:t>process require replictor and intiator  </a:t>
            </a:r>
            <a:r>
              <a:rPr lang="en-US" sz="2400" dirty="0">
                <a:effectLst>
                  <a:outerShdw blurRad="38100" dist="38100" dir="2700000" algn="tl">
                    <a:srgbClr val="000000">
                      <a:alpha val="43137"/>
                    </a:srgbClr>
                  </a:outerShdw>
                </a:effectLst>
              </a:rPr>
              <a:t>protein (</a:t>
            </a:r>
            <a:r>
              <a:rPr lang="en-US" sz="2400" dirty="0">
                <a:effectLst>
                  <a:outerShdw blurRad="38100" dist="38100" dir="2700000" algn="tl">
                    <a:srgbClr val="000000">
                      <a:alpha val="43137"/>
                    </a:srgbClr>
                  </a:outerShdw>
                </a:effectLst>
              </a:rPr>
              <a:t>DnaA protein ). For a cell to divide, it must first replicate its </a:t>
            </a:r>
            <a:r>
              <a:rPr lang="en-US" sz="2400" dirty="0" err="1">
                <a:effectLst>
                  <a:outerShdw blurRad="38100" dist="38100" dir="2700000" algn="tl">
                    <a:srgbClr val="000000">
                      <a:alpha val="43137"/>
                    </a:srgbClr>
                  </a:outerShdw>
                </a:effectLst>
              </a:rPr>
              <a:t>DNA.This</a:t>
            </a:r>
            <a:r>
              <a:rPr lang="en-US" sz="2400" dirty="0">
                <a:effectLst>
                  <a:outerShdw blurRad="38100" dist="38100" dir="2700000" algn="tl">
                    <a:srgbClr val="000000">
                      <a:alpha val="43137"/>
                    </a:srgbClr>
                  </a:outerShdw>
                </a:effectLst>
              </a:rPr>
              <a:t> process is initiated at particular points in the DNA, known as replicator (200-300 bp)  which contain specific area called "origin of replication </a:t>
            </a:r>
            <a:r>
              <a:rPr lang="en-US" sz="2400" dirty="0" err="1">
                <a:effectLst>
                  <a:outerShdw blurRad="38100" dist="38100" dir="2700000" algn="tl">
                    <a:srgbClr val="000000">
                      <a:alpha val="43137"/>
                    </a:srgbClr>
                  </a:outerShdw>
                </a:effectLst>
              </a:rPr>
              <a:t>ori</a:t>
            </a:r>
            <a:r>
              <a:rPr lang="en-US" sz="2400" dirty="0">
                <a:effectLst>
                  <a:outerShdw blurRad="38100" dist="38100" dir="2700000" algn="tl">
                    <a:srgbClr val="000000">
                      <a:alpha val="43137"/>
                    </a:srgbClr>
                  </a:outerShdw>
                </a:effectLst>
              </a:rPr>
              <a:t> c  or </a:t>
            </a:r>
            <a:r>
              <a:rPr lang="en-US" sz="2400" dirty="0" err="1">
                <a:effectLst>
                  <a:outerShdw blurRad="38100" dist="38100" dir="2700000" algn="tl">
                    <a:srgbClr val="000000">
                      <a:alpha val="43137"/>
                    </a:srgbClr>
                  </a:outerShdw>
                </a:effectLst>
              </a:rPr>
              <a:t>Dna</a:t>
            </a:r>
            <a:r>
              <a:rPr lang="en-US" sz="2400" dirty="0">
                <a:effectLst>
                  <a:outerShdw blurRad="38100" dist="38100" dir="2700000" algn="tl">
                    <a:srgbClr val="000000">
                      <a:alpha val="43137"/>
                    </a:srgbClr>
                  </a:outerShdw>
                </a:effectLst>
              </a:rPr>
              <a:t> A box) ", which will  opened by  initiator proteins. In E. coli this protein is called  DnaA protein  ; in yeast, is called  origin recognition complex. </a:t>
            </a:r>
            <a:endParaRPr lang="ar-IQ" sz="2400" dirty="0">
              <a:effectLst>
                <a:outerShdw blurRad="38100" dist="38100" dir="2700000" algn="tl">
                  <a:srgbClr val="000000">
                    <a:alpha val="43137"/>
                  </a:srgbClr>
                </a:outerShdw>
              </a:effectLst>
            </a:endParaRPr>
          </a:p>
        </p:txBody>
      </p:sp>
      <p:sp>
        <p:nvSpPr>
          <p:cNvPr id="6" name="Rectangle 5"/>
          <p:cNvSpPr/>
          <p:nvPr/>
        </p:nvSpPr>
        <p:spPr>
          <a:xfrm>
            <a:off x="425669" y="4572000"/>
            <a:ext cx="8014138" cy="1569660"/>
          </a:xfrm>
          <a:prstGeom prst="rect">
            <a:avLst/>
          </a:prstGeom>
        </p:spPr>
        <p:txBody>
          <a:bodyPr wrap="square">
            <a:spAutoFit/>
          </a:bodyPr>
          <a:lstStyle/>
          <a:p>
            <a:pPr algn="just"/>
            <a:r>
              <a:rPr lang="en-US" sz="2400" dirty="0">
                <a:effectLst>
                  <a:outerShdw blurRad="38100" dist="38100" dir="2700000" algn="tl">
                    <a:srgbClr val="000000">
                      <a:alpha val="43137"/>
                    </a:srgbClr>
                  </a:outerShdw>
                </a:effectLst>
              </a:rPr>
              <a:t>Sequences opened  by initiator proteins tend to be "AT-rich" (rich in adenine and thymine bases), because A-T base pairs have two hydrogen bonds (rather than the three  bond in a C-G pair). </a:t>
            </a:r>
            <a:endParaRPr lang="ar-IQ" sz="2400"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p:txBody>
          <a:bodyPr/>
          <a:lstStyle/>
          <a:p>
            <a:endParaRPr lang="ar-IQ"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 y="152400"/>
            <a:ext cx="8839200" cy="533400"/>
          </a:xfrm>
          <a:solidFill>
            <a:srgbClr val="00B050"/>
          </a:solidFill>
        </p:spPr>
        <p:txBody>
          <a:bodyPr>
            <a:noAutofit/>
          </a:bodyPr>
          <a:lstStyle/>
          <a:p>
            <a:pPr algn="just" rtl="0"/>
            <a:r>
              <a:rPr lang="en-US" sz="2800" dirty="0" smtClean="0">
                <a:solidFill>
                  <a:schemeClr val="bg1"/>
                </a:solidFill>
              </a:rPr>
              <a:t>Prokaryotic and eukaryotic DNA replication is </a:t>
            </a:r>
            <a:r>
              <a:rPr lang="en-US" sz="2800" b="1" dirty="0" smtClean="0">
                <a:solidFill>
                  <a:schemeClr val="bg1"/>
                </a:solidFill>
                <a:effectLst>
                  <a:outerShdw blurRad="38100" dist="38100" dir="2700000" algn="tl">
                    <a:srgbClr val="000000">
                      <a:alpha val="43137"/>
                    </a:srgbClr>
                  </a:outerShdw>
                </a:effectLst>
              </a:rPr>
              <a:t>bidirectional </a:t>
            </a:r>
            <a:endParaRPr lang="en-US" sz="2800"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152400" y="838200"/>
            <a:ext cx="8763000" cy="1569660"/>
          </a:xfrm>
          <a:prstGeom prst="rect">
            <a:avLst/>
          </a:prstGeom>
        </p:spPr>
        <p:txBody>
          <a:bodyPr wrap="square">
            <a:spAutoFit/>
          </a:bodyPr>
          <a:lstStyle/>
          <a:p>
            <a:pPr algn="just"/>
            <a:r>
              <a:rPr lang="en-US" sz="2400" b="1" dirty="0">
                <a:solidFill>
                  <a:srgbClr val="002060"/>
                </a:solidFill>
                <a:latin typeface="Arial Narrow" pitchFamily="34" charset="0"/>
              </a:rPr>
              <a:t>The experiment of John Cairns in 1963 demonstrated by  autoradiography that the DNA of  </a:t>
            </a:r>
            <a:r>
              <a:rPr lang="en-US" sz="2400" b="1" i="1" dirty="0" smtClean="0">
                <a:solidFill>
                  <a:srgbClr val="002060"/>
                </a:solidFill>
                <a:latin typeface="Arial Narrow" pitchFamily="34" charset="0"/>
              </a:rPr>
              <a:t>E. </a:t>
            </a:r>
            <a:r>
              <a:rPr lang="en-US" sz="2400" b="1" i="1" dirty="0">
                <a:solidFill>
                  <a:srgbClr val="002060"/>
                </a:solidFill>
                <a:latin typeface="Arial Narrow" pitchFamily="34" charset="0"/>
              </a:rPr>
              <a:t>coli </a:t>
            </a:r>
            <a:r>
              <a:rPr lang="en-US" sz="2400" b="1" dirty="0">
                <a:solidFill>
                  <a:srgbClr val="002060"/>
                </a:solidFill>
                <a:latin typeface="Arial Narrow" pitchFamily="34" charset="0"/>
              </a:rPr>
              <a:t>is  a single circular not linear  molecule that is replicated from a point or  moving locus forming </a:t>
            </a:r>
            <a:r>
              <a:rPr lang="en-US" sz="2400" b="1" dirty="0" smtClean="0">
                <a:solidFill>
                  <a:srgbClr val="002060"/>
                </a:solidFill>
                <a:latin typeface="Arial Narrow" pitchFamily="34" charset="0"/>
              </a:rPr>
              <a:t>the      (replicating </a:t>
            </a:r>
            <a:r>
              <a:rPr lang="en-US" sz="2400" b="1" dirty="0">
                <a:solidFill>
                  <a:srgbClr val="002060"/>
                </a:solidFill>
                <a:latin typeface="Arial Narrow" pitchFamily="34" charset="0"/>
              </a:rPr>
              <a:t>fork) at which both new DNA strands are being synthesized. </a:t>
            </a:r>
            <a:endParaRPr lang="ar-IQ" sz="2400" dirty="0">
              <a:solidFill>
                <a:srgbClr val="002060"/>
              </a:solidFill>
            </a:endParaRPr>
          </a:p>
        </p:txBody>
      </p:sp>
      <p:sp>
        <p:nvSpPr>
          <p:cNvPr id="7" name="Content Placeholder 2"/>
          <p:cNvSpPr>
            <a:spLocks noGrp="1"/>
          </p:cNvSpPr>
          <p:nvPr>
            <p:ph idx="1"/>
          </p:nvPr>
        </p:nvSpPr>
        <p:spPr>
          <a:xfrm>
            <a:off x="209550" y="2667000"/>
            <a:ext cx="8705850" cy="2308324"/>
          </a:xfrm>
        </p:spPr>
        <p:txBody>
          <a:bodyPr wrap="square">
            <a:spAutoFit/>
          </a:bodyPr>
          <a:lstStyle/>
          <a:p>
            <a:pPr marL="0" indent="0" algn="just" rtl="0">
              <a:buNone/>
            </a:pPr>
            <a:r>
              <a:rPr lang="en-US" sz="2400" b="1" dirty="0">
                <a:solidFill>
                  <a:srgbClr val="7030A0"/>
                </a:solidFill>
                <a:latin typeface="Arial Narrow" pitchFamily="34" charset="0"/>
              </a:rPr>
              <a:t>The movement of this fork is bidirectional in another world there are two moving forks, traveling in opposite directions around the chromosome forming </a:t>
            </a:r>
            <a:r>
              <a:rPr lang="el-GR" sz="2400" b="1" dirty="0">
                <a:solidFill>
                  <a:srgbClr val="FF0000"/>
                </a:solidFill>
                <a:latin typeface="Arial Narrow" pitchFamily="34" charset="0"/>
              </a:rPr>
              <a:t>θ</a:t>
            </a:r>
            <a:r>
              <a:rPr lang="en-US" sz="2400" b="1" dirty="0">
                <a:solidFill>
                  <a:srgbClr val="FF0000"/>
                </a:solidFill>
                <a:latin typeface="Arial Narrow" pitchFamily="34" charset="0"/>
              </a:rPr>
              <a:t> theta shape </a:t>
            </a:r>
            <a:r>
              <a:rPr lang="en-US" sz="2400" b="1" dirty="0">
                <a:solidFill>
                  <a:srgbClr val="7030A0"/>
                </a:solidFill>
                <a:latin typeface="Arial Narrow" pitchFamily="34" charset="0"/>
              </a:rPr>
              <a:t>which look like a </a:t>
            </a:r>
            <a:r>
              <a:rPr lang="en-US" sz="2400" b="1" dirty="0">
                <a:solidFill>
                  <a:srgbClr val="FF0000"/>
                </a:solidFill>
                <a:latin typeface="Arial Narrow" pitchFamily="34" charset="0"/>
              </a:rPr>
              <a:t>bubble</a:t>
            </a:r>
            <a:r>
              <a:rPr lang="en-US" sz="2400" b="1" dirty="0">
                <a:solidFill>
                  <a:srgbClr val="7030A0"/>
                </a:solidFill>
                <a:latin typeface="Arial Narrow" pitchFamily="34" charset="0"/>
              </a:rPr>
              <a:t> . </a:t>
            </a:r>
            <a:r>
              <a:rPr lang="en-US" sz="2400" b="1" dirty="0" smtClean="0">
                <a:solidFill>
                  <a:srgbClr val="7030A0"/>
                </a:solidFill>
                <a:latin typeface="Arial Narrow" pitchFamily="34" charset="0"/>
              </a:rPr>
              <a:t>It </a:t>
            </a:r>
            <a:r>
              <a:rPr lang="en-US" sz="2400" b="1" dirty="0">
                <a:solidFill>
                  <a:srgbClr val="7030A0"/>
                </a:solidFill>
                <a:latin typeface="Arial Narrow" pitchFamily="34" charset="0"/>
              </a:rPr>
              <a:t>start from one point called </a:t>
            </a:r>
            <a:r>
              <a:rPr lang="en-US" sz="2400" b="1" u="sng" dirty="0">
                <a:solidFill>
                  <a:srgbClr val="00B050"/>
                </a:solidFill>
                <a:latin typeface="Arial Narrow" pitchFamily="34" charset="0"/>
              </a:rPr>
              <a:t>ori c</a:t>
            </a:r>
            <a:r>
              <a:rPr lang="en-US" sz="2400" b="1" dirty="0">
                <a:solidFill>
                  <a:srgbClr val="00B050"/>
                </a:solidFill>
                <a:latin typeface="Arial Narrow" pitchFamily="34" charset="0"/>
              </a:rPr>
              <a:t> (origin of replication) </a:t>
            </a:r>
            <a:r>
              <a:rPr lang="en-US" sz="2400" b="1" dirty="0" smtClean="0">
                <a:solidFill>
                  <a:srgbClr val="7030A0"/>
                </a:solidFill>
                <a:latin typeface="Arial Narrow" pitchFamily="34" charset="0"/>
              </a:rPr>
              <a:t>and </a:t>
            </a:r>
            <a:r>
              <a:rPr lang="en-US" sz="2400" b="1" dirty="0">
                <a:solidFill>
                  <a:srgbClr val="7030A0"/>
                </a:solidFill>
                <a:latin typeface="Arial Narrow" pitchFamily="34" charset="0"/>
              </a:rPr>
              <a:t>replication continue till reaching the opposite direction  in  one point called </a:t>
            </a:r>
            <a:r>
              <a:rPr lang="en-US" sz="2400" b="1" dirty="0">
                <a:solidFill>
                  <a:srgbClr val="00B050"/>
                </a:solidFill>
                <a:latin typeface="Arial Narrow" pitchFamily="34" charset="0"/>
              </a:rPr>
              <a:t>Ter </a:t>
            </a:r>
            <a:r>
              <a:rPr lang="en-US" sz="2400" b="1" dirty="0" smtClean="0">
                <a:solidFill>
                  <a:srgbClr val="00B050"/>
                </a:solidFill>
                <a:latin typeface="Arial Narrow" pitchFamily="34" charset="0"/>
              </a:rPr>
              <a:t>i</a:t>
            </a:r>
            <a:r>
              <a:rPr lang="en-US" sz="2400" b="1" dirty="0" smtClean="0">
                <a:solidFill>
                  <a:srgbClr val="7030A0"/>
                </a:solidFill>
                <a:latin typeface="Arial Narrow" pitchFamily="34" charset="0"/>
              </a:rPr>
              <a:t>   </a:t>
            </a:r>
            <a:r>
              <a:rPr lang="en-US" sz="2400" b="1" dirty="0" smtClean="0">
                <a:solidFill>
                  <a:srgbClr val="00B050"/>
                </a:solidFill>
                <a:latin typeface="Arial Narrow" pitchFamily="34" charset="0"/>
              </a:rPr>
              <a:t>(from </a:t>
            </a:r>
            <a:r>
              <a:rPr lang="en-US" sz="2400" b="1" dirty="0">
                <a:solidFill>
                  <a:srgbClr val="00B050"/>
                </a:solidFill>
                <a:latin typeface="Arial Narrow" pitchFamily="34" charset="0"/>
              </a:rPr>
              <a:t>terminus). </a:t>
            </a:r>
            <a:r>
              <a:rPr lang="en-US" sz="2400" b="1" dirty="0">
                <a:solidFill>
                  <a:srgbClr val="7030A0"/>
                </a:solidFill>
                <a:latin typeface="Arial Narrow" pitchFamily="34" charset="0"/>
              </a:rPr>
              <a:t>Also the shape is called the (A-butter fly </a:t>
            </a:r>
            <a:r>
              <a:rPr lang="en-US" sz="2400" b="1" dirty="0" smtClean="0">
                <a:solidFill>
                  <a:srgbClr val="7030A0"/>
                </a:solidFill>
                <a:latin typeface="Arial Narrow" pitchFamily="34" charset="0"/>
              </a:rPr>
              <a:t>replication)</a:t>
            </a:r>
            <a:endParaRPr lang="en-US" sz="2400" b="1" dirty="0">
              <a:solidFill>
                <a:srgbClr val="7030A0"/>
              </a:solidFill>
              <a:latin typeface="Arial Narrow" pitchFamily="34" charset="0"/>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83058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rPr>
              <a:t>Once the origin has been </a:t>
            </a:r>
            <a:r>
              <a:rPr lang="en-US" sz="2800" dirty="0" smtClean="0">
                <a:effectLst>
                  <a:outerShdw blurRad="38100" dist="38100" dir="2700000" algn="tl">
                    <a:srgbClr val="000000">
                      <a:alpha val="43137"/>
                    </a:srgbClr>
                  </a:outerShdw>
                </a:effectLst>
              </a:rPr>
              <a:t>recognized, the </a:t>
            </a:r>
            <a:r>
              <a:rPr lang="en-US" sz="2800" dirty="0">
                <a:effectLst>
                  <a:outerShdw blurRad="38100" dist="38100" dir="2700000" algn="tl">
                    <a:srgbClr val="000000">
                      <a:alpha val="43137"/>
                    </a:srgbClr>
                  </a:outerShdw>
                </a:effectLst>
              </a:rPr>
              <a:t>initiators proteins (</a:t>
            </a:r>
            <a:r>
              <a:rPr lang="en-US" sz="2800" dirty="0">
                <a:solidFill>
                  <a:srgbClr val="C00000"/>
                </a:solidFill>
                <a:effectLst>
                  <a:outerShdw blurRad="38100" dist="38100" dir="2700000" algn="tl">
                    <a:srgbClr val="000000">
                      <a:alpha val="43137"/>
                    </a:srgbClr>
                  </a:outerShdw>
                </a:effectLst>
              </a:rPr>
              <a:t>DnaA </a:t>
            </a:r>
            <a:r>
              <a:rPr lang="en-US" sz="2800" dirty="0" smtClean="0">
                <a:solidFill>
                  <a:srgbClr val="C00000"/>
                </a:solidFill>
                <a:effectLst>
                  <a:outerShdw blurRad="38100" dist="38100" dir="2700000" algn="tl">
                    <a:srgbClr val="000000">
                      <a:alpha val="43137"/>
                    </a:srgbClr>
                  </a:outerShdw>
                </a:effectLst>
              </a:rPr>
              <a:t>protein) </a:t>
            </a:r>
            <a:r>
              <a:rPr lang="en-US" sz="2800" dirty="0" smtClean="0">
                <a:effectLst>
                  <a:outerShdw blurRad="38100" dist="38100" dir="2700000" algn="tl">
                    <a:srgbClr val="000000">
                      <a:alpha val="43137"/>
                    </a:srgbClr>
                  </a:outerShdw>
                </a:effectLst>
              </a:rPr>
              <a:t>start forming a complex is called the</a:t>
            </a:r>
            <a:r>
              <a:rPr lang="en-US" sz="2800" dirty="0">
                <a:effectLst>
                  <a:outerShdw blurRad="38100" dist="38100" dir="2700000" algn="tl">
                    <a:srgbClr val="000000">
                      <a:alpha val="43137"/>
                    </a:srgbClr>
                  </a:outerShdw>
                </a:effectLst>
              </a:rPr>
              <a:t> </a:t>
            </a:r>
            <a:r>
              <a:rPr lang="en-US" sz="2800" dirty="0">
                <a:solidFill>
                  <a:srgbClr val="C00000"/>
                </a:solidFill>
                <a:effectLst>
                  <a:outerShdw blurRad="38100" dist="38100" dir="2700000" algn="tl">
                    <a:srgbClr val="000000">
                      <a:alpha val="43137"/>
                    </a:srgbClr>
                  </a:outerShdw>
                </a:effectLst>
              </a:rPr>
              <a:t>pre-replication complex</a:t>
            </a:r>
            <a:r>
              <a:rPr lang="en-US" sz="2800" dirty="0">
                <a:effectLst>
                  <a:outerShdw blurRad="38100" dist="38100" dir="2700000" algn="tl">
                    <a:srgbClr val="000000">
                      <a:alpha val="43137"/>
                    </a:srgbClr>
                  </a:outerShdw>
                </a:effectLst>
              </a:rPr>
              <a:t>, which unwind  the double-stranded </a:t>
            </a:r>
            <a:r>
              <a:rPr lang="en-US" sz="2800" dirty="0" smtClean="0">
                <a:effectLst>
                  <a:outerShdw blurRad="38100" dist="38100" dir="2700000" algn="tl">
                    <a:srgbClr val="000000">
                      <a:alpha val="43137"/>
                    </a:srgbClr>
                  </a:outerShdw>
                </a:effectLst>
              </a:rPr>
              <a:t>DNA. All </a:t>
            </a:r>
            <a:r>
              <a:rPr lang="en-US" sz="2800" dirty="0">
                <a:effectLst>
                  <a:outerShdw blurRad="38100" dist="38100" dir="2700000" algn="tl">
                    <a:srgbClr val="000000">
                      <a:alpha val="43137"/>
                    </a:srgbClr>
                  </a:outerShdw>
                </a:effectLst>
              </a:rPr>
              <a:t>known DNA replication systems require a free 3'</a:t>
            </a:r>
            <a:r>
              <a:rPr lang="en-US" sz="2800" dirty="0">
                <a:solidFill>
                  <a:srgbClr val="FF0000"/>
                </a:solidFill>
                <a:effectLst>
                  <a:outerShdw blurRad="38100" dist="38100" dir="2700000" algn="tl">
                    <a:srgbClr val="000000">
                      <a:alpha val="43137"/>
                    </a:srgbClr>
                  </a:outerShdw>
                </a:effectLst>
              </a:rPr>
              <a:t> hydroxyl </a:t>
            </a:r>
            <a:r>
              <a:rPr lang="en-US" sz="2800" dirty="0">
                <a:effectLst>
                  <a:outerShdw blurRad="38100" dist="38100" dir="2700000" algn="tl">
                    <a:srgbClr val="000000">
                      <a:alpha val="43137"/>
                    </a:srgbClr>
                  </a:outerShdw>
                </a:effectLst>
              </a:rPr>
              <a:t>group before synthesis can be initiated . use a</a:t>
            </a:r>
            <a:r>
              <a:rPr lang="en-US" sz="2800" dirty="0">
                <a:solidFill>
                  <a:srgbClr val="FF0000"/>
                </a:solidFill>
                <a:effectLst>
                  <a:outerShdw blurRad="38100" dist="38100" dir="2700000" algn="tl">
                    <a:srgbClr val="000000">
                      <a:alpha val="43137"/>
                    </a:srgbClr>
                  </a:outerShdw>
                </a:effectLst>
              </a:rPr>
              <a:t> primase enzyme (</a:t>
            </a:r>
            <a:r>
              <a:rPr lang="en-US" sz="2800" dirty="0" err="1">
                <a:solidFill>
                  <a:srgbClr val="FF0000"/>
                </a:solidFill>
                <a:effectLst>
                  <a:outerShdw blurRad="38100" dist="38100" dir="2700000" algn="tl">
                    <a:srgbClr val="000000">
                      <a:alpha val="43137"/>
                    </a:srgbClr>
                  </a:outerShdw>
                </a:effectLst>
              </a:rPr>
              <a:t>RNApolymerase</a:t>
            </a:r>
            <a:r>
              <a:rPr lang="en-US" sz="2800" dirty="0">
                <a:solidFill>
                  <a:srgbClr val="FF0000"/>
                </a:solidFill>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to synthesize a short RNA primer(10-20 bp) with a free 3′ OH group which is subsequently elongated by a DNA polymerase in this mechanism, </a:t>
            </a:r>
          </a:p>
          <a:p>
            <a:pPr algn="just" fontAlgn="base"/>
            <a:r>
              <a:rPr lang="en-US" sz="2800" dirty="0">
                <a:effectLst>
                  <a:outerShdw blurRad="38100" dist="38100" dir="2700000" algn="tl">
                    <a:srgbClr val="000000">
                      <a:alpha val="43137"/>
                    </a:srgbClr>
                  </a:outerShdw>
                </a:effectLst>
              </a:rPr>
              <a:t>In eukaryotes, primase is produce  by Pol α DNA polymerase  and </a:t>
            </a:r>
            <a:r>
              <a:rPr lang="en-US" sz="2800" dirty="0">
                <a:solidFill>
                  <a:srgbClr val="FF0000"/>
                </a:solidFill>
                <a:effectLst>
                  <a:outerShdw blurRad="38100" dist="38100" dir="2700000" algn="tl">
                    <a:srgbClr val="000000">
                      <a:alpha val="43137"/>
                    </a:srgbClr>
                  </a:outerShdw>
                </a:effectLst>
              </a:rPr>
              <a:t>Pol δ/Pol ε</a:t>
            </a:r>
            <a:r>
              <a:rPr lang="en-US" sz="2800" dirty="0">
                <a:effectLst>
                  <a:outerShdw blurRad="38100" dist="38100" dir="2700000" algn="tl">
                    <a:srgbClr val="000000">
                      <a:alpha val="43137"/>
                    </a:srgbClr>
                  </a:outerShdw>
                </a:effectLst>
              </a:rPr>
              <a:t>  are responsible for extension of the primed segments</a:t>
            </a:r>
          </a:p>
        </p:txBody>
      </p:sp>
    </p:spTree>
    <p:extLst>
      <p:ext uri="{BB962C8B-B14F-4D97-AF65-F5344CB8AC3E}">
        <p14:creationId xmlns:p14="http://schemas.microsoft.com/office/powerpoint/2010/main" val="499420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_5_211320365359984.jpg"/>
          <p:cNvPicPr>
            <a:picLocks noGrp="1" noChangeAspect="1"/>
          </p:cNvPicPr>
          <p:nvPr>
            <p:ph idx="1"/>
          </p:nvPr>
        </p:nvPicPr>
        <p:blipFill>
          <a:blip r:embed="rId2"/>
          <a:stretch>
            <a:fillRect/>
          </a:stretch>
        </p:blipFill>
        <p:spPr>
          <a:xfrm>
            <a:off x="0" y="152400"/>
            <a:ext cx="9144000" cy="6705600"/>
          </a:xfrm>
        </p:spPr>
        <p:style>
          <a:lnRef idx="1">
            <a:schemeClr val="accent3"/>
          </a:lnRef>
          <a:fillRef idx="2">
            <a:schemeClr val="accent3"/>
          </a:fillRef>
          <a:effectRef idx="1">
            <a:schemeClr val="accent3"/>
          </a:effectRef>
          <a:fontRef idx="minor">
            <a:schemeClr val="dk1"/>
          </a:fontRef>
        </p:style>
      </p:pic>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Autofit/>
          </a:bodyPr>
          <a:lstStyle/>
          <a:p>
            <a:r>
              <a:rPr lang="en-US" sz="2800" dirty="0" smtClean="0"/>
              <a:t>:</a:t>
            </a:r>
            <a:endParaRPr lang="en-US" sz="2800" dirty="0"/>
          </a:p>
        </p:txBody>
      </p:sp>
      <p:sp>
        <p:nvSpPr>
          <p:cNvPr id="3" name="Content Placeholder 2"/>
          <p:cNvSpPr>
            <a:spLocks noGrp="1"/>
          </p:cNvSpPr>
          <p:nvPr>
            <p:ph idx="1"/>
          </p:nvPr>
        </p:nvSpPr>
        <p:spPr>
          <a:xfrm>
            <a:off x="0" y="0"/>
            <a:ext cx="8915400" cy="6705600"/>
          </a:xfrm>
        </p:spPr>
        <p:txBody>
          <a:bodyPr>
            <a:normAutofit fontScale="92500" lnSpcReduction="10000"/>
          </a:bodyPr>
          <a:lstStyle/>
          <a:p>
            <a:pPr algn="just" rtl="0">
              <a:buNone/>
            </a:pPr>
            <a:r>
              <a:rPr lang="en-US" b="1" dirty="0" smtClean="0">
                <a:solidFill>
                  <a:srgbClr val="FF0000"/>
                </a:solidFill>
              </a:rPr>
              <a:t>Replication fork </a:t>
            </a:r>
            <a:r>
              <a:rPr lang="en-US" b="1" dirty="0" smtClean="0">
                <a:solidFill>
                  <a:srgbClr val="FF0000"/>
                </a:solidFill>
              </a:rPr>
              <a:t>…</a:t>
            </a:r>
          </a:p>
          <a:p>
            <a:pPr algn="just" rtl="0">
              <a:buNone/>
            </a:pPr>
            <a:r>
              <a:rPr lang="en-US" dirty="0" smtClean="0"/>
              <a:t>The </a:t>
            </a:r>
            <a:r>
              <a:rPr lang="en-US" dirty="0" smtClean="0"/>
              <a:t>replication fork is a structure that forms during DNA </a:t>
            </a:r>
            <a:r>
              <a:rPr lang="en-US" dirty="0" smtClean="0"/>
              <a:t>replication. Many </a:t>
            </a:r>
            <a:r>
              <a:rPr lang="en-US" dirty="0" smtClean="0"/>
              <a:t>enzymes are involved in the DNA replication fork in order to stabilize initiation </a:t>
            </a:r>
            <a:r>
              <a:rPr lang="en-US" dirty="0" smtClean="0"/>
              <a:t>step </a:t>
            </a:r>
            <a:r>
              <a:rPr lang="en-US" dirty="0" smtClean="0"/>
              <a:t>.</a:t>
            </a:r>
          </a:p>
          <a:p>
            <a:pPr algn="just" rtl="0">
              <a:buNone/>
            </a:pPr>
            <a:r>
              <a:rPr lang="en-US" dirty="0" smtClean="0"/>
              <a:t> </a:t>
            </a:r>
            <a:endParaRPr lang="en-US" dirty="0" smtClean="0"/>
          </a:p>
          <a:p>
            <a:pPr algn="just" rtl="0">
              <a:buNone/>
            </a:pPr>
            <a:r>
              <a:rPr lang="en-US" dirty="0" smtClean="0"/>
              <a:t>helicases</a:t>
            </a:r>
            <a:r>
              <a:rPr lang="en-US" dirty="0" smtClean="0"/>
              <a:t>, which break the hydrogen bonds holding the two DNA strands together. The resulting structure has two branching "prongs", each one made up of a single strand of DNA. These two strands serve as the template for the leading and lagging strands, which will be created as DNA polymerase matches complementary nucleotides to the templates; the templates may be properly referred to as the leading strand template and the lagging strand templates. SSBPs  also required </a:t>
            </a:r>
            <a:r>
              <a:rPr lang="en-US" dirty="0" smtClean="0"/>
              <a:t>here. </a:t>
            </a:r>
          </a:p>
          <a:p>
            <a:pPr algn="just" rtl="0">
              <a:buNone/>
            </a:pPr>
            <a:endParaRPr lang="en-US" dirty="0" smtClean="0"/>
          </a:p>
          <a:p>
            <a:pPr algn="l" rtl="0"/>
            <a:endParaRPr lang="en-US" dirty="0"/>
          </a:p>
        </p:txBody>
      </p:sp>
    </p:spTree>
  </p:cSld>
  <p:clrMapOvr>
    <a:masterClrMapping/>
  </p:clrMapOvr>
  <p:transition>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19200"/>
            <a:ext cx="8458200" cy="3662541"/>
          </a:xfrm>
          <a:prstGeom prst="rect">
            <a:avLst/>
          </a:prstGeom>
        </p:spPr>
        <p:txBody>
          <a:bodyPr wrap="square">
            <a:spAutoFit/>
          </a:bodyPr>
          <a:lstStyle/>
          <a:p>
            <a:pPr algn="just"/>
            <a:r>
              <a:rPr lang="en-US" sz="2800" dirty="0" smtClean="0">
                <a:solidFill>
                  <a:srgbClr val="FF0000"/>
                </a:solidFill>
              </a:rPr>
              <a:t>2- </a:t>
            </a:r>
            <a:r>
              <a:rPr lang="en-US" sz="2800" dirty="0">
                <a:solidFill>
                  <a:srgbClr val="FF0000"/>
                </a:solidFill>
              </a:rPr>
              <a:t>Elongation </a:t>
            </a:r>
            <a:r>
              <a:rPr lang="en-US" sz="2800" dirty="0" smtClean="0">
                <a:solidFill>
                  <a:srgbClr val="FF0000"/>
                </a:solidFill>
              </a:rPr>
              <a:t>step.</a:t>
            </a:r>
          </a:p>
          <a:p>
            <a:pPr algn="just"/>
            <a:endParaRPr lang="en-US" sz="2800" dirty="0">
              <a:solidFill>
                <a:srgbClr val="FF0000"/>
              </a:solidFill>
            </a:endParaRPr>
          </a:p>
          <a:p>
            <a:pPr algn="just"/>
            <a:r>
              <a:rPr lang="en-US" sz="2800" b="1" dirty="0"/>
              <a:t>DNA is always synthesized in the 5' to 3' direction.</a:t>
            </a:r>
            <a:r>
              <a:rPr lang="en-US" sz="2800" dirty="0"/>
              <a:t> </a:t>
            </a:r>
            <a:endParaRPr lang="en-US" sz="2800" dirty="0" smtClean="0"/>
          </a:p>
          <a:p>
            <a:pPr algn="just"/>
            <a:endParaRPr lang="en-US" sz="800" dirty="0" smtClean="0"/>
          </a:p>
          <a:p>
            <a:pPr algn="just"/>
            <a:r>
              <a:rPr lang="en-US" sz="2800" dirty="0" smtClean="0"/>
              <a:t>Since </a:t>
            </a:r>
            <a:r>
              <a:rPr lang="en-US" sz="2800" dirty="0"/>
              <a:t>the leading and lagging strand templates are oriented in opposite directions at the replication fork, a major issue is how to achieve synthesis of nascent (new) lagging strand DNA, whose direction of synthesis is opposite to the direction of the growing replication fork.</a:t>
            </a:r>
          </a:p>
        </p:txBody>
      </p:sp>
      <p:sp>
        <p:nvSpPr>
          <p:cNvPr id="5" name="Rectangle 4"/>
          <p:cNvSpPr/>
          <p:nvPr/>
        </p:nvSpPr>
        <p:spPr>
          <a:xfrm>
            <a:off x="457200" y="304800"/>
            <a:ext cx="4953000" cy="646331"/>
          </a:xfrm>
          <a:prstGeom prst="rect">
            <a:avLst/>
          </a:prstGeom>
          <a:solidFill>
            <a:srgbClr val="009E47"/>
          </a:solidFill>
        </p:spPr>
        <p:txBody>
          <a:bodyPr wrap="square">
            <a:spAutoFit/>
          </a:bodyPr>
          <a:lstStyle/>
          <a:p>
            <a:pPr lvl="0" rtl="1">
              <a:spcBef>
                <a:spcPct val="0"/>
              </a:spcBef>
            </a:pPr>
            <a:r>
              <a:rPr lang="en-US" sz="3600" b="1" dirty="0">
                <a:solidFill>
                  <a:schemeClr val="bg1"/>
                </a:solidFill>
                <a:effectLst>
                  <a:outerShdw blurRad="38100" dist="38100" dir="2700000" algn="tl">
                    <a:srgbClr val="000000">
                      <a:alpha val="43137"/>
                    </a:srgbClr>
                  </a:outerShdw>
                </a:effectLst>
                <a:ea typeface="+mj-ea"/>
                <a:cs typeface="+mj-cs"/>
              </a:rPr>
              <a:t>Steps of DNA replication </a:t>
            </a:r>
            <a:endParaRPr lang="en-US" sz="3600" b="1" dirty="0">
              <a:solidFill>
                <a:schemeClr val="bg1"/>
              </a:solidFill>
              <a:effectLst>
                <a:outerShdw blurRad="38100" dist="38100" dir="2700000" algn="tl">
                  <a:srgbClr val="000000">
                    <a:alpha val="43137"/>
                  </a:srgbClr>
                </a:outerShdw>
              </a:effectLst>
              <a:ea typeface="+mj-ea"/>
              <a:cs typeface="+mj-cs"/>
            </a:endParaRPr>
          </a:p>
        </p:txBody>
      </p:sp>
      <p:sp>
        <p:nvSpPr>
          <p:cNvPr id="6" name="Rectangle 5"/>
          <p:cNvSpPr/>
          <p:nvPr/>
        </p:nvSpPr>
        <p:spPr>
          <a:xfrm>
            <a:off x="647700" y="5189546"/>
            <a:ext cx="8039100" cy="954107"/>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n-US" sz="2800" b="1" i="1" dirty="0"/>
              <a:t>The leading strand receives one RNA primer while the lagging strand receives several</a:t>
            </a:r>
          </a:p>
        </p:txBody>
      </p:sp>
    </p:spTree>
    <p:extLst>
      <p:ext uri="{BB962C8B-B14F-4D97-AF65-F5344CB8AC3E}">
        <p14:creationId xmlns:p14="http://schemas.microsoft.com/office/powerpoint/2010/main" val="334844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858000"/>
          </a:xfrm>
        </p:spPr>
        <p:txBody>
          <a:bodyPr>
            <a:normAutofit fontScale="85000" lnSpcReduction="20000"/>
          </a:bodyPr>
          <a:lstStyle/>
          <a:p>
            <a:pPr algn="just" rtl="0">
              <a:buNone/>
            </a:pPr>
            <a:r>
              <a:rPr lang="en-US" dirty="0" smtClean="0"/>
              <a:t>The </a:t>
            </a:r>
            <a:r>
              <a:rPr lang="en-US" dirty="0" smtClean="0"/>
              <a:t>leading strand is continuously extended from the primer by a high </a:t>
            </a:r>
            <a:r>
              <a:rPr lang="en-US" dirty="0" smtClean="0">
                <a:solidFill>
                  <a:srgbClr val="FF0000"/>
                </a:solidFill>
              </a:rPr>
              <a:t>processivity (</a:t>
            </a:r>
            <a:r>
              <a:rPr lang="ar-IQ" dirty="0" smtClean="0">
                <a:solidFill>
                  <a:srgbClr val="FF0000"/>
                </a:solidFill>
              </a:rPr>
              <a:t>متنامي </a:t>
            </a:r>
            <a:r>
              <a:rPr lang="en-US" dirty="0" smtClean="0">
                <a:solidFill>
                  <a:srgbClr val="FF0000"/>
                </a:solidFill>
              </a:rPr>
              <a:t>,</a:t>
            </a:r>
            <a:r>
              <a:rPr lang="ar-IQ" dirty="0" smtClean="0">
                <a:solidFill>
                  <a:srgbClr val="FF0000"/>
                </a:solidFill>
              </a:rPr>
              <a:t>متقدم وعامل </a:t>
            </a:r>
            <a:r>
              <a:rPr lang="en-US" dirty="0" smtClean="0">
                <a:solidFill>
                  <a:srgbClr val="FF0000"/>
                </a:solidFill>
              </a:rPr>
              <a:t>)</a:t>
            </a:r>
            <a:r>
              <a:rPr lang="en-US" dirty="0" smtClean="0"/>
              <a:t>, replicative DNA polymerase, while the lagging strand is extended discontinuously from each primer, forming Okazaki fragments As DNA synthesis continues, the original DNA strands continue to unwind on each side of the bubble, forming </a:t>
            </a:r>
            <a:r>
              <a:rPr lang="en-US" dirty="0" smtClean="0">
                <a:solidFill>
                  <a:srgbClr val="C00000"/>
                </a:solidFill>
              </a:rPr>
              <a:t>a replication fork</a:t>
            </a:r>
            <a:r>
              <a:rPr lang="en-US" dirty="0" smtClean="0"/>
              <a:t> with two </a:t>
            </a:r>
            <a:r>
              <a:rPr lang="en-US" dirty="0" smtClean="0"/>
              <a:t>prongs (</a:t>
            </a:r>
            <a:r>
              <a:rPr lang="ar-IQ" dirty="0" smtClean="0"/>
              <a:t>شوكة</a:t>
            </a:r>
            <a:r>
              <a:rPr lang="en-US" dirty="0" smtClean="0"/>
              <a:t>)</a:t>
            </a:r>
          </a:p>
          <a:p>
            <a:pPr algn="just" rtl="0">
              <a:buNone/>
            </a:pPr>
            <a:endParaRPr lang="en-US" dirty="0" smtClean="0"/>
          </a:p>
          <a:p>
            <a:pPr algn="just" rtl="0">
              <a:buNone/>
            </a:pPr>
            <a:r>
              <a:rPr lang="el-GR" dirty="0" smtClean="0">
                <a:solidFill>
                  <a:srgbClr val="FF0000"/>
                </a:solidFill>
                <a:latin typeface="Times New Roman"/>
                <a:cs typeface="Times New Roman"/>
              </a:rPr>
              <a:t>β</a:t>
            </a:r>
            <a:r>
              <a:rPr lang="en-US" dirty="0" smtClean="0">
                <a:solidFill>
                  <a:srgbClr val="FF0000"/>
                </a:solidFill>
                <a:latin typeface="Times New Roman"/>
                <a:cs typeface="Times New Roman"/>
              </a:rPr>
              <a:t>  </a:t>
            </a:r>
            <a:r>
              <a:rPr lang="en-US" dirty="0" smtClean="0">
                <a:solidFill>
                  <a:srgbClr val="FF0000"/>
                </a:solidFill>
              </a:rPr>
              <a:t>Clamp proteins : it </a:t>
            </a:r>
            <a:r>
              <a:rPr lang="en-US" dirty="0" smtClean="0"/>
              <a:t> form a sliding clamp around DNA, helping the DNA polymerase maintain contact with its template, thereby assisting with processivity. The inner face of the clamp enables DNA to be threaded through it. Once the polymerase reaches the end of the template or detects double-stranded DNA, the sliding clamp undergoes a conformational change that releases the DNA polymerase. Clamp-loading proteins are used to initially load the clamp, recognizing the junction between template and RNA primers</a:t>
            </a:r>
          </a:p>
          <a:p>
            <a:pPr algn="just" rtl="0">
              <a:buNone/>
            </a:pPr>
            <a:r>
              <a:rPr lang="en-US" dirty="0" smtClean="0"/>
              <a:t> </a:t>
            </a:r>
          </a:p>
          <a:p>
            <a:pPr algn="just" rtl="0">
              <a:buNone/>
            </a:pPr>
            <a:r>
              <a:rPr lang="en-US" dirty="0" smtClean="0"/>
              <a:t>.</a:t>
            </a:r>
          </a:p>
          <a:p>
            <a:pPr algn="just" rtl="0"/>
            <a:endParaRPr lang="en-US" dirty="0"/>
          </a:p>
        </p:txBody>
      </p:sp>
    </p:spTree>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rmAutofit fontScale="90000"/>
          </a:bodyPr>
          <a:lstStyle/>
          <a:p>
            <a:endParaRPr lang="en-US" dirty="0"/>
          </a:p>
        </p:txBody>
      </p:sp>
      <p:pic>
        <p:nvPicPr>
          <p:cNvPr id="4" name="Content Placeholder 3" descr="dna replication.gif"/>
          <p:cNvPicPr>
            <a:picLocks noGrp="1" noChangeAspect="1"/>
          </p:cNvPicPr>
          <p:nvPr>
            <p:ph idx="1"/>
          </p:nvPr>
        </p:nvPicPr>
        <p:blipFill>
          <a:blip r:embed="rId2"/>
          <a:stretch>
            <a:fillRect/>
          </a:stretch>
        </p:blipFill>
        <p:spPr>
          <a:xfrm>
            <a:off x="381000" y="228600"/>
            <a:ext cx="8534400" cy="6324600"/>
          </a:xfrm>
        </p:spPr>
      </p:pic>
    </p:spTree>
  </p:cSld>
  <p:clrMapOvr>
    <a:masterClrMapping/>
  </p:clrMapOvr>
  <p:transition>
    <p:cut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324600" cy="60960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dirty="0" smtClean="0"/>
              <a:t>Termination in Eukaryotic cell </a:t>
            </a:r>
            <a:endParaRPr lang="en-US" dirty="0"/>
          </a:p>
        </p:txBody>
      </p:sp>
      <p:sp>
        <p:nvSpPr>
          <p:cNvPr id="4" name="Rectangle 3"/>
          <p:cNvSpPr/>
          <p:nvPr/>
        </p:nvSpPr>
        <p:spPr>
          <a:xfrm>
            <a:off x="381000" y="990600"/>
            <a:ext cx="8229600" cy="5262979"/>
          </a:xfrm>
          <a:prstGeom prst="rect">
            <a:avLst/>
          </a:prstGeom>
        </p:spPr>
        <p:txBody>
          <a:bodyPr wrap="square">
            <a:spAutoFit/>
          </a:bodyPr>
          <a:lstStyle/>
          <a:p>
            <a:pPr algn="just"/>
            <a:r>
              <a:rPr lang="en-US" sz="2800" dirty="0"/>
              <a:t>Primer removal in eukaryotes is  performed by  </a:t>
            </a:r>
            <a:r>
              <a:rPr lang="en-US" sz="2800" dirty="0" err="1">
                <a:solidFill>
                  <a:srgbClr val="FF0000"/>
                </a:solidFill>
              </a:rPr>
              <a:t>RNase</a:t>
            </a:r>
            <a:r>
              <a:rPr lang="en-US" sz="2800" dirty="0">
                <a:solidFill>
                  <a:srgbClr val="FF0000"/>
                </a:solidFill>
              </a:rPr>
              <a:t> I </a:t>
            </a:r>
            <a:r>
              <a:rPr lang="en-US" sz="2800" dirty="0"/>
              <a:t>that remove all the primer leaving only one nucleotide in the junction between 2 nucleotide and the remained one will removed by </a:t>
            </a:r>
            <a:r>
              <a:rPr lang="en-US" sz="2800" dirty="0" err="1">
                <a:solidFill>
                  <a:srgbClr val="FF0000"/>
                </a:solidFill>
              </a:rPr>
              <a:t>FenI</a:t>
            </a:r>
            <a:r>
              <a:rPr lang="en-US" sz="2800" dirty="0">
                <a:solidFill>
                  <a:srgbClr val="FF0000"/>
                </a:solidFill>
              </a:rPr>
              <a:t> enzyme . </a:t>
            </a:r>
            <a:r>
              <a:rPr lang="en-US" sz="2800" dirty="0"/>
              <a:t>Eukaryote cell initiate DNA replication at multiple points in the chromosome, so replication forks meet and terminate at many points in the chromosome; these are not known to be regulated in any particular way. Because eukaryotes have linear chromosomes, DNA replication is unable to reach the very end of the chromosomes, but ends at the </a:t>
            </a:r>
            <a:r>
              <a:rPr lang="en-US" sz="2800" dirty="0">
                <a:solidFill>
                  <a:srgbClr val="FF0000"/>
                </a:solidFill>
              </a:rPr>
              <a:t>Telomere </a:t>
            </a:r>
            <a:r>
              <a:rPr lang="en-US" sz="2800" dirty="0"/>
              <a:t>region of repetitive DNA close to the end. </a:t>
            </a:r>
            <a:endParaRPr lang="ar-IQ" sz="2800" dirty="0"/>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609600"/>
            <a:ext cx="8450317" cy="6096000"/>
          </a:xfrm>
        </p:spPr>
        <p:txBody>
          <a:bodyPr>
            <a:normAutofit lnSpcReduction="10000"/>
          </a:bodyPr>
          <a:lstStyle/>
          <a:p>
            <a:pPr marL="0" indent="0" algn="just" rtl="0">
              <a:buNone/>
            </a:pPr>
            <a:r>
              <a:rPr lang="en-US" dirty="0" smtClean="0"/>
              <a:t>This </a:t>
            </a:r>
            <a:r>
              <a:rPr lang="en-US" dirty="0" smtClean="0"/>
              <a:t>shortens the telomere of the daughter DNA strand. Shortening of the telomeres is a normal process in </a:t>
            </a:r>
            <a:r>
              <a:rPr lang="en-US" dirty="0" smtClean="0">
                <a:solidFill>
                  <a:srgbClr val="FF0000"/>
                </a:solidFill>
              </a:rPr>
              <a:t>Somatic</a:t>
            </a:r>
            <a:r>
              <a:rPr lang="en-US" dirty="0" smtClean="0"/>
              <a:t> </a:t>
            </a:r>
            <a:r>
              <a:rPr lang="en-US" dirty="0" smtClean="0">
                <a:solidFill>
                  <a:srgbClr val="FF0000"/>
                </a:solidFill>
              </a:rPr>
              <a:t>cells. </a:t>
            </a:r>
            <a:r>
              <a:rPr lang="en-US" dirty="0" smtClean="0"/>
              <a:t>As a result, cells can only divide a certain number of times before the DNA loss prevents further division. Within the </a:t>
            </a:r>
            <a:r>
              <a:rPr lang="en-US" dirty="0" smtClean="0">
                <a:solidFill>
                  <a:srgbClr val="FF0000"/>
                </a:solidFill>
              </a:rPr>
              <a:t>Germ cell</a:t>
            </a:r>
            <a:r>
              <a:rPr lang="en-US" dirty="0" smtClean="0"/>
              <a:t> line, which passes DNA to the next generation, </a:t>
            </a:r>
            <a:r>
              <a:rPr lang="en-US" dirty="0" smtClean="0">
                <a:solidFill>
                  <a:srgbClr val="FF0000"/>
                </a:solidFill>
              </a:rPr>
              <a:t>Telomerase</a:t>
            </a:r>
            <a:r>
              <a:rPr lang="en-US" dirty="0" smtClean="0"/>
              <a:t> extends the repetitive sequences of the telomere region to prevent degradation. Telomerase can become mistakenly active in somatic cells, sometimes leading to </a:t>
            </a:r>
            <a:r>
              <a:rPr lang="en-US" dirty="0" smtClean="0">
                <a:solidFill>
                  <a:srgbClr val="FF0000"/>
                </a:solidFill>
              </a:rPr>
              <a:t>Cancer </a:t>
            </a:r>
            <a:r>
              <a:rPr lang="en-US" dirty="0" smtClean="0"/>
              <a:t>formation. in the end of the replication the DNA will warp  around the basic </a:t>
            </a:r>
            <a:r>
              <a:rPr lang="en-US" dirty="0" err="1" smtClean="0"/>
              <a:t>hiatons</a:t>
            </a:r>
            <a:r>
              <a:rPr lang="en-US" dirty="0" smtClean="0"/>
              <a:t> to form the chromatin </a:t>
            </a:r>
          </a:p>
          <a:p>
            <a:pPr marL="0" indent="0" algn="l" rtl="0">
              <a:buNone/>
            </a:pPr>
            <a:endParaRPr lang="en-US" dirty="0"/>
          </a:p>
        </p:txBody>
      </p:sp>
    </p:spTree>
    <p:extLst>
      <p:ext uri="{BB962C8B-B14F-4D97-AF65-F5344CB8AC3E}">
        <p14:creationId xmlns:p14="http://schemas.microsoft.com/office/powerpoint/2010/main" val="929020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590800" cy="990600"/>
          </a:xfrm>
          <a:solidFill>
            <a:srgbClr val="FF0066"/>
          </a:solidFill>
        </p:spPr>
        <p:txBody>
          <a:bodyPr>
            <a:normAutofit fontScale="90000"/>
          </a:bodyPr>
          <a:lstStyle/>
          <a:p>
            <a:pPr algn="l"/>
            <a:r>
              <a:rPr lang="en-US" sz="2400" b="1" dirty="0" smtClean="0">
                <a:solidFill>
                  <a:srgbClr val="FFFF00"/>
                </a:solidFill>
                <a:effectLst>
                  <a:outerShdw blurRad="38100" dist="38100" dir="2700000" algn="tl">
                    <a:srgbClr val="000000">
                      <a:alpha val="43137"/>
                    </a:srgbClr>
                  </a:outerShdw>
                </a:effectLst>
              </a:rPr>
              <a:t>DNA COULD BE SYNTHESISED IN LAB </a:t>
            </a:r>
            <a:endParaRPr lang="en-US" sz="2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911366" y="254876"/>
            <a:ext cx="5848350" cy="3046988"/>
          </a:xfrm>
          <a:prstGeom prst="rect">
            <a:avLst/>
          </a:prstGeom>
        </p:spPr>
        <p:txBody>
          <a:bodyPr wrap="square">
            <a:spAutoFit/>
          </a:bodyPr>
          <a:lstStyle/>
          <a:p>
            <a:pPr algn="just"/>
            <a:r>
              <a:rPr lang="en-US" sz="2400" b="1" dirty="0">
                <a:solidFill>
                  <a:prstClr val="black"/>
                </a:solidFill>
              </a:rPr>
              <a:t>The dream become true for synthesizing part of the genome in lab after 3 decade from discovering DNA polymerase enzyme precisely in 1983 by </a:t>
            </a:r>
            <a:r>
              <a:rPr lang="en-US" sz="2400" b="1" dirty="0" err="1">
                <a:solidFill>
                  <a:prstClr val="black"/>
                </a:solidFill>
              </a:rPr>
              <a:t>Kary</a:t>
            </a:r>
            <a:r>
              <a:rPr lang="en-US" sz="2400" b="1" dirty="0">
                <a:solidFill>
                  <a:prstClr val="black"/>
                </a:solidFill>
              </a:rPr>
              <a:t>  </a:t>
            </a:r>
            <a:r>
              <a:rPr lang="en-US" sz="2400" b="1" dirty="0" err="1">
                <a:solidFill>
                  <a:prstClr val="black"/>
                </a:solidFill>
              </a:rPr>
              <a:t>mullis</a:t>
            </a:r>
            <a:r>
              <a:rPr lang="en-US" sz="2400" b="1" dirty="0">
                <a:solidFill>
                  <a:prstClr val="black"/>
                </a:solidFill>
              </a:rPr>
              <a:t> who found a </a:t>
            </a:r>
            <a:r>
              <a:rPr lang="en-US" sz="2400" b="1" dirty="0" err="1">
                <a:solidFill>
                  <a:prstClr val="black"/>
                </a:solidFill>
              </a:rPr>
              <a:t>genious</a:t>
            </a:r>
            <a:r>
              <a:rPr lang="en-US" sz="2400" b="1" dirty="0">
                <a:solidFill>
                  <a:prstClr val="black"/>
                </a:solidFill>
              </a:rPr>
              <a:t> way to amplify (</a:t>
            </a:r>
            <a:r>
              <a:rPr lang="ar-IQ" sz="2400" b="1" dirty="0">
                <a:solidFill>
                  <a:prstClr val="black"/>
                </a:solidFill>
              </a:rPr>
              <a:t>تكثير </a:t>
            </a:r>
            <a:r>
              <a:rPr lang="en-US" sz="2400" b="1" dirty="0">
                <a:solidFill>
                  <a:prstClr val="black"/>
                </a:solidFill>
              </a:rPr>
              <a:t>)  any part of the genomic DNA by </a:t>
            </a:r>
            <a:r>
              <a:rPr lang="en-US" sz="2400" b="1" dirty="0">
                <a:solidFill>
                  <a:srgbClr val="C00000"/>
                </a:solidFill>
              </a:rPr>
              <a:t>PCR process (polymerase chain reaction)</a:t>
            </a:r>
            <a:r>
              <a:rPr lang="en-US" sz="2400" b="1" dirty="0">
                <a:solidFill>
                  <a:prstClr val="black"/>
                </a:solidFill>
              </a:rPr>
              <a:t>the process require the following:</a:t>
            </a:r>
            <a:endParaRPr lang="ar-IQ" sz="2400" dirty="0"/>
          </a:p>
        </p:txBody>
      </p:sp>
      <p:pic>
        <p:nvPicPr>
          <p:cNvPr id="3074" name="Picture 2" descr="نتيجة بحث الصور عن ‪Polymerase chain reac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66" y="3457575"/>
            <a:ext cx="809625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658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533400"/>
            <a:ext cx="8454916" cy="5262979"/>
          </a:xfrm>
          <a:prstGeom prst="rect">
            <a:avLst/>
          </a:prstGeom>
        </p:spPr>
        <p:txBody>
          <a:bodyPr wrap="square">
            <a:spAutoFit/>
          </a:bodyPr>
          <a:lstStyle/>
          <a:p>
            <a:pPr marL="342900" indent="-342900" algn="just">
              <a:buFont typeface="Arial" pitchFamily="34" charset="0"/>
              <a:buChar char="•"/>
            </a:pPr>
            <a:r>
              <a:rPr lang="en-US" sz="2400" b="1" dirty="0">
                <a:solidFill>
                  <a:schemeClr val="accent1">
                    <a:lumMod val="50000"/>
                  </a:schemeClr>
                </a:solidFill>
              </a:rPr>
              <a:t>Template DNA (genomic animal or plant cell , plasmid, </a:t>
            </a:r>
            <a:r>
              <a:rPr lang="en-US" sz="2400" b="1" dirty="0" err="1">
                <a:solidFill>
                  <a:schemeClr val="accent1">
                    <a:lumMod val="50000"/>
                  </a:schemeClr>
                </a:solidFill>
              </a:rPr>
              <a:t>cosmid</a:t>
            </a:r>
            <a:r>
              <a:rPr lang="en-US" sz="2400" b="1" dirty="0">
                <a:solidFill>
                  <a:schemeClr val="accent1">
                    <a:lumMod val="50000"/>
                  </a:schemeClr>
                </a:solidFill>
              </a:rPr>
              <a:t>, bacterial/yeast colony, etc.)</a:t>
            </a:r>
            <a:endParaRPr lang="en-US" sz="2400" dirty="0">
              <a:solidFill>
                <a:schemeClr val="accent1">
                  <a:lumMod val="50000"/>
                </a:schemeClr>
              </a:solidFill>
            </a:endParaRPr>
          </a:p>
          <a:p>
            <a:pPr marL="342900" indent="-342900" algn="just">
              <a:buFont typeface="Arial" pitchFamily="34" charset="0"/>
              <a:buChar char="•"/>
            </a:pPr>
            <a:r>
              <a:rPr lang="en-US" sz="2400" b="1" dirty="0" smtClean="0">
                <a:solidFill>
                  <a:schemeClr val="accent1">
                    <a:lumMod val="50000"/>
                  </a:schemeClr>
                </a:solidFill>
              </a:rPr>
              <a:t>primers :usually forward and reverse  DNA  primers(17-25bp)  forwarded  from 5 </a:t>
            </a:r>
            <a:r>
              <a:rPr lang="en-US" sz="2400" b="1" dirty="0" smtClean="0">
                <a:solidFill>
                  <a:schemeClr val="accent1">
                    <a:lumMod val="50000"/>
                  </a:schemeClr>
                </a:solidFill>
                <a:latin typeface="Times New Roman"/>
                <a:cs typeface="Times New Roman"/>
              </a:rPr>
              <a:t>́→ OH 3́  with  free end thus DNA polymerase will use this end to add nucleotide to the newly formed strand .in nature this segment is synthesized by primase </a:t>
            </a:r>
            <a:r>
              <a:rPr lang="en-US" sz="2400" b="1" dirty="0">
                <a:solidFill>
                  <a:schemeClr val="accent1">
                    <a:lumMod val="50000"/>
                  </a:schemeClr>
                </a:solidFill>
                <a:latin typeface="Times New Roman"/>
                <a:cs typeface="Times New Roman"/>
              </a:rPr>
              <a:t>enzyme (RNA rather than DNA as will discussed latter)</a:t>
            </a:r>
          </a:p>
          <a:p>
            <a:pPr marL="342900" indent="-342900" algn="just">
              <a:buFont typeface="Arial" pitchFamily="34" charset="0"/>
              <a:buChar char="•"/>
            </a:pPr>
            <a:r>
              <a:rPr lang="en-US" sz="2400" b="1" dirty="0">
                <a:solidFill>
                  <a:schemeClr val="accent1">
                    <a:lumMod val="50000"/>
                  </a:schemeClr>
                </a:solidFill>
                <a:latin typeface="Times New Roman"/>
                <a:cs typeface="Times New Roman"/>
              </a:rPr>
              <a:t> </a:t>
            </a:r>
            <a:r>
              <a:rPr lang="en-US" sz="2400" b="1" dirty="0">
                <a:solidFill>
                  <a:schemeClr val="accent1">
                    <a:lumMod val="50000"/>
                  </a:schemeClr>
                </a:solidFill>
                <a:latin typeface="Times New Roman"/>
                <a:cs typeface="Times New Roman"/>
              </a:rPr>
              <a:t>buffer  for  DNA  polymerase enzyme  </a:t>
            </a:r>
          </a:p>
          <a:p>
            <a:pPr marL="342900" indent="-342900" algn="just">
              <a:buFont typeface="Arial" pitchFamily="34" charset="0"/>
              <a:buChar char="•"/>
            </a:pPr>
            <a:r>
              <a:rPr lang="en-US" sz="2400" b="1" dirty="0">
                <a:solidFill>
                  <a:schemeClr val="accent1">
                    <a:lumMod val="50000"/>
                  </a:schemeClr>
                </a:solidFill>
                <a:latin typeface="Times New Roman"/>
                <a:cs typeface="Times New Roman"/>
              </a:rPr>
              <a:t>To enhance enzyme activity we add MgCl2  or MgCl2 </a:t>
            </a:r>
          </a:p>
          <a:p>
            <a:pPr marL="342900" indent="-342900" algn="just">
              <a:buFont typeface="Arial" pitchFamily="34" charset="0"/>
              <a:buChar char="•"/>
            </a:pPr>
            <a:r>
              <a:rPr lang="en-US" sz="2400" b="1" dirty="0" err="1">
                <a:solidFill>
                  <a:schemeClr val="accent1">
                    <a:lumMod val="50000"/>
                  </a:schemeClr>
                </a:solidFill>
                <a:latin typeface="Times New Roman"/>
                <a:cs typeface="Times New Roman"/>
              </a:rPr>
              <a:t>dNTPs</a:t>
            </a:r>
            <a:r>
              <a:rPr lang="en-US" sz="2400" b="1" dirty="0">
                <a:solidFill>
                  <a:schemeClr val="accent1">
                    <a:lumMod val="50000"/>
                  </a:schemeClr>
                </a:solidFill>
                <a:latin typeface="Times New Roman"/>
                <a:cs typeface="Times New Roman"/>
              </a:rPr>
              <a:t> :The four type is used (</a:t>
            </a:r>
            <a:r>
              <a:rPr lang="en-US" sz="2400" b="1" dirty="0" err="1">
                <a:solidFill>
                  <a:schemeClr val="accent1">
                    <a:lumMod val="50000"/>
                  </a:schemeClr>
                </a:solidFill>
                <a:latin typeface="Times New Roman"/>
                <a:cs typeface="Times New Roman"/>
              </a:rPr>
              <a:t>dATP</a:t>
            </a:r>
            <a:r>
              <a:rPr lang="en-US" sz="2400" b="1" dirty="0">
                <a:solidFill>
                  <a:schemeClr val="accent1">
                    <a:lumMod val="50000"/>
                  </a:schemeClr>
                </a:solidFill>
                <a:latin typeface="Times New Roman"/>
                <a:cs typeface="Times New Roman"/>
              </a:rPr>
              <a:t>, d TTP, d GTP, d CTP) .</a:t>
            </a:r>
          </a:p>
          <a:p>
            <a:pPr marL="342900" indent="-342900" algn="just">
              <a:buFont typeface="Arial" pitchFamily="34" charset="0"/>
              <a:buChar char="•"/>
            </a:pPr>
            <a:r>
              <a:rPr lang="en-US" sz="2400" b="1" dirty="0" err="1">
                <a:solidFill>
                  <a:schemeClr val="accent1">
                    <a:lumMod val="50000"/>
                  </a:schemeClr>
                </a:solidFill>
                <a:latin typeface="Times New Roman"/>
                <a:cs typeface="Times New Roman"/>
              </a:rPr>
              <a:t>Taq</a:t>
            </a:r>
            <a:r>
              <a:rPr lang="en-US" sz="2400" b="1" dirty="0">
                <a:solidFill>
                  <a:schemeClr val="accent1">
                    <a:lumMod val="50000"/>
                  </a:schemeClr>
                </a:solidFill>
                <a:latin typeface="Times New Roman"/>
                <a:cs typeface="Times New Roman"/>
              </a:rPr>
              <a:t>  DNA polymerase: heat stable  enzyme is used here . Cos of its stability in heat during </a:t>
            </a:r>
            <a:r>
              <a:rPr lang="en-US" sz="2400" b="1" dirty="0" err="1">
                <a:solidFill>
                  <a:schemeClr val="accent1">
                    <a:lumMod val="50000"/>
                  </a:schemeClr>
                </a:solidFill>
                <a:latin typeface="Times New Roman"/>
                <a:cs typeface="Times New Roman"/>
              </a:rPr>
              <a:t>denarturation</a:t>
            </a:r>
            <a:r>
              <a:rPr lang="en-US" sz="2400" b="1" dirty="0">
                <a:solidFill>
                  <a:schemeClr val="accent1">
                    <a:lumMod val="50000"/>
                  </a:schemeClr>
                </a:solidFill>
                <a:latin typeface="Times New Roman"/>
                <a:cs typeface="Times New Roman"/>
              </a:rPr>
              <a:t>  step  (95Cº)</a:t>
            </a:r>
          </a:p>
          <a:p>
            <a:pPr marL="342900" indent="-342900" algn="just">
              <a:buFont typeface="Arial" pitchFamily="34" charset="0"/>
              <a:buChar char="•"/>
            </a:pPr>
            <a:endParaRPr lang="en-US" sz="2400" b="1" dirty="0">
              <a:solidFill>
                <a:schemeClr val="accent1">
                  <a:lumMod val="50000"/>
                </a:schemeClr>
              </a:solidFill>
              <a:latin typeface="Times New Roman"/>
              <a:cs typeface="Times New Roman"/>
            </a:endParaRPr>
          </a:p>
        </p:txBody>
      </p:sp>
    </p:spTree>
    <p:extLst>
      <p:ext uri="{BB962C8B-B14F-4D97-AF65-F5344CB8AC3E}">
        <p14:creationId xmlns:p14="http://schemas.microsoft.com/office/powerpoint/2010/main" val="1737026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نتيجة بحث الصور عن ‪origin of replic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153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نتيجة بحث الصور عن ‪origin of replica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657600"/>
            <a:ext cx="8534400" cy="2910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019800" cy="667512"/>
          </a:xfrm>
          <a:solidFill>
            <a:schemeClr val="tx1"/>
          </a:solidFill>
        </p:spPr>
        <p:txBody>
          <a:bodyPr>
            <a:normAutofit fontScale="90000"/>
          </a:bodyPr>
          <a:lstStyle/>
          <a:p>
            <a:r>
              <a:rPr lang="en-US" b="1" i="1" dirty="0" smtClean="0">
                <a:solidFill>
                  <a:srgbClr val="FFFF00"/>
                </a:solidFill>
                <a:effectLst>
                  <a:outerShdw blurRad="38100" dist="38100" dir="2700000" algn="tl">
                    <a:srgbClr val="000000">
                      <a:alpha val="43137"/>
                    </a:srgbClr>
                  </a:outerShdw>
                </a:effectLst>
              </a:rPr>
              <a:t>Polymerase chain reaction</a:t>
            </a:r>
            <a:endParaRPr lang="en-US" b="1" i="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pPr algn="just" rtl="0"/>
            <a:r>
              <a:rPr lang="en-US" dirty="0" smtClean="0"/>
              <a:t>Polymerase chain reaction</a:t>
            </a:r>
          </a:p>
          <a:p>
            <a:pPr algn="just" rtl="0">
              <a:buNone/>
            </a:pPr>
            <a:r>
              <a:rPr lang="en-US" dirty="0" smtClean="0"/>
              <a:t>Researchers commonly replicate DNA </a:t>
            </a:r>
            <a:r>
              <a:rPr lang="en-US" i="1" dirty="0" smtClean="0"/>
              <a:t>in vitro</a:t>
            </a:r>
            <a:r>
              <a:rPr lang="en-US" dirty="0" smtClean="0"/>
              <a:t> using the </a:t>
            </a:r>
            <a:r>
              <a:rPr lang="en-US" dirty="0" smtClean="0">
                <a:solidFill>
                  <a:srgbClr val="FF0000"/>
                </a:solidFill>
              </a:rPr>
              <a:t>polymerase chain reaction</a:t>
            </a:r>
            <a:r>
              <a:rPr lang="en-US" dirty="0" smtClean="0"/>
              <a:t> (PCR). PCR uses a pair of</a:t>
            </a:r>
            <a:r>
              <a:rPr lang="en-US" dirty="0" smtClean="0">
                <a:solidFill>
                  <a:srgbClr val="FF0000"/>
                </a:solidFill>
              </a:rPr>
              <a:t> primers</a:t>
            </a:r>
            <a:r>
              <a:rPr lang="en-US" dirty="0" smtClean="0"/>
              <a:t> to span a target region in template DNA, and then polymerizes partner strands in each direction from these primers using a </a:t>
            </a:r>
            <a:r>
              <a:rPr lang="en-US" dirty="0" err="1" smtClean="0"/>
              <a:t>thermostable</a:t>
            </a:r>
            <a:r>
              <a:rPr lang="en-US" dirty="0" smtClean="0">
                <a:solidFill>
                  <a:srgbClr val="FF0000"/>
                </a:solidFill>
              </a:rPr>
              <a:t> </a:t>
            </a:r>
            <a:r>
              <a:rPr lang="en-US" dirty="0" err="1" smtClean="0">
                <a:solidFill>
                  <a:srgbClr val="FF0000"/>
                </a:solidFill>
              </a:rPr>
              <a:t>Taq</a:t>
            </a:r>
            <a:r>
              <a:rPr lang="en-US" dirty="0" smtClean="0">
                <a:solidFill>
                  <a:srgbClr val="FF0000"/>
                </a:solidFill>
              </a:rPr>
              <a:t> DNA polymerase</a:t>
            </a:r>
            <a:r>
              <a:rPr lang="en-US" dirty="0" smtClean="0"/>
              <a:t>. Repeating this process through multiple cycles produces amplification of the targeted DNA region. At the start of each cycle, the mixture of template and primers is heated, separating the newly synthesized molecule and template. Then, as the mixture cools, both of these become templates for annealing of new primers, and the polymerase extends from these. As a result, the number of copies of the target region doubles each round, </a:t>
            </a:r>
            <a:r>
              <a:rPr lang="en-US" dirty="0" smtClean="0">
                <a:solidFill>
                  <a:srgbClr val="FF0000"/>
                </a:solidFill>
              </a:rPr>
              <a:t>increasing exponentially</a:t>
            </a:r>
          </a:p>
          <a:p>
            <a:pPr algn="l" rtl="0"/>
            <a:endParaRPr lang="en-US" dirty="0"/>
          </a:p>
        </p:txBody>
      </p:sp>
    </p:spTree>
    <p:extLst>
      <p:ext uri="{BB962C8B-B14F-4D97-AF65-F5344CB8AC3E}">
        <p14:creationId xmlns:p14="http://schemas.microsoft.com/office/powerpoint/2010/main" val="35457949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486400" cy="990600"/>
          </a:xfrm>
          <a:solidFill>
            <a:srgbClr val="7030A0"/>
          </a:solidFill>
        </p:spPr>
        <p:txBody>
          <a:bodyPr>
            <a:normAutofit/>
          </a:bodyPr>
          <a:lstStyle/>
          <a:p>
            <a:r>
              <a:rPr lang="en-US" sz="2800" b="1" dirty="0" smtClean="0">
                <a:solidFill>
                  <a:srgbClr val="FFFF00"/>
                </a:solidFill>
              </a:rPr>
              <a:t>Properties of </a:t>
            </a:r>
            <a:r>
              <a:rPr lang="en-US" sz="2800" b="1" dirty="0" err="1" smtClean="0">
                <a:solidFill>
                  <a:srgbClr val="FFFF00"/>
                </a:solidFill>
              </a:rPr>
              <a:t>Taq</a:t>
            </a:r>
            <a:r>
              <a:rPr lang="en-US" sz="2800" b="1" dirty="0" smtClean="0">
                <a:solidFill>
                  <a:srgbClr val="FFFF00"/>
                </a:solidFill>
              </a:rPr>
              <a:t> DNA polymerase</a:t>
            </a:r>
            <a:endParaRPr lang="en-US" sz="2800" b="1" dirty="0">
              <a:solidFill>
                <a:srgbClr val="FFFF00"/>
              </a:solidFill>
            </a:endParaRPr>
          </a:p>
        </p:txBody>
      </p:sp>
      <p:sp>
        <p:nvSpPr>
          <p:cNvPr id="4" name="Rectangle 3"/>
          <p:cNvSpPr/>
          <p:nvPr/>
        </p:nvSpPr>
        <p:spPr>
          <a:xfrm>
            <a:off x="380999" y="1373912"/>
            <a:ext cx="8485187" cy="2308324"/>
          </a:xfrm>
          <a:prstGeom prst="rect">
            <a:avLst/>
          </a:prstGeom>
        </p:spPr>
        <p:txBody>
          <a:bodyPr wrap="square">
            <a:spAutoFit/>
          </a:bodyPr>
          <a:lstStyle/>
          <a:p>
            <a:pPr algn="just"/>
            <a:r>
              <a:rPr lang="en-US" sz="2400" i="1" dirty="0">
                <a:solidFill>
                  <a:prstClr val="black"/>
                </a:solidFill>
                <a:effectLst>
                  <a:outerShdw blurRad="38100" dist="38100" dir="2700000" algn="tl">
                    <a:srgbClr val="000000">
                      <a:alpha val="43137"/>
                    </a:srgbClr>
                  </a:outerShdw>
                </a:effectLst>
              </a:rPr>
              <a:t> </a:t>
            </a:r>
            <a:r>
              <a:rPr lang="en-US" sz="2400" i="1" dirty="0" err="1">
                <a:solidFill>
                  <a:srgbClr val="540DB3"/>
                </a:solidFill>
                <a:effectLst>
                  <a:outerShdw blurRad="38100" dist="38100" dir="2700000" algn="tl">
                    <a:srgbClr val="000000">
                      <a:alpha val="43137"/>
                    </a:srgbClr>
                  </a:outerShdw>
                </a:effectLst>
              </a:rPr>
              <a:t>Taq</a:t>
            </a:r>
            <a:r>
              <a:rPr lang="en-US" sz="2400" dirty="0">
                <a:solidFill>
                  <a:srgbClr val="540DB3"/>
                </a:solidFill>
                <a:effectLst>
                  <a:outerShdw blurRad="38100" dist="38100" dir="2700000" algn="tl">
                    <a:srgbClr val="000000">
                      <a:alpha val="43137"/>
                    </a:srgbClr>
                  </a:outerShdw>
                </a:effectLst>
              </a:rPr>
              <a:t> polymerase  is a </a:t>
            </a:r>
            <a:r>
              <a:rPr lang="en-US" sz="2400" dirty="0" err="1">
                <a:solidFill>
                  <a:srgbClr val="540DB3"/>
                </a:solidFill>
                <a:effectLst>
                  <a:outerShdw blurRad="38100" dist="38100" dir="2700000" algn="tl">
                    <a:srgbClr val="000000">
                      <a:alpha val="43137"/>
                    </a:srgbClr>
                  </a:outerShdw>
                </a:effectLst>
              </a:rPr>
              <a:t>thermostable</a:t>
            </a:r>
            <a:r>
              <a:rPr lang="en-US" sz="2400" dirty="0">
                <a:solidFill>
                  <a:srgbClr val="540DB3"/>
                </a:solidFill>
                <a:effectLst>
                  <a:outerShdw blurRad="38100" dist="38100" dir="2700000" algn="tl">
                    <a:srgbClr val="000000">
                      <a:alpha val="43137"/>
                    </a:srgbClr>
                  </a:outerShdw>
                </a:effectLst>
              </a:rPr>
              <a:t> DNA polymerase named after the </a:t>
            </a:r>
            <a:r>
              <a:rPr lang="en-US" sz="2400" dirty="0" err="1">
                <a:solidFill>
                  <a:srgbClr val="FF0000"/>
                </a:solidFill>
                <a:effectLst>
                  <a:outerShdw blurRad="38100" dist="38100" dir="2700000" algn="tl">
                    <a:srgbClr val="000000">
                      <a:alpha val="43137"/>
                    </a:srgbClr>
                  </a:outerShdw>
                </a:effectLst>
              </a:rPr>
              <a:t>thermophilic</a:t>
            </a:r>
            <a:r>
              <a:rPr lang="en-US" sz="2400" dirty="0">
                <a:solidFill>
                  <a:srgbClr val="540DB3"/>
                </a:solidFill>
                <a:effectLst>
                  <a:outerShdw blurRad="38100" dist="38100" dir="2700000" algn="tl">
                    <a:srgbClr val="000000">
                      <a:alpha val="43137"/>
                    </a:srgbClr>
                  </a:outerShdw>
                </a:effectLst>
              </a:rPr>
              <a:t> bacterium </a:t>
            </a:r>
            <a:r>
              <a:rPr lang="en-US" sz="2400" i="1" dirty="0" err="1">
                <a:solidFill>
                  <a:srgbClr val="FF0000"/>
                </a:solidFill>
                <a:effectLst>
                  <a:outerShdw blurRad="38100" dist="38100" dir="2700000" algn="tl">
                    <a:srgbClr val="000000">
                      <a:alpha val="43137"/>
                    </a:srgbClr>
                  </a:outerShdw>
                </a:effectLst>
              </a:rPr>
              <a:t>Thermus</a:t>
            </a:r>
            <a:r>
              <a:rPr lang="en-US" sz="2400" i="1" dirty="0">
                <a:solidFill>
                  <a:srgbClr val="FF0000"/>
                </a:solidFill>
                <a:effectLst>
                  <a:outerShdw blurRad="38100" dist="38100" dir="2700000" algn="tl">
                    <a:srgbClr val="000000">
                      <a:alpha val="43137"/>
                    </a:srgbClr>
                  </a:outerShdw>
                </a:effectLst>
              </a:rPr>
              <a:t> </a:t>
            </a:r>
            <a:r>
              <a:rPr lang="en-US" sz="2400" i="1" dirty="0" err="1">
                <a:solidFill>
                  <a:srgbClr val="FF0000"/>
                </a:solidFill>
                <a:effectLst>
                  <a:outerShdw blurRad="38100" dist="38100" dir="2700000" algn="tl">
                    <a:srgbClr val="000000">
                      <a:alpha val="43137"/>
                    </a:srgbClr>
                  </a:outerShdw>
                </a:effectLst>
              </a:rPr>
              <a:t>aquaticus</a:t>
            </a:r>
            <a:r>
              <a:rPr lang="en-US" sz="2400" dirty="0">
                <a:solidFill>
                  <a:srgbClr val="540DB3"/>
                </a:solidFill>
                <a:effectLst>
                  <a:outerShdw blurRad="38100" dist="38100" dir="2700000" algn="tl">
                    <a:srgbClr val="000000">
                      <a:alpha val="43137"/>
                    </a:srgbClr>
                  </a:outerShdw>
                </a:effectLst>
              </a:rPr>
              <a:t> from which it was originally isolated by Thomas D. Brock. It is often abbreviated to "</a:t>
            </a:r>
            <a:r>
              <a:rPr lang="en-US" sz="2400" i="1" dirty="0" err="1">
                <a:solidFill>
                  <a:srgbClr val="FF0000"/>
                </a:solidFill>
                <a:effectLst>
                  <a:outerShdw blurRad="38100" dist="38100" dir="2700000" algn="tl">
                    <a:srgbClr val="000000">
                      <a:alpha val="43137"/>
                    </a:srgbClr>
                  </a:outerShdw>
                </a:effectLst>
              </a:rPr>
              <a:t>Taq</a:t>
            </a:r>
            <a:r>
              <a:rPr lang="en-US" sz="2400" dirty="0">
                <a:solidFill>
                  <a:srgbClr val="540DB3"/>
                </a:solidFill>
                <a:effectLst>
                  <a:outerShdw blurRad="38100" dist="38100" dir="2700000" algn="tl">
                    <a:srgbClr val="000000">
                      <a:alpha val="43137"/>
                    </a:srgbClr>
                  </a:outerShdw>
                </a:effectLst>
              </a:rPr>
              <a:t> Pol" </a:t>
            </a:r>
            <a:r>
              <a:rPr lang="en-US" sz="2400" dirty="0" smtClean="0">
                <a:solidFill>
                  <a:srgbClr val="540DB3"/>
                </a:solidFill>
                <a:effectLst>
                  <a:outerShdw blurRad="38100" dist="38100" dir="2700000" algn="tl">
                    <a:srgbClr val="000000">
                      <a:alpha val="43137"/>
                    </a:srgbClr>
                  </a:outerShdw>
                </a:effectLst>
              </a:rPr>
              <a:t>and </a:t>
            </a:r>
            <a:r>
              <a:rPr lang="en-US" sz="2400" dirty="0">
                <a:solidFill>
                  <a:srgbClr val="540DB3"/>
                </a:solidFill>
                <a:effectLst>
                  <a:outerShdw blurRad="38100" dist="38100" dir="2700000" algn="tl">
                    <a:srgbClr val="000000">
                      <a:alpha val="43137"/>
                    </a:srgbClr>
                  </a:outerShdw>
                </a:effectLst>
              </a:rPr>
              <a:t>is frequently used in polymerase chain reaction(PCR), a method for greatly amplifying short segments of DNA </a:t>
            </a:r>
            <a:r>
              <a:rPr lang="en-US" sz="2400" dirty="0">
                <a:solidFill>
                  <a:srgbClr val="002060"/>
                </a:solidFill>
                <a:effectLst>
                  <a:outerShdw blurRad="38100" dist="38100" dir="2700000" algn="tl">
                    <a:srgbClr val="000000">
                      <a:alpha val="43137"/>
                    </a:srgbClr>
                  </a:outerShdw>
                </a:effectLst>
              </a:rPr>
              <a:t>.</a:t>
            </a:r>
            <a:endParaRPr lang="ar-IQ" sz="2400" dirty="0">
              <a:effectLst>
                <a:outerShdw blurRad="38100" dist="38100" dir="2700000" algn="tl">
                  <a:srgbClr val="000000">
                    <a:alpha val="43137"/>
                  </a:srgbClr>
                </a:outerShdw>
              </a:effectLst>
            </a:endParaRPr>
          </a:p>
        </p:txBody>
      </p:sp>
      <p:sp>
        <p:nvSpPr>
          <p:cNvPr id="6" name="Rectangle 5"/>
          <p:cNvSpPr/>
          <p:nvPr/>
        </p:nvSpPr>
        <p:spPr>
          <a:xfrm>
            <a:off x="380998" y="3810000"/>
            <a:ext cx="8485187" cy="1938992"/>
          </a:xfrm>
          <a:prstGeom prst="rect">
            <a:avLst/>
          </a:prstGeom>
        </p:spPr>
        <p:txBody>
          <a:bodyPr wrap="square">
            <a:spAutoFit/>
          </a:bodyPr>
          <a:lstStyle/>
          <a:p>
            <a:pPr algn="just"/>
            <a:r>
              <a:rPr lang="en-US" sz="2400" i="1" dirty="0" err="1">
                <a:solidFill>
                  <a:srgbClr val="FF0000"/>
                </a:solidFill>
                <a:effectLst>
                  <a:outerShdw blurRad="38100" dist="38100" dir="2700000" algn="tl">
                    <a:srgbClr val="000000">
                      <a:alpha val="43137"/>
                    </a:srgbClr>
                  </a:outerShdw>
                </a:effectLst>
              </a:rPr>
              <a:t>Thermus</a:t>
            </a:r>
            <a:r>
              <a:rPr lang="en-US" sz="2400" i="1" dirty="0">
                <a:solidFill>
                  <a:srgbClr val="FF0000"/>
                </a:solidFill>
                <a:effectLst>
                  <a:outerShdw blurRad="38100" dist="38100" dir="2700000" algn="tl">
                    <a:srgbClr val="000000">
                      <a:alpha val="43137"/>
                    </a:srgbClr>
                  </a:outerShdw>
                </a:effectLst>
              </a:rPr>
              <a:t> </a:t>
            </a:r>
            <a:r>
              <a:rPr lang="en-US" sz="2400" i="1" dirty="0" err="1">
                <a:solidFill>
                  <a:srgbClr val="FF0000"/>
                </a:solidFill>
                <a:effectLst>
                  <a:outerShdw blurRad="38100" dist="38100" dir="2700000" algn="tl">
                    <a:srgbClr val="000000">
                      <a:alpha val="43137"/>
                    </a:srgbClr>
                  </a:outerShdw>
                </a:effectLst>
              </a:rPr>
              <a:t>aquaticus</a:t>
            </a:r>
            <a:r>
              <a:rPr lang="en-US" sz="2400" i="1" dirty="0">
                <a:solidFill>
                  <a:srgbClr val="FF0000"/>
                </a:solidFill>
                <a:effectLst>
                  <a:outerShdw blurRad="38100" dist="38100" dir="2700000" algn="tl">
                    <a:srgbClr val="000000">
                      <a:alpha val="43137"/>
                    </a:srgbClr>
                  </a:outerShdw>
                </a:effectLst>
              </a:rPr>
              <a:t> </a:t>
            </a:r>
            <a:r>
              <a:rPr lang="en-US" sz="2400" dirty="0">
                <a:solidFill>
                  <a:srgbClr val="540DB3"/>
                </a:solidFill>
                <a:effectLst>
                  <a:outerShdw blurRad="38100" dist="38100" dir="2700000" algn="tl">
                    <a:srgbClr val="000000">
                      <a:alpha val="43137"/>
                    </a:srgbClr>
                  </a:outerShdw>
                </a:effectLst>
              </a:rPr>
              <a:t>represents as </a:t>
            </a:r>
            <a:r>
              <a:rPr lang="en-US" sz="2400" dirty="0" smtClean="0">
                <a:solidFill>
                  <a:srgbClr val="540DB3"/>
                </a:solidFill>
                <a:effectLst>
                  <a:outerShdw blurRad="38100" dist="38100" dir="2700000" algn="tl">
                    <a:srgbClr val="000000">
                      <a:alpha val="43137"/>
                    </a:srgbClr>
                  </a:outerShdw>
                </a:effectLst>
              </a:rPr>
              <a:t>a</a:t>
            </a:r>
            <a:r>
              <a:rPr lang="en-US" sz="2400" dirty="0">
                <a:solidFill>
                  <a:srgbClr val="540DB3"/>
                </a:solidFill>
                <a:effectLst>
                  <a:outerShdw blurRad="38100" dist="38100" dir="2700000" algn="tl">
                    <a:srgbClr val="000000">
                      <a:alpha val="43137"/>
                    </a:srgbClr>
                  </a:outerShdw>
                </a:effectLst>
              </a:rPr>
              <a:t> bacterium that lives in </a:t>
            </a:r>
            <a:r>
              <a:rPr lang="en-US" sz="2400" dirty="0" smtClean="0">
                <a:solidFill>
                  <a:srgbClr val="540DB3"/>
                </a:solidFill>
                <a:effectLst>
                  <a:outerShdw blurRad="38100" dist="38100" dir="2700000" algn="tl">
                    <a:srgbClr val="000000">
                      <a:alpha val="43137"/>
                    </a:srgbClr>
                  </a:outerShdw>
                </a:effectLst>
              </a:rPr>
              <a:t>hot springs</a:t>
            </a:r>
            <a:r>
              <a:rPr lang="en-US" sz="2400" dirty="0">
                <a:solidFill>
                  <a:srgbClr val="540DB3"/>
                </a:solidFill>
                <a:effectLst>
                  <a:outerShdw blurRad="38100" dist="38100" dir="2700000" algn="tl">
                    <a:srgbClr val="000000">
                      <a:alpha val="43137"/>
                    </a:srgbClr>
                  </a:outerShdw>
                </a:effectLst>
              </a:rPr>
              <a:t> and hydrothermal vents, </a:t>
            </a:r>
            <a:r>
              <a:rPr lang="en-US" sz="2400" dirty="0" smtClean="0">
                <a:solidFill>
                  <a:srgbClr val="540DB3"/>
                </a:solidFill>
                <a:effectLst>
                  <a:outerShdw blurRad="38100" dist="38100" dir="2700000" algn="tl">
                    <a:srgbClr val="000000">
                      <a:alpha val="43137"/>
                    </a:srgbClr>
                  </a:outerShdw>
                </a:effectLst>
              </a:rPr>
              <a:t>and</a:t>
            </a:r>
            <a:r>
              <a:rPr lang="en-US" sz="2400" dirty="0">
                <a:solidFill>
                  <a:srgbClr val="540DB3"/>
                </a:solidFill>
                <a:effectLst>
                  <a:outerShdw blurRad="38100" dist="38100" dir="2700000" algn="tl">
                    <a:srgbClr val="000000">
                      <a:alpha val="43137"/>
                    </a:srgbClr>
                  </a:outerShdw>
                </a:effectLst>
              </a:rPr>
              <a:t> </a:t>
            </a:r>
            <a:r>
              <a:rPr lang="en-US" sz="2400" dirty="0" err="1">
                <a:solidFill>
                  <a:srgbClr val="540DB3"/>
                </a:solidFill>
                <a:effectLst>
                  <a:outerShdw blurRad="38100" dist="38100" dir="2700000" algn="tl">
                    <a:srgbClr val="000000">
                      <a:alpha val="43137"/>
                    </a:srgbClr>
                  </a:outerShdw>
                </a:effectLst>
              </a:rPr>
              <a:t>Taq</a:t>
            </a:r>
            <a:r>
              <a:rPr lang="en-US" sz="2400" dirty="0">
                <a:solidFill>
                  <a:srgbClr val="540DB3"/>
                </a:solidFill>
                <a:effectLst>
                  <a:outerShdw blurRad="38100" dist="38100" dir="2700000" algn="tl">
                    <a:srgbClr val="000000">
                      <a:alpha val="43137"/>
                    </a:srgbClr>
                  </a:outerShdw>
                </a:effectLst>
              </a:rPr>
              <a:t> polymerase was identified as an enzyme able to withstand the protein-denaturing conditions (high temperature) required during PCR</a:t>
            </a:r>
            <a:r>
              <a:rPr lang="en-US" sz="2400" dirty="0" smtClean="0">
                <a:solidFill>
                  <a:srgbClr val="540DB3"/>
                </a:solidFill>
                <a:effectLst>
                  <a:outerShdw blurRad="38100" dist="38100" dir="2700000" algn="tl">
                    <a:srgbClr val="000000">
                      <a:alpha val="43137"/>
                    </a:srgbClr>
                  </a:outerShdw>
                </a:effectLst>
              </a:rPr>
              <a:t>. Therefore </a:t>
            </a:r>
            <a:r>
              <a:rPr lang="en-US" sz="2400" dirty="0">
                <a:solidFill>
                  <a:srgbClr val="540DB3"/>
                </a:solidFill>
                <a:effectLst>
                  <a:outerShdw blurRad="38100" dist="38100" dir="2700000" algn="tl">
                    <a:srgbClr val="000000">
                      <a:alpha val="43137"/>
                    </a:srgbClr>
                  </a:outerShdw>
                </a:effectLst>
              </a:rPr>
              <a:t>it replaced the DNA polymerase from E. </a:t>
            </a:r>
            <a:r>
              <a:rPr lang="en-US" sz="2400" dirty="0">
                <a:solidFill>
                  <a:srgbClr val="540DB3"/>
                </a:solidFill>
                <a:effectLst>
                  <a:outerShdw blurRad="38100" dist="38100" dir="2700000" algn="tl">
                    <a:srgbClr val="000000">
                      <a:alpha val="43137"/>
                    </a:srgbClr>
                  </a:outerShdw>
                </a:effectLst>
              </a:rPr>
              <a:t>coli originally used in PCR. </a:t>
            </a:r>
          </a:p>
        </p:txBody>
      </p:sp>
    </p:spTree>
    <p:extLst>
      <p:ext uri="{BB962C8B-B14F-4D97-AF65-F5344CB8AC3E}">
        <p14:creationId xmlns:p14="http://schemas.microsoft.com/office/powerpoint/2010/main" val="3167392473"/>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صورة ذات صل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304800"/>
            <a:ext cx="8014597"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684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abmgood.com/marketing/knowledge_base/img/PCR/PCR-polymerase_chain_rea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6868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346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81000"/>
            <a:ext cx="8305799" cy="3046988"/>
          </a:xfrm>
          <a:prstGeom prst="rect">
            <a:avLst/>
          </a:prstGeom>
        </p:spPr>
        <p:txBody>
          <a:bodyPr wrap="square">
            <a:spAutoFit/>
          </a:bodyPr>
          <a:lstStyle/>
          <a:p>
            <a:pPr marL="342900" lvl="0" indent="-342900" algn="just">
              <a:spcBef>
                <a:spcPct val="20000"/>
              </a:spcBef>
            </a:pPr>
            <a:r>
              <a:rPr lang="en-US" sz="2400" i="1" dirty="0" err="1">
                <a:solidFill>
                  <a:srgbClr val="002060"/>
                </a:solidFill>
              </a:rPr>
              <a:t>Taq'</a:t>
            </a:r>
            <a:r>
              <a:rPr lang="en-US" sz="2400" dirty="0" err="1">
                <a:solidFill>
                  <a:srgbClr val="002060"/>
                </a:solidFill>
              </a:rPr>
              <a:t>s</a:t>
            </a:r>
            <a:r>
              <a:rPr lang="en-US" sz="2400" dirty="0">
                <a:solidFill>
                  <a:srgbClr val="002060"/>
                </a:solidFill>
              </a:rPr>
              <a:t> optimum temperature for activity is 75–80°C, with a half-life of greater than 2 hours at 92.5°C , and can replicate a 1000 base pair strand of DNA in less than 10 seconds at 72°C. One of </a:t>
            </a:r>
            <a:r>
              <a:rPr lang="en-US" sz="2400" i="1" dirty="0" err="1">
                <a:solidFill>
                  <a:srgbClr val="002060"/>
                </a:solidFill>
              </a:rPr>
              <a:t>Taq'</a:t>
            </a:r>
            <a:r>
              <a:rPr lang="en-US" sz="2400" dirty="0" err="1">
                <a:solidFill>
                  <a:srgbClr val="002060"/>
                </a:solidFill>
              </a:rPr>
              <a:t>s</a:t>
            </a:r>
            <a:r>
              <a:rPr lang="en-US" sz="2400" dirty="0">
                <a:solidFill>
                  <a:srgbClr val="002060"/>
                </a:solidFill>
              </a:rPr>
              <a:t> drawbacks </a:t>
            </a:r>
            <a:r>
              <a:rPr lang="en-US" sz="2400" dirty="0" smtClean="0">
                <a:solidFill>
                  <a:srgbClr val="002060"/>
                </a:solidFill>
              </a:rPr>
              <a:t>is </a:t>
            </a:r>
            <a:r>
              <a:rPr lang="en-US" sz="2400" dirty="0">
                <a:solidFill>
                  <a:srgbClr val="002060"/>
                </a:solidFill>
              </a:rPr>
              <a:t>its relatively low replication fidelity  </a:t>
            </a:r>
            <a:r>
              <a:rPr lang="en-US" sz="2400" dirty="0" smtClean="0">
                <a:solidFill>
                  <a:srgbClr val="002060"/>
                </a:solidFill>
              </a:rPr>
              <a:t>It </a:t>
            </a:r>
            <a:r>
              <a:rPr lang="en-US" sz="2400" dirty="0">
                <a:solidFill>
                  <a:srgbClr val="002060"/>
                </a:solidFill>
              </a:rPr>
              <a:t>lacks a 3</a:t>
            </a:r>
            <a:r>
              <a:rPr lang="en-US" sz="2400" dirty="0">
                <a:solidFill>
                  <a:srgbClr val="002060"/>
                </a:solidFill>
                <a:hlinkClick r:id="rId2" tooltip="Directionality (molecular biology)"/>
              </a:rPr>
              <a:t>'</a:t>
            </a:r>
            <a:r>
              <a:rPr lang="en-US" sz="2400" dirty="0">
                <a:solidFill>
                  <a:srgbClr val="002060"/>
                </a:solidFill>
              </a:rPr>
              <a:t> to 5</a:t>
            </a:r>
            <a:r>
              <a:rPr lang="en-US" sz="2400" dirty="0">
                <a:solidFill>
                  <a:srgbClr val="002060"/>
                </a:solidFill>
                <a:hlinkClick r:id="rId2" tooltip="Directionality (molecular biology)"/>
              </a:rPr>
              <a:t>'</a:t>
            </a:r>
            <a:r>
              <a:rPr lang="en-US" sz="2400" dirty="0">
                <a:solidFill>
                  <a:srgbClr val="002060"/>
                </a:solidFill>
              </a:rPr>
              <a:t> exonuclease proofreading activity, and has an error rate measured at about 1 in 9,000 nucleotides.</a:t>
            </a:r>
            <a:r>
              <a:rPr lang="en-US" sz="2400" baseline="30000" dirty="0">
                <a:solidFill>
                  <a:srgbClr val="002060"/>
                </a:solidFill>
              </a:rPr>
              <a:t>[</a:t>
            </a:r>
            <a:r>
              <a:rPr lang="en-US" sz="2400" dirty="0">
                <a:solidFill>
                  <a:srgbClr val="002060"/>
                </a:solidFill>
              </a:rPr>
              <a:t> The remaining two domains however may act in coordination, via coupled domain motion.</a:t>
            </a:r>
            <a:endParaRPr lang="en-US" sz="2400" dirty="0">
              <a:solidFill>
                <a:srgbClr val="FF0066"/>
              </a:solidFill>
            </a:endParaRPr>
          </a:p>
        </p:txBody>
      </p:sp>
      <p:sp>
        <p:nvSpPr>
          <p:cNvPr id="7" name="Rectangle 6"/>
          <p:cNvSpPr/>
          <p:nvPr/>
        </p:nvSpPr>
        <p:spPr>
          <a:xfrm>
            <a:off x="304800" y="3925431"/>
            <a:ext cx="8610600" cy="2246769"/>
          </a:xfrm>
          <a:prstGeom prst="rect">
            <a:avLst/>
          </a:prstGeom>
          <a:solidFill>
            <a:srgbClr val="FF0066"/>
          </a:solidFill>
        </p:spPr>
        <p:txBody>
          <a:bodyPr wrap="square">
            <a:spAutoFit/>
          </a:bodyPr>
          <a:lstStyle/>
          <a:p>
            <a:pPr marL="342900" lvl="0" indent="-342900" algn="just">
              <a:spcBef>
                <a:spcPct val="20000"/>
              </a:spcBef>
            </a:pPr>
            <a:r>
              <a:rPr lang="en-US" sz="2800" dirty="0">
                <a:solidFill>
                  <a:srgbClr val="FFFF00"/>
                </a:solidFill>
                <a:effectLst>
                  <a:outerShdw blurRad="38100" dist="38100" dir="2700000" algn="tl">
                    <a:srgbClr val="000000">
                      <a:alpha val="43137"/>
                    </a:srgbClr>
                  </a:outerShdw>
                </a:effectLst>
              </a:rPr>
              <a:t> Some </a:t>
            </a:r>
            <a:r>
              <a:rPr lang="en-US" sz="2800" dirty="0" err="1">
                <a:solidFill>
                  <a:srgbClr val="FFFF00"/>
                </a:solidFill>
                <a:effectLst>
                  <a:outerShdw blurRad="38100" dist="38100" dir="2700000" algn="tl">
                    <a:srgbClr val="000000">
                      <a:alpha val="43137"/>
                    </a:srgbClr>
                  </a:outerShdw>
                </a:effectLst>
              </a:rPr>
              <a:t>thermostable</a:t>
            </a:r>
            <a:r>
              <a:rPr lang="en-US" sz="2800" dirty="0">
                <a:solidFill>
                  <a:srgbClr val="FFFF00"/>
                </a:solidFill>
                <a:effectLst>
                  <a:outerShdw blurRad="38100" dist="38100" dir="2700000" algn="tl">
                    <a:srgbClr val="000000">
                      <a:alpha val="43137"/>
                    </a:srgbClr>
                  </a:outerShdw>
                </a:effectLst>
              </a:rPr>
              <a:t> DNA polymerases have been isolated from other </a:t>
            </a:r>
            <a:r>
              <a:rPr lang="en-US" sz="2800" dirty="0" err="1">
                <a:solidFill>
                  <a:srgbClr val="FFFF00"/>
                </a:solidFill>
                <a:effectLst>
                  <a:outerShdw blurRad="38100" dist="38100" dir="2700000" algn="tl">
                    <a:srgbClr val="000000">
                      <a:alpha val="43137"/>
                    </a:srgbClr>
                  </a:outerShdw>
                </a:effectLst>
              </a:rPr>
              <a:t>thermophilic</a:t>
            </a:r>
            <a:r>
              <a:rPr lang="en-US" sz="2800" dirty="0">
                <a:solidFill>
                  <a:srgbClr val="FFFF00"/>
                </a:solidFill>
                <a:effectLst>
                  <a:outerShdw blurRad="38100" dist="38100" dir="2700000" algn="tl">
                    <a:srgbClr val="000000">
                      <a:alpha val="43137"/>
                    </a:srgbClr>
                  </a:outerShdw>
                </a:effectLst>
              </a:rPr>
              <a:t> bacteria and </a:t>
            </a:r>
            <a:r>
              <a:rPr lang="en-US" sz="2800" dirty="0" err="1">
                <a:solidFill>
                  <a:srgbClr val="FFFF00"/>
                </a:solidFill>
                <a:effectLst>
                  <a:outerShdw blurRad="38100" dist="38100" dir="2700000" algn="tl">
                    <a:srgbClr val="000000">
                      <a:alpha val="43137"/>
                    </a:srgbClr>
                  </a:outerShdw>
                </a:effectLst>
              </a:rPr>
              <a:t>archaea</a:t>
            </a:r>
            <a:r>
              <a:rPr lang="en-US" sz="2800" dirty="0">
                <a:solidFill>
                  <a:srgbClr val="FFFF00"/>
                </a:solidFill>
                <a:effectLst>
                  <a:outerShdw blurRad="38100" dist="38100" dir="2700000" algn="tl">
                    <a:srgbClr val="000000">
                      <a:alpha val="43137"/>
                    </a:srgbClr>
                  </a:outerShdw>
                </a:effectLst>
              </a:rPr>
              <a:t>, such as  </a:t>
            </a:r>
            <a:r>
              <a:rPr lang="en-US" sz="2800" i="1" dirty="0">
                <a:solidFill>
                  <a:srgbClr val="FFFF00"/>
                </a:solidFill>
                <a:effectLst>
                  <a:outerShdw blurRad="38100" dist="38100" dir="2700000" algn="tl">
                    <a:srgbClr val="000000">
                      <a:alpha val="43137"/>
                    </a:srgbClr>
                  </a:outerShdw>
                </a:effectLst>
              </a:rPr>
              <a:t>vent  and </a:t>
            </a:r>
            <a:r>
              <a:rPr lang="en-US" sz="2800" i="1" dirty="0" err="1">
                <a:solidFill>
                  <a:srgbClr val="FFFF00"/>
                </a:solidFill>
                <a:effectLst>
                  <a:outerShdw blurRad="38100" dist="38100" dir="2700000" algn="tl">
                    <a:srgbClr val="000000">
                      <a:alpha val="43137"/>
                    </a:srgbClr>
                  </a:outerShdw>
                </a:effectLst>
              </a:rPr>
              <a:t>Pfu</a:t>
            </a:r>
            <a:r>
              <a:rPr lang="en-US" sz="2800" dirty="0">
                <a:solidFill>
                  <a:srgbClr val="FFFF00"/>
                </a:solidFill>
                <a:effectLst>
                  <a:outerShdw blurRad="38100" dist="38100" dir="2700000" algn="tl">
                    <a:srgbClr val="000000">
                      <a:alpha val="43137"/>
                    </a:srgbClr>
                  </a:outerShdw>
                </a:effectLst>
              </a:rPr>
              <a:t> DNA polymerase, possessing a proofreading activity, and are being used instead of (or in combination with) </a:t>
            </a:r>
            <a:r>
              <a:rPr lang="en-US" sz="2800" i="1" dirty="0" err="1">
                <a:solidFill>
                  <a:srgbClr val="FFFF00"/>
                </a:solidFill>
                <a:effectLst>
                  <a:outerShdw blurRad="38100" dist="38100" dir="2700000" algn="tl">
                    <a:srgbClr val="000000">
                      <a:alpha val="43137"/>
                    </a:srgbClr>
                  </a:outerShdw>
                </a:effectLst>
              </a:rPr>
              <a:t>Taq</a:t>
            </a:r>
            <a:r>
              <a:rPr lang="en-US" sz="2800" dirty="0">
                <a:solidFill>
                  <a:srgbClr val="FFFF00"/>
                </a:solidFill>
                <a:effectLst>
                  <a:outerShdw blurRad="38100" dist="38100" dir="2700000" algn="tl">
                    <a:srgbClr val="000000">
                      <a:alpha val="43137"/>
                    </a:srgbClr>
                  </a:outerShdw>
                </a:effectLst>
              </a:rPr>
              <a:t> for high-fidelity amplification.</a:t>
            </a:r>
          </a:p>
        </p:txBody>
      </p:sp>
    </p:spTree>
    <p:extLst>
      <p:ext uri="{BB962C8B-B14F-4D97-AF65-F5344CB8AC3E}">
        <p14:creationId xmlns:p14="http://schemas.microsoft.com/office/powerpoint/2010/main" val="2631780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2362200"/>
          </a:xfrm>
          <a:noFill/>
        </p:spPr>
        <p:style>
          <a:lnRef idx="0">
            <a:scrgbClr r="0" g="0" b="0"/>
          </a:lnRef>
          <a:fillRef idx="1003">
            <a:schemeClr val="lt2"/>
          </a:fillRef>
          <a:effectRef idx="0">
            <a:scrgbClr r="0" g="0" b="0"/>
          </a:effectRef>
          <a:fontRef idx="major"/>
        </p:style>
        <p:txBody>
          <a:bodyPr>
            <a:normAutofit/>
          </a:bodyPr>
          <a:lstStyle/>
          <a:p>
            <a:pPr algn="just" rtl="0"/>
            <a:r>
              <a:rPr lang="en-US" sz="2700" dirty="0" smtClean="0">
                <a:effectLst>
                  <a:outerShdw blurRad="38100" dist="38100" dir="2700000" algn="tl">
                    <a:srgbClr val="000000">
                      <a:alpha val="43137"/>
                    </a:srgbClr>
                  </a:outerShdw>
                </a:effectLst>
              </a:rPr>
              <a:t>Replication in eukaryotic cell start from more than one </a:t>
            </a:r>
            <a:r>
              <a:rPr lang="en-US" sz="2700" dirty="0" smtClean="0">
                <a:solidFill>
                  <a:srgbClr val="C00000"/>
                </a:solidFill>
                <a:effectLst>
                  <a:outerShdw blurRad="38100" dist="38100" dir="2700000" algn="tl">
                    <a:srgbClr val="000000">
                      <a:alpha val="43137"/>
                    </a:srgbClr>
                  </a:outerShdw>
                </a:effectLst>
              </a:rPr>
              <a:t>ori c (each 300bp there is ori c) </a:t>
            </a:r>
            <a:r>
              <a:rPr lang="en-US" sz="2700" dirty="0" smtClean="0">
                <a:solidFill>
                  <a:schemeClr val="tx1"/>
                </a:solidFill>
                <a:effectLst>
                  <a:outerShdw blurRad="38100" dist="38100" dir="2700000" algn="tl">
                    <a:srgbClr val="000000">
                      <a:alpha val="43137"/>
                    </a:srgbClr>
                  </a:outerShdw>
                </a:effectLst>
              </a:rPr>
              <a:t>so multiple replication bubbles will form thus replication here is faster than </a:t>
            </a:r>
            <a:r>
              <a:rPr lang="en-US" sz="2800" dirty="0" smtClean="0">
                <a:solidFill>
                  <a:schemeClr val="tx1"/>
                </a:solidFill>
                <a:effectLst>
                  <a:outerShdw blurRad="38100" dist="38100" dir="2700000" algn="tl">
                    <a:srgbClr val="000000">
                      <a:alpha val="43137"/>
                    </a:srgbClr>
                  </a:outerShdw>
                </a:effectLst>
              </a:rPr>
              <a:t>prokaryotic cell </a:t>
            </a:r>
            <a:endParaRPr lang="en-US" sz="2800" dirty="0">
              <a:solidFill>
                <a:srgbClr val="C00000"/>
              </a:solidFill>
              <a:effectLst>
                <a:outerShdw blurRad="38100" dist="38100" dir="2700000" algn="tl">
                  <a:srgbClr val="000000">
                    <a:alpha val="43137"/>
                  </a:srgbClr>
                </a:outerShdw>
              </a:effectLst>
            </a:endParaRPr>
          </a:p>
        </p:txBody>
      </p:sp>
      <p:pic>
        <p:nvPicPr>
          <p:cNvPr id="2052" name="Picture 4" descr="صورة ذات صلة">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2209800"/>
            <a:ext cx="8382000" cy="4229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smtClean="0">
                <a:solidFill>
                  <a:srgbClr val="FF0000"/>
                </a:solidFill>
                <a:effectLst>
                  <a:outerShdw blurRad="38100" dist="38100" dir="2700000" algn="tl">
                    <a:srgbClr val="000000">
                      <a:alpha val="43137"/>
                    </a:srgbClr>
                  </a:outerShdw>
                </a:effectLst>
              </a:rPr>
              <a:t>Enzymes involve in DNA replication </a:t>
            </a:r>
            <a:endParaRPr lang="en-US" sz="3600" b="1"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381000" y="1028343"/>
            <a:ext cx="8305800" cy="6001643"/>
          </a:xfrm>
          <a:prstGeom prst="rect">
            <a:avLst/>
          </a:prstGeom>
        </p:spPr>
        <p:txBody>
          <a:bodyPr wrap="square">
            <a:spAutoFit/>
          </a:bodyPr>
          <a:lstStyle/>
          <a:p>
            <a:pPr algn="justLow"/>
            <a:r>
              <a:rPr lang="en-US" sz="2400" b="1" dirty="0">
                <a:solidFill>
                  <a:srgbClr val="C00000"/>
                </a:solidFill>
                <a:effectLst>
                  <a:outerShdw blurRad="38100" dist="38100" dir="2700000" algn="tl">
                    <a:srgbClr val="000000">
                      <a:alpha val="43137"/>
                    </a:srgbClr>
                  </a:outerShdw>
                </a:effectLst>
              </a:rPr>
              <a:t>DNA Helicase  </a:t>
            </a:r>
            <a:r>
              <a:rPr lang="en-US" sz="2400" b="1" dirty="0"/>
              <a:t>Also known as helix destabilizing enzyme cases formation of Replication Fork due to broken  hydrogen bonds. So it will break hydrogen bond between the two strand.</a:t>
            </a:r>
          </a:p>
          <a:p>
            <a:pPr algn="justLow"/>
            <a:r>
              <a:rPr lang="en-US" sz="2400" dirty="0" smtClean="0">
                <a:effectLst>
                  <a:outerShdw blurRad="38100" dist="38100" dir="2700000" algn="tl">
                    <a:srgbClr val="000000">
                      <a:alpha val="43137"/>
                    </a:srgbClr>
                  </a:outerShdw>
                </a:effectLst>
              </a:rPr>
              <a:t> </a:t>
            </a:r>
            <a:endParaRPr lang="en-US" sz="2400" dirty="0">
              <a:effectLst>
                <a:outerShdw blurRad="38100" dist="38100" dir="2700000" algn="tl">
                  <a:srgbClr val="000000">
                    <a:alpha val="43137"/>
                  </a:srgbClr>
                </a:outerShdw>
              </a:effectLst>
            </a:endParaRPr>
          </a:p>
          <a:p>
            <a:pPr algn="justLow"/>
            <a:r>
              <a:rPr lang="en-US" sz="2400" b="1" dirty="0" smtClean="0">
                <a:solidFill>
                  <a:srgbClr val="C00000"/>
                </a:solidFill>
                <a:effectLst>
                  <a:outerShdw blurRad="38100" dist="38100" dir="2700000" algn="tl">
                    <a:srgbClr val="000000">
                      <a:alpha val="43137"/>
                    </a:srgbClr>
                  </a:outerShdw>
                </a:effectLst>
              </a:rPr>
              <a:t>Topoisomerase  </a:t>
            </a:r>
            <a:r>
              <a:rPr lang="en-US" sz="2400" b="1" dirty="0">
                <a:solidFill>
                  <a:srgbClr val="C00000"/>
                </a:solidFill>
                <a:effectLst>
                  <a:outerShdw blurRad="38100" dist="38100" dir="2700000" algn="tl">
                    <a:srgbClr val="000000">
                      <a:alpha val="43137"/>
                    </a:srgbClr>
                  </a:outerShdw>
                </a:effectLst>
              </a:rPr>
              <a:t>I</a:t>
            </a:r>
            <a:r>
              <a:rPr lang="en-US" sz="2400" dirty="0">
                <a:effectLst>
                  <a:outerShdw blurRad="38100" dist="38100" dir="2700000" algn="tl">
                    <a:srgbClr val="000000">
                      <a:alpha val="43137"/>
                    </a:srgbClr>
                  </a:outerShdw>
                </a:effectLst>
              </a:rPr>
              <a:t> </a:t>
            </a:r>
            <a:r>
              <a:rPr lang="en-US" sz="2400" b="1" dirty="0"/>
              <a:t>:  Relaxes the DNA from its super-coiled nature by break the 3́́  5́ phosphodiester bond converting super coiled to relax form which opposite to ligase.</a:t>
            </a:r>
          </a:p>
          <a:p>
            <a:pPr algn="justLow"/>
            <a:endParaRPr lang="en-US" sz="2400" b="1" dirty="0" smtClean="0">
              <a:solidFill>
                <a:srgbClr val="C00000"/>
              </a:solidFill>
              <a:effectLst>
                <a:outerShdw blurRad="38100" dist="38100" dir="2700000" algn="tl">
                  <a:srgbClr val="000000">
                    <a:alpha val="43137"/>
                  </a:srgbClr>
                </a:outerShdw>
              </a:effectLst>
            </a:endParaRPr>
          </a:p>
          <a:p>
            <a:pPr algn="justLow"/>
            <a:r>
              <a:rPr lang="en-US" sz="2400" b="1" dirty="0">
                <a:solidFill>
                  <a:srgbClr val="C00000"/>
                </a:solidFill>
                <a:effectLst>
                  <a:outerShdw blurRad="38100" dist="38100" dir="2700000" algn="tl">
                    <a:srgbClr val="000000">
                      <a:alpha val="43137"/>
                    </a:srgbClr>
                  </a:outerShdw>
                </a:effectLst>
              </a:rPr>
              <a:t>DNA Gyrase </a:t>
            </a:r>
            <a:r>
              <a:rPr lang="en-US" sz="2400" b="1" dirty="0"/>
              <a:t>(and Topoisomerase IV) ; this is a specific type of topoisomerase II convert relaxed form to super coiled</a:t>
            </a:r>
          </a:p>
          <a:p>
            <a:pPr algn="justLow"/>
            <a:endParaRPr lang="en-US" sz="2400" b="1" dirty="0" smtClean="0">
              <a:solidFill>
                <a:srgbClr val="C00000"/>
              </a:solidFill>
              <a:effectLst>
                <a:outerShdw blurRad="38100" dist="38100" dir="2700000" algn="tl">
                  <a:srgbClr val="000000">
                    <a:alpha val="43137"/>
                  </a:srgbClr>
                </a:outerShdw>
              </a:effectLst>
            </a:endParaRPr>
          </a:p>
          <a:p>
            <a:pPr algn="justLow"/>
            <a:r>
              <a:rPr lang="en-US" sz="2400" b="1" dirty="0" smtClean="0">
                <a:solidFill>
                  <a:srgbClr val="C00000"/>
                </a:solidFill>
                <a:effectLst>
                  <a:outerShdw blurRad="38100" dist="38100" dir="2700000" algn="tl">
                    <a:srgbClr val="000000">
                      <a:alpha val="43137"/>
                    </a:srgbClr>
                  </a:outerShdw>
                </a:effectLst>
              </a:rPr>
              <a:t>Single-Strand </a:t>
            </a:r>
            <a:r>
              <a:rPr lang="en-US" sz="2400" b="1" dirty="0">
                <a:solidFill>
                  <a:srgbClr val="C00000"/>
                </a:solidFill>
                <a:effectLst>
                  <a:outerShdw blurRad="38100" dist="38100" dir="2700000" algn="tl">
                    <a:srgbClr val="000000">
                      <a:alpha val="43137"/>
                    </a:srgbClr>
                  </a:outerShdw>
                </a:effectLst>
              </a:rPr>
              <a:t>Binding Proteins (SSBP) </a:t>
            </a:r>
            <a:r>
              <a:rPr lang="en-US" sz="2400" b="1" dirty="0"/>
              <a:t>Proteins bind to ssDNA and prevent the DNA double helix from re-annealing after DNA helicase unwinds it thus maintaining the strand separation. </a:t>
            </a:r>
          </a:p>
          <a:p>
            <a:pPr algn="justLow"/>
            <a:endParaRPr lang="en-US" sz="2400" dirty="0">
              <a:effectLst>
                <a:outerShdw blurRad="38100" dist="38100" dir="2700000" algn="tl">
                  <a:srgbClr val="000000">
                    <a:alpha val="43137"/>
                  </a:srgbClr>
                </a:outerShdw>
              </a:effectLst>
            </a:endParaRPr>
          </a:p>
          <a:p>
            <a:pPr algn="justLow"/>
            <a:endParaRPr lang="en-US" sz="2400" u="sng"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90600"/>
            <a:ext cx="8077200" cy="6001643"/>
          </a:xfrm>
          <a:prstGeom prst="rect">
            <a:avLst/>
          </a:prstGeom>
        </p:spPr>
        <p:txBody>
          <a:bodyPr wrap="square">
            <a:spAutoFit/>
          </a:bodyPr>
          <a:lstStyle/>
          <a:p>
            <a:pPr algn="just"/>
            <a:r>
              <a:rPr lang="en-US" sz="2400" b="1" dirty="0">
                <a:solidFill>
                  <a:srgbClr val="C00000"/>
                </a:solidFill>
                <a:effectLst>
                  <a:outerShdw blurRad="38100" dist="38100" dir="2700000" algn="tl">
                    <a:srgbClr val="000000">
                      <a:alpha val="43137"/>
                    </a:srgbClr>
                  </a:outerShdw>
                </a:effectLst>
              </a:rPr>
              <a:t>DNA clamp</a:t>
            </a:r>
            <a:r>
              <a:rPr lang="en-US" sz="2400" dirty="0">
                <a:effectLst>
                  <a:outerShdw blurRad="38100" dist="38100" dir="2700000" algn="tl">
                    <a:srgbClr val="000000">
                      <a:alpha val="43137"/>
                    </a:srgbClr>
                  </a:outerShdw>
                </a:effectLst>
              </a:rPr>
              <a:t>: A protein (unit from polymerase which prevents DNA polymerase III from dissociating from the DNA parent strand.</a:t>
            </a:r>
          </a:p>
          <a:p>
            <a:pPr algn="just"/>
            <a:endParaRPr lang="en-US" sz="2400" b="1" dirty="0" smtClean="0">
              <a:solidFill>
                <a:srgbClr val="C00000"/>
              </a:solidFill>
              <a:effectLst>
                <a:outerShdw blurRad="38100" dist="38100" dir="2700000" algn="tl">
                  <a:srgbClr val="000000">
                    <a:alpha val="43137"/>
                  </a:srgbClr>
                </a:outerShdw>
              </a:effectLst>
            </a:endParaRPr>
          </a:p>
          <a:p>
            <a:pPr algn="just"/>
            <a:r>
              <a:rPr lang="en-US" sz="2400" b="1" dirty="0" smtClean="0">
                <a:solidFill>
                  <a:srgbClr val="C00000"/>
                </a:solidFill>
                <a:effectLst>
                  <a:outerShdw blurRad="38100" dist="38100" dir="2700000" algn="tl">
                    <a:srgbClr val="000000">
                      <a:alpha val="43137"/>
                    </a:srgbClr>
                  </a:outerShdw>
                </a:effectLst>
              </a:rPr>
              <a:t>Primase</a:t>
            </a:r>
            <a:r>
              <a:rPr lang="en-US" sz="2400" dirty="0" smtClean="0">
                <a:effectLst>
                  <a:outerShdw blurRad="38100" dist="38100" dir="2700000" algn="tl">
                    <a:srgbClr val="000000">
                      <a:alpha val="43137"/>
                    </a:srgbClr>
                  </a:outerShdw>
                </a:effectLst>
              </a:rPr>
              <a:t> </a:t>
            </a:r>
            <a:r>
              <a:rPr lang="en-US" sz="2400" b="1" dirty="0">
                <a:solidFill>
                  <a:srgbClr val="C00000"/>
                </a:solidFill>
                <a:effectLst>
                  <a:outerShdw blurRad="38100" dist="38100" dir="2700000" algn="tl">
                    <a:srgbClr val="000000">
                      <a:alpha val="43137"/>
                    </a:srgbClr>
                  </a:outerShdw>
                </a:effectLst>
              </a:rPr>
              <a:t>(one of the RNA polymerase enzymes)</a:t>
            </a:r>
            <a:r>
              <a:rPr lang="en-US" sz="2400" b="1" dirty="0"/>
              <a:t> Provides a starting point for DNA polymerase to begin synthesis of the new DNA strand. In fact it is RNA polymerase thus the formed primer is RNA rather than DNA and it will removed latter by DNA polymerase I. </a:t>
            </a:r>
            <a:endParaRPr lang="en-US" sz="2400" b="1" dirty="0" smtClean="0"/>
          </a:p>
          <a:p>
            <a:pPr algn="just"/>
            <a:endParaRPr lang="en-US" sz="2400" b="1" dirty="0" smtClean="0"/>
          </a:p>
          <a:p>
            <a:pPr algn="just"/>
            <a:r>
              <a:rPr lang="en-US" sz="2400" b="1" dirty="0" smtClean="0">
                <a:solidFill>
                  <a:srgbClr val="C00000"/>
                </a:solidFill>
                <a:effectLst>
                  <a:outerShdw blurRad="38100" dist="38100" dir="2700000" algn="tl">
                    <a:srgbClr val="000000">
                      <a:alpha val="43137"/>
                    </a:srgbClr>
                  </a:outerShdw>
                </a:effectLst>
              </a:rPr>
              <a:t>DNA </a:t>
            </a:r>
            <a:r>
              <a:rPr lang="en-US" sz="2400" b="1" dirty="0">
                <a:solidFill>
                  <a:srgbClr val="C00000"/>
                </a:solidFill>
                <a:effectLst>
                  <a:outerShdw blurRad="38100" dist="38100" dir="2700000" algn="tl">
                    <a:srgbClr val="000000">
                      <a:alpha val="43137"/>
                    </a:srgbClr>
                  </a:outerShdw>
                </a:effectLst>
              </a:rPr>
              <a:t>Ligase </a:t>
            </a:r>
            <a:r>
              <a:rPr lang="en-US" sz="2400" b="1" dirty="0"/>
              <a:t>Re-anneals the semi-conservative strands and joins Okazak’i Fragments of the lagging strand.</a:t>
            </a:r>
          </a:p>
          <a:p>
            <a:pPr algn="just"/>
            <a:endParaRPr lang="en-US" sz="2400" dirty="0">
              <a:effectLst>
                <a:outerShdw blurRad="38100" dist="38100" dir="2700000" algn="tl">
                  <a:srgbClr val="000000">
                    <a:alpha val="43137"/>
                  </a:srgbClr>
                </a:outerShdw>
              </a:effectLst>
            </a:endParaRPr>
          </a:p>
          <a:p>
            <a:pPr algn="just"/>
            <a:r>
              <a:rPr lang="en-US" sz="2400" b="1" dirty="0">
                <a:solidFill>
                  <a:srgbClr val="C00000"/>
                </a:solidFill>
                <a:effectLst>
                  <a:outerShdw blurRad="38100" dist="38100" dir="2700000" algn="tl">
                    <a:srgbClr val="000000">
                      <a:alpha val="43137"/>
                    </a:srgbClr>
                  </a:outerShdw>
                </a:effectLst>
              </a:rPr>
              <a:t>Telomerase</a:t>
            </a:r>
            <a:r>
              <a:rPr lang="en-US" sz="2400" b="1" dirty="0"/>
              <a:t> Lengthens telomeric DNA by adding repetitive nucleotide sequences to the ends of eukaryotic chromosomes</a:t>
            </a:r>
          </a:p>
          <a:p>
            <a:pPr algn="just"/>
            <a:endParaRPr lang="en-US" sz="2400" dirty="0">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152400"/>
            <a:ext cx="8229600" cy="685800"/>
          </a:xfrm>
        </p:spPr>
        <p:txBody>
          <a:bodyPr>
            <a:normAutofit/>
          </a:bodyPr>
          <a:lstStyle/>
          <a:p>
            <a:r>
              <a:rPr lang="en-US" sz="3600" b="1" dirty="0" smtClean="0">
                <a:solidFill>
                  <a:srgbClr val="FF0000"/>
                </a:solidFill>
                <a:effectLst>
                  <a:outerShdw blurRad="38100" dist="38100" dir="2700000" algn="tl">
                    <a:srgbClr val="000000">
                      <a:alpha val="43137"/>
                    </a:srgbClr>
                  </a:outerShdw>
                </a:effectLst>
              </a:rPr>
              <a:t>Enzymes involve in DNA replication </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8278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04800"/>
            <a:ext cx="8305800" cy="1569660"/>
          </a:xfrm>
          <a:prstGeom prst="rect">
            <a:avLst/>
          </a:prstGeom>
        </p:spPr>
        <p:txBody>
          <a:bodyPr wrap="square">
            <a:spAutoFit/>
          </a:bodyPr>
          <a:lstStyle/>
          <a:p>
            <a:pPr algn="just"/>
            <a:endParaRPr lang="en-US" sz="2400" b="1" dirty="0"/>
          </a:p>
          <a:p>
            <a:pPr algn="just"/>
            <a:endParaRPr lang="en-US" sz="2400" b="1" dirty="0"/>
          </a:p>
          <a:p>
            <a:pPr algn="just"/>
            <a:endParaRPr lang="ar-IQ" sz="2400" b="1" dirty="0">
              <a:solidFill>
                <a:srgbClr val="C00000"/>
              </a:solidFill>
              <a:effectLst>
                <a:outerShdw blurRad="38100" dist="38100" dir="2700000" algn="tl">
                  <a:srgbClr val="000000">
                    <a:alpha val="43137"/>
                  </a:srgbClr>
                </a:outerShdw>
              </a:effectLst>
            </a:endParaRPr>
          </a:p>
          <a:p>
            <a:pPr algn="just"/>
            <a:endParaRPr lang="en-US" sz="2400" b="1" dirty="0"/>
          </a:p>
        </p:txBody>
      </p:sp>
      <p:sp>
        <p:nvSpPr>
          <p:cNvPr id="8" name="Rectangle 7"/>
          <p:cNvSpPr/>
          <p:nvPr/>
        </p:nvSpPr>
        <p:spPr>
          <a:xfrm>
            <a:off x="304800" y="990600"/>
            <a:ext cx="8305800" cy="4154984"/>
          </a:xfrm>
          <a:prstGeom prst="rect">
            <a:avLst/>
          </a:prstGeom>
        </p:spPr>
        <p:txBody>
          <a:bodyPr wrap="square">
            <a:spAutoFit/>
          </a:bodyPr>
          <a:lstStyle/>
          <a:p>
            <a:pPr algn="just"/>
            <a:r>
              <a:rPr lang="en-US" sz="2400" b="1" dirty="0">
                <a:solidFill>
                  <a:srgbClr val="C00000"/>
                </a:solidFill>
                <a:effectLst>
                  <a:outerShdw blurRad="38100" dist="38100" dir="2700000" algn="tl">
                    <a:srgbClr val="000000">
                      <a:alpha val="43137"/>
                    </a:srgbClr>
                  </a:outerShdw>
                </a:effectLst>
              </a:rPr>
              <a:t>DNA polymerase </a:t>
            </a:r>
            <a:r>
              <a:rPr lang="en-US" sz="2400" b="1" dirty="0">
                <a:solidFill>
                  <a:srgbClr val="007E39"/>
                </a:solidFill>
              </a:rPr>
              <a:t>an enzyme responsible for carrying out synthesis, adds nucleotides to an existing DNA strand in the opposite direction of that strand's orientation, and this enzyme differ from RNA enzyme (primase) because it needs free 3-OH end to add new nucleotides, while it like primase enzyme in the direction of polymerization </a:t>
            </a:r>
            <a:r>
              <a:rPr lang="en-US" sz="2400" b="1" dirty="0"/>
              <a:t>(</a:t>
            </a:r>
            <a:r>
              <a:rPr lang="en-US" sz="2400" b="1" u="sng" dirty="0">
                <a:solidFill>
                  <a:srgbClr val="540DB3"/>
                </a:solidFill>
              </a:rPr>
              <a:t>add new nucleotides</a:t>
            </a:r>
            <a:r>
              <a:rPr lang="en-US" sz="2400" b="1" dirty="0"/>
              <a:t>) </a:t>
            </a:r>
            <a:r>
              <a:rPr lang="en-US" sz="2400" b="1" dirty="0">
                <a:solidFill>
                  <a:srgbClr val="007E39"/>
                </a:solidFill>
              </a:rPr>
              <a:t>in the direction 5́ →3́́ . This enzyme has many types in both prokaryotic and eukaryotic cells. </a:t>
            </a:r>
          </a:p>
          <a:p>
            <a:pPr algn="just"/>
            <a:r>
              <a:rPr lang="en-US" sz="2400" b="1" dirty="0">
                <a:solidFill>
                  <a:srgbClr val="C00000"/>
                </a:solidFill>
                <a:effectLst>
                  <a:outerShdw blurRad="38100" dist="38100" dir="2700000" algn="tl">
                    <a:srgbClr val="000000">
                      <a:alpha val="43137"/>
                    </a:srgbClr>
                  </a:outerShdw>
                </a:effectLst>
              </a:rPr>
              <a:t>So</a:t>
            </a:r>
            <a:r>
              <a:rPr lang="en-US" sz="2400" b="1" dirty="0">
                <a:effectLst>
                  <a:outerShdw blurRad="38100" dist="38100" dir="2700000" algn="tl">
                    <a:srgbClr val="000000">
                      <a:alpha val="43137"/>
                    </a:srgbClr>
                  </a:outerShdw>
                </a:effectLst>
              </a:rPr>
              <a:t> </a:t>
            </a:r>
            <a:r>
              <a:rPr lang="en-US" sz="2400" b="1" dirty="0">
                <a:solidFill>
                  <a:srgbClr val="007E39"/>
                </a:solidFill>
              </a:rPr>
              <a:t>DNA Polymerase Builds a new duplex DNA strand by adding nucleotides in the 5' to 3' direction.  performs proof-reading and error correction.</a:t>
            </a:r>
          </a:p>
        </p:txBody>
      </p:sp>
      <p:sp>
        <p:nvSpPr>
          <p:cNvPr id="9" name="Title 1"/>
          <p:cNvSpPr>
            <a:spLocks noGrp="1"/>
          </p:cNvSpPr>
          <p:nvPr>
            <p:ph type="title"/>
          </p:nvPr>
        </p:nvSpPr>
        <p:spPr>
          <a:xfrm>
            <a:off x="457200" y="152400"/>
            <a:ext cx="8229600" cy="685800"/>
          </a:xfrm>
        </p:spPr>
        <p:txBody>
          <a:bodyPr>
            <a:normAutofit/>
          </a:bodyPr>
          <a:lstStyle/>
          <a:p>
            <a:r>
              <a:rPr lang="en-US" sz="3600" b="1" dirty="0" smtClean="0">
                <a:solidFill>
                  <a:srgbClr val="FF0000"/>
                </a:solidFill>
                <a:effectLst>
                  <a:outerShdw blurRad="38100" dist="38100" dir="2700000" algn="tl">
                    <a:srgbClr val="000000">
                      <a:alpha val="43137"/>
                    </a:srgbClr>
                  </a:outerShdw>
                </a:effectLst>
              </a:rPr>
              <a:t>Enzymes involve in DNA replication </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1814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6934200" cy="685800"/>
          </a:xfrm>
          <a:solidFill>
            <a:srgbClr val="FFFF00"/>
          </a:solidFill>
        </p:spPr>
        <p:txBody>
          <a:bodyPr>
            <a:noAutofit/>
          </a:bodyPr>
          <a:lstStyle/>
          <a:p>
            <a:pPr algn="just" rtl="0"/>
            <a:r>
              <a:rPr lang="en-US" sz="2800" b="1" dirty="0">
                <a:solidFill>
                  <a:srgbClr val="FF0000"/>
                </a:solidFill>
                <a:effectLst>
                  <a:outerShdw blurRad="38100" dist="38100" dir="2700000" algn="tl">
                    <a:srgbClr val="000000">
                      <a:alpha val="43137"/>
                    </a:srgbClr>
                  </a:outerShdw>
                </a:effectLst>
              </a:rPr>
              <a:t>Types of DNA polymerase in Prokaryotic cell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6444801"/>
              </p:ext>
            </p:extLst>
          </p:nvPr>
        </p:nvGraphicFramePr>
        <p:xfrm>
          <a:off x="304800" y="1981200"/>
          <a:ext cx="8610599" cy="3920490"/>
        </p:xfrm>
        <a:graphic>
          <a:graphicData uri="http://schemas.openxmlformats.org/drawingml/2006/table">
            <a:tbl>
              <a:tblPr firstRow="1" bandRow="1">
                <a:tableStyleId>{FABFCF23-3B69-468F-B69F-88F6DE6A72F2}</a:tableStyleId>
              </a:tblPr>
              <a:tblGrid>
                <a:gridCol w="2436961"/>
                <a:gridCol w="1220639"/>
                <a:gridCol w="1828800"/>
                <a:gridCol w="1524000"/>
                <a:gridCol w="1600199"/>
              </a:tblGrid>
              <a:tr h="971550">
                <a:tc>
                  <a:txBody>
                    <a:bodyPr/>
                    <a:lstStyle/>
                    <a:p>
                      <a:pPr algn="l" rtl="0"/>
                      <a:r>
                        <a:rPr lang="en-US" sz="2000" dirty="0" smtClean="0">
                          <a:effectLst>
                            <a:outerShdw blurRad="38100" dist="38100" dir="2700000" algn="tl">
                              <a:srgbClr val="000000">
                                <a:alpha val="43137"/>
                              </a:srgbClr>
                            </a:outerShdw>
                          </a:effectLst>
                        </a:rPr>
                        <a:t>Types</a:t>
                      </a:r>
                      <a:r>
                        <a:rPr lang="en-US" sz="2000" baseline="0" dirty="0" smtClean="0">
                          <a:effectLst>
                            <a:outerShdw blurRad="38100" dist="38100" dir="2700000" algn="tl">
                              <a:srgbClr val="000000">
                                <a:alpha val="43137"/>
                              </a:srgbClr>
                            </a:outerShdw>
                          </a:effectLst>
                        </a:rPr>
                        <a:t> of enzyme </a:t>
                      </a:r>
                      <a:endParaRPr lang="en-US" sz="2000" dirty="0">
                        <a:effectLst>
                          <a:outerShdw blurRad="38100" dist="38100" dir="2700000" algn="tl">
                            <a:srgbClr val="000000">
                              <a:alpha val="43137"/>
                            </a:srgbClr>
                          </a:outerShdw>
                        </a:effectLst>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rtl="0"/>
                      <a:r>
                        <a:rPr lang="en-US" sz="2000" dirty="0" smtClean="0">
                          <a:effectLst>
                            <a:outerShdw blurRad="38100" dist="38100" dir="2700000" algn="tl">
                              <a:srgbClr val="000000">
                                <a:alpha val="43137"/>
                              </a:srgbClr>
                            </a:outerShdw>
                          </a:effectLst>
                        </a:rPr>
                        <a:t>Initiation</a:t>
                      </a:r>
                      <a:r>
                        <a:rPr lang="en-US" sz="2000" baseline="0" dirty="0" smtClean="0">
                          <a:effectLst>
                            <a:outerShdw blurRad="38100" dist="38100" dir="2700000" algn="tl">
                              <a:srgbClr val="000000">
                                <a:alpha val="43137"/>
                              </a:srgbClr>
                            </a:outerShdw>
                          </a:effectLst>
                        </a:rPr>
                        <a:t> activity </a:t>
                      </a:r>
                      <a:endParaRPr lang="en-US" sz="20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rtl="0"/>
                      <a:r>
                        <a:rPr lang="en-US" sz="2000" dirty="0" smtClean="0">
                          <a:effectLst>
                            <a:outerShdw blurRad="38100" dist="38100" dir="2700000" algn="tl">
                              <a:srgbClr val="000000">
                                <a:alpha val="43137"/>
                              </a:srgbClr>
                            </a:outerShdw>
                          </a:effectLst>
                        </a:rPr>
                        <a:t>Polymerization 5́́→3́</a:t>
                      </a:r>
                      <a:endParaRPr lang="en-US" sz="20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rtl="0"/>
                      <a:r>
                        <a:rPr lang="en-US" sz="2000" dirty="0" smtClean="0">
                          <a:effectLst>
                            <a:outerShdw blurRad="38100" dist="38100" dir="2700000" algn="tl">
                              <a:srgbClr val="000000">
                                <a:alpha val="43137"/>
                              </a:srgbClr>
                            </a:outerShdw>
                          </a:effectLst>
                        </a:rPr>
                        <a:t>Exonuclease activity </a:t>
                      </a:r>
                    </a:p>
                    <a:p>
                      <a:pPr algn="l" rtl="0"/>
                      <a:r>
                        <a:rPr lang="en-US" sz="2000" dirty="0" smtClean="0">
                          <a:effectLst>
                            <a:outerShdw blurRad="38100" dist="38100" dir="2700000" algn="tl">
                              <a:srgbClr val="000000">
                                <a:alpha val="43137"/>
                              </a:srgbClr>
                            </a:outerShdw>
                          </a:effectLst>
                        </a:rPr>
                        <a:t>3́→5́</a:t>
                      </a:r>
                      <a:endParaRPr lang="en-US" sz="20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rtl="0"/>
                      <a:r>
                        <a:rPr lang="en-US" sz="2000" dirty="0" smtClean="0">
                          <a:effectLst>
                            <a:outerShdw blurRad="38100" dist="38100" dir="2700000" algn="tl">
                              <a:srgbClr val="000000">
                                <a:alpha val="43137"/>
                              </a:srgbClr>
                            </a:outerShdw>
                          </a:effectLst>
                        </a:rPr>
                        <a:t>Exonuclease activity 5́́→3́</a:t>
                      </a:r>
                      <a:endParaRPr lang="en-US" sz="20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971550">
                <a:tc>
                  <a:txBody>
                    <a:bodyPr/>
                    <a:lstStyle/>
                    <a:p>
                      <a:pPr algn="l" rtl="0"/>
                      <a:r>
                        <a:rPr lang="en-US" sz="2000" b="1" dirty="0" smtClean="0">
                          <a:effectLst>
                            <a:outerShdw blurRad="38100" dist="38100" dir="2700000" algn="tl">
                              <a:srgbClr val="000000">
                                <a:alpha val="43137"/>
                              </a:srgbClr>
                            </a:outerShdw>
                          </a:effectLst>
                        </a:rPr>
                        <a:t>DNA polymerase I</a:t>
                      </a:r>
                      <a:endParaRPr lang="en-US" sz="2000" b="1" dirty="0">
                        <a:effectLst>
                          <a:outerShdw blurRad="38100" dist="38100" dir="2700000" algn="tl">
                            <a:srgbClr val="000000">
                              <a:alpha val="43137"/>
                            </a:srgbClr>
                          </a:outerShdw>
                        </a:effectLs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3200" dirty="0" smtClean="0"/>
                        <a:t>-</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3200" dirty="0" smtClean="0"/>
                        <a:t>+</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3200" dirty="0" smtClean="0"/>
                        <a:t>+</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3200" dirty="0" smtClean="0"/>
                        <a:t>+</a:t>
                      </a:r>
                      <a:endParaRPr lang="en-US" sz="3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1550">
                <a:tc>
                  <a:txBody>
                    <a:bodyPr/>
                    <a:lstStyle/>
                    <a:p>
                      <a:pPr algn="l" rtl="0"/>
                      <a:r>
                        <a:rPr lang="en-US" sz="2000" b="1" dirty="0" smtClean="0">
                          <a:effectLst>
                            <a:outerShdw blurRad="38100" dist="38100" dir="2700000" algn="tl">
                              <a:srgbClr val="000000">
                                <a:alpha val="43137"/>
                              </a:srgbClr>
                            </a:outerShdw>
                          </a:effectLst>
                        </a:rPr>
                        <a:t>DNA polymerase</a:t>
                      </a:r>
                      <a:r>
                        <a:rPr lang="en-US" sz="2000" b="1" baseline="0" dirty="0" smtClean="0">
                          <a:effectLst>
                            <a:outerShdw blurRad="38100" dist="38100" dir="2700000" algn="tl">
                              <a:srgbClr val="000000">
                                <a:alpha val="43137"/>
                              </a:srgbClr>
                            </a:outerShdw>
                          </a:effectLst>
                        </a:rPr>
                        <a:t> II</a:t>
                      </a:r>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3200" dirty="0" smtClean="0"/>
                        <a:t>-</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3200" dirty="0" smtClean="0"/>
                        <a:t>+</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3200" dirty="0" smtClean="0"/>
                        <a:t>+</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3200" dirty="0" smtClean="0"/>
                        <a:t>-</a:t>
                      </a:r>
                      <a:endParaRPr lang="en-US" sz="3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1550">
                <a:tc>
                  <a:txBody>
                    <a:bodyPr/>
                    <a:lstStyle/>
                    <a:p>
                      <a:pPr algn="l" rtl="0"/>
                      <a:r>
                        <a:rPr lang="en-US" sz="2000" b="1" dirty="0" smtClean="0">
                          <a:effectLst>
                            <a:outerShdw blurRad="38100" dist="38100" dir="2700000" algn="tl">
                              <a:srgbClr val="000000">
                                <a:alpha val="43137"/>
                              </a:srgbClr>
                            </a:outerShdw>
                          </a:effectLst>
                        </a:rPr>
                        <a:t>DNA polymerase III</a:t>
                      </a:r>
                      <a:endParaRPr lang="en-US" sz="2000" b="1" dirty="0">
                        <a:effectLst>
                          <a:outerShdw blurRad="38100" dist="38100" dir="2700000" algn="tl">
                            <a:srgbClr val="000000">
                              <a:alpha val="43137"/>
                            </a:srgbClr>
                          </a:outerShdw>
                        </a:effectLs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a:r>
                        <a:rPr lang="en-US" sz="3200" dirty="0" smtClean="0"/>
                        <a:t>-</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a:r>
                        <a:rPr lang="en-US" sz="3200" dirty="0" smtClean="0"/>
                        <a:t>+</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a:r>
                        <a:rPr lang="en-US" sz="3200" dirty="0" smtClean="0"/>
                        <a:t>+</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a:r>
                        <a:rPr lang="en-US" sz="3200" dirty="0" smtClean="0"/>
                        <a:t>-</a:t>
                      </a:r>
                      <a:endParaRPr lang="en-US" sz="3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2206</TotalTime>
  <Words>1462</Words>
  <Application>Microsoft Office PowerPoint</Application>
  <PresentationFormat>On-screen Show (4:3)</PresentationFormat>
  <Paragraphs>138</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8th  and 9th  lectures  in molecular biology   DNA REPLICATION </vt:lpstr>
      <vt:lpstr>PowerPoint Presentation</vt:lpstr>
      <vt:lpstr>Prokaryotic and eukaryotic DNA replication is bidirectional </vt:lpstr>
      <vt:lpstr>PowerPoint Presentation</vt:lpstr>
      <vt:lpstr>Replication in eukaryotic cell start from more than one ori c (each 300bp there is ori c) so multiple replication bubbles will form thus replication here is faster than prokaryotic cell </vt:lpstr>
      <vt:lpstr>Enzymes involve in DNA replication </vt:lpstr>
      <vt:lpstr>Enzymes involve in DNA replication </vt:lpstr>
      <vt:lpstr>Enzymes involve in DNA replication </vt:lpstr>
      <vt:lpstr>Types of DNA polymerase in Prokaryotic cell </vt:lpstr>
      <vt:lpstr>Types of DNA polymerase in Eukaryotic cell </vt:lpstr>
      <vt:lpstr>PowerPoint Presentation</vt:lpstr>
      <vt:lpstr>PowerPoint Presentation</vt:lpstr>
      <vt:lpstr>Types of DNA polymerase in Eukaryotic cell </vt:lpstr>
      <vt:lpstr>PowerPoint Presentation</vt:lpstr>
      <vt:lpstr>  </vt:lpstr>
      <vt:lpstr>PowerPoint Presentation</vt:lpstr>
      <vt:lpstr>PowerPoint Presentation</vt:lpstr>
      <vt:lpstr>PowerPoint Presentation</vt:lpstr>
      <vt:lpstr>PowerPoint Presentation</vt:lpstr>
      <vt:lpstr>PowerPoint Presentation</vt:lpstr>
      <vt:lpstr>Differences between leading and lagging strand replication </vt:lpstr>
      <vt:lpstr>PowerPoint Presentation</vt:lpstr>
      <vt:lpstr>PowerPoint Presentation</vt:lpstr>
      <vt:lpstr>PowerPoint Presentation</vt:lpstr>
      <vt:lpstr>PowerPoint Presentation</vt:lpstr>
      <vt:lpstr>PowerPoint Presentation</vt:lpstr>
      <vt:lpstr>PowerPoint Presentation</vt:lpstr>
      <vt:lpstr>Structure and sub units of 2 DNA polymerase III (replisome)</vt:lpstr>
      <vt:lpstr>PowerPoint Presentation</vt:lpstr>
      <vt:lpstr>PowerPoint Presentation</vt:lpstr>
      <vt:lpstr>PowerPoint Presentation</vt:lpstr>
      <vt:lpstr>:</vt:lpstr>
      <vt:lpstr>PowerPoint Presentation</vt:lpstr>
      <vt:lpstr>PowerPoint Presentation</vt:lpstr>
      <vt:lpstr>PowerPoint Presentation</vt:lpstr>
      <vt:lpstr>Termination in Eukaryotic cell </vt:lpstr>
      <vt:lpstr>PowerPoint Presentation</vt:lpstr>
      <vt:lpstr>DNA COULD BE SYNTHESISED IN LAB </vt:lpstr>
      <vt:lpstr>PowerPoint Presentation</vt:lpstr>
      <vt:lpstr>Polymerase chain reaction</vt:lpstr>
      <vt:lpstr>Properties of Taq DNA polymerase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REPLICATION  8th lecture</dc:title>
  <dc:creator>Dr Sawsan</dc:creator>
  <cp:lastModifiedBy>DR.Ahmed Saker</cp:lastModifiedBy>
  <cp:revision>196</cp:revision>
  <dcterms:created xsi:type="dcterms:W3CDTF">2013-11-22T20:00:36Z</dcterms:created>
  <dcterms:modified xsi:type="dcterms:W3CDTF">2018-12-08T23:40:42Z</dcterms:modified>
</cp:coreProperties>
</file>