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72" r:id="rId3"/>
    <p:sldId id="265" r:id="rId4"/>
    <p:sldId id="286" r:id="rId5"/>
    <p:sldId id="266" r:id="rId6"/>
    <p:sldId id="257" r:id="rId7"/>
    <p:sldId id="285" r:id="rId8"/>
    <p:sldId id="268" r:id="rId9"/>
    <p:sldId id="273" r:id="rId10"/>
    <p:sldId id="287" r:id="rId11"/>
    <p:sldId id="288" r:id="rId12"/>
    <p:sldId id="270" r:id="rId13"/>
    <p:sldId id="271" r:id="rId14"/>
    <p:sldId id="258" r:id="rId15"/>
    <p:sldId id="289" r:id="rId16"/>
    <p:sldId id="260" r:id="rId17"/>
    <p:sldId id="282" r:id="rId18"/>
    <p:sldId id="263" r:id="rId19"/>
    <p:sldId id="274" r:id="rId20"/>
    <p:sldId id="279" r:id="rId21"/>
    <p:sldId id="283" r:id="rId22"/>
    <p:sldId id="275" r:id="rId23"/>
    <p:sldId id="278" r:id="rId24"/>
    <p:sldId id="28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60"/>
  </p:normalViewPr>
  <p:slideViewPr>
    <p:cSldViewPr>
      <p:cViewPr>
        <p:scale>
          <a:sx n="66" d="100"/>
          <a:sy n="66" d="100"/>
        </p:scale>
        <p:origin x="-1470"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45B78F-585E-4821-A2E4-A464B23E7548}" type="datetimeFigureOut">
              <a:rPr lang="en-US" smtClean="0"/>
              <a:pPr/>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45B78F-585E-4821-A2E4-A464B23E7548}" type="datetimeFigureOut">
              <a:rPr lang="en-US" smtClean="0"/>
              <a:pPr/>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45B78F-585E-4821-A2E4-A464B23E7548}" type="datetimeFigureOut">
              <a:rPr lang="en-US" smtClean="0"/>
              <a:pPr/>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45B78F-585E-4821-A2E4-A464B23E7548}" type="datetimeFigureOut">
              <a:rPr lang="en-US" smtClean="0"/>
              <a:pPr/>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45B78F-585E-4821-A2E4-A464B23E7548}" type="datetimeFigureOut">
              <a:rPr lang="en-US" smtClean="0"/>
              <a:pPr/>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45B78F-585E-4821-A2E4-A464B23E7548}" type="datetimeFigureOut">
              <a:rPr lang="en-US" smtClean="0"/>
              <a:pPr/>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45B78F-585E-4821-A2E4-A464B23E7548}" type="datetimeFigureOut">
              <a:rPr lang="en-US" smtClean="0"/>
              <a:pPr/>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45B78F-585E-4821-A2E4-A464B23E7548}" type="datetimeFigureOut">
              <a:rPr lang="en-US" smtClean="0"/>
              <a:pPr/>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5B78F-585E-4821-A2E4-A464B23E7548}" type="datetimeFigureOut">
              <a:rPr lang="en-US" smtClean="0"/>
              <a:pPr/>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5B78F-585E-4821-A2E4-A464B23E7548}" type="datetimeFigureOut">
              <a:rPr lang="en-US" smtClean="0"/>
              <a:pPr/>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5B78F-585E-4821-A2E4-A464B23E7548}" type="datetimeFigureOut">
              <a:rPr lang="en-US" smtClean="0"/>
              <a:pPr/>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FA914-0A53-4E5C-9DC6-D46A684454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5B78F-585E-4821-A2E4-A464B23E7548}" type="datetimeFigureOut">
              <a:rPr lang="en-US" smtClean="0"/>
              <a:pPr/>
              <a:t>11/25/2018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5FA914-0A53-4E5C-9DC6-D46A684454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en.wikipedia.org/wiki/Histone_H2A" TargetMode="External"/><Relationship Id="rId7" Type="http://schemas.openxmlformats.org/officeDocument/2006/relationships/image" Target="../media/image6.jpeg"/><Relationship Id="rId2" Type="http://schemas.openxmlformats.org/officeDocument/2006/relationships/hyperlink" Target="http://en.wikipedia.org/wiki/Histone_H1" TargetMode="External"/><Relationship Id="rId1" Type="http://schemas.openxmlformats.org/officeDocument/2006/relationships/slideLayout" Target="../slideLayouts/slideLayout2.xml"/><Relationship Id="rId6" Type="http://schemas.openxmlformats.org/officeDocument/2006/relationships/hyperlink" Target="http://en.wikipedia.org/wiki/Histone_H4" TargetMode="External"/><Relationship Id="rId5" Type="http://schemas.openxmlformats.org/officeDocument/2006/relationships/hyperlink" Target="http://en.wikipedia.org/wiki/Histone_H3" TargetMode="External"/><Relationship Id="rId4" Type="http://schemas.openxmlformats.org/officeDocument/2006/relationships/hyperlink" Target="http://en.wikipedia.org/wiki/Histone_H2B"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Base_pairs" TargetMode="External"/><Relationship Id="rId2" Type="http://schemas.openxmlformats.org/officeDocument/2006/relationships/hyperlink" Target="http://en.wikipedia.org/wiki/Nucleosome" TargetMode="External"/><Relationship Id="rId1" Type="http://schemas.openxmlformats.org/officeDocument/2006/relationships/slideLayout" Target="../slideLayouts/slideLayout2.xml"/><Relationship Id="rId6" Type="http://schemas.openxmlformats.org/officeDocument/2006/relationships/hyperlink" Target="http://en.wikipedia.org/wiki/Chromosome" TargetMode="External"/><Relationship Id="rId5" Type="http://schemas.openxmlformats.org/officeDocument/2006/relationships/hyperlink" Target="http://en.wikipedia.org/wiki/DNA" TargetMode="External"/><Relationship Id="rId4" Type="http://schemas.openxmlformats.org/officeDocument/2006/relationships/image" Target="../media/image11.gif"/></Relationships>
</file>

<file path=ppt/slides/_rels/slide16.xml.rels><?xml version="1.0" encoding="UTF-8" standalone="yes"?>
<Relationships xmlns="http://schemas.openxmlformats.org/package/2006/relationships"><Relationship Id="rId8" Type="http://schemas.openxmlformats.org/officeDocument/2006/relationships/hyperlink" Target="http://en.wikipedia.org/wiki/Lysine" TargetMode="External"/><Relationship Id="rId3" Type="http://schemas.openxmlformats.org/officeDocument/2006/relationships/hyperlink" Target="http://en.wikipedia.org/wiki/Phosphate" TargetMode="External"/><Relationship Id="rId7" Type="http://schemas.openxmlformats.org/officeDocument/2006/relationships/hyperlink" Target="http://en.wikipedia.org/wiki/Salt_bridge_(protein_and_supramolecular)" TargetMode="External"/><Relationship Id="rId2" Type="http://schemas.openxmlformats.org/officeDocument/2006/relationships/hyperlink" Target="http://en.wikipedia.org/wiki/Alpha_helix" TargetMode="External"/><Relationship Id="rId1" Type="http://schemas.openxmlformats.org/officeDocument/2006/relationships/slideLayout" Target="../slideLayouts/slideLayout2.xml"/><Relationship Id="rId6" Type="http://schemas.openxmlformats.org/officeDocument/2006/relationships/hyperlink" Target="http://en.wikipedia.org/wiki/Deoxyribose" TargetMode="External"/><Relationship Id="rId11" Type="http://schemas.openxmlformats.org/officeDocument/2006/relationships/hyperlink" Target="http://en.wikipedia.org/wiki/Interphase" TargetMode="External"/><Relationship Id="rId5" Type="http://schemas.openxmlformats.org/officeDocument/2006/relationships/hyperlink" Target="http://en.wikipedia.org/wiki/Amide" TargetMode="External"/><Relationship Id="rId10" Type="http://schemas.openxmlformats.org/officeDocument/2006/relationships/hyperlink" Target="http://en.wikipedia.org/wiki/Gene" TargetMode="External"/><Relationship Id="rId4" Type="http://schemas.openxmlformats.org/officeDocument/2006/relationships/hyperlink" Target="http://en.wikipedia.org/wiki/Hydrogen_bonds" TargetMode="External"/><Relationship Id="rId9" Type="http://schemas.openxmlformats.org/officeDocument/2006/relationships/hyperlink" Target="http://en.wikipedia.org/wiki/Arginin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Franklin_Stahl" TargetMode="External"/><Relationship Id="rId2" Type="http://schemas.openxmlformats.org/officeDocument/2006/relationships/hyperlink" Target="http://en.wikipedia.org/wiki/Matthew_Meselson" TargetMode="External"/><Relationship Id="rId1" Type="http://schemas.openxmlformats.org/officeDocument/2006/relationships/slideLayout" Target="../slideLayouts/slideLayout2.xml"/><Relationship Id="rId6" Type="http://schemas.openxmlformats.org/officeDocument/2006/relationships/hyperlink" Target="http://en.wikipedia.org/wiki/DNA" TargetMode="External"/><Relationship Id="rId5" Type="http://schemas.openxmlformats.org/officeDocument/2006/relationships/hyperlink" Target="http://en.wikipedia.org/wiki/Semiconservative_replication" TargetMode="External"/><Relationship Id="rId4" Type="http://schemas.openxmlformats.org/officeDocument/2006/relationships/hyperlink" Target="http://en.wikipedia.org/wiki/DNA_replicatio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Nitrogen-14" TargetMode="External"/><Relationship Id="rId2" Type="http://schemas.openxmlformats.org/officeDocument/2006/relationships/hyperlink" Target="https://en.wikipedia.org/wiki/Nitrogen" TargetMode="External"/><Relationship Id="rId1" Type="http://schemas.openxmlformats.org/officeDocument/2006/relationships/slideLayout" Target="../slideLayouts/slideLayout2.xml"/><Relationship Id="rId6" Type="http://schemas.openxmlformats.org/officeDocument/2006/relationships/hyperlink" Target="https://en.wikipedia.org/wiki/Escherichia_coli" TargetMode="External"/><Relationship Id="rId5" Type="http://schemas.openxmlformats.org/officeDocument/2006/relationships/hyperlink" Target="https://en.wikipedia.org/wiki/Nitrogen-15" TargetMode="External"/><Relationship Id="rId4" Type="http://schemas.openxmlformats.org/officeDocument/2006/relationships/hyperlink" Target="https://en.wikipedia.org/wiki/Isotope"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229600" cy="1371600"/>
          </a:xfrm>
        </p:spPr>
        <p:txBody>
          <a:bodyPr>
            <a:normAutofit/>
          </a:bodyPr>
          <a:lstStyle/>
          <a:p>
            <a:pPr algn="l"/>
            <a:r>
              <a:rPr lang="en-US" sz="2800" b="0" dirty="0" smtClean="0">
                <a:solidFill>
                  <a:srgbClr val="C00000"/>
                </a:solidFill>
                <a:effectLst/>
              </a:rPr>
              <a:t>7</a:t>
            </a:r>
            <a:r>
              <a:rPr lang="en-US" sz="2800" b="0" baseline="30000" dirty="0" smtClean="0">
                <a:solidFill>
                  <a:srgbClr val="C00000"/>
                </a:solidFill>
                <a:effectLst/>
              </a:rPr>
              <a:t>th</a:t>
            </a:r>
            <a:r>
              <a:rPr lang="en-US" sz="2800" b="0" dirty="0" smtClean="0">
                <a:solidFill>
                  <a:srgbClr val="C00000"/>
                </a:solidFill>
                <a:effectLst/>
              </a:rPr>
              <a:t> lecture in </a:t>
            </a:r>
            <a:r>
              <a:rPr lang="en-US" sz="3600" b="0" dirty="0" smtClean="0">
                <a:solidFill>
                  <a:srgbClr val="C00000"/>
                </a:solidFill>
                <a:effectLst/>
              </a:rPr>
              <a:t/>
            </a:r>
            <a:br>
              <a:rPr lang="en-US" sz="3600" b="0" dirty="0" smtClean="0">
                <a:solidFill>
                  <a:srgbClr val="C00000"/>
                </a:solidFill>
                <a:effectLst/>
              </a:rPr>
            </a:br>
            <a:r>
              <a:rPr lang="en-US" sz="3600" b="1" dirty="0" smtClean="0">
                <a:solidFill>
                  <a:srgbClr val="C00000"/>
                </a:solidFill>
                <a:effectLst>
                  <a:outerShdw blurRad="38100" dist="38100" dir="2700000" algn="tl">
                    <a:srgbClr val="000000">
                      <a:alpha val="43137"/>
                    </a:srgbClr>
                  </a:outerShdw>
                </a:effectLst>
              </a:rPr>
              <a:t>Molecular Biology </a:t>
            </a:r>
            <a:endParaRPr lang="en-US" sz="3600" b="1" dirty="0">
              <a:solidFill>
                <a:srgbClr val="C0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81000" y="1905000"/>
            <a:ext cx="7848600" cy="1524000"/>
          </a:xfrm>
        </p:spPr>
        <p:txBody>
          <a:bodyPr>
            <a:normAutofit/>
          </a:bodyPr>
          <a:lstStyle/>
          <a:p>
            <a:r>
              <a:rPr lang="en-US" sz="3600" dirty="0" smtClean="0">
                <a:solidFill>
                  <a:srgbClr val="7030A0"/>
                </a:solidFill>
                <a:effectLst>
                  <a:outerShdw blurRad="38100" dist="38100" dir="2700000" algn="tl">
                    <a:srgbClr val="000000">
                      <a:alpha val="43137"/>
                    </a:srgbClr>
                  </a:outerShdw>
                </a:effectLst>
              </a:rPr>
              <a:t>Chromatin organization and </a:t>
            </a:r>
          </a:p>
          <a:p>
            <a:r>
              <a:rPr lang="en-US" sz="3600" dirty="0" smtClean="0">
                <a:solidFill>
                  <a:srgbClr val="7030A0"/>
                </a:solidFill>
                <a:effectLst>
                  <a:outerShdw blurRad="38100" dist="38100" dir="2700000" algn="tl">
                    <a:srgbClr val="000000">
                      <a:alpha val="43137"/>
                    </a:srgbClr>
                  </a:outerShdw>
                </a:effectLst>
              </a:rPr>
              <a:t>Chromosome structure </a:t>
            </a:r>
            <a:endParaRPr lang="en-US" sz="3600" dirty="0">
              <a:solidFill>
                <a:srgbClr val="7030A0"/>
              </a:solidFill>
              <a:effectLst>
                <a:outerShdw blurRad="38100" dist="38100" dir="2700000" algn="tl">
                  <a:srgbClr val="000000">
                    <a:alpha val="43137"/>
                  </a:srgbClr>
                </a:outerShdw>
              </a:effectLst>
            </a:endParaRPr>
          </a:p>
        </p:txBody>
      </p:sp>
      <p:pic>
        <p:nvPicPr>
          <p:cNvPr id="4" name="Picture 3" descr="dna.jpg"/>
          <p:cNvPicPr>
            <a:picLocks noChangeAspect="1"/>
          </p:cNvPicPr>
          <p:nvPr/>
        </p:nvPicPr>
        <p:blipFill>
          <a:blip r:embed="rId2"/>
          <a:stretch>
            <a:fillRect/>
          </a:stretch>
        </p:blipFill>
        <p:spPr>
          <a:xfrm>
            <a:off x="1" y="3276600"/>
            <a:ext cx="9144000" cy="3581400"/>
          </a:xfrm>
          <a:prstGeom prst="rect">
            <a:avLst/>
          </a:prstGeom>
        </p:spPr>
      </p:pic>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image006.jp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Effect>
                      <a14:brightnessContrast contrast="-40000"/>
                    </a14:imgEffect>
                  </a14:imgLayer>
                </a14:imgProps>
              </a:ext>
            </a:extLst>
          </a:blip>
          <a:stretch>
            <a:fillRect/>
          </a:stretch>
        </p:blipFill>
        <p:spPr>
          <a:xfrm>
            <a:off x="381000" y="457200"/>
            <a:ext cx="8204200" cy="6096000"/>
          </a:xfrm>
          <a:prstGeom prst="rect">
            <a:avLst/>
          </a:prstGeom>
        </p:spPr>
      </p:pic>
    </p:spTree>
    <p:extLst>
      <p:ext uri="{BB962C8B-B14F-4D97-AF65-F5344CB8AC3E}">
        <p14:creationId xmlns:p14="http://schemas.microsoft.com/office/powerpoint/2010/main" val="618556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rom1.gif"/>
          <p:cNvPicPr>
            <a:picLocks noChangeAspect="1"/>
          </p:cNvPicPr>
          <p:nvPr/>
        </p:nvPicPr>
        <p:blipFill>
          <a:blip r:embed="rId2"/>
          <a:stretch>
            <a:fillRect/>
          </a:stretch>
        </p:blipFill>
        <p:spPr>
          <a:xfrm>
            <a:off x="457200" y="990600"/>
            <a:ext cx="8163485" cy="4724400"/>
          </a:xfrm>
          <a:prstGeom prst="rect">
            <a:avLst/>
          </a:prstGeom>
        </p:spPr>
      </p:pic>
    </p:spTree>
    <p:extLst>
      <p:ext uri="{BB962C8B-B14F-4D97-AF65-F5344CB8AC3E}">
        <p14:creationId xmlns:p14="http://schemas.microsoft.com/office/powerpoint/2010/main" val="797482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MGA2-02-41.jpg"/>
          <p:cNvPicPr>
            <a:picLocks noGrp="1" noChangeAspect="1"/>
          </p:cNvPicPr>
          <p:nvPr>
            <p:ph idx="1"/>
          </p:nvPr>
        </p:nvPicPr>
        <p:blipFill>
          <a:blip r:embed="rId2"/>
          <a:stretch>
            <a:fillRect/>
          </a:stretch>
        </p:blipFill>
        <p:spPr>
          <a:xfrm>
            <a:off x="0" y="2971800"/>
            <a:ext cx="8839200" cy="3886200"/>
          </a:xfrm>
        </p:spPr>
      </p:pic>
      <p:pic>
        <p:nvPicPr>
          <p:cNvPr id="5" name="Picture 4" descr="seitz_html_21996ee1.png"/>
          <p:cNvPicPr>
            <a:picLocks noChangeAspect="1"/>
          </p:cNvPicPr>
          <p:nvPr/>
        </p:nvPicPr>
        <p:blipFill>
          <a:blip r:embed="rId3"/>
          <a:stretch>
            <a:fillRect/>
          </a:stretch>
        </p:blipFill>
        <p:spPr>
          <a:xfrm>
            <a:off x="0" y="457200"/>
            <a:ext cx="8991600" cy="2438400"/>
          </a:xfrm>
          <a:prstGeom prst="rect">
            <a:avLst/>
          </a:prstGeom>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3886200"/>
          </a:xfrm>
          <a:ln>
            <a:noFill/>
          </a:ln>
        </p:spPr>
        <p:style>
          <a:lnRef idx="2">
            <a:schemeClr val="accent1"/>
          </a:lnRef>
          <a:fillRef idx="1">
            <a:schemeClr val="lt1"/>
          </a:fillRef>
          <a:effectRef idx="0">
            <a:schemeClr val="accent1"/>
          </a:effectRef>
          <a:fontRef idx="minor">
            <a:schemeClr val="dk1"/>
          </a:fontRef>
        </p:style>
        <p:txBody>
          <a:bodyPr>
            <a:noAutofit/>
          </a:bodyPr>
          <a:lstStyle/>
          <a:p>
            <a:pPr algn="justLow"/>
            <a:r>
              <a:rPr lang="en-US" sz="2400" dirty="0" smtClean="0">
                <a:solidFill>
                  <a:srgbClr val="002060"/>
                </a:solidFill>
                <a:effectLst>
                  <a:glow rad="63500">
                    <a:schemeClr val="accent1">
                      <a:satMod val="175000"/>
                      <a:alpha val="40000"/>
                    </a:schemeClr>
                  </a:glow>
                </a:effectLst>
              </a:rPr>
              <a:t>Core histones are four protein called </a:t>
            </a:r>
            <a:r>
              <a:rPr lang="en-US" sz="2400" dirty="0" smtClean="0">
                <a:solidFill>
                  <a:srgbClr val="FF0000"/>
                </a:solidFill>
                <a:effectLst>
                  <a:glow rad="63500">
                    <a:schemeClr val="accent1">
                      <a:satMod val="175000"/>
                      <a:alpha val="40000"/>
                    </a:schemeClr>
                  </a:glow>
                </a:effectLst>
              </a:rPr>
              <a:t>H2A</a:t>
            </a:r>
            <a:r>
              <a:rPr lang="en-US" sz="2400" dirty="0" smtClean="0">
                <a:solidFill>
                  <a:srgbClr val="002060"/>
                </a:solidFill>
                <a:effectLst>
                  <a:glow rad="63500">
                    <a:schemeClr val="accent1">
                      <a:satMod val="175000"/>
                      <a:alpha val="40000"/>
                    </a:schemeClr>
                  </a:glow>
                </a:effectLst>
              </a:rPr>
              <a:t>, </a:t>
            </a:r>
            <a:r>
              <a:rPr lang="en-US" sz="2400" dirty="0" smtClean="0">
                <a:solidFill>
                  <a:srgbClr val="FF0000"/>
                </a:solidFill>
                <a:effectLst>
                  <a:glow rad="63500">
                    <a:schemeClr val="accent1">
                      <a:satMod val="175000"/>
                      <a:alpha val="40000"/>
                    </a:schemeClr>
                  </a:glow>
                </a:effectLst>
              </a:rPr>
              <a:t>H2B</a:t>
            </a:r>
            <a:r>
              <a:rPr lang="en-US" sz="2400" dirty="0" smtClean="0">
                <a:solidFill>
                  <a:srgbClr val="002060"/>
                </a:solidFill>
                <a:effectLst>
                  <a:glow rad="63500">
                    <a:schemeClr val="accent1">
                      <a:satMod val="175000"/>
                      <a:alpha val="40000"/>
                    </a:schemeClr>
                  </a:glow>
                </a:effectLst>
              </a:rPr>
              <a:t>, </a:t>
            </a:r>
            <a:r>
              <a:rPr lang="en-US" sz="2400" dirty="0" smtClean="0">
                <a:solidFill>
                  <a:srgbClr val="FF0000"/>
                </a:solidFill>
                <a:effectLst>
                  <a:glow rad="63500">
                    <a:schemeClr val="accent1">
                      <a:satMod val="175000"/>
                      <a:alpha val="40000"/>
                    </a:schemeClr>
                  </a:glow>
                </a:effectLst>
              </a:rPr>
              <a:t>H3</a:t>
            </a:r>
            <a:r>
              <a:rPr lang="en-US" sz="2400" dirty="0" smtClean="0">
                <a:solidFill>
                  <a:srgbClr val="002060"/>
                </a:solidFill>
                <a:effectLst>
                  <a:glow rad="63500">
                    <a:schemeClr val="accent1">
                      <a:satMod val="175000"/>
                      <a:alpha val="40000"/>
                    </a:schemeClr>
                  </a:glow>
                </a:effectLst>
              </a:rPr>
              <a:t> and </a:t>
            </a:r>
            <a:r>
              <a:rPr lang="en-US" sz="2400" dirty="0" smtClean="0">
                <a:solidFill>
                  <a:srgbClr val="FF0000"/>
                </a:solidFill>
                <a:effectLst>
                  <a:glow rad="63500">
                    <a:schemeClr val="accent1">
                      <a:satMod val="175000"/>
                      <a:alpha val="40000"/>
                    </a:schemeClr>
                  </a:glow>
                </a:effectLst>
              </a:rPr>
              <a:t>H4</a:t>
            </a:r>
            <a:r>
              <a:rPr lang="en-US" sz="2400" dirty="0" smtClean="0">
                <a:solidFill>
                  <a:srgbClr val="002060"/>
                </a:solidFill>
                <a:effectLst>
                  <a:glow rad="63500">
                    <a:schemeClr val="accent1">
                      <a:satMod val="175000"/>
                      <a:alpha val="40000"/>
                    </a:schemeClr>
                  </a:glow>
                </a:effectLst>
              </a:rPr>
              <a:t> and they are all found in equal parts in the cell. All four of the core histones </a:t>
            </a:r>
            <a:r>
              <a:rPr lang="en-US" sz="2400" dirty="0" smtClean="0">
                <a:solidFill>
                  <a:srgbClr val="002060"/>
                </a:solidFill>
                <a:effectLst>
                  <a:glow rad="63500">
                    <a:schemeClr val="accent1">
                      <a:satMod val="175000"/>
                      <a:alpha val="40000"/>
                    </a:schemeClr>
                  </a:glow>
                </a:effectLst>
              </a:rPr>
              <a:t>amino</a:t>
            </a:r>
            <a:r>
              <a:rPr lang="en-US" sz="2400" dirty="0" smtClean="0">
                <a:solidFill>
                  <a:srgbClr val="002060"/>
                </a:solidFill>
                <a:effectLst>
                  <a:glow rad="63500">
                    <a:schemeClr val="accent1">
                      <a:satMod val="175000"/>
                      <a:alpha val="40000"/>
                    </a:schemeClr>
                  </a:glow>
                </a:effectLst>
              </a:rPr>
              <a:t> acid sequences contain around 20 and 25% of lysine and arginine  </a:t>
            </a:r>
            <a:r>
              <a:rPr lang="en-US" sz="2400" dirty="0" smtClean="0">
                <a:solidFill>
                  <a:schemeClr val="bg1"/>
                </a:solidFill>
                <a:effectLst>
                  <a:glow rad="63500">
                    <a:schemeClr val="accent1">
                      <a:satMod val="175000"/>
                      <a:alpha val="40000"/>
                    </a:schemeClr>
                  </a:glow>
                </a:effectLst>
              </a:rPr>
              <a:t>.</a:t>
            </a:r>
            <a:br>
              <a:rPr lang="en-US" sz="2400" dirty="0" smtClean="0">
                <a:solidFill>
                  <a:schemeClr val="bg1"/>
                </a:solidFill>
                <a:effectLst>
                  <a:glow rad="63500">
                    <a:schemeClr val="accent1">
                      <a:satMod val="175000"/>
                      <a:alpha val="40000"/>
                    </a:schemeClr>
                  </a:glow>
                </a:effectLst>
              </a:rPr>
            </a:br>
            <a:r>
              <a:rPr lang="en-US" sz="2400" dirty="0" smtClean="0">
                <a:solidFill>
                  <a:srgbClr val="002060"/>
                </a:solidFill>
                <a:effectLst>
                  <a:glow rad="63500">
                    <a:schemeClr val="accent1">
                      <a:satMod val="175000"/>
                      <a:alpha val="40000"/>
                    </a:schemeClr>
                  </a:glow>
                </a:effectLst>
              </a:rPr>
              <a:t>                                                                              </a:t>
            </a:r>
            <a:br>
              <a:rPr lang="en-US" sz="2400" dirty="0" smtClean="0">
                <a:solidFill>
                  <a:srgbClr val="002060"/>
                </a:solidFill>
                <a:effectLst>
                  <a:glow rad="63500">
                    <a:schemeClr val="accent1">
                      <a:satMod val="175000"/>
                      <a:alpha val="40000"/>
                    </a:schemeClr>
                  </a:glow>
                </a:effectLst>
              </a:rPr>
            </a:br>
            <a:r>
              <a:rPr lang="en-US" sz="2400" dirty="0" smtClean="0">
                <a:solidFill>
                  <a:srgbClr val="002060"/>
                </a:solidFill>
                <a:effectLst>
                  <a:glow rad="63500">
                    <a:schemeClr val="accent1">
                      <a:satMod val="175000"/>
                      <a:alpha val="40000"/>
                    </a:schemeClr>
                  </a:glow>
                </a:effectLst>
              </a:rPr>
              <a:t>Molecular  </a:t>
            </a:r>
            <a:r>
              <a:rPr lang="en-US" sz="2400" dirty="0" smtClean="0">
                <a:solidFill>
                  <a:srgbClr val="002060"/>
                </a:solidFill>
                <a:effectLst>
                  <a:glow rad="63500">
                    <a:schemeClr val="accent1">
                      <a:satMod val="175000"/>
                      <a:alpha val="40000"/>
                    </a:schemeClr>
                  </a:glow>
                </a:effectLst>
              </a:rPr>
              <a:t>size for the core protein  ranges between 11400 and 15400 Daltons making them relatively small yet highly positively charged proteins allowing them to closely associate with negatively charged DNA, for </a:t>
            </a:r>
            <a:r>
              <a:rPr lang="en-US" sz="2400" dirty="0" smtClean="0">
                <a:solidFill>
                  <a:srgbClr val="FF0000"/>
                </a:solidFill>
                <a:effectLst>
                  <a:glow rad="63500">
                    <a:schemeClr val="accent1">
                      <a:satMod val="175000"/>
                      <a:alpha val="40000"/>
                    </a:schemeClr>
                  </a:glow>
                </a:effectLst>
              </a:rPr>
              <a:t>H1</a:t>
            </a:r>
            <a:r>
              <a:rPr lang="en-US" sz="2400" dirty="0" smtClean="0">
                <a:solidFill>
                  <a:srgbClr val="002060"/>
                </a:solidFill>
                <a:effectLst>
                  <a:glow rad="63500">
                    <a:schemeClr val="accent1">
                      <a:satMod val="175000"/>
                      <a:alpha val="40000"/>
                    </a:schemeClr>
                  </a:glow>
                </a:effectLst>
              </a:rPr>
              <a:t> Histone it is relatively larger (MW :21KD)and percentage of basic amino acid is 30.5</a:t>
            </a:r>
            <a:r>
              <a:rPr lang="en-US" sz="2400" dirty="0" smtClean="0">
                <a:solidFill>
                  <a:srgbClr val="002060"/>
                </a:solidFill>
                <a:effectLst>
                  <a:glow rad="63500">
                    <a:schemeClr val="accent1">
                      <a:satMod val="175000"/>
                      <a:alpha val="40000"/>
                    </a:schemeClr>
                  </a:glow>
                </a:effectLst>
              </a:rPr>
              <a:t>%                            </a:t>
            </a:r>
            <a:r>
              <a:rPr lang="en-US" sz="2400" dirty="0" smtClean="0">
                <a:solidFill>
                  <a:schemeClr val="bg1"/>
                </a:solidFill>
                <a:effectLst>
                  <a:glow rad="63500">
                    <a:schemeClr val="accent1">
                      <a:satMod val="175000"/>
                      <a:alpha val="40000"/>
                    </a:schemeClr>
                  </a:glow>
                </a:effectLst>
              </a:rPr>
              <a:t>.  </a:t>
            </a:r>
            <a:r>
              <a:rPr lang="en-US" sz="2400" dirty="0" smtClean="0">
                <a:solidFill>
                  <a:schemeClr val="bg1"/>
                </a:solidFill>
                <a:effectLst>
                  <a:glow rad="63500">
                    <a:schemeClr val="accent1">
                      <a:satMod val="175000"/>
                      <a:alpha val="40000"/>
                    </a:schemeClr>
                  </a:glow>
                </a:effectLst>
              </a:rPr>
              <a:t/>
            </a:r>
            <a:br>
              <a:rPr lang="en-US" sz="2400" dirty="0" smtClean="0">
                <a:solidFill>
                  <a:schemeClr val="bg1"/>
                </a:solidFill>
                <a:effectLst>
                  <a:glow rad="63500">
                    <a:schemeClr val="accent1">
                      <a:satMod val="175000"/>
                      <a:alpha val="40000"/>
                    </a:schemeClr>
                  </a:glow>
                </a:effectLst>
              </a:rPr>
            </a:br>
            <a:endParaRPr lang="en-US" sz="2400" dirty="0">
              <a:solidFill>
                <a:schemeClr val="bg1"/>
              </a:solidFill>
              <a:effectLst>
                <a:glow rad="63500">
                  <a:schemeClr val="accent1">
                    <a:satMod val="175000"/>
                    <a:alpha val="40000"/>
                  </a:schemeClr>
                </a:glow>
              </a:effectLst>
            </a:endParaRPr>
          </a:p>
        </p:txBody>
      </p:sp>
      <p:pic>
        <p:nvPicPr>
          <p:cNvPr id="8" name="Content Placeholder 7" descr="starkman02 (1).png"/>
          <p:cNvPicPr>
            <a:picLocks noGrp="1" noChangeAspect="1"/>
          </p:cNvPicPr>
          <p:nvPr>
            <p:ph idx="1"/>
          </p:nvPr>
        </p:nvPicPr>
        <p:blipFill>
          <a:blip r:embed="rId2"/>
          <a:stretch>
            <a:fillRect/>
          </a:stretch>
        </p:blipFill>
        <p:spPr>
          <a:xfrm>
            <a:off x="609600" y="4038600"/>
            <a:ext cx="7429625" cy="2590800"/>
          </a:xfrm>
        </p:spPr>
      </p:pic>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0"/>
            <a:ext cx="2590800" cy="4095750"/>
          </a:xfrm>
          <a:solidFill>
            <a:srgbClr val="FFFF00"/>
          </a:solidFill>
          <a:ln>
            <a:noFill/>
          </a:ln>
        </p:spPr>
        <p:style>
          <a:lnRef idx="1">
            <a:schemeClr val="accent2"/>
          </a:lnRef>
          <a:fillRef idx="2">
            <a:schemeClr val="accent2"/>
          </a:fillRef>
          <a:effectRef idx="1">
            <a:schemeClr val="accent2"/>
          </a:effectRef>
          <a:fontRef idx="minor">
            <a:schemeClr val="dk1"/>
          </a:fontRef>
        </p:style>
        <p:txBody>
          <a:bodyPr>
            <a:noAutofit/>
          </a:bodyPr>
          <a:lstStyle/>
          <a:p>
            <a:pPr marL="0" indent="0" algn="just">
              <a:buNone/>
            </a:pPr>
            <a:r>
              <a:rPr lang="en-US" sz="2400" dirty="0" smtClean="0"/>
              <a:t>Five </a:t>
            </a:r>
            <a:r>
              <a:rPr lang="en-US" sz="2400" dirty="0"/>
              <a:t>major families of </a:t>
            </a:r>
            <a:r>
              <a:rPr lang="en-US" sz="2400" dirty="0" smtClean="0"/>
              <a:t>histones exist:</a:t>
            </a:r>
          </a:p>
          <a:p>
            <a:pPr marL="0" indent="0" algn="just">
              <a:buNone/>
            </a:pPr>
            <a:r>
              <a:rPr lang="en-US" sz="2400" dirty="0" smtClean="0"/>
              <a:t> </a:t>
            </a:r>
            <a:r>
              <a:rPr lang="en-US" sz="2400" dirty="0" smtClean="0">
                <a:hlinkClick r:id="rId2" tooltip="Histone H1"/>
              </a:rPr>
              <a:t>H1/H5</a:t>
            </a:r>
            <a:r>
              <a:rPr lang="en-US" sz="2400" dirty="0" smtClean="0"/>
              <a:t>, </a:t>
            </a:r>
            <a:r>
              <a:rPr lang="en-US" sz="2400" dirty="0" smtClean="0">
                <a:hlinkClick r:id="rId3" tooltip="Histone H2A"/>
              </a:rPr>
              <a:t>H2A</a:t>
            </a:r>
            <a:r>
              <a:rPr lang="en-US" sz="2400" dirty="0" smtClean="0"/>
              <a:t>, </a:t>
            </a:r>
            <a:r>
              <a:rPr lang="en-US" sz="2400" dirty="0" smtClean="0">
                <a:hlinkClick r:id="rId4" tooltip="Histone H2B"/>
              </a:rPr>
              <a:t>H2B</a:t>
            </a:r>
            <a:r>
              <a:rPr lang="en-US" sz="2400" dirty="0" smtClean="0"/>
              <a:t>, </a:t>
            </a:r>
            <a:r>
              <a:rPr lang="en-US" sz="2400" dirty="0" smtClean="0">
                <a:hlinkClick r:id="rId5" tooltip="Histone H3"/>
              </a:rPr>
              <a:t>H3</a:t>
            </a:r>
            <a:r>
              <a:rPr lang="en-US" sz="2400" dirty="0" smtClean="0"/>
              <a:t> and </a:t>
            </a:r>
            <a:r>
              <a:rPr lang="en-US" sz="2400" dirty="0" smtClean="0">
                <a:hlinkClick r:id="rId6" tooltip="Histone H4"/>
              </a:rPr>
              <a:t>H4</a:t>
            </a:r>
            <a:r>
              <a:rPr lang="en-US" sz="2400" dirty="0" smtClean="0"/>
              <a:t>.Histones H2A, H2B, H3 and H4 are known as the core histones, while histones H1 and H5 are known as the linker histones.</a:t>
            </a:r>
          </a:p>
          <a:p>
            <a:pPr marL="0" indent="0" algn="just">
              <a:buNone/>
            </a:pPr>
            <a:endParaRPr lang="en-US" sz="2400" dirty="0" smtClean="0"/>
          </a:p>
          <a:p>
            <a:pPr marL="0" indent="0" algn="just">
              <a:buNone/>
            </a:pPr>
            <a:endParaRPr lang="en-US" sz="2400" dirty="0"/>
          </a:p>
        </p:txBody>
      </p:sp>
      <p:sp>
        <p:nvSpPr>
          <p:cNvPr id="5" name="Rectangle 4"/>
          <p:cNvSpPr/>
          <p:nvPr/>
        </p:nvSpPr>
        <p:spPr>
          <a:xfrm>
            <a:off x="457200" y="381001"/>
            <a:ext cx="8153400" cy="1569660"/>
          </a:xfrm>
          <a:prstGeom prst="rect">
            <a:avLst/>
          </a:prstGeom>
        </p:spPr>
        <p:txBody>
          <a:bodyPr wrap="square">
            <a:spAutoFit/>
          </a:bodyPr>
          <a:lstStyle/>
          <a:p>
            <a:pPr lvl="0" algn="just">
              <a:spcBef>
                <a:spcPct val="20000"/>
              </a:spcBef>
            </a:pPr>
            <a:r>
              <a:rPr lang="en-US" sz="2400" dirty="0">
                <a:solidFill>
                  <a:prstClr val="black"/>
                </a:solidFill>
              </a:rPr>
              <a:t>Without histones, the unwound DNA in chromosomes would be very long (a length to width ratio of more than 10 million to 1 in human DNA). For example, each human cell has about 1.8 meters of DNA. </a:t>
            </a:r>
            <a:endParaRPr lang="en-US" sz="2400" dirty="0">
              <a:solidFill>
                <a:prstClr val="black"/>
              </a:solidFill>
            </a:endParaRPr>
          </a:p>
        </p:txBody>
      </p:sp>
      <p:pic>
        <p:nvPicPr>
          <p:cNvPr id="6" name="Content Placeholder 3" descr="16image006.jpg"/>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saturation sat="400000"/>
                    </a14:imgEffect>
                    <a14:imgEffect>
                      <a14:brightnessContrast contrast="-40000"/>
                    </a14:imgEffect>
                  </a14:imgLayer>
                </a14:imgProps>
              </a:ext>
            </a:extLst>
          </a:blip>
          <a:stretch>
            <a:fillRect/>
          </a:stretch>
        </p:blipFill>
        <p:spPr>
          <a:xfrm>
            <a:off x="3124200" y="2286000"/>
            <a:ext cx="5461000" cy="4267200"/>
          </a:xfrm>
          <a:prstGeom prst="rect">
            <a:avLst/>
          </a:prstGeom>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74345"/>
            <a:ext cx="8305800" cy="2246769"/>
          </a:xfrm>
          <a:prstGeom prst="rect">
            <a:avLst/>
          </a:prstGeom>
        </p:spPr>
        <p:txBody>
          <a:bodyPr wrap="square">
            <a:spAutoFit/>
          </a:bodyPr>
          <a:lstStyle/>
          <a:p>
            <a:pPr algn="just"/>
            <a:r>
              <a:rPr lang="en-US" sz="2000" dirty="0">
                <a:effectLst>
                  <a:outerShdw blurRad="38100" dist="38100" dir="2700000" algn="tl">
                    <a:srgbClr val="000000">
                      <a:alpha val="43137"/>
                    </a:srgbClr>
                  </a:outerShdw>
                </a:effectLst>
              </a:rPr>
              <a:t>Two of each of the core histones assemble to form one</a:t>
            </a:r>
            <a:r>
              <a:rPr lang="ar-IQ" sz="2000"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octameric </a:t>
            </a:r>
            <a:r>
              <a:rPr lang="en-US" sz="2000" dirty="0">
                <a:effectLst>
                  <a:outerShdw blurRad="38100" dist="38100" dir="2700000" algn="tl">
                    <a:srgbClr val="000000">
                      <a:alpha val="43137"/>
                    </a:srgbClr>
                  </a:outerShdw>
                </a:effectLst>
                <a:hlinkClick r:id="rId2" tooltip="Nucleosome"/>
              </a:rPr>
              <a:t>nucleosome</a:t>
            </a:r>
            <a:r>
              <a:rPr lang="en-US" sz="2000" dirty="0">
                <a:effectLst>
                  <a:outerShdw blurRad="38100" dist="38100" dir="2700000" algn="tl">
                    <a:srgbClr val="000000">
                      <a:alpha val="43137"/>
                    </a:srgbClr>
                  </a:outerShdw>
                </a:effectLst>
              </a:rPr>
              <a:t> core particle, and 147 </a:t>
            </a:r>
            <a:r>
              <a:rPr lang="en-US" sz="2000" dirty="0">
                <a:effectLst>
                  <a:outerShdw blurRad="38100" dist="38100" dir="2700000" algn="tl">
                    <a:srgbClr val="000000">
                      <a:alpha val="43137"/>
                    </a:srgbClr>
                  </a:outerShdw>
                </a:effectLst>
                <a:hlinkClick r:id="rId3" tooltip="Base pairs"/>
              </a:rPr>
              <a:t>base pairs</a:t>
            </a:r>
            <a:r>
              <a:rPr lang="en-US" sz="2000" dirty="0">
                <a:effectLst>
                  <a:outerShdw blurRad="38100" dist="38100" dir="2700000" algn="tl">
                    <a:srgbClr val="000000">
                      <a:alpha val="43137"/>
                    </a:srgbClr>
                  </a:outerShdw>
                </a:effectLst>
              </a:rPr>
              <a:t> of DNA wrap around this core particle 1.65 times in a left-handed super-helical turn</a:t>
            </a:r>
            <a:r>
              <a:rPr lang="en-US" sz="2000" dirty="0" smtClean="0">
                <a:effectLst>
                  <a:outerShdw blurRad="38100" dist="38100" dir="2700000" algn="tl">
                    <a:srgbClr val="000000">
                      <a:alpha val="43137"/>
                    </a:srgbClr>
                  </a:outerShdw>
                </a:effectLst>
              </a:rPr>
              <a:t>. The </a:t>
            </a:r>
            <a:r>
              <a:rPr lang="en-US" sz="2000" dirty="0">
                <a:effectLst>
                  <a:outerShdw blurRad="38100" dist="38100" dir="2700000" algn="tl">
                    <a:srgbClr val="000000">
                      <a:alpha val="43137"/>
                    </a:srgbClr>
                  </a:outerShdw>
                </a:effectLst>
              </a:rPr>
              <a:t>linker histone H1 binds the nucleosome at the entry and exit sites of the DNA, thus locking the DNA into place</a:t>
            </a:r>
            <a:r>
              <a:rPr lang="ar-IQ" sz="2000" baseline="30000"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and allowing the formation of higher order structure. The most basic such formation is the 10 nm beads on a string conformation. </a:t>
            </a:r>
            <a:endParaRPr lang="en-US" sz="2000" dirty="0">
              <a:effectLst>
                <a:outerShdw blurRad="38100" dist="38100" dir="2700000" algn="tl">
                  <a:srgbClr val="000000">
                    <a:alpha val="43137"/>
                  </a:srgbClr>
                </a:outerShdw>
              </a:effectLst>
            </a:endParaRPr>
          </a:p>
        </p:txBody>
      </p:sp>
      <p:pic>
        <p:nvPicPr>
          <p:cNvPr id="5" name="Picture 4" descr="octamer.gif"/>
          <p:cNvPicPr>
            <a:picLocks noChangeAspect="1"/>
          </p:cNvPicPr>
          <p:nvPr/>
        </p:nvPicPr>
        <p:blipFill>
          <a:blip r:embed="rId4"/>
          <a:stretch>
            <a:fillRect/>
          </a:stretch>
        </p:blipFill>
        <p:spPr>
          <a:xfrm>
            <a:off x="5410200" y="2667000"/>
            <a:ext cx="3615612" cy="3630276"/>
          </a:xfrm>
          <a:prstGeom prst="rect">
            <a:avLst/>
          </a:prstGeom>
        </p:spPr>
      </p:pic>
      <p:sp>
        <p:nvSpPr>
          <p:cNvPr id="6" name="Rectangle 5"/>
          <p:cNvSpPr/>
          <p:nvPr/>
        </p:nvSpPr>
        <p:spPr>
          <a:xfrm>
            <a:off x="304800" y="2819401"/>
            <a:ext cx="4876800" cy="3477875"/>
          </a:xfrm>
          <a:prstGeom prst="rect">
            <a:avLst/>
          </a:prstGeom>
        </p:spPr>
        <p:txBody>
          <a:bodyPr wrap="square">
            <a:spAutoFit/>
          </a:bodyPr>
          <a:lstStyle/>
          <a:p>
            <a:pPr lvl="0" algn="just"/>
            <a:r>
              <a:rPr lang="en-US" sz="2000" b="1" dirty="0">
                <a:solidFill>
                  <a:srgbClr val="FF0000"/>
                </a:solidFill>
              </a:rPr>
              <a:t>This involves the wrapping of DNA around nucleosomes with approximately 20-60 base pairs of </a:t>
            </a:r>
            <a:r>
              <a:rPr lang="en-US" sz="2000" b="1" dirty="0">
                <a:solidFill>
                  <a:srgbClr val="FF0000"/>
                </a:solidFill>
                <a:hlinkClick r:id="rId5" tooltip="DNA"/>
              </a:rPr>
              <a:t>DNA</a:t>
            </a:r>
            <a:r>
              <a:rPr lang="en-US" sz="2000" b="1" dirty="0">
                <a:solidFill>
                  <a:srgbClr val="FF0000"/>
                </a:solidFill>
              </a:rPr>
              <a:t> separating each pair of </a:t>
            </a:r>
            <a:r>
              <a:rPr lang="en-US" sz="2000" b="1" dirty="0" smtClean="0">
                <a:solidFill>
                  <a:srgbClr val="FF0000"/>
                </a:solidFill>
                <a:hlinkClick r:id="rId2" tooltip="Nucleosome"/>
              </a:rPr>
              <a:t>nucleosomes</a:t>
            </a:r>
            <a:r>
              <a:rPr lang="en-US" sz="2000" b="1" dirty="0" smtClean="0">
                <a:solidFill>
                  <a:srgbClr val="FF0000"/>
                </a:solidFill>
              </a:rPr>
              <a:t> (</a:t>
            </a:r>
            <a:r>
              <a:rPr lang="en-US" sz="2000" b="1" dirty="0">
                <a:solidFill>
                  <a:srgbClr val="FF0000"/>
                </a:solidFill>
              </a:rPr>
              <a:t>also referred to as linker </a:t>
            </a:r>
            <a:r>
              <a:rPr lang="en-US" sz="2000" b="1" dirty="0">
                <a:solidFill>
                  <a:srgbClr val="FF0000"/>
                </a:solidFill>
                <a:hlinkClick r:id="rId5" tooltip="DNA"/>
              </a:rPr>
              <a:t>DNA</a:t>
            </a:r>
            <a:r>
              <a:rPr lang="en-US" sz="2000" b="1" dirty="0">
                <a:solidFill>
                  <a:srgbClr val="FF0000"/>
                </a:solidFill>
              </a:rPr>
              <a:t>). Higher-order structures include the 30 nm fiber (forming an irregular zigzag) and 100 nm fiber, these being the structures found in normal cells. During mitosis and meiosis, the condensed </a:t>
            </a:r>
            <a:r>
              <a:rPr lang="en-US" sz="2000" b="1" dirty="0">
                <a:solidFill>
                  <a:srgbClr val="FF0000"/>
                </a:solidFill>
                <a:hlinkClick r:id="rId6" tooltip="Chromosome"/>
              </a:rPr>
              <a:t>chromosomes</a:t>
            </a:r>
            <a:r>
              <a:rPr lang="en-US" sz="2000" b="1" dirty="0">
                <a:solidFill>
                  <a:srgbClr val="FF0000"/>
                </a:solidFill>
              </a:rPr>
              <a:t> are assembled through interactions between nucleosomes and other regulatory proteins.</a:t>
            </a:r>
            <a:endParaRPr lang="en-US" sz="2000" b="1" dirty="0">
              <a:solidFill>
                <a:srgbClr val="FF0000"/>
              </a:solidFill>
            </a:endParaRPr>
          </a:p>
        </p:txBody>
      </p:sp>
    </p:spTree>
    <p:extLst>
      <p:ext uri="{BB962C8B-B14F-4D97-AF65-F5344CB8AC3E}">
        <p14:creationId xmlns:p14="http://schemas.microsoft.com/office/powerpoint/2010/main" val="1246257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458200" cy="6248400"/>
          </a:xfrm>
          <a:ln>
            <a:solidFill>
              <a:schemeClr val="bg1"/>
            </a:solidFill>
          </a:ln>
        </p:spPr>
        <p:style>
          <a:lnRef idx="2">
            <a:schemeClr val="accent3"/>
          </a:lnRef>
          <a:fillRef idx="1">
            <a:schemeClr val="lt1"/>
          </a:fillRef>
          <a:effectRef idx="0">
            <a:schemeClr val="accent3"/>
          </a:effectRef>
          <a:fontRef idx="minor">
            <a:schemeClr val="dk1"/>
          </a:fontRef>
        </p:style>
        <p:txBody>
          <a:bodyPr>
            <a:normAutofit fontScale="70000" lnSpcReduction="20000"/>
          </a:bodyPr>
          <a:lstStyle/>
          <a:p>
            <a:pPr>
              <a:buNone/>
            </a:pPr>
            <a:r>
              <a:rPr lang="en-US" sz="4000" b="1" dirty="0">
                <a:solidFill>
                  <a:srgbClr val="C00000"/>
                </a:solidFill>
              </a:rPr>
              <a:t>In </a:t>
            </a:r>
            <a:r>
              <a:rPr lang="en-US" sz="4000" b="1" dirty="0" smtClean="0">
                <a:solidFill>
                  <a:srgbClr val="C00000"/>
                </a:solidFill>
              </a:rPr>
              <a:t>all histones </a:t>
            </a:r>
            <a:r>
              <a:rPr lang="en-US" sz="4000" b="1" dirty="0">
                <a:solidFill>
                  <a:srgbClr val="C00000"/>
                </a:solidFill>
              </a:rPr>
              <a:t>make five types of interactions with DNA</a:t>
            </a:r>
            <a:r>
              <a:rPr lang="en-US" sz="4000" b="1" dirty="0" smtClean="0">
                <a:solidFill>
                  <a:srgbClr val="C00000"/>
                </a:solidFill>
              </a:rPr>
              <a:t>:</a:t>
            </a:r>
          </a:p>
          <a:p>
            <a:pPr>
              <a:buNone/>
            </a:pPr>
            <a:endParaRPr lang="en-US" b="1" dirty="0">
              <a:solidFill>
                <a:srgbClr val="C00000"/>
              </a:solidFill>
            </a:endParaRPr>
          </a:p>
          <a:p>
            <a:pPr marL="514350" indent="-514350" algn="just">
              <a:buFont typeface="+mj-lt"/>
              <a:buAutoNum type="arabicPeriod"/>
            </a:pPr>
            <a:r>
              <a:rPr lang="en-US" dirty="0"/>
              <a:t>Helix-dipoles from </a:t>
            </a:r>
            <a:r>
              <a:rPr lang="en-US" dirty="0">
                <a:hlinkClick r:id="rId2" tooltip="Alpha helix"/>
              </a:rPr>
              <a:t>alpha-helices</a:t>
            </a:r>
            <a:r>
              <a:rPr lang="en-US" dirty="0"/>
              <a:t> in H2B, H3, and H4 cause a net positive charge to accumulate at the point of interaction with negatively charged </a:t>
            </a:r>
            <a:r>
              <a:rPr lang="en-US" dirty="0">
                <a:hlinkClick r:id="rId3" tooltip="Phosphate"/>
              </a:rPr>
              <a:t>phosphate</a:t>
            </a:r>
            <a:r>
              <a:rPr lang="en-US" dirty="0"/>
              <a:t> groups on DNA</a:t>
            </a:r>
          </a:p>
          <a:p>
            <a:pPr marL="514350" indent="-514350" algn="just">
              <a:buFont typeface="+mj-lt"/>
              <a:buAutoNum type="arabicPeriod"/>
            </a:pPr>
            <a:r>
              <a:rPr lang="en-US" dirty="0">
                <a:hlinkClick r:id="rId4" tooltip="Hydrogen bonds"/>
              </a:rPr>
              <a:t>Hydrogen bonds</a:t>
            </a:r>
            <a:r>
              <a:rPr lang="en-US" dirty="0"/>
              <a:t> between the DNA backbone and the </a:t>
            </a:r>
            <a:r>
              <a:rPr lang="en-US" dirty="0">
                <a:hlinkClick r:id="rId5" tooltip="Amide"/>
              </a:rPr>
              <a:t>amide</a:t>
            </a:r>
            <a:r>
              <a:rPr lang="en-US" dirty="0"/>
              <a:t> group on the main chain of histone proteins</a:t>
            </a:r>
          </a:p>
          <a:p>
            <a:pPr marL="514350" indent="-514350" algn="just">
              <a:buFont typeface="+mj-lt"/>
              <a:buAutoNum type="arabicPeriod"/>
            </a:pPr>
            <a:r>
              <a:rPr lang="en-US" dirty="0" smtClean="0"/>
              <a:t>Non polar </a:t>
            </a:r>
            <a:r>
              <a:rPr lang="en-US" dirty="0"/>
              <a:t>interactions between </a:t>
            </a:r>
            <a:r>
              <a:rPr lang="en-US" dirty="0" smtClean="0"/>
              <a:t>the histone </a:t>
            </a:r>
            <a:r>
              <a:rPr lang="en-US" dirty="0"/>
              <a:t>and </a:t>
            </a:r>
            <a:r>
              <a:rPr lang="en-US" dirty="0">
                <a:hlinkClick r:id="rId6" tooltip="Deoxyribose"/>
              </a:rPr>
              <a:t>deoxyribose</a:t>
            </a:r>
            <a:r>
              <a:rPr lang="en-US" dirty="0"/>
              <a:t> sugars on DNA</a:t>
            </a:r>
          </a:p>
          <a:p>
            <a:pPr marL="514350" indent="-514350" algn="just">
              <a:buFont typeface="+mj-lt"/>
              <a:buAutoNum type="arabicPeriod"/>
            </a:pPr>
            <a:r>
              <a:rPr lang="en-US" dirty="0">
                <a:hlinkClick r:id="rId7" tooltip="Salt bridge (protein and supramolecular)"/>
              </a:rPr>
              <a:t>Salt bridges</a:t>
            </a:r>
            <a:r>
              <a:rPr lang="en-US" dirty="0"/>
              <a:t> and hydrogen bonds between side chains of basic amino acids (especially </a:t>
            </a:r>
            <a:r>
              <a:rPr lang="en-US" dirty="0">
                <a:hlinkClick r:id="rId8" tooltip="Lysine"/>
              </a:rPr>
              <a:t>lysine</a:t>
            </a:r>
            <a:r>
              <a:rPr lang="en-US" dirty="0"/>
              <a:t> and </a:t>
            </a:r>
            <a:r>
              <a:rPr lang="en-US" dirty="0">
                <a:hlinkClick r:id="rId9" tooltip="Arginine"/>
              </a:rPr>
              <a:t>arginine</a:t>
            </a:r>
            <a:r>
              <a:rPr lang="en-US" dirty="0"/>
              <a:t>) and phosphate </a:t>
            </a:r>
            <a:r>
              <a:rPr lang="en-US" dirty="0" err="1"/>
              <a:t>oxygens</a:t>
            </a:r>
            <a:r>
              <a:rPr lang="en-US" dirty="0"/>
              <a:t> on </a:t>
            </a:r>
            <a:r>
              <a:rPr lang="en-US" dirty="0" smtClean="0"/>
              <a:t>DNA</a:t>
            </a:r>
          </a:p>
          <a:p>
            <a:pPr marL="514350" indent="-514350" algn="just">
              <a:buFont typeface="+mj-lt"/>
              <a:buAutoNum type="arabicPeriod"/>
            </a:pPr>
            <a:r>
              <a:rPr lang="en-US" dirty="0" smtClean="0"/>
              <a:t>The highly basic nature of histones, aside from facilitating DNA-histone interactions, contributes to their water solubility.</a:t>
            </a:r>
          </a:p>
          <a:p>
            <a:pPr algn="just">
              <a:buNone/>
            </a:pPr>
            <a:endParaRPr lang="en-US" dirty="0" smtClean="0"/>
          </a:p>
          <a:p>
            <a:pPr algn="just">
              <a:buNone/>
            </a:pPr>
            <a:r>
              <a:rPr lang="en-US" dirty="0" smtClean="0"/>
              <a:t>In </a:t>
            </a:r>
            <a:r>
              <a:rPr lang="en-US" dirty="0"/>
              <a:t>general, </a:t>
            </a:r>
            <a:r>
              <a:rPr lang="en-US" dirty="0">
                <a:hlinkClick r:id="rId10" tooltip="Gene"/>
              </a:rPr>
              <a:t>genes</a:t>
            </a:r>
            <a:r>
              <a:rPr lang="en-US" dirty="0"/>
              <a:t> that are active have less bound histone, while inactive genes are highly associated with histones during </a:t>
            </a:r>
            <a:r>
              <a:rPr lang="en-US" dirty="0" smtClean="0">
                <a:hlinkClick r:id="rId11" tooltip="Interphase"/>
              </a:rPr>
              <a:t>interphase</a:t>
            </a:r>
            <a:r>
              <a:rPr lang="en-US" dirty="0" smtClean="0"/>
              <a:t>. </a:t>
            </a:r>
            <a:r>
              <a:rPr lang="en-US" dirty="0"/>
              <a:t>It also appears that the structure of histones </a:t>
            </a:r>
            <a:r>
              <a:rPr lang="en-US" dirty="0" smtClean="0"/>
              <a:t>has been conserved.</a:t>
            </a:r>
          </a:p>
        </p:txBody>
      </p:sp>
    </p:spTree>
  </p:cSld>
  <p:clrMapOvr>
    <a:masterClrMapping/>
  </p:clrMapOvr>
  <p:transition>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solidFill>
                  <a:srgbClr val="FF0000"/>
                </a:solidFill>
                <a:effectLst>
                  <a:outerShdw blurRad="38100" dist="38100" dir="2700000" algn="tl">
                    <a:srgbClr val="000000">
                      <a:alpha val="43137"/>
                    </a:srgbClr>
                  </a:outerShdw>
                </a:effectLst>
              </a:rPr>
              <a:t>Other type of </a:t>
            </a:r>
            <a:r>
              <a:rPr lang="en-US" sz="2800" b="1" dirty="0" err="1" smtClean="0">
                <a:solidFill>
                  <a:srgbClr val="FF0000"/>
                </a:solidFill>
                <a:effectLst>
                  <a:outerShdw blurRad="38100" dist="38100" dir="2700000" algn="tl">
                    <a:srgbClr val="000000">
                      <a:alpha val="43137"/>
                    </a:srgbClr>
                  </a:outerShdw>
                </a:effectLst>
              </a:rPr>
              <a:t>histones</a:t>
            </a:r>
            <a:r>
              <a:rPr lang="en-US" sz="2800" b="1" dirty="0" smtClean="0">
                <a:solidFill>
                  <a:srgbClr val="FF0000"/>
                </a:solidFill>
                <a:effectLst>
                  <a:outerShdw blurRad="38100" dist="38100" dir="2700000" algn="tl">
                    <a:srgbClr val="000000">
                      <a:alpha val="43137"/>
                    </a:srgbClr>
                  </a:outerShdw>
                </a:effectLst>
              </a:rPr>
              <a:t> </a:t>
            </a:r>
            <a:endParaRPr lang="en-US" sz="2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219200"/>
            <a:ext cx="8458200" cy="2819400"/>
          </a:xfrm>
        </p:spPr>
        <p:txBody>
          <a:bodyPr>
            <a:normAutofit/>
          </a:bodyPr>
          <a:lstStyle/>
          <a:p>
            <a:pPr algn="just">
              <a:buNone/>
            </a:pPr>
            <a:r>
              <a:rPr lang="en-US" sz="2400" dirty="0" smtClean="0"/>
              <a:t>Out side the </a:t>
            </a:r>
            <a:r>
              <a:rPr lang="en-US" sz="2400" dirty="0" err="1" smtClean="0"/>
              <a:t>nucleosme</a:t>
            </a:r>
            <a:r>
              <a:rPr lang="en-US" sz="2400" dirty="0" smtClean="0"/>
              <a:t> structure there are other type of proteins called </a:t>
            </a:r>
            <a:r>
              <a:rPr lang="en-US" sz="2400" dirty="0" smtClean="0">
                <a:effectLst>
                  <a:glow rad="228600">
                    <a:schemeClr val="accent6">
                      <a:satMod val="175000"/>
                      <a:alpha val="40000"/>
                    </a:schemeClr>
                  </a:glow>
                </a:effectLst>
              </a:rPr>
              <a:t>non histone protein  </a:t>
            </a:r>
            <a:r>
              <a:rPr lang="en-US" sz="2400" dirty="0" smtClean="0"/>
              <a:t>. usually </a:t>
            </a:r>
            <a:r>
              <a:rPr lang="en-US" sz="2400" dirty="0" smtClean="0"/>
              <a:t>they are </a:t>
            </a:r>
            <a:r>
              <a:rPr lang="en-US" sz="2400" dirty="0" smtClean="0"/>
              <a:t>acidic </a:t>
            </a:r>
            <a:r>
              <a:rPr lang="en-US" sz="2400" dirty="0" smtClean="0"/>
              <a:t>rather than basic protein doesn't play roles in DNA packing they are the only protein that remain after removing histon during division and clear during metaphase  </a:t>
            </a:r>
            <a:r>
              <a:rPr lang="en-US" sz="2400" dirty="0" smtClean="0"/>
              <a:t>. much </a:t>
            </a:r>
            <a:r>
              <a:rPr lang="en-US" sz="2400" dirty="0" smtClean="0"/>
              <a:t>larger in molecular weight (more than 30 KD)  and irregular heterochromatin rather regular.</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What are telomeres?</a:t>
            </a:r>
            <a:br>
              <a:rPr lang="en-US" dirty="0" smtClean="0"/>
            </a:br>
            <a:endParaRPr lang="en-US" dirty="0"/>
          </a:p>
        </p:txBody>
      </p:sp>
      <p:sp>
        <p:nvSpPr>
          <p:cNvPr id="3" name="Content Placeholder 2"/>
          <p:cNvSpPr>
            <a:spLocks noGrp="1"/>
          </p:cNvSpPr>
          <p:nvPr>
            <p:ph idx="1"/>
          </p:nvPr>
        </p:nvSpPr>
        <p:spPr>
          <a:xfrm>
            <a:off x="228600" y="914400"/>
            <a:ext cx="8686800" cy="5638800"/>
          </a:xfrm>
        </p:spPr>
        <p:txBody>
          <a:bodyPr>
            <a:normAutofit fontScale="85000" lnSpcReduction="20000"/>
          </a:bodyPr>
          <a:lstStyle/>
          <a:p>
            <a:pPr algn="just"/>
            <a:r>
              <a:rPr lang="en-US" dirty="0" smtClean="0">
                <a:solidFill>
                  <a:srgbClr val="002060"/>
                </a:solidFill>
              </a:rPr>
              <a:t>Telomeres are repetitive stretches of DNA located at the ends of linear chromosomes. They protect the ends of chromosomes.</a:t>
            </a:r>
          </a:p>
          <a:p>
            <a:pPr algn="just"/>
            <a:r>
              <a:rPr lang="en-US" dirty="0" smtClean="0">
                <a:solidFill>
                  <a:srgbClr val="002060"/>
                </a:solidFill>
              </a:rPr>
              <a:t>In many types of cells, telomeres lose a bit of their DNA every time a cell divides. Eventually, when all of the telomere DNA is gone, the cell cannot replicate and dies.</a:t>
            </a:r>
          </a:p>
          <a:p>
            <a:pPr algn="just"/>
            <a:r>
              <a:rPr lang="en-US" dirty="0" smtClean="0">
                <a:solidFill>
                  <a:srgbClr val="002060"/>
                </a:solidFill>
              </a:rPr>
              <a:t>White blood cells and other cell types with the capacity to divide very frequently have a special enzyme that prevents their chromosomes from losing their telomeres. Because they retain their telomeres, such cells generally live longer than other cells.</a:t>
            </a:r>
          </a:p>
          <a:p>
            <a:pPr algn="just"/>
            <a:r>
              <a:rPr lang="en-US" dirty="0" smtClean="0">
                <a:solidFill>
                  <a:srgbClr val="002060"/>
                </a:solidFill>
              </a:rPr>
              <a:t>Telomeres also play a role in cancer. The chromosomes of malignant cells usually do not lose their telomeres, helping to fuel the uncontrolled growth that makes cancer so devastating.</a:t>
            </a:r>
          </a:p>
          <a:p>
            <a:endParaRPr lang="en-US"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0000"/>
                </a:solidFill>
              </a:rPr>
              <a:t>Levels of DNA packaging</a:t>
            </a:r>
            <a:endParaRPr lang="en-US" dirty="0">
              <a:solidFill>
                <a:srgbClr val="FF0000"/>
              </a:solidFill>
            </a:endParaRPr>
          </a:p>
        </p:txBody>
      </p:sp>
      <p:sp>
        <p:nvSpPr>
          <p:cNvPr id="3" name="Content Placeholder 2"/>
          <p:cNvSpPr>
            <a:spLocks noGrp="1"/>
          </p:cNvSpPr>
          <p:nvPr>
            <p:ph idx="1"/>
          </p:nvPr>
        </p:nvSpPr>
        <p:spPr>
          <a:xfrm>
            <a:off x="457200" y="1447800"/>
            <a:ext cx="8229600" cy="4861560"/>
          </a:xfrm>
        </p:spPr>
        <p:txBody>
          <a:bodyPr>
            <a:normAutofit/>
          </a:bodyPr>
          <a:lstStyle/>
          <a:p>
            <a:pPr algn="just"/>
            <a:r>
              <a:rPr lang="en-US" sz="2800" dirty="0" smtClean="0">
                <a:solidFill>
                  <a:srgbClr val="002060"/>
                </a:solidFill>
              </a:rPr>
              <a:t>First level twisting or super coiling of DNA molecules</a:t>
            </a:r>
          </a:p>
          <a:p>
            <a:pPr algn="just"/>
            <a:r>
              <a:rPr lang="en-US" sz="2800" dirty="0" smtClean="0">
                <a:solidFill>
                  <a:srgbClr val="002060"/>
                </a:solidFill>
              </a:rPr>
              <a:t>Second level warping of DNA around </a:t>
            </a:r>
            <a:r>
              <a:rPr lang="en-US" sz="2800" dirty="0" err="1" smtClean="0">
                <a:solidFill>
                  <a:srgbClr val="002060"/>
                </a:solidFill>
              </a:rPr>
              <a:t>histons</a:t>
            </a:r>
            <a:endParaRPr lang="en-US" sz="2800" dirty="0" smtClean="0">
              <a:solidFill>
                <a:srgbClr val="002060"/>
              </a:solidFill>
            </a:endParaRPr>
          </a:p>
          <a:p>
            <a:pPr algn="just"/>
            <a:r>
              <a:rPr lang="en-US" sz="2800" dirty="0" smtClean="0">
                <a:solidFill>
                  <a:srgbClr val="002060"/>
                </a:solidFill>
              </a:rPr>
              <a:t>Formation of folds or </a:t>
            </a:r>
            <a:r>
              <a:rPr lang="en-US" sz="2800" dirty="0" err="1" smtClean="0">
                <a:solidFill>
                  <a:srgbClr val="002060"/>
                </a:solidFill>
              </a:rPr>
              <a:t>zig</a:t>
            </a:r>
            <a:r>
              <a:rPr lang="en-US" sz="2800" dirty="0" smtClean="0">
                <a:solidFill>
                  <a:srgbClr val="002060"/>
                </a:solidFill>
              </a:rPr>
              <a:t> </a:t>
            </a:r>
            <a:r>
              <a:rPr lang="en-US" sz="2800" dirty="0" err="1" smtClean="0">
                <a:solidFill>
                  <a:srgbClr val="002060"/>
                </a:solidFill>
              </a:rPr>
              <a:t>zag</a:t>
            </a:r>
            <a:r>
              <a:rPr lang="en-US" sz="2800" dirty="0" smtClean="0">
                <a:solidFill>
                  <a:srgbClr val="002060"/>
                </a:solidFill>
              </a:rPr>
              <a:t> by HI </a:t>
            </a:r>
            <a:r>
              <a:rPr lang="en-US" sz="2800" dirty="0" err="1" smtClean="0">
                <a:solidFill>
                  <a:srgbClr val="002060"/>
                </a:solidFill>
              </a:rPr>
              <a:t>histone</a:t>
            </a:r>
            <a:r>
              <a:rPr lang="en-US" sz="2800" dirty="0" smtClean="0">
                <a:solidFill>
                  <a:srgbClr val="002060"/>
                </a:solidFill>
              </a:rPr>
              <a:t> and the linker (other benefits of linker create elasticity and flexibility to chromatin beside binding two adjacent </a:t>
            </a:r>
            <a:r>
              <a:rPr lang="en-US" sz="2800" dirty="0" err="1" smtClean="0">
                <a:solidFill>
                  <a:srgbClr val="002060"/>
                </a:solidFill>
              </a:rPr>
              <a:t>nucleosome</a:t>
            </a:r>
            <a:r>
              <a:rPr lang="en-US" sz="2800" dirty="0" smtClean="0">
                <a:solidFill>
                  <a:srgbClr val="002060"/>
                </a:solidFill>
              </a:rPr>
              <a:t> )</a:t>
            </a:r>
          </a:p>
          <a:p>
            <a:pPr algn="just"/>
            <a:r>
              <a:rPr lang="en-US" sz="2800" dirty="0" smtClean="0">
                <a:solidFill>
                  <a:srgbClr val="002060"/>
                </a:solidFill>
              </a:rPr>
              <a:t>Formation  of (30 nm) fibers and </a:t>
            </a:r>
            <a:r>
              <a:rPr lang="en-US" sz="2800" dirty="0" smtClean="0">
                <a:solidFill>
                  <a:srgbClr val="002060"/>
                </a:solidFill>
              </a:rPr>
              <a:t>solenoid </a:t>
            </a:r>
            <a:r>
              <a:rPr lang="en-US" sz="2800" dirty="0" smtClean="0">
                <a:solidFill>
                  <a:srgbClr val="002060"/>
                </a:solidFill>
              </a:rPr>
              <a:t>model by collecting each 6 nucleosome together </a:t>
            </a:r>
            <a:endParaRPr lang="en-US" sz="2800" dirty="0">
              <a:solidFill>
                <a:srgbClr val="002060"/>
              </a:solidFill>
            </a:endParaRPr>
          </a:p>
        </p:txBody>
      </p:sp>
    </p:spTree>
  </p:cSld>
  <p:clrMapOvr>
    <a:masterClrMapping/>
  </p:clrMapOvr>
  <p:transition>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effectLst/>
              </a:rPr>
              <a:t>General identification </a:t>
            </a:r>
            <a:endParaRPr lang="en-US" sz="3200" dirty="0">
              <a:effectLst/>
            </a:endParaRPr>
          </a:p>
        </p:txBody>
      </p:sp>
      <p:sp>
        <p:nvSpPr>
          <p:cNvPr id="3" name="Content Placeholder 2"/>
          <p:cNvSpPr>
            <a:spLocks noGrp="1"/>
          </p:cNvSpPr>
          <p:nvPr>
            <p:ph idx="1"/>
          </p:nvPr>
        </p:nvSpPr>
        <p:spPr>
          <a:xfrm>
            <a:off x="457200" y="1066800"/>
            <a:ext cx="8229600" cy="5334000"/>
          </a:xfrm>
        </p:spPr>
        <p:txBody>
          <a:bodyPr>
            <a:normAutofit fontScale="85000" lnSpcReduction="20000"/>
          </a:bodyPr>
          <a:lstStyle/>
          <a:p>
            <a:pPr algn="just">
              <a:buNone/>
            </a:pPr>
            <a:r>
              <a:rPr lang="en-US" dirty="0" smtClean="0">
                <a:solidFill>
                  <a:srgbClr val="FF0000"/>
                </a:solidFill>
              </a:rPr>
              <a:t>1-Chromosome: </a:t>
            </a:r>
            <a:r>
              <a:rPr lang="en-US" dirty="0" smtClean="0"/>
              <a:t>Components in a cell that contain genetic information. Each chromosome contains numerous genes. Chromosomes occur in pairs: one obtained from the mother; the other from the father.</a:t>
            </a:r>
          </a:p>
          <a:p>
            <a:pPr algn="just">
              <a:buNone/>
            </a:pPr>
            <a:r>
              <a:rPr lang="en-US" dirty="0" smtClean="0"/>
              <a:t>  </a:t>
            </a:r>
            <a:br>
              <a:rPr lang="en-US" dirty="0" smtClean="0"/>
            </a:br>
            <a:r>
              <a:rPr lang="en-US" dirty="0" smtClean="0">
                <a:solidFill>
                  <a:srgbClr val="FF0000"/>
                </a:solidFill>
              </a:rPr>
              <a:t>2-Gene</a:t>
            </a:r>
            <a:r>
              <a:rPr lang="en-US" dirty="0" smtClean="0"/>
              <a:t>: The fundamental physical and functional unit of heredity. It is an ordered sequence of nucleotides located in a particular position on a particular chromosome that encodes a specific functional product like a protein or RNA molecule.</a:t>
            </a:r>
          </a:p>
          <a:p>
            <a:pPr algn="just">
              <a:buNone/>
            </a:pPr>
            <a:r>
              <a:rPr lang="en-US" dirty="0" smtClean="0"/>
              <a:t/>
            </a:r>
            <a:br>
              <a:rPr lang="en-US" dirty="0" smtClean="0"/>
            </a:br>
            <a:r>
              <a:rPr lang="en-US" dirty="0" smtClean="0">
                <a:solidFill>
                  <a:srgbClr val="FF0000"/>
                </a:solidFill>
              </a:rPr>
              <a:t>3- DNA: </a:t>
            </a:r>
            <a:r>
              <a:rPr lang="en-US" dirty="0" smtClean="0"/>
              <a:t>The</a:t>
            </a:r>
            <a:r>
              <a:rPr lang="en-US" dirty="0" smtClean="0">
                <a:solidFill>
                  <a:srgbClr val="FF0000"/>
                </a:solidFill>
              </a:rPr>
              <a:t> </a:t>
            </a:r>
            <a:r>
              <a:rPr lang="en-US" dirty="0" smtClean="0"/>
              <a:t>material inside the nucleus of cells that carries genetic information. The scientific name for DNA is deoxyribonucleic acid. </a:t>
            </a:r>
            <a:endParaRPr lang="en-US" dirty="0"/>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Autofit/>
          </a:bodyPr>
          <a:lstStyle/>
          <a:p>
            <a:pPr algn="just"/>
            <a:r>
              <a:rPr lang="en-US" sz="3200" dirty="0" smtClean="0">
                <a:solidFill>
                  <a:srgbClr val="002060"/>
                </a:solidFill>
                <a:latin typeface="Times New Roman" pitchFamily="18" charset="0"/>
                <a:cs typeface="Times New Roman" pitchFamily="18" charset="0"/>
              </a:rPr>
              <a:t>DNA REPLICATION PART 1                                .  </a:t>
            </a:r>
            <a:br>
              <a:rPr lang="en-US" sz="3200" dirty="0" smtClean="0">
                <a:solidFill>
                  <a:srgbClr val="002060"/>
                </a:solidFill>
                <a:latin typeface="Times New Roman" pitchFamily="18" charset="0"/>
                <a:cs typeface="Times New Roman" pitchFamily="18" charset="0"/>
              </a:rPr>
            </a:br>
            <a:r>
              <a:rPr lang="en-US" sz="3200" dirty="0" err="1" smtClean="0">
                <a:solidFill>
                  <a:srgbClr val="002060"/>
                </a:solidFill>
                <a:latin typeface="Times New Roman" pitchFamily="18" charset="0"/>
                <a:cs typeface="Times New Roman" pitchFamily="18" charset="0"/>
              </a:rPr>
              <a:t>semiconservative</a:t>
            </a:r>
            <a:r>
              <a:rPr lang="en-US" sz="3200" dirty="0" smtClean="0">
                <a:solidFill>
                  <a:srgbClr val="002060"/>
                </a:solidFill>
                <a:latin typeface="Times New Roman" pitchFamily="18" charset="0"/>
                <a:cs typeface="Times New Roman" pitchFamily="18" charset="0"/>
              </a:rPr>
              <a:t> replication by </a:t>
            </a:r>
            <a:r>
              <a:rPr lang="en-US" sz="3200" dirty="0" err="1" smtClean="0">
                <a:solidFill>
                  <a:srgbClr val="002060"/>
                </a:solidFill>
                <a:latin typeface="Times New Roman" pitchFamily="18" charset="0"/>
                <a:cs typeface="Times New Roman" pitchFamily="18" charset="0"/>
              </a:rPr>
              <a:t>meselson</a:t>
            </a:r>
            <a:r>
              <a:rPr lang="en-US" sz="3200" dirty="0" smtClean="0">
                <a:solidFill>
                  <a:srgbClr val="002060"/>
                </a:solidFill>
                <a:latin typeface="Times New Roman" pitchFamily="18" charset="0"/>
                <a:cs typeface="Times New Roman" pitchFamily="18" charset="0"/>
              </a:rPr>
              <a:t> and </a:t>
            </a:r>
            <a:r>
              <a:rPr lang="en-US" sz="3200" dirty="0" err="1" smtClean="0">
                <a:solidFill>
                  <a:srgbClr val="002060"/>
                </a:solidFill>
                <a:latin typeface="Times New Roman" pitchFamily="18" charset="0"/>
                <a:cs typeface="Times New Roman" pitchFamily="18" charset="0"/>
              </a:rPr>
              <a:t>stahal</a:t>
            </a:r>
            <a:r>
              <a:rPr lang="en-US" sz="3200" dirty="0" smtClean="0">
                <a:solidFill>
                  <a:srgbClr val="002060"/>
                </a:solidFill>
                <a:latin typeface="Times New Roman" pitchFamily="18" charset="0"/>
                <a:cs typeface="Times New Roman" pitchFamily="18" charset="0"/>
              </a:rPr>
              <a:t> 1958(</a:t>
            </a:r>
            <a:r>
              <a:rPr lang="en-US" sz="3200" b="1" dirty="0" smtClean="0">
                <a:solidFill>
                  <a:srgbClr val="FF0000"/>
                </a:solidFill>
                <a:latin typeface="Times New Roman" pitchFamily="18" charset="0"/>
                <a:cs typeface="Times New Roman" pitchFamily="18" charset="0"/>
              </a:rPr>
              <a:t>the most beautiful experiment  )</a:t>
            </a:r>
            <a:endParaRPr lang="en-US" sz="3200" b="1" dirty="0">
              <a:solidFill>
                <a:srgbClr val="FF0000"/>
              </a:solidFill>
              <a:latin typeface="Times New Roman" pitchFamily="18" charset="0"/>
              <a:cs typeface="Times New Roman" pitchFamily="18" charset="0"/>
            </a:endParaRPr>
          </a:p>
        </p:txBody>
      </p:sp>
      <p:sp>
        <p:nvSpPr>
          <p:cNvPr id="5" name="Content Placeholder 4"/>
          <p:cNvSpPr>
            <a:spLocks noGrp="1"/>
          </p:cNvSpPr>
          <p:nvPr>
            <p:ph idx="1"/>
          </p:nvPr>
        </p:nvSpPr>
        <p:spPr>
          <a:xfrm>
            <a:off x="0" y="1600200"/>
            <a:ext cx="9144000" cy="5257800"/>
          </a:xfrm>
        </p:spPr>
        <p:txBody>
          <a:bodyPr>
            <a:normAutofit fontScale="92500" lnSpcReduction="20000"/>
          </a:bodyPr>
          <a:lstStyle/>
          <a:p>
            <a:pPr algn="just"/>
            <a:r>
              <a:rPr lang="en-US" dirty="0" smtClean="0"/>
              <a:t>1958 The </a:t>
            </a:r>
            <a:r>
              <a:rPr lang="en-US" b="1" dirty="0" err="1" smtClean="0"/>
              <a:t>Meselson</a:t>
            </a:r>
            <a:r>
              <a:rPr lang="en-US" b="1" dirty="0" smtClean="0"/>
              <a:t>–Stahl experiment</a:t>
            </a:r>
            <a:r>
              <a:rPr lang="en-US" dirty="0" smtClean="0"/>
              <a:t> : an experiment by </a:t>
            </a:r>
            <a:r>
              <a:rPr lang="en-US" dirty="0" smtClean="0">
                <a:hlinkClick r:id="rId2"/>
              </a:rPr>
              <a:t>Matthew </a:t>
            </a:r>
            <a:r>
              <a:rPr lang="en-US" dirty="0" err="1" smtClean="0">
                <a:hlinkClick r:id="rId2"/>
              </a:rPr>
              <a:t>Meselson</a:t>
            </a:r>
            <a:r>
              <a:rPr lang="en-US" dirty="0" smtClean="0"/>
              <a:t> and </a:t>
            </a:r>
            <a:r>
              <a:rPr lang="en-US" dirty="0" smtClean="0">
                <a:hlinkClick r:id="rId3"/>
              </a:rPr>
              <a:t>Franklin Stahl</a:t>
            </a:r>
            <a:r>
              <a:rPr lang="en-US" dirty="0" smtClean="0"/>
              <a:t> in 1958 which supported the hypothesis that </a:t>
            </a:r>
            <a:r>
              <a:rPr lang="en-US" dirty="0" smtClean="0">
                <a:hlinkClick r:id="rId4"/>
              </a:rPr>
              <a:t>DNA replication</a:t>
            </a:r>
            <a:r>
              <a:rPr lang="en-US" dirty="0" smtClean="0"/>
              <a:t> was </a:t>
            </a:r>
            <a:r>
              <a:rPr lang="en-US" dirty="0" smtClean="0">
                <a:hlinkClick r:id="rId5"/>
              </a:rPr>
              <a:t>semi conservative</a:t>
            </a:r>
            <a:r>
              <a:rPr lang="en-US" dirty="0" smtClean="0"/>
              <a:t>. In </a:t>
            </a:r>
            <a:r>
              <a:rPr lang="en-US" dirty="0" err="1" smtClean="0"/>
              <a:t>semiconservative</a:t>
            </a:r>
            <a:r>
              <a:rPr lang="en-US" dirty="0" smtClean="0"/>
              <a:t> replication, when the double stranded DNA helix is replicated each of the two new double-stranded </a:t>
            </a:r>
            <a:r>
              <a:rPr lang="en-US" dirty="0" smtClean="0">
                <a:hlinkClick r:id="rId6"/>
              </a:rPr>
              <a:t>DNA</a:t>
            </a:r>
            <a:r>
              <a:rPr lang="en-US" dirty="0" smtClean="0"/>
              <a:t> helices consisted of one strand from the original helix and one newly synthesized. It has been called "the most beautiful experiment in biology</a:t>
            </a:r>
          </a:p>
          <a:p>
            <a:pPr algn="just"/>
            <a:r>
              <a:rPr lang="en-US" dirty="0" smtClean="0">
                <a:solidFill>
                  <a:srgbClr val="FF0000"/>
                </a:solidFill>
              </a:rPr>
              <a:t>Each of the parent strand will serve as a template to synthesis the complementary strand </a:t>
            </a:r>
          </a:p>
          <a:p>
            <a:pPr algn="just"/>
            <a:r>
              <a:rPr lang="en-US" dirty="0" smtClean="0">
                <a:solidFill>
                  <a:srgbClr val="FF0000"/>
                </a:solidFill>
              </a:rPr>
              <a:t>The following steps were performed to </a:t>
            </a:r>
            <a:r>
              <a:rPr lang="en-US" dirty="0" err="1" smtClean="0">
                <a:solidFill>
                  <a:srgbClr val="FF0000"/>
                </a:solidFill>
              </a:rPr>
              <a:t>proove</a:t>
            </a:r>
            <a:r>
              <a:rPr lang="en-US" dirty="0" smtClean="0">
                <a:solidFill>
                  <a:srgbClr val="FF0000"/>
                </a:solidFill>
              </a:rPr>
              <a:t> </a:t>
            </a:r>
            <a:r>
              <a:rPr lang="en-US" smtClean="0">
                <a:solidFill>
                  <a:srgbClr val="FF0000"/>
                </a:solidFill>
              </a:rPr>
              <a:t>this theory </a:t>
            </a:r>
            <a:endParaRPr lang="en-US" dirty="0" smtClean="0"/>
          </a:p>
          <a:p>
            <a:pPr algn="just"/>
            <a:endParaRPr lang="en-US" dirty="0" smtClean="0"/>
          </a:p>
          <a:p>
            <a:pPr algn="just"/>
            <a:endParaRPr lang="en-US" dirty="0"/>
          </a:p>
        </p:txBody>
      </p:sp>
    </p:spTree>
  </p:cSld>
  <p:clrMapOvr>
    <a:masterClrMapping/>
  </p:clrMapOvr>
  <p:transition>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62500" lnSpcReduction="20000"/>
          </a:bodyPr>
          <a:lstStyle/>
          <a:p>
            <a:pPr algn="just"/>
            <a:r>
              <a:rPr lang="en-US" dirty="0" smtClean="0">
                <a:hlinkClick r:id="rId2" tooltip="Nitrogen"/>
              </a:rPr>
              <a:t>1- Nitrogen</a:t>
            </a:r>
            <a:r>
              <a:rPr lang="en-US" dirty="0"/>
              <a:t> is a major constituent of DNA. </a:t>
            </a:r>
            <a:r>
              <a:rPr lang="en-US" baseline="30000" dirty="0">
                <a:hlinkClick r:id="rId3" tooltip="Nitrogen-14"/>
              </a:rPr>
              <a:t>14</a:t>
            </a:r>
            <a:r>
              <a:rPr lang="en-US" dirty="0">
                <a:hlinkClick r:id="rId3" tooltip="Nitrogen-14"/>
              </a:rPr>
              <a:t>N</a:t>
            </a:r>
            <a:r>
              <a:rPr lang="en-US" dirty="0"/>
              <a:t> is by far the most abundant </a:t>
            </a:r>
            <a:r>
              <a:rPr lang="en-US" dirty="0">
                <a:hlinkClick r:id="rId4" tooltip="Isotope"/>
              </a:rPr>
              <a:t>isotope</a:t>
            </a:r>
            <a:r>
              <a:rPr lang="en-US" dirty="0"/>
              <a:t> of nitrogen, but DNA with the heavier (but non-radioactive) </a:t>
            </a:r>
            <a:r>
              <a:rPr lang="en-US" baseline="30000" dirty="0">
                <a:hlinkClick r:id="rId5" tooltip="Nitrogen-15"/>
              </a:rPr>
              <a:t>15</a:t>
            </a:r>
            <a:r>
              <a:rPr lang="en-US" dirty="0">
                <a:hlinkClick r:id="rId5" tooltip="Nitrogen-15"/>
              </a:rPr>
              <a:t>N</a:t>
            </a:r>
            <a:r>
              <a:rPr lang="en-US" dirty="0"/>
              <a:t> isotope is also functional.</a:t>
            </a:r>
          </a:p>
          <a:p>
            <a:pPr algn="just"/>
            <a:r>
              <a:rPr lang="en-US" i="1" dirty="0" smtClean="0">
                <a:hlinkClick r:id="rId6" tooltip="Escherichia coli"/>
              </a:rPr>
              <a:t>2- E</a:t>
            </a:r>
            <a:r>
              <a:rPr lang="en-US" i="1" dirty="0">
                <a:hlinkClick r:id="rId6" tooltip="Escherichia coli"/>
              </a:rPr>
              <a:t>. coli</a:t>
            </a:r>
            <a:r>
              <a:rPr lang="en-US" dirty="0"/>
              <a:t> were grown for several generations in a medium with </a:t>
            </a:r>
            <a:r>
              <a:rPr lang="en-US" sz="3600" b="1" baseline="30000" dirty="0">
                <a:solidFill>
                  <a:srgbClr val="FF0000"/>
                </a:solidFill>
              </a:rPr>
              <a:t>15</a:t>
            </a:r>
            <a:r>
              <a:rPr lang="en-US" sz="3600" b="1" dirty="0">
                <a:solidFill>
                  <a:srgbClr val="FF0000"/>
                </a:solidFill>
              </a:rPr>
              <a:t>N</a:t>
            </a:r>
            <a:r>
              <a:rPr lang="en-US" dirty="0"/>
              <a:t>. When DNA is extracted from these cells and centrifuged on a salt density gradient, the DNA separates out at the point at which its density equals that of the salt </a:t>
            </a:r>
            <a:r>
              <a:rPr lang="en-US" dirty="0" smtClean="0"/>
              <a:t>solution  (one line appeared ). </a:t>
            </a:r>
          </a:p>
          <a:p>
            <a:pPr algn="just"/>
            <a:r>
              <a:rPr lang="en-US" dirty="0" smtClean="0"/>
              <a:t>The </a:t>
            </a:r>
            <a:r>
              <a:rPr lang="en-US" dirty="0"/>
              <a:t>DNA of the cells grown in </a:t>
            </a:r>
            <a:r>
              <a:rPr lang="en-US" baseline="30000" dirty="0"/>
              <a:t>15</a:t>
            </a:r>
            <a:r>
              <a:rPr lang="en-US" dirty="0"/>
              <a:t>N medium had a higher density than cells grown in normal </a:t>
            </a:r>
            <a:r>
              <a:rPr lang="en-US" baseline="30000" dirty="0"/>
              <a:t>14</a:t>
            </a:r>
            <a:r>
              <a:rPr lang="en-US" dirty="0"/>
              <a:t>N medium. After that, </a:t>
            </a:r>
            <a:r>
              <a:rPr lang="en-US" i="1" dirty="0"/>
              <a:t>E. coli</a:t>
            </a:r>
            <a:r>
              <a:rPr lang="en-US" dirty="0"/>
              <a:t> cells with only </a:t>
            </a:r>
            <a:r>
              <a:rPr lang="en-US" baseline="30000" dirty="0"/>
              <a:t>15</a:t>
            </a:r>
            <a:r>
              <a:rPr lang="en-US" dirty="0"/>
              <a:t>N in their DNA were transferred to a </a:t>
            </a:r>
            <a:r>
              <a:rPr lang="en-US" sz="3600" b="1" baseline="30000" dirty="0">
                <a:solidFill>
                  <a:srgbClr val="FF0000"/>
                </a:solidFill>
              </a:rPr>
              <a:t>14</a:t>
            </a:r>
            <a:r>
              <a:rPr lang="en-US" sz="3600" b="1" dirty="0">
                <a:solidFill>
                  <a:srgbClr val="FF0000"/>
                </a:solidFill>
              </a:rPr>
              <a:t>N</a:t>
            </a:r>
            <a:r>
              <a:rPr lang="en-US" dirty="0"/>
              <a:t> medium and were allowed to </a:t>
            </a:r>
            <a:r>
              <a:rPr lang="en-US" dirty="0" smtClean="0"/>
              <a:t>divide</a:t>
            </a:r>
            <a:endParaRPr lang="en-US" dirty="0"/>
          </a:p>
          <a:p>
            <a:pPr algn="just"/>
            <a:r>
              <a:rPr lang="en-US" dirty="0"/>
              <a:t>DNA was extracted periodically and was compared to pure </a:t>
            </a:r>
            <a:r>
              <a:rPr lang="en-US" baseline="30000" dirty="0"/>
              <a:t>14</a:t>
            </a:r>
            <a:r>
              <a:rPr lang="en-US" dirty="0"/>
              <a:t>N DNA and </a:t>
            </a:r>
            <a:r>
              <a:rPr lang="en-US" baseline="30000" dirty="0"/>
              <a:t>15</a:t>
            </a:r>
            <a:r>
              <a:rPr lang="en-US" dirty="0"/>
              <a:t>N DNA. After one replication, the DNA was found to have </a:t>
            </a:r>
            <a:r>
              <a:rPr lang="en-US" dirty="0" smtClean="0"/>
              <a:t> </a:t>
            </a:r>
            <a:r>
              <a:rPr lang="en-US" b="1" dirty="0" smtClean="0">
                <a:solidFill>
                  <a:srgbClr val="C00000"/>
                </a:solidFill>
              </a:rPr>
              <a:t>one</a:t>
            </a:r>
            <a:r>
              <a:rPr lang="en-US" dirty="0" smtClean="0"/>
              <a:t> </a:t>
            </a:r>
            <a:r>
              <a:rPr lang="en-US" b="1" dirty="0" smtClean="0">
                <a:solidFill>
                  <a:srgbClr val="C00000"/>
                </a:solidFill>
              </a:rPr>
              <a:t>intermediate </a:t>
            </a:r>
            <a:r>
              <a:rPr lang="en-US" b="1" dirty="0">
                <a:solidFill>
                  <a:srgbClr val="C00000"/>
                </a:solidFill>
              </a:rPr>
              <a:t>density</a:t>
            </a:r>
            <a:r>
              <a:rPr lang="en-US" b="1" dirty="0" smtClean="0">
                <a:solidFill>
                  <a:srgbClr val="C00000"/>
                </a:solidFill>
              </a:rPr>
              <a:t>.</a:t>
            </a:r>
            <a:r>
              <a:rPr lang="en-US" dirty="0" smtClean="0"/>
              <a:t>. </a:t>
            </a:r>
            <a:r>
              <a:rPr lang="en-US" dirty="0" err="1"/>
              <a:t>Semiconservative</a:t>
            </a:r>
            <a:r>
              <a:rPr lang="en-US" dirty="0"/>
              <a:t> replication would result in double-stranded DNA with one strand of </a:t>
            </a:r>
            <a:r>
              <a:rPr lang="en-US" baseline="30000" dirty="0"/>
              <a:t>15</a:t>
            </a:r>
            <a:r>
              <a:rPr lang="en-US" dirty="0"/>
              <a:t>N DNA, and one of </a:t>
            </a:r>
            <a:r>
              <a:rPr lang="en-US" baseline="30000" dirty="0"/>
              <a:t>14</a:t>
            </a:r>
            <a:r>
              <a:rPr lang="en-US" dirty="0"/>
              <a:t>N DNA, while </a:t>
            </a:r>
            <a:r>
              <a:rPr lang="en-US" dirty="0" smtClean="0"/>
              <a:t> dispersive </a:t>
            </a:r>
            <a:r>
              <a:rPr lang="en-US" dirty="0"/>
              <a:t>replication </a:t>
            </a:r>
            <a:r>
              <a:rPr lang="en-US" dirty="0" smtClean="0"/>
              <a:t>)</a:t>
            </a:r>
            <a:r>
              <a:rPr lang="ar-IQ" dirty="0" smtClean="0"/>
              <a:t>المتشتت </a:t>
            </a:r>
            <a:r>
              <a:rPr lang="en-US" dirty="0" smtClean="0"/>
              <a:t>would </a:t>
            </a:r>
            <a:r>
              <a:rPr lang="en-US" dirty="0"/>
              <a:t>result in double-stranded DNA with both strands having mixtures of </a:t>
            </a:r>
            <a:r>
              <a:rPr lang="en-US" baseline="30000" dirty="0" smtClean="0"/>
              <a:t>15</a:t>
            </a:r>
            <a:r>
              <a:rPr lang="en-US" dirty="0" smtClean="0"/>
              <a:t>N </a:t>
            </a:r>
            <a:r>
              <a:rPr lang="en-US" dirty="0"/>
              <a:t>and </a:t>
            </a:r>
            <a:r>
              <a:rPr lang="en-US" baseline="30000" dirty="0"/>
              <a:t>14</a:t>
            </a:r>
            <a:r>
              <a:rPr lang="en-US" dirty="0"/>
              <a:t>N </a:t>
            </a:r>
            <a:r>
              <a:rPr lang="en-US" dirty="0" smtClean="0"/>
              <a:t>DNA</a:t>
            </a:r>
            <a:endParaRPr lang="en-US" dirty="0"/>
          </a:p>
          <a:p>
            <a:pPr algn="just"/>
            <a:r>
              <a:rPr lang="en-US" dirty="0"/>
              <a:t>The authors continued to sample cells as replication continued. DNA from cells after two replications had been completed was found to consist of equal amounts of DNA </a:t>
            </a:r>
            <a:r>
              <a:rPr lang="en-US" b="1" dirty="0">
                <a:solidFill>
                  <a:srgbClr val="C00000"/>
                </a:solidFill>
              </a:rPr>
              <a:t>with two different densities</a:t>
            </a:r>
            <a:r>
              <a:rPr lang="en-US" dirty="0"/>
              <a:t>, one corresponding to the </a:t>
            </a:r>
            <a:r>
              <a:rPr lang="en-US" dirty="0">
                <a:solidFill>
                  <a:srgbClr val="0070C0"/>
                </a:solidFill>
              </a:rPr>
              <a:t>intermediate density </a:t>
            </a:r>
            <a:r>
              <a:rPr lang="en-US" dirty="0"/>
              <a:t>of DNA of cells grown for only </a:t>
            </a:r>
            <a:r>
              <a:rPr lang="en-US" b="1" dirty="0">
                <a:solidFill>
                  <a:srgbClr val="0070C0"/>
                </a:solidFill>
              </a:rPr>
              <a:t>one division in </a:t>
            </a:r>
            <a:r>
              <a:rPr lang="en-US" b="1" baseline="30000" dirty="0">
                <a:solidFill>
                  <a:srgbClr val="0070C0"/>
                </a:solidFill>
              </a:rPr>
              <a:t>14</a:t>
            </a:r>
            <a:r>
              <a:rPr lang="en-US" b="1" dirty="0">
                <a:solidFill>
                  <a:srgbClr val="0070C0"/>
                </a:solidFill>
              </a:rPr>
              <a:t>N </a:t>
            </a:r>
            <a:r>
              <a:rPr lang="en-US" dirty="0"/>
              <a:t>medium, the other corresponding to DNA from cells grown exclusively in </a:t>
            </a:r>
            <a:r>
              <a:rPr lang="en-US" baseline="30000" dirty="0"/>
              <a:t>14</a:t>
            </a:r>
            <a:r>
              <a:rPr lang="en-US" dirty="0"/>
              <a:t>N medium. This was inconsistent </a:t>
            </a:r>
            <a:r>
              <a:rPr lang="ar-IQ" dirty="0" smtClean="0"/>
              <a:t>غير ملائم </a:t>
            </a:r>
            <a:r>
              <a:rPr lang="en-US" dirty="0" smtClean="0"/>
              <a:t>with </a:t>
            </a:r>
            <a:r>
              <a:rPr lang="en-US" dirty="0"/>
              <a:t>dispersive replication, which would have resulted in a single density, lower than the intermediate density of the one-generation </a:t>
            </a:r>
            <a:r>
              <a:rPr lang="en-US" dirty="0" smtClean="0"/>
              <a:t>cells .</a:t>
            </a:r>
          </a:p>
          <a:p>
            <a:pPr algn="just"/>
            <a:r>
              <a:rPr lang="en-US" sz="3800" b="1" dirty="0" smtClean="0">
                <a:solidFill>
                  <a:srgbClr val="C00000"/>
                </a:solidFill>
              </a:rPr>
              <a:t>The </a:t>
            </a:r>
            <a:r>
              <a:rPr lang="en-US" sz="3800" b="1" dirty="0">
                <a:solidFill>
                  <a:srgbClr val="C00000"/>
                </a:solidFill>
              </a:rPr>
              <a:t>result was consistent with the </a:t>
            </a:r>
            <a:r>
              <a:rPr lang="en-US" sz="3800" b="1" dirty="0" err="1">
                <a:solidFill>
                  <a:srgbClr val="C00000"/>
                </a:solidFill>
              </a:rPr>
              <a:t>semiconservative</a:t>
            </a:r>
            <a:r>
              <a:rPr lang="en-US" sz="3800" b="1" dirty="0">
                <a:solidFill>
                  <a:srgbClr val="C00000"/>
                </a:solidFill>
              </a:rPr>
              <a:t> replication hypothesis</a:t>
            </a:r>
            <a:r>
              <a:rPr lang="en-US" sz="3800" b="1" dirty="0" smtClean="0">
                <a:solidFill>
                  <a:srgbClr val="C00000"/>
                </a:solidFill>
              </a:rPr>
              <a:t>.</a:t>
            </a:r>
            <a:endParaRPr lang="en-US" sz="3800" b="1" dirty="0">
              <a:solidFill>
                <a:srgbClr val="C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3" descr="pierce_12_3_FULL.jpg"/>
          <p:cNvPicPr>
            <a:picLocks noGrp="1" noChangeAspect="1"/>
          </p:cNvPicPr>
          <p:nvPr>
            <p:ph idx="1"/>
          </p:nvPr>
        </p:nvPicPr>
        <p:blipFill>
          <a:blip r:embed="rId2"/>
          <a:stretch>
            <a:fillRect/>
          </a:stretch>
        </p:blipFill>
        <p:spPr>
          <a:xfrm>
            <a:off x="152400" y="0"/>
            <a:ext cx="8686800" cy="6858000"/>
          </a:xfrm>
        </p:spPr>
      </p:pic>
    </p:spTree>
  </p:cSld>
  <p:clrMapOvr>
    <a:masterClrMapping/>
  </p:clrMapOvr>
  <p:transition>
    <p:pull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eselson-stahl_experiment_diagram_en.svg.png"/>
          <p:cNvPicPr>
            <a:picLocks noGrp="1" noChangeAspect="1"/>
          </p:cNvPicPr>
          <p:nvPr>
            <p:ph idx="1"/>
          </p:nvPr>
        </p:nvPicPr>
        <p:blipFill>
          <a:blip r:embed="rId2"/>
          <a:stretch>
            <a:fillRect/>
          </a:stretch>
        </p:blipFill>
        <p:spPr>
          <a:xfrm>
            <a:off x="457200" y="228600"/>
            <a:ext cx="8229600" cy="6324600"/>
          </a:xfrm>
        </p:spPr>
      </p:pic>
    </p:spTree>
  </p:cSld>
  <p:clrMapOvr>
    <a:masterClrMapping/>
  </p:clrMapOvr>
  <p:transition>
    <p:comb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png"/>
          <p:cNvPicPr>
            <a:picLocks noGrp="1" noChangeAspect="1"/>
          </p:cNvPicPr>
          <p:nvPr>
            <p:ph idx="1"/>
          </p:nvPr>
        </p:nvPicPr>
        <p:blipFill>
          <a:blip r:embed="rId2"/>
          <a:stretch>
            <a:fillRect/>
          </a:stretch>
        </p:blipFill>
        <p:spPr>
          <a:xfrm>
            <a:off x="0" y="0"/>
            <a:ext cx="4267200" cy="4038600"/>
          </a:xfrm>
        </p:spPr>
      </p:pic>
      <p:pic>
        <p:nvPicPr>
          <p:cNvPr id="5" name="Picture 4" descr="Mes_stahl3.GIF"/>
          <p:cNvPicPr>
            <a:picLocks noChangeAspect="1"/>
          </p:cNvPicPr>
          <p:nvPr/>
        </p:nvPicPr>
        <p:blipFill>
          <a:blip r:embed="rId3"/>
          <a:stretch>
            <a:fillRect/>
          </a:stretch>
        </p:blipFill>
        <p:spPr>
          <a:xfrm>
            <a:off x="4419600" y="0"/>
            <a:ext cx="4724400" cy="4114800"/>
          </a:xfrm>
          <a:prstGeom prst="rect">
            <a:avLst/>
          </a:prstGeom>
        </p:spPr>
      </p:pic>
      <p:pic>
        <p:nvPicPr>
          <p:cNvPr id="6" name="Picture 5" descr="2e85ae67f9a24f149b18547dec38ebda_1_orig.jpg"/>
          <p:cNvPicPr>
            <a:picLocks noChangeAspect="1"/>
          </p:cNvPicPr>
          <p:nvPr/>
        </p:nvPicPr>
        <p:blipFill>
          <a:blip r:embed="rId4"/>
          <a:stretch>
            <a:fillRect/>
          </a:stretch>
        </p:blipFill>
        <p:spPr>
          <a:xfrm>
            <a:off x="0" y="4419600"/>
            <a:ext cx="9144000" cy="2438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solidFill>
                  <a:srgbClr val="C00000"/>
                </a:solidFill>
              </a:rPr>
              <a:t>Basic structure of chromosome</a:t>
            </a:r>
            <a:endParaRPr lang="en-US" dirty="0">
              <a:solidFill>
                <a:srgbClr val="C00000"/>
              </a:solidFill>
            </a:endParaRPr>
          </a:p>
        </p:txBody>
      </p:sp>
      <p:sp>
        <p:nvSpPr>
          <p:cNvPr id="3" name="Content Placeholder 2"/>
          <p:cNvSpPr>
            <a:spLocks noGrp="1"/>
          </p:cNvSpPr>
          <p:nvPr>
            <p:ph idx="1"/>
          </p:nvPr>
        </p:nvSpPr>
        <p:spPr>
          <a:xfrm>
            <a:off x="457200" y="1219200"/>
            <a:ext cx="8229600" cy="4724400"/>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just">
              <a:lnSpc>
                <a:spcPct val="120000"/>
              </a:lnSpc>
              <a:buNone/>
            </a:pPr>
            <a:r>
              <a:rPr lang="en-US" sz="2000" dirty="0" smtClean="0">
                <a:solidFill>
                  <a:srgbClr val="C00000"/>
                </a:solidFill>
              </a:rPr>
              <a:t>What is a chromosome</a:t>
            </a:r>
            <a:r>
              <a:rPr lang="en-US" sz="2000" dirty="0" smtClean="0">
                <a:solidFill>
                  <a:srgbClr val="002060"/>
                </a:solidFill>
              </a:rPr>
              <a:t>?</a:t>
            </a:r>
          </a:p>
          <a:p>
            <a:pPr algn="just">
              <a:lnSpc>
                <a:spcPct val="120000"/>
              </a:lnSpc>
              <a:buNone/>
            </a:pPr>
            <a:r>
              <a:rPr lang="en-US" sz="2000" dirty="0" smtClean="0">
                <a:solidFill>
                  <a:srgbClr val="002060"/>
                </a:solidFill>
              </a:rPr>
              <a:t>Chromosomes are thread-like structures located inside the nucleus of animal and plant cells. Each chromosome is made of protein and a single molecule of deoxyribonucleic acid (DNA). </a:t>
            </a:r>
          </a:p>
          <a:p>
            <a:pPr algn="just">
              <a:lnSpc>
                <a:spcPct val="120000"/>
              </a:lnSpc>
              <a:buNone/>
            </a:pPr>
            <a:r>
              <a:rPr lang="en-US" sz="2000" dirty="0" smtClean="0">
                <a:solidFill>
                  <a:srgbClr val="002060"/>
                </a:solidFill>
              </a:rPr>
              <a:t>The term chromosome comes from the Greek words for color (chroma) and body (soma). Scientists gave this name to chromosomes because </a:t>
            </a:r>
            <a:r>
              <a:rPr lang="en-US" sz="2000" dirty="0" smtClean="0">
                <a:solidFill>
                  <a:srgbClr val="FF0000"/>
                </a:solidFill>
              </a:rPr>
              <a:t>they are cell structures, or bodies, that are strongly stained by some colorful dyes used in research.</a:t>
            </a:r>
            <a:r>
              <a:rPr lang="en-US" sz="2000" dirty="0" smtClean="0">
                <a:solidFill>
                  <a:srgbClr val="002060"/>
                </a:solidFill>
              </a:rPr>
              <a:t> The unique structure of chromosomes keeps DNA tightly wrapped around spool-like proteins, called</a:t>
            </a:r>
            <a:r>
              <a:rPr lang="en-US" sz="2000" dirty="0" smtClean="0">
                <a:solidFill>
                  <a:srgbClr val="C00000"/>
                </a:solidFill>
              </a:rPr>
              <a:t> histones</a:t>
            </a:r>
            <a:r>
              <a:rPr lang="en-US" sz="2000" dirty="0" smtClean="0">
                <a:solidFill>
                  <a:srgbClr val="002060"/>
                </a:solidFill>
              </a:rPr>
              <a:t>. Without such packaging, DNA molecules would be too long to fit inside cells. For example, if all of the DNA molecules in a single human cell were unwound from their histones and placed end-to-end, they would stretch </a:t>
            </a:r>
            <a:r>
              <a:rPr lang="en-US" sz="2000" b="1" u="sng" dirty="0" smtClean="0">
                <a:solidFill>
                  <a:srgbClr val="00B050"/>
                </a:solidFill>
              </a:rPr>
              <a:t>6 feet . </a:t>
            </a:r>
            <a:r>
              <a:rPr lang="en-US" sz="2000" dirty="0" smtClean="0">
                <a:solidFill>
                  <a:srgbClr val="002060"/>
                </a:solidFill>
              </a:rPr>
              <a:t>the condensed nucleoprotein structure is called </a:t>
            </a:r>
            <a:r>
              <a:rPr lang="en-US" sz="2000" dirty="0" smtClean="0">
                <a:solidFill>
                  <a:srgbClr val="C00000"/>
                </a:solidFill>
              </a:rPr>
              <a:t>chromatin</a:t>
            </a:r>
            <a:r>
              <a:rPr lang="en-US" sz="2000" dirty="0" smtClean="0">
                <a:solidFill>
                  <a:srgbClr val="002060"/>
                </a:solidFill>
              </a:rPr>
              <a:t>   . </a:t>
            </a:r>
          </a:p>
          <a:p>
            <a:pPr algn="just">
              <a:lnSpc>
                <a:spcPct val="120000"/>
              </a:lnSpc>
              <a:buNone/>
            </a:pPr>
            <a:endParaRPr lang="en-US" sz="2000" dirty="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4525963"/>
          </a:xfrm>
        </p:spPr>
        <p:txBody>
          <a:bodyPr>
            <a:normAutofit/>
          </a:bodyPr>
          <a:lstStyle/>
          <a:p>
            <a:pPr algn="just">
              <a:buNone/>
            </a:pPr>
            <a:r>
              <a:rPr lang="en-US" b="1" dirty="0">
                <a:solidFill>
                  <a:srgbClr val="C00000"/>
                </a:solidFill>
                <a:effectLst>
                  <a:outerShdw blurRad="38100" dist="38100" dir="2700000" algn="tl">
                    <a:srgbClr val="000000">
                      <a:alpha val="43137"/>
                    </a:srgbClr>
                  </a:outerShdw>
                </a:effectLst>
              </a:rPr>
              <a:t>How many chromosomes do humans have</a:t>
            </a:r>
            <a:r>
              <a:rPr lang="en-US" b="1" dirty="0">
                <a:solidFill>
                  <a:srgbClr val="002060"/>
                </a:solidFill>
                <a:effectLst>
                  <a:outerShdw blurRad="38100" dist="38100" dir="2700000" algn="tl">
                    <a:srgbClr val="000000">
                      <a:alpha val="43137"/>
                    </a:srgbClr>
                  </a:outerShdw>
                </a:effectLst>
              </a:rPr>
              <a:t>?</a:t>
            </a:r>
          </a:p>
          <a:p>
            <a:pPr algn="just">
              <a:buNone/>
            </a:pPr>
            <a:r>
              <a:rPr lang="en-US" sz="2400" dirty="0">
                <a:solidFill>
                  <a:srgbClr val="002060"/>
                </a:solidFill>
              </a:rPr>
              <a:t>Humans have </a:t>
            </a:r>
            <a:r>
              <a:rPr lang="en-US" sz="2400" dirty="0">
                <a:solidFill>
                  <a:srgbClr val="FF0000"/>
                </a:solidFill>
              </a:rPr>
              <a:t>23 </a:t>
            </a:r>
            <a:r>
              <a:rPr lang="en-US" sz="2400" dirty="0">
                <a:solidFill>
                  <a:srgbClr val="002060"/>
                </a:solidFill>
              </a:rPr>
              <a:t>pairs of chromosomes, for a total of 46 chromosomes .In fact, each species of plants and animals has a set number of chromosomes. </a:t>
            </a:r>
            <a:endParaRPr lang="en-US" sz="2400" dirty="0" smtClean="0">
              <a:solidFill>
                <a:srgbClr val="002060"/>
              </a:solidFill>
            </a:endParaRPr>
          </a:p>
          <a:p>
            <a:pPr algn="just">
              <a:buNone/>
            </a:pPr>
            <a:r>
              <a:rPr lang="en-US" sz="2400" dirty="0" smtClean="0">
                <a:solidFill>
                  <a:srgbClr val="002060"/>
                </a:solidFill>
              </a:rPr>
              <a:t>A </a:t>
            </a:r>
            <a:r>
              <a:rPr lang="en-US" sz="2400" dirty="0">
                <a:solidFill>
                  <a:srgbClr val="002060"/>
                </a:solidFill>
              </a:rPr>
              <a:t>fruit fly, for example, has </a:t>
            </a:r>
            <a:r>
              <a:rPr lang="en-US" sz="2400" dirty="0">
                <a:solidFill>
                  <a:srgbClr val="FF0000"/>
                </a:solidFill>
              </a:rPr>
              <a:t>four</a:t>
            </a:r>
            <a:r>
              <a:rPr lang="en-US" sz="2400" dirty="0">
                <a:solidFill>
                  <a:srgbClr val="002060"/>
                </a:solidFill>
              </a:rPr>
              <a:t> pairs of chromosomes, while a rice plant has </a:t>
            </a:r>
            <a:r>
              <a:rPr lang="en-US" sz="2400" dirty="0">
                <a:solidFill>
                  <a:srgbClr val="FF0000"/>
                </a:solidFill>
              </a:rPr>
              <a:t>12</a:t>
            </a:r>
            <a:r>
              <a:rPr lang="en-US" sz="2400" dirty="0">
                <a:solidFill>
                  <a:srgbClr val="002060"/>
                </a:solidFill>
              </a:rPr>
              <a:t> and a dog, </a:t>
            </a:r>
            <a:r>
              <a:rPr lang="en-US" sz="2400" dirty="0" smtClean="0">
                <a:solidFill>
                  <a:srgbClr val="FF0000"/>
                </a:solidFill>
              </a:rPr>
              <a:t>39</a:t>
            </a:r>
          </a:p>
          <a:p>
            <a:pPr algn="just">
              <a:buNone/>
            </a:pPr>
            <a:endParaRPr lang="en-US" sz="2400" dirty="0">
              <a:solidFill>
                <a:srgbClr val="FF0000"/>
              </a:solidFill>
            </a:endParaRPr>
          </a:p>
          <a:p>
            <a:pPr algn="just">
              <a:buNone/>
            </a:pPr>
            <a:r>
              <a:rPr lang="en-US" sz="2400" dirty="0">
                <a:solidFill>
                  <a:srgbClr val="002060"/>
                </a:solidFill>
              </a:rPr>
              <a:t>. Human Genome </a:t>
            </a:r>
            <a:r>
              <a:rPr lang="en-US" sz="2400" dirty="0" smtClean="0">
                <a:solidFill>
                  <a:srgbClr val="002060"/>
                </a:solidFill>
              </a:rPr>
              <a:t>Project: The Human Genome </a:t>
            </a:r>
            <a:r>
              <a:rPr lang="en-US" sz="2400" dirty="0">
                <a:solidFill>
                  <a:srgbClr val="002060"/>
                </a:solidFill>
              </a:rPr>
              <a:t>Project (HGP) work  to map the human genome down to the nucleotide (or base pair) level and to identify all the genes present in it..</a:t>
            </a:r>
          </a:p>
          <a:p>
            <a:pPr algn="justLow"/>
            <a:endParaRPr lang="en-US" sz="2400" dirty="0">
              <a:solidFill>
                <a:srgbClr val="002060"/>
              </a:solidFill>
            </a:endParaRPr>
          </a:p>
          <a:p>
            <a:pPr algn="justLow"/>
            <a:endParaRPr lang="en-US" sz="2400" dirty="0">
              <a:solidFill>
                <a:srgbClr val="002060"/>
              </a:solidFill>
            </a:endParaRPr>
          </a:p>
          <a:p>
            <a:pPr algn="justLow"/>
            <a:endParaRPr lang="en-US" sz="2400" dirty="0">
              <a:solidFill>
                <a:srgbClr val="002060"/>
              </a:solidFill>
            </a:endParaRPr>
          </a:p>
          <a:p>
            <a:pPr algn="justLow">
              <a:buNone/>
            </a:pPr>
            <a:endParaRPr lang="ar-IQ" dirty="0"/>
          </a:p>
        </p:txBody>
      </p:sp>
    </p:spTree>
    <p:extLst>
      <p:ext uri="{BB962C8B-B14F-4D97-AF65-F5344CB8AC3E}">
        <p14:creationId xmlns:p14="http://schemas.microsoft.com/office/powerpoint/2010/main" val="3509550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2468562"/>
          </a:xfrm>
        </p:spPr>
        <p:txBody>
          <a:bodyPr>
            <a:noAutofit/>
          </a:bodyPr>
          <a:lstStyle/>
          <a:p>
            <a:pPr algn="just"/>
            <a:r>
              <a:rPr lang="en-US" sz="2800" dirty="0" smtClean="0">
                <a:solidFill>
                  <a:srgbClr val="FF0000"/>
                </a:solidFill>
              </a:rPr>
              <a:t>Basic information about chromatin</a:t>
            </a:r>
            <a:r>
              <a:rPr lang="en-US" sz="2800" dirty="0" smtClean="0">
                <a:solidFill>
                  <a:srgbClr val="002060"/>
                </a:solidFill>
                <a:effectLst/>
              </a:rPr>
              <a:t>: It is the major component of the nucleus, the genetic material consist from DNA and protein for each and  during interphase this chromatin appeared as uncondensed diffused material look like </a:t>
            </a:r>
            <a:r>
              <a:rPr lang="en-US" sz="2800" u="sng" dirty="0" smtClean="0">
                <a:solidFill>
                  <a:srgbClr val="FF0000"/>
                </a:solidFill>
                <a:effectLst/>
              </a:rPr>
              <a:t>beads- in string</a:t>
            </a:r>
            <a:r>
              <a:rPr lang="en-US" sz="2800" dirty="0" smtClean="0">
                <a:solidFill>
                  <a:srgbClr val="FF0000"/>
                </a:solidFill>
                <a:effectLst/>
              </a:rPr>
              <a:t> </a:t>
            </a:r>
            <a:r>
              <a:rPr lang="en-US" sz="2800" dirty="0" smtClean="0">
                <a:solidFill>
                  <a:srgbClr val="002060"/>
                </a:solidFill>
                <a:effectLst/>
              </a:rPr>
              <a:t>but during metaphase it will arrange to </a:t>
            </a:r>
            <a:r>
              <a:rPr lang="en-US" sz="2800" u="sng" dirty="0" smtClean="0">
                <a:solidFill>
                  <a:srgbClr val="FF0000"/>
                </a:solidFill>
                <a:effectLst/>
              </a:rPr>
              <a:t>thread-like structure </a:t>
            </a:r>
            <a:endParaRPr lang="en-US" sz="2800" u="sng" dirty="0">
              <a:solidFill>
                <a:srgbClr val="FF0000"/>
              </a:solidFill>
            </a:endParaRPr>
          </a:p>
        </p:txBody>
      </p:sp>
      <p:pic>
        <p:nvPicPr>
          <p:cNvPr id="4" name="Content Placeholder 3" descr="15 EM of Chromatin Solenoid.JPG"/>
          <p:cNvPicPr>
            <a:picLocks noGrp="1" noChangeAspect="1"/>
          </p:cNvPicPr>
          <p:nvPr>
            <p:ph idx="1"/>
          </p:nvPr>
        </p:nvPicPr>
        <p:blipFill>
          <a:blip r:embed="rId2"/>
          <a:stretch>
            <a:fillRect/>
          </a:stretch>
        </p:blipFill>
        <p:spPr>
          <a:xfrm>
            <a:off x="381000" y="2971800"/>
            <a:ext cx="3625454" cy="3886200"/>
          </a:xfrm>
        </p:spPr>
      </p:pic>
      <p:pic>
        <p:nvPicPr>
          <p:cNvPr id="5" name="Picture 4" descr="chromatin.jpg"/>
          <p:cNvPicPr>
            <a:picLocks noChangeAspect="1"/>
          </p:cNvPicPr>
          <p:nvPr/>
        </p:nvPicPr>
        <p:blipFill>
          <a:blip r:embed="rId3"/>
          <a:stretch>
            <a:fillRect/>
          </a:stretch>
        </p:blipFill>
        <p:spPr>
          <a:xfrm>
            <a:off x="4114800" y="2819400"/>
            <a:ext cx="5029200" cy="3810000"/>
          </a:xfrm>
          <a:prstGeom prst="rect">
            <a:avLst/>
          </a:prstGeom>
        </p:spPr>
      </p:pic>
    </p:spTree>
  </p:cSld>
  <p:clrMapOvr>
    <a:masterClrMapping/>
  </p:clrMapOvr>
  <p:transition>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8229600" cy="6400800"/>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just" fontAlgn="base">
              <a:buNone/>
            </a:pPr>
            <a:r>
              <a:rPr lang="en-US" sz="2400" dirty="0" smtClean="0">
                <a:solidFill>
                  <a:srgbClr val="C00000"/>
                </a:solidFill>
              </a:rPr>
              <a:t>The beads are called</a:t>
            </a:r>
            <a:r>
              <a:rPr lang="en-US" sz="2400" dirty="0" smtClean="0">
                <a:solidFill>
                  <a:srgbClr val="FF0000"/>
                </a:solidFill>
              </a:rPr>
              <a:t> </a:t>
            </a:r>
            <a:r>
              <a:rPr lang="en-US" sz="2400" dirty="0" err="1" smtClean="0">
                <a:solidFill>
                  <a:srgbClr val="FF0000"/>
                </a:solidFill>
              </a:rPr>
              <a:t>nucleosomes</a:t>
            </a:r>
            <a:r>
              <a:rPr lang="en-US" sz="2400" dirty="0" smtClean="0">
                <a:solidFill>
                  <a:srgbClr val="C00000"/>
                </a:solidFill>
              </a:rPr>
              <a:t>. Each nucleosome is made of DNA wrapped around eight histone proteins that function like a </a:t>
            </a:r>
            <a:r>
              <a:rPr lang="en-US" sz="2400" dirty="0" smtClean="0">
                <a:solidFill>
                  <a:srgbClr val="C00000"/>
                </a:solidFill>
              </a:rPr>
              <a:t>spool</a:t>
            </a:r>
            <a:r>
              <a:rPr lang="ar-IQ" sz="2400" dirty="0" smtClean="0">
                <a:solidFill>
                  <a:srgbClr val="C00000"/>
                </a:solidFill>
              </a:rPr>
              <a:t> </a:t>
            </a:r>
            <a:r>
              <a:rPr lang="en-US" sz="2400" dirty="0" smtClean="0">
                <a:solidFill>
                  <a:srgbClr val="C00000"/>
                </a:solidFill>
              </a:rPr>
              <a:t>and </a:t>
            </a:r>
            <a:r>
              <a:rPr lang="en-US" sz="2400" dirty="0" smtClean="0">
                <a:solidFill>
                  <a:srgbClr val="C00000"/>
                </a:solidFill>
              </a:rPr>
              <a:t>are called </a:t>
            </a:r>
            <a:r>
              <a:rPr lang="en-US" sz="2400" dirty="0" smtClean="0">
                <a:solidFill>
                  <a:srgbClr val="FF0000"/>
                </a:solidFill>
              </a:rPr>
              <a:t>a </a:t>
            </a:r>
            <a:r>
              <a:rPr lang="en-US" sz="2400" dirty="0" smtClean="0">
                <a:solidFill>
                  <a:srgbClr val="FF0000"/>
                </a:solidFill>
                <a:effectLst>
                  <a:glow rad="228600">
                    <a:schemeClr val="accent2">
                      <a:satMod val="175000"/>
                      <a:alpha val="40000"/>
                    </a:schemeClr>
                  </a:glow>
                </a:effectLst>
              </a:rPr>
              <a:t>histone octamer </a:t>
            </a:r>
            <a:r>
              <a:rPr lang="en-US" sz="2400" dirty="0" smtClean="0">
                <a:solidFill>
                  <a:srgbClr val="C00000"/>
                </a:solidFill>
              </a:rPr>
              <a:t>.</a:t>
            </a:r>
          </a:p>
          <a:p>
            <a:pPr algn="just" fontAlgn="base">
              <a:buNone/>
            </a:pPr>
            <a:endParaRPr lang="en-US" sz="2400" dirty="0" smtClean="0">
              <a:solidFill>
                <a:srgbClr val="C00000"/>
              </a:solidFill>
            </a:endParaRPr>
          </a:p>
          <a:p>
            <a:pPr algn="just" fontAlgn="base">
              <a:buNone/>
            </a:pPr>
            <a:r>
              <a:rPr lang="en-US" sz="2400" dirty="0" smtClean="0">
                <a:solidFill>
                  <a:srgbClr val="C00000"/>
                </a:solidFill>
              </a:rPr>
              <a:t>Histones </a:t>
            </a:r>
            <a:r>
              <a:rPr lang="en-US" sz="2400" dirty="0">
                <a:solidFill>
                  <a:srgbClr val="C00000"/>
                </a:solidFill>
              </a:rPr>
              <a:t>are a family of basic proteins that associate with DNA in the nucleus and help condense it into chromatin. Nuclear DNA </a:t>
            </a:r>
            <a:r>
              <a:rPr lang="en-US" sz="2400" dirty="0" smtClean="0">
                <a:solidFill>
                  <a:srgbClr val="C00000"/>
                </a:solidFill>
              </a:rPr>
              <a:t>doesn’t </a:t>
            </a:r>
            <a:r>
              <a:rPr lang="en-US" sz="2400" dirty="0">
                <a:solidFill>
                  <a:srgbClr val="C00000"/>
                </a:solidFill>
              </a:rPr>
              <a:t>appear in free linear strands; it is highly condensed and wrapped around histones in order to fit inside of the nucleus and take part in the formation of </a:t>
            </a:r>
            <a:r>
              <a:rPr lang="en-US" sz="2400" dirty="0" smtClean="0">
                <a:solidFill>
                  <a:srgbClr val="C00000"/>
                </a:solidFill>
              </a:rPr>
              <a:t>chromosomes</a:t>
            </a:r>
            <a:r>
              <a:rPr lang="en-US" sz="2400" dirty="0" smtClean="0">
                <a:solidFill>
                  <a:srgbClr val="C00000"/>
                </a:solidFill>
              </a:rPr>
              <a:t>. </a:t>
            </a:r>
          </a:p>
          <a:p>
            <a:pPr algn="just" fontAlgn="base">
              <a:buNone/>
            </a:pPr>
            <a:endParaRPr lang="en-US" sz="2400" dirty="0" smtClean="0">
              <a:solidFill>
                <a:srgbClr val="C00000"/>
              </a:solidFill>
            </a:endParaRPr>
          </a:p>
          <a:p>
            <a:pPr algn="just" fontAlgn="base">
              <a:buNone/>
            </a:pPr>
            <a:r>
              <a:rPr lang="en-US" sz="2400" dirty="0" smtClean="0">
                <a:solidFill>
                  <a:srgbClr val="C00000"/>
                </a:solidFill>
              </a:rPr>
              <a:t>Histones </a:t>
            </a:r>
            <a:r>
              <a:rPr lang="en-US" sz="2400" dirty="0">
                <a:solidFill>
                  <a:srgbClr val="C00000"/>
                </a:solidFill>
              </a:rPr>
              <a:t>are </a:t>
            </a:r>
            <a:r>
              <a:rPr lang="en-US" sz="2400" dirty="0" err="1" smtClean="0">
                <a:solidFill>
                  <a:srgbClr val="C00000"/>
                </a:solidFill>
              </a:rPr>
              <a:t>are</a:t>
            </a:r>
            <a:r>
              <a:rPr lang="en-US" sz="2400" dirty="0" smtClean="0">
                <a:solidFill>
                  <a:srgbClr val="C00000"/>
                </a:solidFill>
              </a:rPr>
              <a:t> </a:t>
            </a:r>
            <a:r>
              <a:rPr lang="en-US" sz="2400" dirty="0" smtClean="0">
                <a:solidFill>
                  <a:srgbClr val="C00000"/>
                </a:solidFill>
              </a:rPr>
              <a:t>rich with basic amino acid including </a:t>
            </a:r>
            <a:r>
              <a:rPr lang="en-US" sz="2400" dirty="0" smtClean="0">
                <a:solidFill>
                  <a:srgbClr val="C00000"/>
                </a:solidFill>
                <a:effectLst>
                  <a:glow rad="228600">
                    <a:schemeClr val="accent6">
                      <a:satMod val="175000"/>
                      <a:alpha val="40000"/>
                    </a:schemeClr>
                  </a:glow>
                </a:effectLst>
              </a:rPr>
              <a:t>arginine </a:t>
            </a:r>
            <a:r>
              <a:rPr lang="en-US" sz="2400" dirty="0" smtClean="0">
                <a:solidFill>
                  <a:srgbClr val="C00000"/>
                </a:solidFill>
              </a:rPr>
              <a:t>and </a:t>
            </a:r>
            <a:r>
              <a:rPr lang="en-US" sz="2400" dirty="0">
                <a:solidFill>
                  <a:srgbClr val="C00000"/>
                </a:solidFill>
                <a:effectLst>
                  <a:glow rad="228600">
                    <a:schemeClr val="accent6">
                      <a:satMod val="175000"/>
                      <a:alpha val="40000"/>
                    </a:schemeClr>
                  </a:glow>
                </a:effectLst>
              </a:rPr>
              <a:t>lysine</a:t>
            </a:r>
            <a:r>
              <a:rPr lang="en-US" sz="2400" dirty="0" smtClean="0">
                <a:solidFill>
                  <a:srgbClr val="C00000"/>
                </a:solidFill>
              </a:rPr>
              <a:t>  , </a:t>
            </a:r>
            <a:r>
              <a:rPr lang="en-US" sz="2400" dirty="0">
                <a:solidFill>
                  <a:srgbClr val="C00000"/>
                </a:solidFill>
              </a:rPr>
              <a:t>and their </a:t>
            </a:r>
            <a:r>
              <a:rPr lang="en-US" sz="2400" u="sng" dirty="0">
                <a:solidFill>
                  <a:srgbClr val="C00000"/>
                </a:solidFill>
              </a:rPr>
              <a:t>positive charges </a:t>
            </a:r>
            <a:r>
              <a:rPr lang="en-US" sz="2400" dirty="0">
                <a:solidFill>
                  <a:srgbClr val="C00000"/>
                </a:solidFill>
              </a:rPr>
              <a:t>allow them to associate with DNA, which is negatively charged. </a:t>
            </a:r>
            <a:r>
              <a:rPr lang="en-US" sz="2400" dirty="0">
                <a:solidFill>
                  <a:schemeClr val="tx1"/>
                </a:solidFill>
              </a:rPr>
              <a:t>Some histones function as spools for the thread-like DNA to wrap </a:t>
            </a:r>
            <a:r>
              <a:rPr lang="en-US" sz="2400" dirty="0" smtClean="0">
                <a:solidFill>
                  <a:schemeClr val="tx1"/>
                </a:solidFill>
              </a:rPr>
              <a:t>around.</a:t>
            </a:r>
            <a:r>
              <a:rPr lang="ar-IQ" sz="2400" dirty="0" smtClean="0">
                <a:solidFill>
                  <a:schemeClr val="tx1"/>
                </a:solidFill>
              </a:rPr>
              <a:t> </a:t>
            </a:r>
            <a:endParaRPr lang="en-US" sz="2400" dirty="0"/>
          </a:p>
        </p:txBody>
      </p:sp>
    </p:spTree>
  </p:cSld>
  <p:clrMapOvr>
    <a:masterClrMapping/>
  </p:clrMapOvr>
  <p:transition>
    <p:whee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_22.jpg"/>
          <p:cNvPicPr>
            <a:picLocks noChangeAspect="1"/>
          </p:cNvPicPr>
          <p:nvPr/>
        </p:nvPicPr>
        <p:blipFill>
          <a:blip r:embed="rId2"/>
          <a:stretch>
            <a:fillRect/>
          </a:stretch>
        </p:blipFill>
        <p:spPr>
          <a:xfrm>
            <a:off x="0" y="-228600"/>
            <a:ext cx="9677400" cy="7086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46744"/>
            <a:ext cx="8686800" cy="2677656"/>
          </a:xfrm>
        </p:spPr>
        <p:txBody>
          <a:bodyPr wrap="square">
            <a:spAutoFit/>
          </a:bodyPr>
          <a:lstStyle/>
          <a:p>
            <a:pPr algn="just"/>
            <a:r>
              <a:rPr lang="en-US" sz="2400" b="1" dirty="0">
                <a:solidFill>
                  <a:srgbClr val="00B050"/>
                </a:solidFill>
                <a:latin typeface="+mn-lt"/>
                <a:ea typeface="+mn-ea"/>
                <a:cs typeface="+mn-cs"/>
              </a:rPr>
              <a:t> The nucleosome forms by the association of two copies each of the four core histones, H2A, H2B, H3 and H4 forming the histone octamer and ~147 base pairs of DNA. </a:t>
            </a:r>
            <a:r>
              <a:rPr lang="en-US" sz="2400" b="1" dirty="0">
                <a:solidFill>
                  <a:srgbClr val="00B050"/>
                </a:solidFill>
                <a:latin typeface="+mn-lt"/>
                <a:ea typeface="+mn-ea"/>
                <a:cs typeface="+mn-cs"/>
              </a:rPr>
              <a:t>The DNA adopts a flat left handed super helix with ~1.65 (1 and 3\4turns)  around the histone octamer and each nucleosome attached with followed one by linker DNA ( 20-60 BP) thus total DNA warp around it =200bp which will be protected from digestion with </a:t>
            </a:r>
            <a:r>
              <a:rPr lang="en-US" sz="2400" b="1" dirty="0" err="1">
                <a:solidFill>
                  <a:srgbClr val="00B050"/>
                </a:solidFill>
                <a:latin typeface="+mn-lt"/>
                <a:ea typeface="+mn-ea"/>
                <a:cs typeface="+mn-cs"/>
              </a:rPr>
              <a:t>micrococcal</a:t>
            </a:r>
            <a:r>
              <a:rPr lang="en-US" sz="2400" b="1" dirty="0">
                <a:solidFill>
                  <a:srgbClr val="00B050"/>
                </a:solidFill>
                <a:latin typeface="+mn-lt"/>
                <a:ea typeface="+mn-ea"/>
                <a:cs typeface="+mn-cs"/>
              </a:rPr>
              <a:t> endonuclease </a:t>
            </a:r>
            <a:endParaRPr lang="en-US" sz="2400" b="1" dirty="0">
              <a:solidFill>
                <a:srgbClr val="00B050"/>
              </a:solidFill>
              <a:latin typeface="+mn-lt"/>
              <a:ea typeface="+mn-ea"/>
              <a:cs typeface="+mn-cs"/>
            </a:endParaRPr>
          </a:p>
        </p:txBody>
      </p:sp>
      <p:pic>
        <p:nvPicPr>
          <p:cNvPr id="4" name="Content Placeholder 3" descr="IMAGE.jpeg"/>
          <p:cNvPicPr>
            <a:picLocks noGrp="1" noChangeAspect="1"/>
          </p:cNvPicPr>
          <p:nvPr>
            <p:ph idx="1"/>
          </p:nvPr>
        </p:nvPicPr>
        <p:blipFill>
          <a:blip r:embed="rId2" cstate="print"/>
          <a:stretch>
            <a:fillRect/>
          </a:stretch>
        </p:blipFill>
        <p:spPr>
          <a:xfrm>
            <a:off x="914400" y="4892879"/>
            <a:ext cx="8108372" cy="1965121"/>
          </a:xfrm>
        </p:spPr>
      </p:pic>
      <p:sp>
        <p:nvSpPr>
          <p:cNvPr id="3" name="Rectangle 2"/>
          <p:cNvSpPr/>
          <p:nvPr/>
        </p:nvSpPr>
        <p:spPr>
          <a:xfrm>
            <a:off x="228600" y="76200"/>
            <a:ext cx="8534400" cy="2677656"/>
          </a:xfrm>
          <a:prstGeom prst="rect">
            <a:avLst/>
          </a:prstGeom>
        </p:spPr>
        <p:txBody>
          <a:bodyPr wrap="square">
            <a:spAutoFit/>
          </a:bodyPr>
          <a:lstStyle/>
          <a:p>
            <a:pPr algn="just"/>
            <a:r>
              <a:rPr lang="en-US" sz="2400" b="1" dirty="0">
                <a:solidFill>
                  <a:srgbClr val="7030A0"/>
                </a:solidFill>
              </a:rPr>
              <a:t>Each histone octamer is composed of two copies each of the histone proteins H2A, H2B, H3, and H4. The chain of nucleosomes is then wrapped into a 30 nm spiral called a </a:t>
            </a:r>
            <a:r>
              <a:rPr lang="en-US" sz="2400" b="1" dirty="0">
                <a:solidFill>
                  <a:srgbClr val="7030A0"/>
                </a:solidFill>
                <a:effectLst>
                  <a:glow rad="228600">
                    <a:schemeClr val="accent4">
                      <a:satMod val="175000"/>
                      <a:alpha val="40000"/>
                    </a:schemeClr>
                  </a:glow>
                </a:effectLst>
              </a:rPr>
              <a:t>solenoid</a:t>
            </a:r>
            <a:r>
              <a:rPr lang="en-US" sz="2400" b="1" dirty="0">
                <a:solidFill>
                  <a:srgbClr val="7030A0"/>
                </a:solidFill>
              </a:rPr>
              <a:t>, where additional H1 histone proteins are associated with each nucleosome to maintain the chromosome structure</a:t>
            </a:r>
            <a:r>
              <a:rPr lang="en-US" sz="2400" b="1" dirty="0" smtClean="0">
                <a:solidFill>
                  <a:srgbClr val="7030A0"/>
                </a:solidFill>
              </a:rPr>
              <a:t>.</a:t>
            </a:r>
          </a:p>
          <a:p>
            <a:pPr algn="just"/>
            <a:r>
              <a:rPr lang="en-US" sz="2400" b="1" dirty="0">
                <a:solidFill>
                  <a:srgbClr val="7030A0"/>
                </a:solidFill>
              </a:rPr>
              <a:t/>
            </a:r>
            <a:br>
              <a:rPr lang="en-US" sz="2400" b="1" dirty="0">
                <a:solidFill>
                  <a:srgbClr val="7030A0"/>
                </a:solidFill>
              </a:rPr>
            </a:br>
            <a:endParaRPr lang="ar-IQ" sz="2400" b="1" dirty="0">
              <a:solidFill>
                <a:srgbClr val="7030A0"/>
              </a:solidFill>
            </a:endParaRPr>
          </a:p>
        </p:txBody>
      </p:sp>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ln>
            <a:noFill/>
          </a:ln>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lgn="just">
              <a:buNone/>
            </a:pPr>
            <a:r>
              <a:rPr lang="en-US" dirty="0" smtClean="0">
                <a:solidFill>
                  <a:srgbClr val="00B050"/>
                </a:solidFill>
              </a:rPr>
              <a:t>Primary experiment to understand nucleosome </a:t>
            </a:r>
            <a:r>
              <a:rPr lang="en-US" dirty="0" smtClean="0">
                <a:solidFill>
                  <a:srgbClr val="00B050"/>
                </a:solidFill>
              </a:rPr>
              <a:t>structure (</a:t>
            </a:r>
            <a:r>
              <a:rPr lang="en-US" dirty="0" smtClean="0">
                <a:solidFill>
                  <a:srgbClr val="00B050"/>
                </a:solidFill>
              </a:rPr>
              <a:t>as it is nucleoprotein material) carried out by </a:t>
            </a:r>
            <a:r>
              <a:rPr lang="en-US" dirty="0" smtClean="0">
                <a:solidFill>
                  <a:srgbClr val="FF0000"/>
                </a:solidFill>
              </a:rPr>
              <a:t>Kornberg</a:t>
            </a:r>
            <a:r>
              <a:rPr lang="en-US" dirty="0" smtClean="0">
                <a:solidFill>
                  <a:srgbClr val="00B050"/>
                </a:solidFill>
              </a:rPr>
              <a:t> (1977 ) when he treated DNA with Micrococcal endonuclease (</a:t>
            </a:r>
            <a:r>
              <a:rPr lang="en-US" i="1" dirty="0" smtClean="0">
                <a:solidFill>
                  <a:srgbClr val="00B050"/>
                </a:solidFill>
              </a:rPr>
              <a:t>Micrococcus</a:t>
            </a:r>
            <a:r>
              <a:rPr lang="en-US" dirty="0" smtClean="0">
                <a:solidFill>
                  <a:srgbClr val="00B050"/>
                </a:solidFill>
              </a:rPr>
              <a:t> spp</a:t>
            </a:r>
            <a:r>
              <a:rPr lang="en-US" dirty="0" smtClean="0">
                <a:solidFill>
                  <a:srgbClr val="00B050"/>
                </a:solidFill>
              </a:rPr>
              <a:t>). </a:t>
            </a:r>
            <a:r>
              <a:rPr lang="en-US" b="1" u="sng" dirty="0">
                <a:solidFill>
                  <a:srgbClr val="00B050"/>
                </a:solidFill>
              </a:rPr>
              <a:t>T</a:t>
            </a:r>
            <a:r>
              <a:rPr lang="en-US" b="1" u="sng" dirty="0" smtClean="0">
                <a:solidFill>
                  <a:srgbClr val="00B050"/>
                </a:solidFill>
              </a:rPr>
              <a:t>he </a:t>
            </a:r>
            <a:r>
              <a:rPr lang="en-US" b="1" u="sng" dirty="0" smtClean="0">
                <a:solidFill>
                  <a:srgbClr val="00B050"/>
                </a:solidFill>
              </a:rPr>
              <a:t>result </a:t>
            </a:r>
            <a:r>
              <a:rPr lang="en-US" dirty="0" smtClean="0">
                <a:solidFill>
                  <a:srgbClr val="00B050"/>
                </a:solidFill>
              </a:rPr>
              <a:t>revealed that DNA will cleaved in the linker regain releasing free nucleosome that contain </a:t>
            </a:r>
            <a:r>
              <a:rPr lang="en-US" dirty="0" smtClean="0">
                <a:solidFill>
                  <a:srgbClr val="00B050"/>
                </a:solidFill>
                <a:effectLst>
                  <a:glow rad="228600">
                    <a:schemeClr val="accent1">
                      <a:satMod val="175000"/>
                      <a:alpha val="40000"/>
                    </a:schemeClr>
                  </a:glow>
                </a:effectLst>
              </a:rPr>
              <a:t>170</a:t>
            </a:r>
            <a:r>
              <a:rPr lang="en-US" dirty="0" smtClean="0">
                <a:solidFill>
                  <a:srgbClr val="00B050"/>
                </a:solidFill>
              </a:rPr>
              <a:t>-</a:t>
            </a:r>
            <a:r>
              <a:rPr lang="en-US" dirty="0" smtClean="0">
                <a:solidFill>
                  <a:srgbClr val="00B050"/>
                </a:solidFill>
                <a:effectLst>
                  <a:glow rad="228600">
                    <a:schemeClr val="accent3">
                      <a:satMod val="175000"/>
                      <a:alpha val="40000"/>
                    </a:schemeClr>
                  </a:glow>
                </a:effectLst>
              </a:rPr>
              <a:t>240</a:t>
            </a:r>
            <a:r>
              <a:rPr lang="en-US" dirty="0" smtClean="0">
                <a:solidFill>
                  <a:srgbClr val="00B050"/>
                </a:solidFill>
              </a:rPr>
              <a:t> bp of </a:t>
            </a:r>
            <a:r>
              <a:rPr lang="en-US" dirty="0" smtClean="0">
                <a:solidFill>
                  <a:srgbClr val="00B050"/>
                </a:solidFill>
              </a:rPr>
              <a:t>DNA.</a:t>
            </a:r>
          </a:p>
          <a:p>
            <a:pPr algn="just">
              <a:buNone/>
            </a:pPr>
            <a:r>
              <a:rPr lang="en-US" dirty="0" smtClean="0">
                <a:solidFill>
                  <a:srgbClr val="00B050"/>
                </a:solidFill>
              </a:rPr>
              <a:t> </a:t>
            </a:r>
            <a:endParaRPr lang="en-US" sz="1200" dirty="0">
              <a:solidFill>
                <a:srgbClr val="00B050"/>
              </a:solidFill>
            </a:endParaRPr>
          </a:p>
          <a:p>
            <a:pPr algn="just">
              <a:buNone/>
            </a:pPr>
            <a:r>
              <a:rPr lang="en-US" dirty="0" smtClean="0">
                <a:solidFill>
                  <a:srgbClr val="002060"/>
                </a:solidFill>
              </a:rPr>
              <a:t>more </a:t>
            </a:r>
            <a:r>
              <a:rPr lang="en-US" dirty="0" smtClean="0">
                <a:solidFill>
                  <a:srgbClr val="002060"/>
                </a:solidFill>
              </a:rPr>
              <a:t>extensive treatment result in digestion of all but not the 146-147 bp of DNA that warp the octameric  or nucleosome core protein complex ,thus </a:t>
            </a:r>
            <a:r>
              <a:rPr lang="en-US" dirty="0" smtClean="0">
                <a:solidFill>
                  <a:srgbClr val="002060"/>
                </a:solidFill>
                <a:effectLst>
                  <a:glow rad="381000">
                    <a:srgbClr val="FFFF00">
                      <a:alpha val="80000"/>
                    </a:srgbClr>
                  </a:glow>
                </a:effectLst>
              </a:rPr>
              <a:t>the length of linker DNA differ from one tissue to </a:t>
            </a:r>
            <a:r>
              <a:rPr lang="en-US" dirty="0" smtClean="0">
                <a:solidFill>
                  <a:srgbClr val="002060"/>
                </a:solidFill>
                <a:effectLst>
                  <a:glow rad="381000">
                    <a:srgbClr val="FFFF00">
                      <a:alpha val="80000"/>
                    </a:srgbClr>
                  </a:glow>
                </a:effectLst>
              </a:rPr>
              <a:t>another</a:t>
            </a:r>
            <a:r>
              <a:rPr lang="en-US" dirty="0" smtClean="0">
                <a:solidFill>
                  <a:srgbClr val="002060"/>
                </a:solidFill>
              </a:rPr>
              <a:t>.</a:t>
            </a:r>
          </a:p>
          <a:p>
            <a:pPr algn="just">
              <a:buNone/>
            </a:pPr>
            <a:endParaRPr lang="en-US" sz="2400" dirty="0" smtClean="0">
              <a:solidFill>
                <a:srgbClr val="002060"/>
              </a:solidFill>
            </a:endParaRPr>
          </a:p>
          <a:p>
            <a:pPr algn="just">
              <a:buNone/>
            </a:pPr>
            <a:r>
              <a:rPr lang="en-US" dirty="0" smtClean="0">
                <a:solidFill>
                  <a:srgbClr val="00B050"/>
                </a:solidFill>
              </a:rPr>
              <a:t>Inside </a:t>
            </a:r>
            <a:r>
              <a:rPr lang="en-US" dirty="0" smtClean="0">
                <a:solidFill>
                  <a:srgbClr val="00B050"/>
                </a:solidFill>
              </a:rPr>
              <a:t>the core there are the octameric protein while the fifth histone H1 usually exist out side the core (</a:t>
            </a:r>
            <a:r>
              <a:rPr lang="en-US" dirty="0" smtClean="0">
                <a:solidFill>
                  <a:srgbClr val="00B050"/>
                </a:solidFill>
                <a:effectLst>
                  <a:glow rad="139700">
                    <a:schemeClr val="accent3">
                      <a:satMod val="175000"/>
                      <a:alpha val="40000"/>
                    </a:schemeClr>
                  </a:glow>
                </a:effectLst>
              </a:rPr>
              <a:t>in the binding region between nucleosome and another</a:t>
            </a:r>
            <a:r>
              <a:rPr lang="en-US" dirty="0" smtClean="0">
                <a:solidFill>
                  <a:srgbClr val="00B050"/>
                </a:solidFill>
              </a:rPr>
              <a:t>) and it will bind and protect 20bp of DNA while the rest of the remaining  200-240 bp represent the </a:t>
            </a:r>
            <a:r>
              <a:rPr lang="en-US" dirty="0" smtClean="0">
                <a:solidFill>
                  <a:srgbClr val="00B050"/>
                </a:solidFill>
              </a:rPr>
              <a:t>linker. </a:t>
            </a:r>
            <a:r>
              <a:rPr lang="en-US" dirty="0">
                <a:solidFill>
                  <a:srgbClr val="00B050"/>
                </a:solidFill>
              </a:rPr>
              <a:t>The length of the nucleosome is 5,5 nm and the diameter is 10-11 nm. </a:t>
            </a:r>
            <a:r>
              <a:rPr lang="en-US" dirty="0">
                <a:solidFill>
                  <a:srgbClr val="00B050"/>
                </a:solidFill>
              </a:rPr>
              <a:t>while diameter will be 30 nm after forming the  packed nucleosome</a:t>
            </a:r>
            <a:r>
              <a:rPr lang="en-US" dirty="0">
                <a:solidFill>
                  <a:srgbClr val="00B050"/>
                </a:solidFill>
              </a:rPr>
              <a:t> </a:t>
            </a:r>
            <a:endParaRPr lang="en-US" dirty="0">
              <a:solidFill>
                <a:srgbClr val="00B050"/>
              </a:solidFill>
            </a:endParaRPr>
          </a:p>
        </p:txBody>
      </p:sp>
    </p:spTree>
  </p:cSld>
  <p:clrMapOvr>
    <a:masterClrMapping/>
  </p:clrMapOvr>
  <p:transition>
    <p:checke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836</TotalTime>
  <Words>1102</Words>
  <Application>Microsoft Office PowerPoint</Application>
  <PresentationFormat>On-screen Show (4:3)</PresentationFormat>
  <Paragraphs>69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7th lecture in  Molecular Biology </vt:lpstr>
      <vt:lpstr>General identification </vt:lpstr>
      <vt:lpstr>Basic structure of chromosome</vt:lpstr>
      <vt:lpstr>PowerPoint Presentation</vt:lpstr>
      <vt:lpstr>Basic information about chromatin: It is the major component of the nucleus, the genetic material consist from DNA and protein for each and  during interphase this chromatin appeared as uncondensed diffused material look like beads- in string but during metaphase it will arrange to thread-like structure </vt:lpstr>
      <vt:lpstr>PowerPoint Presentation</vt:lpstr>
      <vt:lpstr>PowerPoint Presentation</vt:lpstr>
      <vt:lpstr> The nucleosome forms by the association of two copies each of the four core histones, H2A, H2B, H3 and H4 forming the histone octamer and ~147 base pairs of DNA. The DNA adopts a flat left handed super helix with ~1.65 (1 and 3\4turns)  around the histone octamer and each nucleosome attached with followed one by linker DNA ( 20-60 BP) thus total DNA warp around it =200bp which will be protected from digestion with micrococcal endonuclease </vt:lpstr>
      <vt:lpstr>PowerPoint Presentation</vt:lpstr>
      <vt:lpstr>PowerPoint Presentation</vt:lpstr>
      <vt:lpstr>PowerPoint Presentation</vt:lpstr>
      <vt:lpstr>PowerPoint Presentation</vt:lpstr>
      <vt:lpstr>Core histones are four protein called H2A, H2B, H3 and H4 and they are all found in equal parts in the cell. All four of the core histones amino acid sequences contain around 20 and 25% of lysine and arginine  .                                                                                Molecular  size for the core protein  ranges between 11400 and 15400 Daltons making them relatively small yet highly positively charged proteins allowing them to closely associate with negatively charged DNA, for H1 Histone it is relatively larger (MW :21KD)and percentage of basic amino acid is 30.5%                            .   </vt:lpstr>
      <vt:lpstr>PowerPoint Presentation</vt:lpstr>
      <vt:lpstr>PowerPoint Presentation</vt:lpstr>
      <vt:lpstr>PowerPoint Presentation</vt:lpstr>
      <vt:lpstr>Other type of histones </vt:lpstr>
      <vt:lpstr>What are telomeres? </vt:lpstr>
      <vt:lpstr>Levels of DNA packaging</vt:lpstr>
      <vt:lpstr>DNA REPLICATION PART 1                                .   semiconservative replication by meselson and stahal 1958(the most beautiful experiment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Sawsan</dc:creator>
  <cp:lastModifiedBy>DR.Ahmed Saker</cp:lastModifiedBy>
  <cp:revision>93</cp:revision>
  <dcterms:created xsi:type="dcterms:W3CDTF">2013-11-14T19:45:54Z</dcterms:created>
  <dcterms:modified xsi:type="dcterms:W3CDTF">2018-11-24T23:13:26Z</dcterms:modified>
</cp:coreProperties>
</file>