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9" d="100"/>
          <a:sy n="49" d="100"/>
        </p:scale>
        <p:origin x="85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69C147-ACED-4A55-ACBC-72218CEE7F69}"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1FCC12-66ED-40D5-9812-0ACCFDAE1E6B}" type="slidenum">
              <a:rPr lang="en-US" smtClean="0"/>
              <a:t>‹#›</a:t>
            </a:fld>
            <a:endParaRPr lang="en-US"/>
          </a:p>
        </p:txBody>
      </p:sp>
    </p:spTree>
    <p:extLst>
      <p:ext uri="{BB962C8B-B14F-4D97-AF65-F5344CB8AC3E}">
        <p14:creationId xmlns:p14="http://schemas.microsoft.com/office/powerpoint/2010/main" val="540389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9C147-ACED-4A55-ACBC-72218CEE7F69}"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1FCC12-66ED-40D5-9812-0ACCFDAE1E6B}" type="slidenum">
              <a:rPr lang="en-US" smtClean="0"/>
              <a:t>‹#›</a:t>
            </a:fld>
            <a:endParaRPr lang="en-US"/>
          </a:p>
        </p:txBody>
      </p:sp>
    </p:spTree>
    <p:extLst>
      <p:ext uri="{BB962C8B-B14F-4D97-AF65-F5344CB8AC3E}">
        <p14:creationId xmlns:p14="http://schemas.microsoft.com/office/powerpoint/2010/main" val="3928769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9C147-ACED-4A55-ACBC-72218CEE7F69}"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1FCC12-66ED-40D5-9812-0ACCFDAE1E6B}" type="slidenum">
              <a:rPr lang="en-US" smtClean="0"/>
              <a:t>‹#›</a:t>
            </a:fld>
            <a:endParaRPr lang="en-US"/>
          </a:p>
        </p:txBody>
      </p:sp>
    </p:spTree>
    <p:extLst>
      <p:ext uri="{BB962C8B-B14F-4D97-AF65-F5344CB8AC3E}">
        <p14:creationId xmlns:p14="http://schemas.microsoft.com/office/powerpoint/2010/main" val="57974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9C147-ACED-4A55-ACBC-72218CEE7F69}"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1FCC12-66ED-40D5-9812-0ACCFDAE1E6B}" type="slidenum">
              <a:rPr lang="en-US" smtClean="0"/>
              <a:t>‹#›</a:t>
            </a:fld>
            <a:endParaRPr lang="en-US"/>
          </a:p>
        </p:txBody>
      </p:sp>
    </p:spTree>
    <p:extLst>
      <p:ext uri="{BB962C8B-B14F-4D97-AF65-F5344CB8AC3E}">
        <p14:creationId xmlns:p14="http://schemas.microsoft.com/office/powerpoint/2010/main" val="3881030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369C147-ACED-4A55-ACBC-72218CEE7F69}"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1FCC12-66ED-40D5-9812-0ACCFDAE1E6B}" type="slidenum">
              <a:rPr lang="en-US" smtClean="0"/>
              <a:t>‹#›</a:t>
            </a:fld>
            <a:endParaRPr lang="en-US"/>
          </a:p>
        </p:txBody>
      </p:sp>
    </p:spTree>
    <p:extLst>
      <p:ext uri="{BB962C8B-B14F-4D97-AF65-F5344CB8AC3E}">
        <p14:creationId xmlns:p14="http://schemas.microsoft.com/office/powerpoint/2010/main" val="1713784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9C147-ACED-4A55-ACBC-72218CEE7F69}"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1FCC12-66ED-40D5-9812-0ACCFDAE1E6B}" type="slidenum">
              <a:rPr lang="en-US" smtClean="0"/>
              <a:t>‹#›</a:t>
            </a:fld>
            <a:endParaRPr lang="en-US"/>
          </a:p>
        </p:txBody>
      </p:sp>
    </p:spTree>
    <p:extLst>
      <p:ext uri="{BB962C8B-B14F-4D97-AF65-F5344CB8AC3E}">
        <p14:creationId xmlns:p14="http://schemas.microsoft.com/office/powerpoint/2010/main" val="1853405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9C147-ACED-4A55-ACBC-72218CEE7F69}"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1FCC12-66ED-40D5-9812-0ACCFDAE1E6B}" type="slidenum">
              <a:rPr lang="en-US" smtClean="0"/>
              <a:t>‹#›</a:t>
            </a:fld>
            <a:endParaRPr lang="en-US"/>
          </a:p>
        </p:txBody>
      </p:sp>
    </p:spTree>
    <p:extLst>
      <p:ext uri="{BB962C8B-B14F-4D97-AF65-F5344CB8AC3E}">
        <p14:creationId xmlns:p14="http://schemas.microsoft.com/office/powerpoint/2010/main" val="617014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69C147-ACED-4A55-ACBC-72218CEE7F69}"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1FCC12-66ED-40D5-9812-0ACCFDAE1E6B}" type="slidenum">
              <a:rPr lang="en-US" smtClean="0"/>
              <a:t>‹#›</a:t>
            </a:fld>
            <a:endParaRPr lang="en-US"/>
          </a:p>
        </p:txBody>
      </p:sp>
    </p:spTree>
    <p:extLst>
      <p:ext uri="{BB962C8B-B14F-4D97-AF65-F5344CB8AC3E}">
        <p14:creationId xmlns:p14="http://schemas.microsoft.com/office/powerpoint/2010/main" val="3712390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9C147-ACED-4A55-ACBC-72218CEE7F69}"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1FCC12-66ED-40D5-9812-0ACCFDAE1E6B}" type="slidenum">
              <a:rPr lang="en-US" smtClean="0"/>
              <a:t>‹#›</a:t>
            </a:fld>
            <a:endParaRPr lang="en-US"/>
          </a:p>
        </p:txBody>
      </p:sp>
    </p:spTree>
    <p:extLst>
      <p:ext uri="{BB962C8B-B14F-4D97-AF65-F5344CB8AC3E}">
        <p14:creationId xmlns:p14="http://schemas.microsoft.com/office/powerpoint/2010/main" val="2114034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369C147-ACED-4A55-ACBC-72218CEE7F69}"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1FCC12-66ED-40D5-9812-0ACCFDAE1E6B}" type="slidenum">
              <a:rPr lang="en-US" smtClean="0"/>
              <a:t>‹#›</a:t>
            </a:fld>
            <a:endParaRPr lang="en-US"/>
          </a:p>
        </p:txBody>
      </p:sp>
    </p:spTree>
    <p:extLst>
      <p:ext uri="{BB962C8B-B14F-4D97-AF65-F5344CB8AC3E}">
        <p14:creationId xmlns:p14="http://schemas.microsoft.com/office/powerpoint/2010/main" val="2810923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369C147-ACED-4A55-ACBC-72218CEE7F69}"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1FCC12-66ED-40D5-9812-0ACCFDAE1E6B}" type="slidenum">
              <a:rPr lang="en-US" smtClean="0"/>
              <a:t>‹#›</a:t>
            </a:fld>
            <a:endParaRPr lang="en-US"/>
          </a:p>
        </p:txBody>
      </p:sp>
    </p:spTree>
    <p:extLst>
      <p:ext uri="{BB962C8B-B14F-4D97-AF65-F5344CB8AC3E}">
        <p14:creationId xmlns:p14="http://schemas.microsoft.com/office/powerpoint/2010/main" val="996643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9C147-ACED-4A55-ACBC-72218CEE7F69}"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1FCC12-66ED-40D5-9812-0ACCFDAE1E6B}" type="slidenum">
              <a:rPr lang="en-US" smtClean="0"/>
              <a:t>‹#›</a:t>
            </a:fld>
            <a:endParaRPr lang="en-US"/>
          </a:p>
        </p:txBody>
      </p:sp>
    </p:spTree>
    <p:extLst>
      <p:ext uri="{BB962C8B-B14F-4D97-AF65-F5344CB8AC3E}">
        <p14:creationId xmlns:p14="http://schemas.microsoft.com/office/powerpoint/2010/main" val="1433217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Lab :7</a:t>
            </a:r>
            <a:endParaRPr lang="en-US" dirty="0"/>
          </a:p>
        </p:txBody>
      </p:sp>
      <p:sp>
        <p:nvSpPr>
          <p:cNvPr id="3" name="Subtitle 2"/>
          <p:cNvSpPr>
            <a:spLocks noGrp="1"/>
          </p:cNvSpPr>
          <p:nvPr>
            <p:ph type="subTitle" idx="1"/>
          </p:nvPr>
        </p:nvSpPr>
        <p:spPr/>
        <p:txBody>
          <a:bodyPr>
            <a:normAutofit/>
          </a:bodyPr>
          <a:lstStyle/>
          <a:p>
            <a:r>
              <a:rPr lang="en-US" sz="4000" dirty="0" smtClean="0"/>
              <a:t>Chlorophyll concentration analysis</a:t>
            </a:r>
            <a:endParaRPr lang="en-US" sz="4000" dirty="0"/>
          </a:p>
        </p:txBody>
      </p:sp>
    </p:spTree>
    <p:extLst>
      <p:ext uri="{BB962C8B-B14F-4D97-AF65-F5344CB8AC3E}">
        <p14:creationId xmlns:p14="http://schemas.microsoft.com/office/powerpoint/2010/main" val="2222224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40069" y="1734208"/>
            <a:ext cx="10011103" cy="3539430"/>
          </a:xfrm>
          <a:prstGeom prst="rect">
            <a:avLst/>
          </a:prstGeom>
        </p:spPr>
        <p:txBody>
          <a:bodyPr wrap="square">
            <a:spAutoFit/>
          </a:bodyPr>
          <a:lstStyle/>
          <a:p>
            <a:r>
              <a:rPr lang="en-US" sz="2800" dirty="0" smtClean="0"/>
              <a:t>Introduction:</a:t>
            </a:r>
          </a:p>
          <a:p>
            <a:r>
              <a:rPr lang="en-US" sz="2800" dirty="0" smtClean="0"/>
              <a:t> Chlorophylls are the essential photosynthetic pigments present in all green</a:t>
            </a:r>
          </a:p>
          <a:p>
            <a:r>
              <a:rPr lang="en-US" sz="2800" dirty="0" smtClean="0"/>
              <a:t>plants and algae, and allow them to convert sunlight into organic compounds in the</a:t>
            </a:r>
          </a:p>
          <a:p>
            <a:r>
              <a:rPr lang="en-US" sz="2800" dirty="0" smtClean="0"/>
              <a:t>process of photosynthesis. Chlorophyll makes plant&amp; algae appears green because it reflects green color while absorbing all other colors.</a:t>
            </a:r>
            <a:endParaRPr lang="en-US" sz="2800" dirty="0"/>
          </a:p>
        </p:txBody>
      </p:sp>
    </p:spTree>
    <p:extLst>
      <p:ext uri="{BB962C8B-B14F-4D97-AF65-F5344CB8AC3E}">
        <p14:creationId xmlns:p14="http://schemas.microsoft.com/office/powerpoint/2010/main" val="849159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08539" y="1221932"/>
            <a:ext cx="10531364" cy="3970318"/>
          </a:xfrm>
          <a:prstGeom prst="rect">
            <a:avLst/>
          </a:prstGeom>
        </p:spPr>
        <p:txBody>
          <a:bodyPr wrap="square">
            <a:spAutoFit/>
          </a:bodyPr>
          <a:lstStyle/>
          <a:p>
            <a:r>
              <a:rPr lang="en-US" sz="2800" dirty="0" smtClean="0"/>
              <a:t>Chlorophyll itself is actually not a single molecule but a family of related molecules, designated chlorophyll a, b, c, d, e and f. these pigments are relatively absorb slightly different wave length of visible light. The relative concentrations and dominancy within the cell of these chlorophylls varies with the species of algae, but chlorophyll a is dominant in all the</a:t>
            </a:r>
          </a:p>
          <a:p>
            <a:r>
              <a:rPr lang="en-US" sz="2800" dirty="0" smtClean="0"/>
              <a:t>eukaryotic algae and the prokaryotic blue-green algae (Cyanobacteria) and therefore its</a:t>
            </a:r>
          </a:p>
          <a:p>
            <a:r>
              <a:rPr lang="en-US" sz="2800" dirty="0" smtClean="0"/>
              <a:t>concentration is what is reported during chlorophyll analysis.</a:t>
            </a:r>
            <a:endParaRPr lang="en-US" sz="2800" dirty="0"/>
          </a:p>
        </p:txBody>
      </p:sp>
    </p:spTree>
    <p:extLst>
      <p:ext uri="{BB962C8B-B14F-4D97-AF65-F5344CB8AC3E}">
        <p14:creationId xmlns:p14="http://schemas.microsoft.com/office/powerpoint/2010/main" val="1998487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13489" y="952734"/>
            <a:ext cx="9364717" cy="4401205"/>
          </a:xfrm>
          <a:prstGeom prst="rect">
            <a:avLst/>
          </a:prstGeom>
        </p:spPr>
        <p:txBody>
          <a:bodyPr wrap="square">
            <a:spAutoFit/>
          </a:bodyPr>
          <a:lstStyle/>
          <a:p>
            <a:r>
              <a:rPr lang="en-US" sz="4000" dirty="0" smtClean="0"/>
              <a:t>Other photosynthetic pigment found in algae as carotenoid (as β- carotene and </a:t>
            </a:r>
            <a:r>
              <a:rPr lang="en-US" sz="4000" dirty="0" err="1" smtClean="0"/>
              <a:t>phycobilin</a:t>
            </a:r>
            <a:r>
              <a:rPr lang="en-US" sz="4000" dirty="0" smtClean="0"/>
              <a:t> as phycocyanin &amp; </a:t>
            </a:r>
            <a:r>
              <a:rPr lang="en-US" sz="4000" dirty="0" err="1" smtClean="0"/>
              <a:t>phycoerytherene</a:t>
            </a:r>
            <a:r>
              <a:rPr lang="en-US" sz="4000" dirty="0" smtClean="0"/>
              <a:t>)</a:t>
            </a:r>
          </a:p>
          <a:p>
            <a:r>
              <a:rPr lang="en-US" sz="4000" dirty="0" smtClean="0"/>
              <a:t>These accessory pigments are given color for algae and improve light energy absorption</a:t>
            </a:r>
            <a:endParaRPr lang="en-US" sz="4000" dirty="0"/>
          </a:p>
        </p:txBody>
      </p:sp>
    </p:spTree>
    <p:extLst>
      <p:ext uri="{BB962C8B-B14F-4D97-AF65-F5344CB8AC3E}">
        <p14:creationId xmlns:p14="http://schemas.microsoft.com/office/powerpoint/2010/main" val="1672281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5833" y="393142"/>
            <a:ext cx="8923283" cy="5262979"/>
          </a:xfrm>
          <a:prstGeom prst="rect">
            <a:avLst/>
          </a:prstGeom>
        </p:spPr>
        <p:txBody>
          <a:bodyPr wrap="square">
            <a:spAutoFit/>
          </a:bodyPr>
          <a:lstStyle/>
          <a:p>
            <a:r>
              <a:rPr lang="en-US" sz="2800" dirty="0" smtClean="0"/>
              <a:t>Importance of chlorophyll measurements</a:t>
            </a:r>
          </a:p>
          <a:p>
            <a:r>
              <a:rPr lang="en-US" sz="2800" dirty="0" smtClean="0"/>
              <a:t>• Chlorophyll concentration is a measure of the abundance of algae or phytoplankton and help in algal taxonomic confusion.</a:t>
            </a:r>
          </a:p>
          <a:p>
            <a:r>
              <a:rPr lang="en-US" sz="2800" dirty="0" smtClean="0"/>
              <a:t>• Chlorophyll a, constitutes approximately 1% to 2% (dry weight) of planktonic algal</a:t>
            </a:r>
          </a:p>
          <a:p>
            <a:r>
              <a:rPr lang="en-US" sz="2800" dirty="0" smtClean="0"/>
              <a:t>biomass. This feature makes chlorophyll-a a convenient indicator of algal biomass.</a:t>
            </a:r>
          </a:p>
          <a:p>
            <a:r>
              <a:rPr lang="en-US" sz="2800" dirty="0" smtClean="0"/>
              <a:t>• The concentration of chlorophyll-a can be used to assess the physiological state of</a:t>
            </a:r>
          </a:p>
          <a:p>
            <a:r>
              <a:rPr lang="en-US" sz="2800" dirty="0" smtClean="0"/>
              <a:t>algae by examining its degradation products, </a:t>
            </a:r>
            <a:r>
              <a:rPr lang="en-US" sz="2800" dirty="0" err="1" smtClean="0"/>
              <a:t>phaeophytin</a:t>
            </a:r>
            <a:r>
              <a:rPr lang="en-US" sz="2800" dirty="0" smtClean="0"/>
              <a:t> and </a:t>
            </a:r>
            <a:r>
              <a:rPr lang="en-US" sz="2800" dirty="0" err="1" smtClean="0"/>
              <a:t>phaeophorbide</a:t>
            </a:r>
            <a:r>
              <a:rPr lang="en-US" sz="2800" dirty="0" smtClean="0"/>
              <a:t>.</a:t>
            </a:r>
            <a:endParaRPr lang="en-US" sz="2800" dirty="0"/>
          </a:p>
        </p:txBody>
      </p:sp>
    </p:spTree>
    <p:extLst>
      <p:ext uri="{BB962C8B-B14F-4D97-AF65-F5344CB8AC3E}">
        <p14:creationId xmlns:p14="http://schemas.microsoft.com/office/powerpoint/2010/main" val="97534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09" y="126314"/>
            <a:ext cx="11603421" cy="5693866"/>
          </a:xfrm>
          <a:prstGeom prst="rect">
            <a:avLst/>
          </a:prstGeom>
        </p:spPr>
        <p:txBody>
          <a:bodyPr wrap="square">
            <a:spAutoFit/>
          </a:bodyPr>
          <a:lstStyle/>
          <a:p>
            <a:r>
              <a:rPr lang="en-US" sz="2800" dirty="0" smtClean="0"/>
              <a:t>Any chlorophyll analysis procedure is consisting of three main steps:</a:t>
            </a:r>
          </a:p>
          <a:p>
            <a:r>
              <a:rPr lang="en-US" sz="2800" dirty="0" smtClean="0"/>
              <a:t>1-isolating the cells:</a:t>
            </a:r>
          </a:p>
          <a:p>
            <a:r>
              <a:rPr lang="en-US" sz="2800" dirty="0" smtClean="0"/>
              <a:t>The most typical way to separate algal cells from water is to filter the water sample to concentrate all the particles onto a filter. The filters are then soaked in a solvent that will extract the pigments from the cells,</a:t>
            </a:r>
          </a:p>
          <a:p>
            <a:r>
              <a:rPr lang="en-US" sz="2800" dirty="0" smtClean="0"/>
              <a:t>2-extracting the chlorophyll:</a:t>
            </a:r>
          </a:p>
          <a:p>
            <a:r>
              <a:rPr lang="en-US" sz="2800" dirty="0" smtClean="0"/>
              <a:t>Pigment extraction was carried out through algal cells maceration in suitable organic solvent. The solvent most commonly used for this is 90% acetone, which has been shown to give the most efficient extraction without pigment alteration</a:t>
            </a:r>
          </a:p>
          <a:p>
            <a:r>
              <a:rPr lang="en-US" sz="2800" dirty="0" smtClean="0"/>
              <a:t>There are three commonly used methods of pigment extraction: sonication, grinding, and freezing. The idea is to rupture the chloroplasts so that the pigments can elute into the acetone without degradation</a:t>
            </a:r>
            <a:endParaRPr lang="en-US" dirty="0"/>
          </a:p>
        </p:txBody>
      </p:sp>
    </p:spTree>
    <p:extLst>
      <p:ext uri="{BB962C8B-B14F-4D97-AF65-F5344CB8AC3E}">
        <p14:creationId xmlns:p14="http://schemas.microsoft.com/office/powerpoint/2010/main" val="33795278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393</Words>
  <Application>Microsoft Office PowerPoint</Application>
  <PresentationFormat>Widescreen</PresentationFormat>
  <Paragraphs>23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Lab :7</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:7</dc:title>
  <dc:creator>Raghad Alamiry</dc:creator>
  <cp:lastModifiedBy>Raghad Alamiry</cp:lastModifiedBy>
  <cp:revision>1</cp:revision>
  <dcterms:created xsi:type="dcterms:W3CDTF">2018-12-12T16:22:02Z</dcterms:created>
  <dcterms:modified xsi:type="dcterms:W3CDTF">2019-01-01T16:03:52Z</dcterms:modified>
</cp:coreProperties>
</file>