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850"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0F9614-0312-4E78-BF63-F9F6831578A7}"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B379E-1080-4DC6-A8BE-2248DCEB37A9}" type="slidenum">
              <a:rPr lang="en-US" smtClean="0"/>
              <a:t>‹#›</a:t>
            </a:fld>
            <a:endParaRPr lang="en-US"/>
          </a:p>
        </p:txBody>
      </p:sp>
    </p:spTree>
    <p:extLst>
      <p:ext uri="{BB962C8B-B14F-4D97-AF65-F5344CB8AC3E}">
        <p14:creationId xmlns:p14="http://schemas.microsoft.com/office/powerpoint/2010/main" val="1798650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9614-0312-4E78-BF63-F9F6831578A7}"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B379E-1080-4DC6-A8BE-2248DCEB37A9}" type="slidenum">
              <a:rPr lang="en-US" smtClean="0"/>
              <a:t>‹#›</a:t>
            </a:fld>
            <a:endParaRPr lang="en-US"/>
          </a:p>
        </p:txBody>
      </p:sp>
    </p:spTree>
    <p:extLst>
      <p:ext uri="{BB962C8B-B14F-4D97-AF65-F5344CB8AC3E}">
        <p14:creationId xmlns:p14="http://schemas.microsoft.com/office/powerpoint/2010/main" val="924613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9614-0312-4E78-BF63-F9F6831578A7}"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B379E-1080-4DC6-A8BE-2248DCEB37A9}" type="slidenum">
              <a:rPr lang="en-US" smtClean="0"/>
              <a:t>‹#›</a:t>
            </a:fld>
            <a:endParaRPr lang="en-US"/>
          </a:p>
        </p:txBody>
      </p:sp>
    </p:spTree>
    <p:extLst>
      <p:ext uri="{BB962C8B-B14F-4D97-AF65-F5344CB8AC3E}">
        <p14:creationId xmlns:p14="http://schemas.microsoft.com/office/powerpoint/2010/main" val="4139543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9614-0312-4E78-BF63-F9F6831578A7}"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B379E-1080-4DC6-A8BE-2248DCEB37A9}" type="slidenum">
              <a:rPr lang="en-US" smtClean="0"/>
              <a:t>‹#›</a:t>
            </a:fld>
            <a:endParaRPr lang="en-US"/>
          </a:p>
        </p:txBody>
      </p:sp>
    </p:spTree>
    <p:extLst>
      <p:ext uri="{BB962C8B-B14F-4D97-AF65-F5344CB8AC3E}">
        <p14:creationId xmlns:p14="http://schemas.microsoft.com/office/powerpoint/2010/main" val="3391271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0F9614-0312-4E78-BF63-F9F6831578A7}"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B379E-1080-4DC6-A8BE-2248DCEB37A9}" type="slidenum">
              <a:rPr lang="en-US" smtClean="0"/>
              <a:t>‹#›</a:t>
            </a:fld>
            <a:endParaRPr lang="en-US"/>
          </a:p>
        </p:txBody>
      </p:sp>
    </p:spTree>
    <p:extLst>
      <p:ext uri="{BB962C8B-B14F-4D97-AF65-F5344CB8AC3E}">
        <p14:creationId xmlns:p14="http://schemas.microsoft.com/office/powerpoint/2010/main" val="307060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0F9614-0312-4E78-BF63-F9F6831578A7}"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B379E-1080-4DC6-A8BE-2248DCEB37A9}" type="slidenum">
              <a:rPr lang="en-US" smtClean="0"/>
              <a:t>‹#›</a:t>
            </a:fld>
            <a:endParaRPr lang="en-US"/>
          </a:p>
        </p:txBody>
      </p:sp>
    </p:spTree>
    <p:extLst>
      <p:ext uri="{BB962C8B-B14F-4D97-AF65-F5344CB8AC3E}">
        <p14:creationId xmlns:p14="http://schemas.microsoft.com/office/powerpoint/2010/main" val="2530353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0F9614-0312-4E78-BF63-F9F6831578A7}"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4B379E-1080-4DC6-A8BE-2248DCEB37A9}" type="slidenum">
              <a:rPr lang="en-US" smtClean="0"/>
              <a:t>‹#›</a:t>
            </a:fld>
            <a:endParaRPr lang="en-US"/>
          </a:p>
        </p:txBody>
      </p:sp>
    </p:spTree>
    <p:extLst>
      <p:ext uri="{BB962C8B-B14F-4D97-AF65-F5344CB8AC3E}">
        <p14:creationId xmlns:p14="http://schemas.microsoft.com/office/powerpoint/2010/main" val="1892195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0F9614-0312-4E78-BF63-F9F6831578A7}"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4B379E-1080-4DC6-A8BE-2248DCEB37A9}" type="slidenum">
              <a:rPr lang="en-US" smtClean="0"/>
              <a:t>‹#›</a:t>
            </a:fld>
            <a:endParaRPr lang="en-US"/>
          </a:p>
        </p:txBody>
      </p:sp>
    </p:spTree>
    <p:extLst>
      <p:ext uri="{BB962C8B-B14F-4D97-AF65-F5344CB8AC3E}">
        <p14:creationId xmlns:p14="http://schemas.microsoft.com/office/powerpoint/2010/main" val="1569292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F9614-0312-4E78-BF63-F9F6831578A7}"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4B379E-1080-4DC6-A8BE-2248DCEB37A9}" type="slidenum">
              <a:rPr lang="en-US" smtClean="0"/>
              <a:t>‹#›</a:t>
            </a:fld>
            <a:endParaRPr lang="en-US"/>
          </a:p>
        </p:txBody>
      </p:sp>
    </p:spTree>
    <p:extLst>
      <p:ext uri="{BB962C8B-B14F-4D97-AF65-F5344CB8AC3E}">
        <p14:creationId xmlns:p14="http://schemas.microsoft.com/office/powerpoint/2010/main" val="336467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20F9614-0312-4E78-BF63-F9F6831578A7}"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B379E-1080-4DC6-A8BE-2248DCEB37A9}" type="slidenum">
              <a:rPr lang="en-US" smtClean="0"/>
              <a:t>‹#›</a:t>
            </a:fld>
            <a:endParaRPr lang="en-US"/>
          </a:p>
        </p:txBody>
      </p:sp>
    </p:spTree>
    <p:extLst>
      <p:ext uri="{BB962C8B-B14F-4D97-AF65-F5344CB8AC3E}">
        <p14:creationId xmlns:p14="http://schemas.microsoft.com/office/powerpoint/2010/main" val="2036147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20F9614-0312-4E78-BF63-F9F6831578A7}"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B379E-1080-4DC6-A8BE-2248DCEB37A9}" type="slidenum">
              <a:rPr lang="en-US" smtClean="0"/>
              <a:t>‹#›</a:t>
            </a:fld>
            <a:endParaRPr lang="en-US"/>
          </a:p>
        </p:txBody>
      </p:sp>
    </p:spTree>
    <p:extLst>
      <p:ext uri="{BB962C8B-B14F-4D97-AF65-F5344CB8AC3E}">
        <p14:creationId xmlns:p14="http://schemas.microsoft.com/office/powerpoint/2010/main" val="62669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F9614-0312-4E78-BF63-F9F6831578A7}"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4B379E-1080-4DC6-A8BE-2248DCEB37A9}" type="slidenum">
              <a:rPr lang="en-US" smtClean="0"/>
              <a:t>‹#›</a:t>
            </a:fld>
            <a:endParaRPr lang="en-US"/>
          </a:p>
        </p:txBody>
      </p:sp>
    </p:spTree>
    <p:extLst>
      <p:ext uri="{BB962C8B-B14F-4D97-AF65-F5344CB8AC3E}">
        <p14:creationId xmlns:p14="http://schemas.microsoft.com/office/powerpoint/2010/main" val="1003180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Lab.2:</a:t>
            </a:r>
            <a:endParaRPr lang="en-US" sz="7200" dirty="0"/>
          </a:p>
        </p:txBody>
      </p:sp>
      <p:sp>
        <p:nvSpPr>
          <p:cNvPr id="3" name="Subtitle 2"/>
          <p:cNvSpPr>
            <a:spLocks noGrp="1"/>
          </p:cNvSpPr>
          <p:nvPr>
            <p:ph type="subTitle" idx="1"/>
          </p:nvPr>
        </p:nvSpPr>
        <p:spPr/>
        <p:txBody>
          <a:bodyPr>
            <a:normAutofit/>
          </a:bodyPr>
          <a:lstStyle/>
          <a:p>
            <a:r>
              <a:rPr lang="en-US" sz="8800" dirty="0" smtClean="0"/>
              <a:t>Algal culture media</a:t>
            </a:r>
            <a:endParaRPr lang="en-US" sz="8800" dirty="0"/>
          </a:p>
        </p:txBody>
      </p:sp>
    </p:spTree>
    <p:extLst>
      <p:ext uri="{BB962C8B-B14F-4D97-AF65-F5344CB8AC3E}">
        <p14:creationId xmlns:p14="http://schemas.microsoft.com/office/powerpoint/2010/main" val="206790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7366" y="28329"/>
            <a:ext cx="9207062" cy="6555641"/>
          </a:xfrm>
          <a:prstGeom prst="rect">
            <a:avLst/>
          </a:prstGeom>
        </p:spPr>
        <p:txBody>
          <a:bodyPr wrap="square">
            <a:spAutoFit/>
          </a:bodyPr>
          <a:lstStyle/>
          <a:p>
            <a:r>
              <a:rPr lang="en-US" dirty="0" smtClean="0"/>
              <a:t>In their natural habitats algae obtain all the nutrients, minerals </a:t>
            </a:r>
            <a:r>
              <a:rPr lang="en-US" sz="2800" dirty="0" smtClean="0"/>
              <a:t>and vitamins they require from the water in which they live. To grow them in the lab however, you must provide them with all of these essential resources i.e. you will need to make up some growth media.</a:t>
            </a:r>
          </a:p>
          <a:p>
            <a:r>
              <a:rPr lang="en-US" sz="2800" dirty="0" smtClean="0"/>
              <a:t>Algae require many different nutrients in minute quantities that are difficult to anticipate and prepare in the lab. These organisms have different nutritional requirements, thus various kinds of culture media have been developed. Algal media refers to the solution or culture in which algae grow. All the media have several components in common: sources of nitrogen (in the form of nitrate, nitrite and ammonia), phosphorus, vitamins and trace metals. However, the specific types of these nutrients, their concentrations and ratios vary between the media. There are many types of algal culturing media,</a:t>
            </a:r>
            <a:endParaRPr lang="en-US" dirty="0"/>
          </a:p>
        </p:txBody>
      </p:sp>
    </p:spTree>
    <p:extLst>
      <p:ext uri="{BB962C8B-B14F-4D97-AF65-F5344CB8AC3E}">
        <p14:creationId xmlns:p14="http://schemas.microsoft.com/office/powerpoint/2010/main" val="772690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6552" y="1466189"/>
            <a:ext cx="8071945" cy="3539430"/>
          </a:xfrm>
          <a:prstGeom prst="rect">
            <a:avLst/>
          </a:prstGeom>
        </p:spPr>
        <p:txBody>
          <a:bodyPr wrap="square">
            <a:spAutoFit/>
          </a:bodyPr>
          <a:lstStyle/>
          <a:p>
            <a:r>
              <a:rPr lang="en-US" sz="2800" dirty="0" smtClean="0"/>
              <a:t>the most common  algal media are :</a:t>
            </a:r>
          </a:p>
          <a:p>
            <a:r>
              <a:rPr lang="en-US" sz="2800" dirty="0" smtClean="0"/>
              <a:t>A-marine algae</a:t>
            </a:r>
          </a:p>
          <a:p>
            <a:r>
              <a:rPr lang="en-US" sz="2800" dirty="0" smtClean="0"/>
              <a:t>F/2 Medium:</a:t>
            </a:r>
          </a:p>
          <a:p>
            <a:r>
              <a:rPr lang="en-US" sz="2800" dirty="0" smtClean="0"/>
              <a:t>There are many recipes for such algal growth media, F/2 medium however, is the most common and widely used general enriched seawater medium designed for growing marine algae used in the </a:t>
            </a:r>
            <a:r>
              <a:rPr lang="en-US" sz="2800" dirty="0" err="1" smtClean="0"/>
              <a:t>phycological</a:t>
            </a:r>
            <a:r>
              <a:rPr lang="en-US" sz="2800" dirty="0" smtClean="0"/>
              <a:t> and aquaculture studies.</a:t>
            </a:r>
            <a:endParaRPr lang="en-US" sz="2800" dirty="0"/>
          </a:p>
        </p:txBody>
      </p:sp>
    </p:spTree>
    <p:extLst>
      <p:ext uri="{BB962C8B-B14F-4D97-AF65-F5344CB8AC3E}">
        <p14:creationId xmlns:p14="http://schemas.microsoft.com/office/powerpoint/2010/main" val="569532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2869" y="553002"/>
            <a:ext cx="10704785" cy="3539430"/>
          </a:xfrm>
          <a:prstGeom prst="rect">
            <a:avLst/>
          </a:prstGeom>
        </p:spPr>
        <p:txBody>
          <a:bodyPr wrap="square">
            <a:spAutoFit/>
          </a:bodyPr>
          <a:lstStyle/>
          <a:p>
            <a:r>
              <a:rPr lang="en-US" sz="3200" dirty="0" smtClean="0"/>
              <a:t>B-fresh water algae</a:t>
            </a:r>
          </a:p>
          <a:p>
            <a:r>
              <a:rPr lang="en-US" sz="3200" dirty="0" smtClean="0"/>
              <a:t>1-Allen's medium</a:t>
            </a:r>
          </a:p>
          <a:p>
            <a:r>
              <a:rPr lang="en-US" sz="3200" dirty="0" smtClean="0"/>
              <a:t>Allen's medium is used for the enhancement of algal growth</a:t>
            </a:r>
          </a:p>
          <a:p>
            <a:r>
              <a:rPr lang="en-US" sz="3200" dirty="0" smtClean="0"/>
              <a:t>especially blue-green algae.</a:t>
            </a:r>
          </a:p>
          <a:p>
            <a:r>
              <a:rPr lang="en-US" sz="3200" dirty="0" smtClean="0"/>
              <a:t>2- Chu’s Medium No. 10)Chu-10 medium(</a:t>
            </a:r>
          </a:p>
          <a:p>
            <a:r>
              <a:rPr lang="en-US" sz="3200" dirty="0" smtClean="0"/>
              <a:t>Chu-10 is used for the enhancement of most algal species growth.</a:t>
            </a:r>
            <a:endParaRPr lang="en-US" sz="3200" dirty="0"/>
          </a:p>
        </p:txBody>
      </p:sp>
    </p:spTree>
    <p:extLst>
      <p:ext uri="{BB962C8B-B14F-4D97-AF65-F5344CB8AC3E}">
        <p14:creationId xmlns:p14="http://schemas.microsoft.com/office/powerpoint/2010/main" val="4190406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3490" y="691501"/>
            <a:ext cx="7630510" cy="4524315"/>
          </a:xfrm>
          <a:prstGeom prst="rect">
            <a:avLst/>
          </a:prstGeom>
        </p:spPr>
        <p:txBody>
          <a:bodyPr wrap="square">
            <a:spAutoFit/>
          </a:bodyPr>
          <a:lstStyle/>
          <a:p>
            <a:r>
              <a:rPr lang="en-US" sz="3600" dirty="0" smtClean="0"/>
              <a:t>3-BG-11medium</a:t>
            </a:r>
          </a:p>
          <a:p>
            <a:r>
              <a:rPr lang="en-US" sz="3600" dirty="0" smtClean="0"/>
              <a:t>This medium is used for the enhancement of algal growth especially blue-green algae.</a:t>
            </a:r>
          </a:p>
          <a:p>
            <a:r>
              <a:rPr lang="en-US" sz="3600" dirty="0" smtClean="0"/>
              <a:t>4- BG-11medium with minerals</a:t>
            </a:r>
          </a:p>
          <a:p>
            <a:r>
              <a:rPr lang="en-US" sz="3600" dirty="0" smtClean="0"/>
              <a:t>This medium is used for the enhancement of algal growth</a:t>
            </a:r>
          </a:p>
          <a:p>
            <a:r>
              <a:rPr lang="en-US" sz="3600" dirty="0" smtClean="0"/>
              <a:t>especially blue-green algae</a:t>
            </a:r>
            <a:endParaRPr lang="en-US" sz="3600" dirty="0"/>
          </a:p>
        </p:txBody>
      </p:sp>
    </p:spTree>
    <p:extLst>
      <p:ext uri="{BB962C8B-B14F-4D97-AF65-F5344CB8AC3E}">
        <p14:creationId xmlns:p14="http://schemas.microsoft.com/office/powerpoint/2010/main" val="1963667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70258332"/>
              </p:ext>
            </p:extLst>
          </p:nvPr>
        </p:nvGraphicFramePr>
        <p:xfrm>
          <a:off x="851338" y="10212"/>
          <a:ext cx="10121462" cy="6993522"/>
        </p:xfrm>
        <a:graphic>
          <a:graphicData uri="http://schemas.openxmlformats.org/drawingml/2006/table">
            <a:tbl>
              <a:tblPr firstRow="1" bandRow="1">
                <a:tableStyleId>{5C22544A-7EE6-4342-B048-85BDC9FD1C3A}</a:tableStyleId>
              </a:tblPr>
              <a:tblGrid>
                <a:gridCol w="5060731">
                  <a:extLst>
                    <a:ext uri="{9D8B030D-6E8A-4147-A177-3AD203B41FA5}">
                      <a16:colId xmlns:a16="http://schemas.microsoft.com/office/drawing/2014/main" val="3775405318"/>
                    </a:ext>
                  </a:extLst>
                </a:gridCol>
                <a:gridCol w="5060731">
                  <a:extLst>
                    <a:ext uri="{9D8B030D-6E8A-4147-A177-3AD203B41FA5}">
                      <a16:colId xmlns:a16="http://schemas.microsoft.com/office/drawing/2014/main" val="1727672002"/>
                    </a:ext>
                  </a:extLst>
                </a:gridCol>
              </a:tblGrid>
              <a:tr h="323936">
                <a:tc>
                  <a:txBody>
                    <a:bodyPr/>
                    <a:lstStyle/>
                    <a:p>
                      <a:r>
                        <a:rPr lang="en-US" dirty="0" smtClean="0"/>
                        <a:t>The component</a:t>
                      </a:r>
                      <a:endParaRPr lang="en-US" dirty="0"/>
                    </a:p>
                  </a:txBody>
                  <a:tcPr/>
                </a:tc>
                <a:tc>
                  <a:txBody>
                    <a:bodyPr/>
                    <a:lstStyle/>
                    <a:p>
                      <a:r>
                        <a:rPr lang="en-US" dirty="0" smtClean="0"/>
                        <a:t>function</a:t>
                      </a:r>
                      <a:endParaRPr lang="en-US" dirty="0"/>
                    </a:p>
                  </a:txBody>
                  <a:tcPr/>
                </a:tc>
                <a:extLst>
                  <a:ext uri="{0D108BD9-81ED-4DB2-BD59-A6C34878D82A}">
                    <a16:rowId xmlns:a16="http://schemas.microsoft.com/office/drawing/2014/main" val="4194340220"/>
                  </a:ext>
                </a:extLst>
              </a:tr>
              <a:tr h="1295742">
                <a:tc>
                  <a:txBody>
                    <a:bodyPr/>
                    <a:lstStyle/>
                    <a:p>
                      <a:r>
                        <a:rPr lang="en-US" dirty="0" smtClean="0"/>
                        <a:t>K2HPO4</a:t>
                      </a:r>
                      <a:endParaRPr lang="en-US" dirty="0"/>
                    </a:p>
                  </a:txBody>
                  <a:tcPr/>
                </a:tc>
                <a:tc>
                  <a:txBody>
                    <a:bodyPr/>
                    <a:lstStyle/>
                    <a:p>
                      <a:r>
                        <a:rPr lang="en-US" dirty="0" smtClean="0"/>
                        <a:t>source of phosphate, it may be responsible for the rapid growth of the algae, this element is comprising higher percentages in the cellular composition as nucleic acid and cellular membrane.</a:t>
                      </a:r>
                      <a:endParaRPr lang="en-US" dirty="0"/>
                    </a:p>
                  </a:txBody>
                  <a:tcPr/>
                </a:tc>
                <a:extLst>
                  <a:ext uri="{0D108BD9-81ED-4DB2-BD59-A6C34878D82A}">
                    <a16:rowId xmlns:a16="http://schemas.microsoft.com/office/drawing/2014/main" val="125609468"/>
                  </a:ext>
                </a:extLst>
              </a:tr>
              <a:tr h="1295742">
                <a:tc>
                  <a:txBody>
                    <a:bodyPr/>
                    <a:lstStyle/>
                    <a:p>
                      <a:r>
                        <a:rPr lang="en-US" dirty="0" smtClean="0"/>
                        <a:t>Sodium nitrate (NaNO3)</a:t>
                      </a:r>
                      <a:endParaRPr lang="en-US" dirty="0"/>
                    </a:p>
                  </a:txBody>
                  <a:tcPr/>
                </a:tc>
                <a:tc>
                  <a:txBody>
                    <a:bodyPr/>
                    <a:lstStyle/>
                    <a:p>
                      <a:r>
                        <a:rPr lang="en-US" dirty="0" smtClean="0"/>
                        <a:t>Nitrogen being important constituent of the cell protein was needed for algal growth, either in combined or in molecular form. Also constitute basic part with in nucleic acids.</a:t>
                      </a:r>
                      <a:endParaRPr lang="en-US" dirty="0"/>
                    </a:p>
                  </a:txBody>
                  <a:tcPr/>
                </a:tc>
                <a:extLst>
                  <a:ext uri="{0D108BD9-81ED-4DB2-BD59-A6C34878D82A}">
                    <a16:rowId xmlns:a16="http://schemas.microsoft.com/office/drawing/2014/main" val="57217157"/>
                  </a:ext>
                </a:extLst>
              </a:tr>
              <a:tr h="809839">
                <a:tc>
                  <a:txBody>
                    <a:bodyPr/>
                    <a:lstStyle/>
                    <a:p>
                      <a:r>
                        <a:rPr lang="en-US" dirty="0" smtClean="0"/>
                        <a:t>Sodium Silicate</a:t>
                      </a:r>
                      <a:endParaRPr lang="en-US" dirty="0"/>
                    </a:p>
                  </a:txBody>
                  <a:tcPr/>
                </a:tc>
                <a:tc>
                  <a:txBody>
                    <a:bodyPr/>
                    <a:lstStyle/>
                    <a:p>
                      <a:r>
                        <a:rPr lang="en-US" dirty="0" smtClean="0"/>
                        <a:t>Silica source, this element is important for group of algae (the diatoms). because they construct their cell wall from silica</a:t>
                      </a:r>
                      <a:endParaRPr lang="en-US" dirty="0"/>
                    </a:p>
                  </a:txBody>
                  <a:tcPr/>
                </a:tc>
                <a:extLst>
                  <a:ext uri="{0D108BD9-81ED-4DB2-BD59-A6C34878D82A}">
                    <a16:rowId xmlns:a16="http://schemas.microsoft.com/office/drawing/2014/main" val="659765439"/>
                  </a:ext>
                </a:extLst>
              </a:tr>
              <a:tr h="2024598">
                <a:tc>
                  <a:txBody>
                    <a:bodyPr/>
                    <a:lstStyle/>
                    <a:p>
                      <a:r>
                        <a:rPr lang="en-US" dirty="0" smtClean="0"/>
                        <a:t>MgSO4</a:t>
                      </a:r>
                      <a:endParaRPr lang="en-US" dirty="0"/>
                    </a:p>
                  </a:txBody>
                  <a:tcPr/>
                </a:tc>
                <a:tc>
                  <a:txBody>
                    <a:bodyPr/>
                    <a:lstStyle/>
                    <a:p>
                      <a:r>
                        <a:rPr lang="en-US" dirty="0" smtClean="0"/>
                        <a:t>source of magnesium</a:t>
                      </a:r>
                    </a:p>
                    <a:p>
                      <a:r>
                        <a:rPr lang="en-US" dirty="0" smtClean="0"/>
                        <a:t>• magnesium permitted the maximum growth of the present alga and magnesium deficiency interrupted cell division which results in abnormally large cell formation</a:t>
                      </a:r>
                    </a:p>
                    <a:p>
                      <a:r>
                        <a:rPr lang="en-US" dirty="0" smtClean="0"/>
                        <a:t>• cells need magnesium to synthesize chlorophyll</a:t>
                      </a:r>
                      <a:endParaRPr lang="en-US" dirty="0"/>
                    </a:p>
                  </a:txBody>
                  <a:tcPr/>
                </a:tc>
                <a:extLst>
                  <a:ext uri="{0D108BD9-81ED-4DB2-BD59-A6C34878D82A}">
                    <a16:rowId xmlns:a16="http://schemas.microsoft.com/office/drawing/2014/main" val="684152331"/>
                  </a:ext>
                </a:extLst>
              </a:tr>
              <a:tr h="323936">
                <a:tc>
                  <a:txBody>
                    <a:bodyPr/>
                    <a:lstStyle/>
                    <a:p>
                      <a:endParaRPr lang="en-US"/>
                    </a:p>
                  </a:txBody>
                  <a:tcPr/>
                </a:tc>
                <a:tc>
                  <a:txBody>
                    <a:bodyPr/>
                    <a:lstStyle/>
                    <a:p>
                      <a:endParaRPr lang="en-US"/>
                    </a:p>
                  </a:txBody>
                  <a:tcPr/>
                </a:tc>
                <a:extLst>
                  <a:ext uri="{0D108BD9-81ED-4DB2-BD59-A6C34878D82A}">
                    <a16:rowId xmlns:a16="http://schemas.microsoft.com/office/drawing/2014/main" val="3290614060"/>
                  </a:ext>
                </a:extLst>
              </a:tr>
              <a:tr h="323936">
                <a:tc>
                  <a:txBody>
                    <a:bodyPr/>
                    <a:lstStyle/>
                    <a:p>
                      <a:endParaRPr lang="en-US"/>
                    </a:p>
                  </a:txBody>
                  <a:tcPr/>
                </a:tc>
                <a:tc>
                  <a:txBody>
                    <a:bodyPr/>
                    <a:lstStyle/>
                    <a:p>
                      <a:endParaRPr lang="en-US"/>
                    </a:p>
                  </a:txBody>
                  <a:tcPr/>
                </a:tc>
                <a:extLst>
                  <a:ext uri="{0D108BD9-81ED-4DB2-BD59-A6C34878D82A}">
                    <a16:rowId xmlns:a16="http://schemas.microsoft.com/office/drawing/2014/main" val="1900662810"/>
                  </a:ext>
                </a:extLst>
              </a:tr>
              <a:tr h="323936">
                <a:tc>
                  <a:txBody>
                    <a:bodyPr/>
                    <a:lstStyle/>
                    <a:p>
                      <a:endParaRPr lang="en-US"/>
                    </a:p>
                  </a:txBody>
                  <a:tcPr/>
                </a:tc>
                <a:tc>
                  <a:txBody>
                    <a:bodyPr/>
                    <a:lstStyle/>
                    <a:p>
                      <a:endParaRPr lang="en-US" dirty="0"/>
                    </a:p>
                  </a:txBody>
                  <a:tcPr/>
                </a:tc>
                <a:extLst>
                  <a:ext uri="{0D108BD9-81ED-4DB2-BD59-A6C34878D82A}">
                    <a16:rowId xmlns:a16="http://schemas.microsoft.com/office/drawing/2014/main" val="1677804912"/>
                  </a:ext>
                </a:extLst>
              </a:tr>
            </a:tbl>
          </a:graphicData>
        </a:graphic>
      </p:graphicFrame>
    </p:spTree>
    <p:extLst>
      <p:ext uri="{BB962C8B-B14F-4D97-AF65-F5344CB8AC3E}">
        <p14:creationId xmlns:p14="http://schemas.microsoft.com/office/powerpoint/2010/main" val="19270415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417</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Lab.2:</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Lab.2:</dc:title>
  <dc:creator>Raghad Alamiry</dc:creator>
  <cp:lastModifiedBy>Raghad Alamiry</cp:lastModifiedBy>
  <cp:revision>4</cp:revision>
  <dcterms:created xsi:type="dcterms:W3CDTF">2018-12-12T15:43:25Z</dcterms:created>
  <dcterms:modified xsi:type="dcterms:W3CDTF">2018-12-12T16:19:45Z</dcterms:modified>
</cp:coreProperties>
</file>