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2" r:id="rId3"/>
    <p:sldId id="265" r:id="rId4"/>
    <p:sldId id="266" r:id="rId5"/>
    <p:sldId id="257" r:id="rId6"/>
    <p:sldId id="285" r:id="rId7"/>
    <p:sldId id="268" r:id="rId8"/>
    <p:sldId id="273" r:id="rId9"/>
    <p:sldId id="267" r:id="rId10"/>
    <p:sldId id="270" r:id="rId11"/>
    <p:sldId id="271" r:id="rId12"/>
    <p:sldId id="258" r:id="rId13"/>
    <p:sldId id="260" r:id="rId14"/>
    <p:sldId id="282" r:id="rId15"/>
    <p:sldId id="263" r:id="rId16"/>
    <p:sldId id="274" r:id="rId17"/>
    <p:sldId id="279" r:id="rId18"/>
    <p:sldId id="283" r:id="rId19"/>
    <p:sldId id="275" r:id="rId20"/>
    <p:sldId id="278"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50" d="100"/>
          <a:sy n="50" d="100"/>
        </p:scale>
        <p:origin x="-20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29/12/18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29/12/18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29/12/18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29/12/18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5B78F-585E-4821-A2E4-A464B23E7548}" type="datetimeFigureOut">
              <a:rPr lang="en-US" smtClean="0"/>
              <a:pPr/>
              <a:t>29/12/18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45B78F-585E-4821-A2E4-A464B23E7548}" type="datetimeFigureOut">
              <a:rPr lang="en-US" smtClean="0"/>
              <a:pPr/>
              <a:t>29/12/18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5B78F-585E-4821-A2E4-A464B23E7548}" type="datetimeFigureOut">
              <a:rPr lang="en-US" smtClean="0"/>
              <a:pPr/>
              <a:t>29/12/18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5B78F-585E-4821-A2E4-A464B23E7548}" type="datetimeFigureOut">
              <a:rPr lang="en-US" smtClean="0"/>
              <a:pPr/>
              <a:t>29/12/18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5B78F-585E-4821-A2E4-A464B23E7548}" type="datetimeFigureOut">
              <a:rPr lang="en-US" smtClean="0"/>
              <a:pPr/>
              <a:t>29/12/18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B78F-585E-4821-A2E4-A464B23E7548}" type="datetimeFigureOut">
              <a:rPr lang="en-US" smtClean="0"/>
              <a:pPr/>
              <a:t>29/12/18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B78F-585E-4821-A2E4-A464B23E7548}" type="datetimeFigureOut">
              <a:rPr lang="en-US" smtClean="0"/>
              <a:pPr/>
              <a:t>29/12/18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5B78F-585E-4821-A2E4-A464B23E7548}" type="datetimeFigureOut">
              <a:rPr lang="en-US" smtClean="0"/>
              <a:pPr/>
              <a:t>29/12/18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FA914-0A53-4E5C-9DC6-D46A68445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Histone_H1" TargetMode="External"/><Relationship Id="rId4" Type="http://schemas.openxmlformats.org/officeDocument/2006/relationships/hyperlink" Target="http://en.wikipedia.org/wiki/Histone_H2A" TargetMode="External"/><Relationship Id="rId5" Type="http://schemas.openxmlformats.org/officeDocument/2006/relationships/hyperlink" Target="http://en.wikipedia.org/wiki/Histone_H2B" TargetMode="External"/><Relationship Id="rId6" Type="http://schemas.openxmlformats.org/officeDocument/2006/relationships/hyperlink" Target="http://en.wikipedia.org/wiki/Histone_H3" TargetMode="External"/><Relationship Id="rId7" Type="http://schemas.openxmlformats.org/officeDocument/2006/relationships/hyperlink" Target="http://en.wikipedia.org/wiki/Histone_H4" TargetMode="External"/><Relationship Id="rId8" Type="http://schemas.openxmlformats.org/officeDocument/2006/relationships/hyperlink" Target="http://en.wikipedia.org/wiki/Nucleosome" TargetMode="External"/><Relationship Id="rId9" Type="http://schemas.openxmlformats.org/officeDocument/2006/relationships/hyperlink" Target="http://en.wikipedia.org/wiki/Base_pairs" TargetMode="External"/><Relationship Id="rId10" Type="http://schemas.openxmlformats.org/officeDocument/2006/relationships/hyperlink" Target="http://en.wikipedia.org/wiki/DNA" TargetMode="External"/><Relationship Id="rId11" Type="http://schemas.openxmlformats.org/officeDocument/2006/relationships/hyperlink" Target="http://en.wikipedia.org/wiki/Chromosome" TargetMode="External"/><Relationship Id="rId1" Type="http://schemas.openxmlformats.org/officeDocument/2006/relationships/slideLayout" Target="../slideLayouts/slideLayout2.xml"/><Relationship Id="rId2" Type="http://schemas.openxmlformats.org/officeDocument/2006/relationships/hyperlink" Target="http://en.wikipedia.org/wiki/Mitosis"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en.wikipedia.org/wiki/Interphase" TargetMode="External"/><Relationship Id="rId12" Type="http://schemas.openxmlformats.org/officeDocument/2006/relationships/hyperlink" Target="http://en.wikipedia.org/wiki/Evolution" TargetMode="External"/><Relationship Id="rId1" Type="http://schemas.openxmlformats.org/officeDocument/2006/relationships/slideLayout" Target="../slideLayouts/slideLayout2.xml"/><Relationship Id="rId2" Type="http://schemas.openxmlformats.org/officeDocument/2006/relationships/hyperlink" Target="http://en.wikipedia.org/wiki/Alpha_helix" TargetMode="External"/><Relationship Id="rId3" Type="http://schemas.openxmlformats.org/officeDocument/2006/relationships/hyperlink" Target="http://en.wikipedia.org/wiki/Phosphate" TargetMode="External"/><Relationship Id="rId4" Type="http://schemas.openxmlformats.org/officeDocument/2006/relationships/hyperlink" Target="http://en.wikipedia.org/wiki/Hydrogen_bonds" TargetMode="External"/><Relationship Id="rId5" Type="http://schemas.openxmlformats.org/officeDocument/2006/relationships/hyperlink" Target="http://en.wikipedia.org/wiki/Amide" TargetMode="External"/><Relationship Id="rId6" Type="http://schemas.openxmlformats.org/officeDocument/2006/relationships/hyperlink" Target="http://en.wikipedia.org/wiki/Deoxyribose" TargetMode="External"/><Relationship Id="rId7" Type="http://schemas.openxmlformats.org/officeDocument/2006/relationships/hyperlink" Target="http://en.wikipedia.org/wiki/Salt_bridge_(protein_and_supramolecular)" TargetMode="External"/><Relationship Id="rId8" Type="http://schemas.openxmlformats.org/officeDocument/2006/relationships/hyperlink" Target="http://en.wikipedia.org/wiki/Lysine" TargetMode="External"/><Relationship Id="rId9" Type="http://schemas.openxmlformats.org/officeDocument/2006/relationships/hyperlink" Target="http://en.wikipedia.org/wiki/Arginine" TargetMode="External"/><Relationship Id="rId10" Type="http://schemas.openxmlformats.org/officeDocument/2006/relationships/hyperlink" Target="http://en.wikipedia.org/wiki/Gen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ranklin_Stahl" TargetMode="External"/><Relationship Id="rId4" Type="http://schemas.openxmlformats.org/officeDocument/2006/relationships/hyperlink" Target="http://en.wikipedia.org/wiki/DNA_replication" TargetMode="External"/><Relationship Id="rId5" Type="http://schemas.openxmlformats.org/officeDocument/2006/relationships/hyperlink" Target="http://en.wikipedia.org/wiki/Semiconservative_replication" TargetMode="External"/><Relationship Id="rId6" Type="http://schemas.openxmlformats.org/officeDocument/2006/relationships/hyperlink" Target="http://en.wikipedia.org/wiki/DNA" TargetMode="External"/><Relationship Id="rId1" Type="http://schemas.openxmlformats.org/officeDocument/2006/relationships/slideLayout" Target="../slideLayouts/slideLayout2.xml"/><Relationship Id="rId2" Type="http://schemas.openxmlformats.org/officeDocument/2006/relationships/hyperlink" Target="http://en.wikipedia.org/wiki/Matthew_Mesels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Nitrogen-14" TargetMode="External"/><Relationship Id="rId4" Type="http://schemas.openxmlformats.org/officeDocument/2006/relationships/hyperlink" Target="https://en.wikipedia.org/wiki/Isotope" TargetMode="External"/><Relationship Id="rId5" Type="http://schemas.openxmlformats.org/officeDocument/2006/relationships/hyperlink" Target="https://en.wikipedia.org/wiki/Nitrogen-15" TargetMode="External"/><Relationship Id="rId6" Type="http://schemas.openxmlformats.org/officeDocument/2006/relationships/hyperlink" Target="https://en.wikipedia.org/wiki/Escherichia_coli" TargetMode="External"/><Relationship Id="rId1" Type="http://schemas.openxmlformats.org/officeDocument/2006/relationships/slideLayout" Target="../slideLayouts/slideLayout2.xml"/><Relationship Id="rId2" Type="http://schemas.openxmlformats.org/officeDocument/2006/relationships/hyperlink" Target="https://en.wikipedia.org/wiki/Nitrog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gif"/><Relationship Id="rId5"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8229600" cy="1371600"/>
          </a:xfrm>
        </p:spPr>
        <p:txBody>
          <a:bodyPr>
            <a:normAutofit/>
          </a:bodyPr>
          <a:lstStyle/>
          <a:p>
            <a:r>
              <a:rPr lang="en-US" sz="3600" b="0" dirty="0" smtClean="0">
                <a:solidFill>
                  <a:srgbClr val="C00000"/>
                </a:solidFill>
                <a:effectLst/>
              </a:rPr>
              <a:t>7</a:t>
            </a:r>
            <a:r>
              <a:rPr lang="en-US" sz="3600" b="0" baseline="30000" dirty="0" smtClean="0">
                <a:solidFill>
                  <a:srgbClr val="C00000"/>
                </a:solidFill>
                <a:effectLst/>
              </a:rPr>
              <a:t>th</a:t>
            </a:r>
            <a:r>
              <a:rPr lang="en-US" sz="3600" b="0" dirty="0" smtClean="0">
                <a:solidFill>
                  <a:srgbClr val="C00000"/>
                </a:solidFill>
                <a:effectLst/>
              </a:rPr>
              <a:t> lecture in molecular biology </a:t>
            </a:r>
            <a:endParaRPr lang="en-US" sz="3600" b="0" dirty="0">
              <a:solidFill>
                <a:srgbClr val="C00000"/>
              </a:solidFill>
              <a:effectLst/>
            </a:endParaRPr>
          </a:p>
        </p:txBody>
      </p:sp>
      <p:sp>
        <p:nvSpPr>
          <p:cNvPr id="3" name="Subtitle 2"/>
          <p:cNvSpPr>
            <a:spLocks noGrp="1"/>
          </p:cNvSpPr>
          <p:nvPr>
            <p:ph type="subTitle" idx="1"/>
          </p:nvPr>
        </p:nvSpPr>
        <p:spPr>
          <a:xfrm>
            <a:off x="1371600" y="2057400"/>
            <a:ext cx="6400800" cy="1371600"/>
          </a:xfrm>
        </p:spPr>
        <p:txBody>
          <a:bodyPr>
            <a:normAutofit/>
          </a:bodyPr>
          <a:lstStyle/>
          <a:p>
            <a:r>
              <a:rPr lang="en-US" sz="3600" dirty="0" smtClean="0">
                <a:solidFill>
                  <a:srgbClr val="7030A0"/>
                </a:solidFill>
              </a:rPr>
              <a:t>Chromatin organization and chromosome structure </a:t>
            </a:r>
            <a:endParaRPr lang="en-US" sz="3600" dirty="0">
              <a:solidFill>
                <a:srgbClr val="7030A0"/>
              </a:solidFill>
            </a:endParaRPr>
          </a:p>
        </p:txBody>
      </p:sp>
      <p:pic>
        <p:nvPicPr>
          <p:cNvPr id="4" name="Picture 3" descr="dna.jpg"/>
          <p:cNvPicPr>
            <a:picLocks noChangeAspect="1"/>
          </p:cNvPicPr>
          <p:nvPr/>
        </p:nvPicPr>
        <p:blipFill>
          <a:blip r:embed="rId2" cstate="print"/>
          <a:stretch>
            <a:fillRect/>
          </a:stretch>
        </p:blipFill>
        <p:spPr>
          <a:xfrm>
            <a:off x="1" y="3276600"/>
            <a:ext cx="9144000" cy="3581400"/>
          </a:xfrm>
          <a:prstGeom prst="rect">
            <a:avLst/>
          </a:prstGeom>
        </p:spPr>
      </p:pic>
    </p:spTree>
  </p:cSld>
  <p:clrMapOvr>
    <a:masterClrMapping/>
  </p:clrMapOvr>
  <p:transition xmlns:p14="http://schemas.microsoft.com/office/powerpoint/2010/main">
    <p:circl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GA2-02-41.jpg"/>
          <p:cNvPicPr>
            <a:picLocks noGrp="1" noChangeAspect="1"/>
          </p:cNvPicPr>
          <p:nvPr>
            <p:ph idx="1"/>
          </p:nvPr>
        </p:nvPicPr>
        <p:blipFill>
          <a:blip r:embed="rId2" cstate="print"/>
          <a:stretch>
            <a:fillRect/>
          </a:stretch>
        </p:blipFill>
        <p:spPr>
          <a:xfrm>
            <a:off x="0" y="2971800"/>
            <a:ext cx="8839200" cy="3886200"/>
          </a:xfrm>
        </p:spPr>
      </p:pic>
      <p:pic>
        <p:nvPicPr>
          <p:cNvPr id="5" name="Picture 4" descr="seitz_html_21996ee1.png"/>
          <p:cNvPicPr>
            <a:picLocks noChangeAspect="1"/>
          </p:cNvPicPr>
          <p:nvPr/>
        </p:nvPicPr>
        <p:blipFill>
          <a:blip r:embed="rId3" cstate="print"/>
          <a:stretch>
            <a:fillRect/>
          </a:stretch>
        </p:blipFill>
        <p:spPr>
          <a:xfrm>
            <a:off x="0" y="457200"/>
            <a:ext cx="8991600" cy="24384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667000"/>
          </a:xfrm>
        </p:spPr>
        <p:style>
          <a:lnRef idx="2">
            <a:schemeClr val="accent1"/>
          </a:lnRef>
          <a:fillRef idx="1">
            <a:schemeClr val="lt1"/>
          </a:fillRef>
          <a:effectRef idx="0">
            <a:schemeClr val="accent1"/>
          </a:effectRef>
          <a:fontRef idx="minor">
            <a:schemeClr val="dk1"/>
          </a:fontRef>
        </p:style>
        <p:txBody>
          <a:bodyPr>
            <a:normAutofit fontScale="90000"/>
          </a:bodyPr>
          <a:lstStyle/>
          <a:p>
            <a:pPr algn="just"/>
            <a:r>
              <a:rPr lang="en-US" sz="2200" dirty="0" smtClean="0">
                <a:solidFill>
                  <a:srgbClr val="C00000"/>
                </a:solidFill>
                <a:effectLst/>
              </a:rPr>
              <a:t>Core </a:t>
            </a:r>
            <a:r>
              <a:rPr lang="en-US" sz="2200" dirty="0" err="1" smtClean="0">
                <a:solidFill>
                  <a:srgbClr val="C00000"/>
                </a:solidFill>
                <a:effectLst/>
              </a:rPr>
              <a:t>histones</a:t>
            </a:r>
            <a:r>
              <a:rPr lang="en-US" sz="2200" dirty="0" smtClean="0">
                <a:solidFill>
                  <a:srgbClr val="C00000"/>
                </a:solidFill>
                <a:effectLst/>
              </a:rPr>
              <a:t> are four protein called H2A, H2B, H3 and H4 and they are all found in equal parts in the cell. All four of the core </a:t>
            </a:r>
            <a:r>
              <a:rPr lang="en-US" sz="2200" dirty="0" err="1" smtClean="0">
                <a:solidFill>
                  <a:srgbClr val="C00000"/>
                </a:solidFill>
                <a:effectLst/>
              </a:rPr>
              <a:t>histones</a:t>
            </a:r>
            <a:r>
              <a:rPr lang="en-US" sz="2200" dirty="0" smtClean="0">
                <a:solidFill>
                  <a:srgbClr val="C00000"/>
                </a:solidFill>
                <a:effectLst/>
              </a:rPr>
              <a:t> amino acid sequences contain between 20 and 25% of lysine and </a:t>
            </a:r>
            <a:r>
              <a:rPr lang="en-US" sz="2200" dirty="0" err="1" smtClean="0">
                <a:solidFill>
                  <a:srgbClr val="C00000"/>
                </a:solidFill>
                <a:effectLst/>
              </a:rPr>
              <a:t>arginine</a:t>
            </a:r>
            <a:r>
              <a:rPr lang="en-US" sz="2200" dirty="0" smtClean="0">
                <a:solidFill>
                  <a:srgbClr val="C00000"/>
                </a:solidFill>
                <a:effectLst/>
              </a:rPr>
              <a:t>. Molecular  size for the core protein  ranges between 11400 and 15400 Daltons making them relatively small yet highly positively charged proteins allowing them to closely associate with negatively charged DNA, for H1 </a:t>
            </a:r>
            <a:r>
              <a:rPr lang="en-US" sz="2200" dirty="0" err="1" smtClean="0">
                <a:solidFill>
                  <a:srgbClr val="C00000"/>
                </a:solidFill>
                <a:effectLst/>
              </a:rPr>
              <a:t>Histone</a:t>
            </a:r>
            <a:r>
              <a:rPr lang="en-US" sz="2200" dirty="0" smtClean="0">
                <a:solidFill>
                  <a:srgbClr val="C00000"/>
                </a:solidFill>
                <a:effectLst/>
              </a:rPr>
              <a:t> it is relatively larger (MW :21KD)and percentage of basic amino acid is 30.5%                       </a:t>
            </a:r>
            <a:r>
              <a:rPr lang="en-US" sz="2000" dirty="0" smtClean="0">
                <a:solidFill>
                  <a:srgbClr val="C00000"/>
                </a:solidFill>
              </a:rPr>
              <a:t>,  </a:t>
            </a:r>
            <a:br>
              <a:rPr lang="en-US" sz="2000" dirty="0" smtClean="0">
                <a:solidFill>
                  <a:srgbClr val="C00000"/>
                </a:solidFill>
              </a:rPr>
            </a:br>
            <a:endParaRPr lang="en-US" sz="2000" dirty="0">
              <a:solidFill>
                <a:srgbClr val="C00000"/>
              </a:solidFill>
            </a:endParaRPr>
          </a:p>
        </p:txBody>
      </p:sp>
      <p:pic>
        <p:nvPicPr>
          <p:cNvPr id="8" name="Content Placeholder 7" descr="starkman02 (1).png"/>
          <p:cNvPicPr>
            <a:picLocks noGrp="1" noChangeAspect="1"/>
          </p:cNvPicPr>
          <p:nvPr>
            <p:ph idx="1"/>
          </p:nvPr>
        </p:nvPicPr>
        <p:blipFill>
          <a:blip r:embed="rId2" cstate="print"/>
          <a:stretch>
            <a:fillRect/>
          </a:stretch>
        </p:blipFill>
        <p:spPr>
          <a:xfrm>
            <a:off x="838200" y="2606675"/>
            <a:ext cx="7429625" cy="4251325"/>
          </a:xfrm>
        </p:spPr>
      </p:pic>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10600" cy="662940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just"/>
            <a:r>
              <a:rPr lang="en-US" dirty="0"/>
              <a:t> Without </a:t>
            </a:r>
            <a:r>
              <a:rPr lang="en-US" dirty="0" err="1"/>
              <a:t>histones</a:t>
            </a:r>
            <a:r>
              <a:rPr lang="en-US" dirty="0"/>
              <a:t>, the unwound DNA in chromosomes would be very long (a length to width ratio of more than 10 million to 1 in human DNA). For example, each human cell has about 1.8 meters of DNA, but wound on the </a:t>
            </a:r>
            <a:r>
              <a:rPr lang="en-US" dirty="0" err="1"/>
              <a:t>histones</a:t>
            </a:r>
            <a:r>
              <a:rPr lang="en-US" dirty="0"/>
              <a:t> it has about 90 micrometers (0.09 mm) of chromatin, which, when duplicated and condensed during </a:t>
            </a:r>
            <a:r>
              <a:rPr lang="en-US" dirty="0">
                <a:hlinkClick r:id="rId2" tooltip="Mitosis"/>
              </a:rPr>
              <a:t>mitosis</a:t>
            </a:r>
            <a:r>
              <a:rPr lang="en-US" dirty="0"/>
              <a:t>, result in about 120 micrometers of </a:t>
            </a:r>
            <a:r>
              <a:rPr lang="en-US" dirty="0" smtClean="0"/>
              <a:t>chromosomes]</a:t>
            </a:r>
            <a:endParaRPr lang="en-US" dirty="0"/>
          </a:p>
          <a:p>
            <a:pPr algn="just"/>
            <a:r>
              <a:rPr lang="en-US" dirty="0"/>
              <a:t>Five major families of </a:t>
            </a:r>
            <a:r>
              <a:rPr lang="en-US" dirty="0" err="1" smtClean="0"/>
              <a:t>histones</a:t>
            </a:r>
            <a:r>
              <a:rPr lang="en-US" dirty="0" smtClean="0"/>
              <a:t> </a:t>
            </a:r>
            <a:r>
              <a:rPr lang="en-US" dirty="0"/>
              <a:t>exist: </a:t>
            </a:r>
            <a:r>
              <a:rPr lang="en-US" dirty="0">
                <a:hlinkClick r:id="rId3" tooltip="Histone H1"/>
              </a:rPr>
              <a:t>H1/H5</a:t>
            </a:r>
            <a:r>
              <a:rPr lang="en-US" dirty="0"/>
              <a:t>, </a:t>
            </a:r>
            <a:r>
              <a:rPr lang="en-US" dirty="0">
                <a:hlinkClick r:id="rId4" tooltip="Histone H2A"/>
              </a:rPr>
              <a:t>H2A</a:t>
            </a:r>
            <a:r>
              <a:rPr lang="en-US" dirty="0"/>
              <a:t>, </a:t>
            </a:r>
            <a:r>
              <a:rPr lang="en-US" dirty="0">
                <a:hlinkClick r:id="rId5" tooltip="Histone H2B"/>
              </a:rPr>
              <a:t>H2B</a:t>
            </a:r>
            <a:r>
              <a:rPr lang="en-US" dirty="0"/>
              <a:t>, </a:t>
            </a:r>
            <a:r>
              <a:rPr lang="en-US" dirty="0">
                <a:hlinkClick r:id="rId6" tooltip="Histone H3"/>
              </a:rPr>
              <a:t>H3</a:t>
            </a:r>
            <a:r>
              <a:rPr lang="en-US" dirty="0"/>
              <a:t> and </a:t>
            </a:r>
            <a:r>
              <a:rPr lang="en-US" dirty="0" smtClean="0">
                <a:hlinkClick r:id="rId7" tooltip="Histone H4"/>
              </a:rPr>
              <a:t>H4</a:t>
            </a:r>
            <a:r>
              <a:rPr lang="en-US" dirty="0" smtClean="0"/>
              <a:t>.Histones </a:t>
            </a:r>
            <a:r>
              <a:rPr lang="en-US" dirty="0"/>
              <a:t>H2A, H2B, H3 and H4 are known as the core </a:t>
            </a:r>
            <a:r>
              <a:rPr lang="en-US" dirty="0" err="1"/>
              <a:t>histones</a:t>
            </a:r>
            <a:r>
              <a:rPr lang="en-US" dirty="0"/>
              <a:t>, while </a:t>
            </a:r>
            <a:r>
              <a:rPr lang="en-US" dirty="0" err="1"/>
              <a:t>histones</a:t>
            </a:r>
            <a:r>
              <a:rPr lang="en-US" dirty="0"/>
              <a:t> H1 and H5 are known as the linker </a:t>
            </a:r>
            <a:r>
              <a:rPr lang="en-US" dirty="0" err="1"/>
              <a:t>histones</a:t>
            </a:r>
            <a:r>
              <a:rPr lang="en-US" dirty="0"/>
              <a:t>.</a:t>
            </a:r>
          </a:p>
          <a:p>
            <a:pPr algn="just"/>
            <a:r>
              <a:rPr lang="en-US" dirty="0"/>
              <a:t>Two of each of the core </a:t>
            </a:r>
            <a:r>
              <a:rPr lang="en-US" dirty="0" err="1"/>
              <a:t>histones</a:t>
            </a:r>
            <a:r>
              <a:rPr lang="en-US" dirty="0"/>
              <a:t> assemble to form </a:t>
            </a:r>
            <a:r>
              <a:rPr lang="en-US" dirty="0" smtClean="0"/>
              <a:t>one</a:t>
            </a:r>
            <a:r>
              <a:rPr lang="ar-IQ" dirty="0" smtClean="0"/>
              <a:t> </a:t>
            </a:r>
            <a:r>
              <a:rPr lang="en-US" dirty="0" err="1" smtClean="0"/>
              <a:t>octameric</a:t>
            </a:r>
            <a:r>
              <a:rPr lang="en-US" dirty="0"/>
              <a:t> </a:t>
            </a:r>
            <a:r>
              <a:rPr lang="en-US" dirty="0" err="1">
                <a:hlinkClick r:id="rId8" tooltip="Nucleosome"/>
              </a:rPr>
              <a:t>nucleosome</a:t>
            </a:r>
            <a:r>
              <a:rPr lang="en-US" dirty="0"/>
              <a:t> core particle, and 147 </a:t>
            </a:r>
            <a:r>
              <a:rPr lang="en-US" dirty="0">
                <a:hlinkClick r:id="rId9" tooltip="Base pairs"/>
              </a:rPr>
              <a:t>base pairs</a:t>
            </a:r>
            <a:r>
              <a:rPr lang="en-US" dirty="0"/>
              <a:t> of DNA wrap around this core particle 1.65 times in a left-handed super-helical </a:t>
            </a:r>
            <a:r>
              <a:rPr lang="en-US" dirty="0" err="1" smtClean="0"/>
              <a:t>turn.The</a:t>
            </a:r>
            <a:r>
              <a:rPr lang="en-US" dirty="0" smtClean="0"/>
              <a:t> </a:t>
            </a:r>
            <a:r>
              <a:rPr lang="en-US" dirty="0"/>
              <a:t>linker </a:t>
            </a:r>
            <a:r>
              <a:rPr lang="en-US" dirty="0" err="1"/>
              <a:t>histone</a:t>
            </a:r>
            <a:r>
              <a:rPr lang="en-US" dirty="0"/>
              <a:t> H1 binds the </a:t>
            </a:r>
            <a:r>
              <a:rPr lang="en-US" dirty="0" err="1"/>
              <a:t>nucleosome</a:t>
            </a:r>
            <a:r>
              <a:rPr lang="en-US" dirty="0"/>
              <a:t> at the entry and exit sites of the DNA, thus locking the DNA into </a:t>
            </a:r>
            <a:r>
              <a:rPr lang="en-US" dirty="0" smtClean="0"/>
              <a:t>place</a:t>
            </a:r>
            <a:r>
              <a:rPr lang="ar-IQ" baseline="30000" dirty="0" smtClean="0"/>
              <a:t> </a:t>
            </a:r>
            <a:r>
              <a:rPr lang="en-US" dirty="0" smtClean="0"/>
              <a:t>and </a:t>
            </a:r>
            <a:r>
              <a:rPr lang="en-US" dirty="0"/>
              <a:t>allowing the formation of higher order structure. The most basic such formation is the 10 nm </a:t>
            </a:r>
            <a:r>
              <a:rPr lang="en-US" dirty="0" smtClean="0"/>
              <a:t>beads </a:t>
            </a:r>
            <a:r>
              <a:rPr lang="en-US" dirty="0"/>
              <a:t>on a string conformation. This involves the wrapping of DNA around </a:t>
            </a:r>
            <a:r>
              <a:rPr lang="en-US" dirty="0" err="1"/>
              <a:t>nucleosomes</a:t>
            </a:r>
            <a:r>
              <a:rPr lang="en-US" dirty="0"/>
              <a:t> with approximately </a:t>
            </a:r>
            <a:r>
              <a:rPr lang="en-US" dirty="0" smtClean="0"/>
              <a:t>20-60 </a:t>
            </a:r>
            <a:r>
              <a:rPr lang="en-US" dirty="0"/>
              <a:t>base pairs of </a:t>
            </a:r>
            <a:r>
              <a:rPr lang="en-US" dirty="0">
                <a:hlinkClick r:id="rId10" tooltip="DNA"/>
              </a:rPr>
              <a:t>DNA</a:t>
            </a:r>
            <a:r>
              <a:rPr lang="en-US" dirty="0"/>
              <a:t> separating each pair of </a:t>
            </a:r>
            <a:r>
              <a:rPr lang="en-US" dirty="0" err="1">
                <a:hlinkClick r:id="rId8" tooltip="Nucleosome"/>
              </a:rPr>
              <a:t>nucleosomes</a:t>
            </a:r>
            <a:r>
              <a:rPr lang="en-US" dirty="0"/>
              <a:t>(also referred to as linker </a:t>
            </a:r>
            <a:r>
              <a:rPr lang="en-US" dirty="0">
                <a:hlinkClick r:id="rId10" tooltip="DNA"/>
              </a:rPr>
              <a:t>DNA</a:t>
            </a:r>
            <a:r>
              <a:rPr lang="en-US" dirty="0"/>
              <a:t>). Higher-order structures include the 30 nm fiber (forming an irregular zigzag) and 100 nm fiber, these being the structures found in normal cells. During mitosis and meiosis, the condensed </a:t>
            </a:r>
            <a:r>
              <a:rPr lang="en-US" dirty="0">
                <a:hlinkClick r:id="rId11" tooltip="Chromosome"/>
              </a:rPr>
              <a:t>chromosomes</a:t>
            </a:r>
            <a:r>
              <a:rPr lang="en-US" dirty="0"/>
              <a:t> are assembled through interactions between </a:t>
            </a:r>
            <a:r>
              <a:rPr lang="en-US" dirty="0" err="1"/>
              <a:t>nucleosomes</a:t>
            </a:r>
            <a:r>
              <a:rPr lang="en-US" dirty="0"/>
              <a:t> and other regulatory proteins.</a:t>
            </a:r>
          </a:p>
          <a:p>
            <a:pPr algn="just">
              <a:buNone/>
            </a:pPr>
            <a:endParaRPr lang="en-US" dirty="0"/>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buNone/>
            </a:pPr>
            <a:r>
              <a:rPr lang="en-US" dirty="0">
                <a:solidFill>
                  <a:srgbClr val="C00000"/>
                </a:solidFill>
              </a:rPr>
              <a:t>In </a:t>
            </a:r>
            <a:r>
              <a:rPr lang="en-US" dirty="0" smtClean="0">
                <a:solidFill>
                  <a:srgbClr val="C00000"/>
                </a:solidFill>
              </a:rPr>
              <a:t>all </a:t>
            </a:r>
            <a:r>
              <a:rPr lang="en-US" dirty="0" err="1" smtClean="0">
                <a:solidFill>
                  <a:srgbClr val="C00000"/>
                </a:solidFill>
              </a:rPr>
              <a:t>histones</a:t>
            </a:r>
            <a:r>
              <a:rPr lang="en-US" dirty="0" smtClean="0">
                <a:solidFill>
                  <a:srgbClr val="C00000"/>
                </a:solidFill>
              </a:rPr>
              <a:t> </a:t>
            </a:r>
            <a:r>
              <a:rPr lang="en-US" dirty="0">
                <a:solidFill>
                  <a:srgbClr val="C00000"/>
                </a:solidFill>
              </a:rPr>
              <a:t>make five types of interactions with DNA:</a:t>
            </a:r>
          </a:p>
          <a:p>
            <a:pPr algn="just"/>
            <a:r>
              <a:rPr lang="en-US" dirty="0"/>
              <a:t>Helix-dipoles from </a:t>
            </a:r>
            <a:r>
              <a:rPr lang="en-US" dirty="0">
                <a:hlinkClick r:id="rId2" tooltip="Alpha helix"/>
              </a:rPr>
              <a:t>alpha-helices</a:t>
            </a:r>
            <a:r>
              <a:rPr lang="en-US" dirty="0"/>
              <a:t> in H2B, H3, and H4 cause a net positive charge to accumulate at the point of interaction with negatively charged </a:t>
            </a:r>
            <a:r>
              <a:rPr lang="en-US" dirty="0">
                <a:hlinkClick r:id="rId3" tooltip="Phosphate"/>
              </a:rPr>
              <a:t>phosphate</a:t>
            </a:r>
            <a:r>
              <a:rPr lang="en-US" dirty="0"/>
              <a:t> groups on DNA</a:t>
            </a:r>
          </a:p>
          <a:p>
            <a:pPr algn="just"/>
            <a:r>
              <a:rPr lang="en-US" dirty="0">
                <a:hlinkClick r:id="rId4" tooltip="Hydrogen bonds"/>
              </a:rPr>
              <a:t>Hydrogen bonds</a:t>
            </a:r>
            <a:r>
              <a:rPr lang="en-US" dirty="0"/>
              <a:t> between the DNA backbone and the </a:t>
            </a:r>
            <a:r>
              <a:rPr lang="en-US" dirty="0">
                <a:hlinkClick r:id="rId5" tooltip="Amide"/>
              </a:rPr>
              <a:t>amide</a:t>
            </a:r>
            <a:r>
              <a:rPr lang="en-US" dirty="0"/>
              <a:t> group on the main chain of </a:t>
            </a:r>
            <a:r>
              <a:rPr lang="en-US" dirty="0" err="1"/>
              <a:t>histone</a:t>
            </a:r>
            <a:r>
              <a:rPr lang="en-US" dirty="0"/>
              <a:t> proteins</a:t>
            </a:r>
          </a:p>
          <a:p>
            <a:pPr algn="just"/>
            <a:r>
              <a:rPr lang="en-US" dirty="0" smtClean="0"/>
              <a:t>Non polar </a:t>
            </a:r>
            <a:r>
              <a:rPr lang="en-US" dirty="0"/>
              <a:t>interactions between </a:t>
            </a:r>
            <a:r>
              <a:rPr lang="en-US" dirty="0" smtClean="0"/>
              <a:t>the </a:t>
            </a:r>
            <a:r>
              <a:rPr lang="en-US" dirty="0" err="1" smtClean="0"/>
              <a:t>histone</a:t>
            </a:r>
            <a:r>
              <a:rPr lang="en-US" dirty="0" smtClean="0"/>
              <a:t> </a:t>
            </a:r>
            <a:r>
              <a:rPr lang="en-US" dirty="0"/>
              <a:t>and </a:t>
            </a:r>
            <a:r>
              <a:rPr lang="en-US" dirty="0" err="1">
                <a:hlinkClick r:id="rId6" tooltip="Deoxyribose"/>
              </a:rPr>
              <a:t>deoxyribose</a:t>
            </a:r>
            <a:r>
              <a:rPr lang="en-US" dirty="0"/>
              <a:t> sugars on DNA</a:t>
            </a:r>
          </a:p>
          <a:p>
            <a:pPr algn="just"/>
            <a:r>
              <a:rPr lang="en-US" dirty="0">
                <a:hlinkClick r:id="rId7" tooltip="Salt bridge (protein and supramolecular)"/>
              </a:rPr>
              <a:t>Salt bridges</a:t>
            </a:r>
            <a:r>
              <a:rPr lang="en-US" dirty="0"/>
              <a:t> and hydrogen bonds between side chains of basic amino acids (especially </a:t>
            </a:r>
            <a:r>
              <a:rPr lang="en-US" dirty="0">
                <a:hlinkClick r:id="rId8" tooltip="Lysine"/>
              </a:rPr>
              <a:t>lysine</a:t>
            </a:r>
            <a:r>
              <a:rPr lang="en-US" dirty="0"/>
              <a:t> and </a:t>
            </a:r>
            <a:r>
              <a:rPr lang="en-US" dirty="0" err="1">
                <a:hlinkClick r:id="rId9" tooltip="Arginine"/>
              </a:rPr>
              <a:t>arginine</a:t>
            </a:r>
            <a:r>
              <a:rPr lang="en-US" dirty="0"/>
              <a:t>) and phosphate </a:t>
            </a:r>
            <a:r>
              <a:rPr lang="en-US" dirty="0" err="1"/>
              <a:t>oxygens</a:t>
            </a:r>
            <a:r>
              <a:rPr lang="en-US" dirty="0"/>
              <a:t> on </a:t>
            </a:r>
            <a:r>
              <a:rPr lang="en-US" dirty="0" smtClean="0"/>
              <a:t>DNA</a:t>
            </a:r>
          </a:p>
          <a:p>
            <a:pPr algn="just"/>
            <a:r>
              <a:rPr lang="en-US" dirty="0" smtClean="0"/>
              <a:t>The highly basic nature of </a:t>
            </a:r>
            <a:r>
              <a:rPr lang="en-US" dirty="0" err="1" smtClean="0"/>
              <a:t>histones</a:t>
            </a:r>
            <a:r>
              <a:rPr lang="en-US" dirty="0" smtClean="0"/>
              <a:t>, aside from facilitating DNA-</a:t>
            </a:r>
            <a:r>
              <a:rPr lang="en-US" dirty="0" err="1" smtClean="0"/>
              <a:t>histone</a:t>
            </a:r>
            <a:r>
              <a:rPr lang="en-US" dirty="0" smtClean="0"/>
              <a:t> interactions, contributes to their water solubility.</a:t>
            </a:r>
          </a:p>
          <a:p>
            <a:pPr algn="just">
              <a:buNone/>
            </a:pPr>
            <a:endParaRPr lang="en-US" dirty="0" smtClean="0"/>
          </a:p>
          <a:p>
            <a:pPr algn="just">
              <a:buNone/>
            </a:pPr>
            <a:r>
              <a:rPr lang="en-US" dirty="0" smtClean="0"/>
              <a:t>In </a:t>
            </a:r>
            <a:r>
              <a:rPr lang="en-US" dirty="0"/>
              <a:t>general, </a:t>
            </a:r>
            <a:r>
              <a:rPr lang="en-US" dirty="0">
                <a:hlinkClick r:id="rId10" tooltip="Gene"/>
              </a:rPr>
              <a:t>genes</a:t>
            </a:r>
            <a:r>
              <a:rPr lang="en-US" dirty="0"/>
              <a:t> that are active have less bound </a:t>
            </a:r>
            <a:r>
              <a:rPr lang="en-US" dirty="0" err="1"/>
              <a:t>histone</a:t>
            </a:r>
            <a:r>
              <a:rPr lang="en-US" dirty="0"/>
              <a:t>, while inactive genes are highly associated with </a:t>
            </a:r>
            <a:r>
              <a:rPr lang="en-US" dirty="0" err="1"/>
              <a:t>histones</a:t>
            </a:r>
            <a:r>
              <a:rPr lang="en-US" dirty="0"/>
              <a:t> during </a:t>
            </a:r>
            <a:r>
              <a:rPr lang="en-US" dirty="0" err="1" smtClean="0">
                <a:hlinkClick r:id="rId11" tooltip="Interphase"/>
              </a:rPr>
              <a:t>interphase</a:t>
            </a:r>
            <a:r>
              <a:rPr lang="en-US" dirty="0" smtClean="0"/>
              <a:t>. </a:t>
            </a:r>
            <a:r>
              <a:rPr lang="en-US" dirty="0"/>
              <a:t>It also appears that the structure of </a:t>
            </a:r>
            <a:r>
              <a:rPr lang="en-US" dirty="0" err="1"/>
              <a:t>histones</a:t>
            </a:r>
            <a:r>
              <a:rPr lang="en-US" dirty="0"/>
              <a:t> has been </a:t>
            </a:r>
            <a:r>
              <a:rPr lang="en-US" dirty="0">
                <a:hlinkClick r:id="rId12" tooltip="Evolution"/>
              </a:rPr>
              <a:t>evolutionarily</a:t>
            </a:r>
            <a:r>
              <a:rPr lang="en-US" dirty="0"/>
              <a:t> conserved</a:t>
            </a:r>
            <a:r>
              <a:rPr lang="en-US" dirty="0" smtClean="0"/>
              <a:t>,. </a:t>
            </a:r>
            <a:endParaRPr lang="en-US" dirty="0"/>
          </a:p>
        </p:txBody>
      </p:sp>
    </p:spTree>
  </p:cSld>
  <p:clrMapOvr>
    <a:masterClrMapping/>
  </p:clrMapOvr>
  <p:transition xmlns:p14="http://schemas.microsoft.com/office/powerpoint/2010/main">
    <p:strips dir="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Other type of </a:t>
            </a:r>
            <a:r>
              <a:rPr lang="en-US" dirty="0" err="1" smtClean="0">
                <a:solidFill>
                  <a:schemeClr val="tx1"/>
                </a:solidFill>
              </a:rPr>
              <a:t>histones</a:t>
            </a:r>
            <a:r>
              <a:rPr lang="en-US"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p:txBody>
          <a:bodyPr/>
          <a:lstStyle/>
          <a:p>
            <a:pPr algn="just">
              <a:buNone/>
            </a:pPr>
            <a:r>
              <a:rPr lang="en-US" dirty="0" smtClean="0"/>
              <a:t>Out side the </a:t>
            </a:r>
            <a:r>
              <a:rPr lang="en-US" dirty="0" err="1" smtClean="0"/>
              <a:t>nucleosme</a:t>
            </a:r>
            <a:r>
              <a:rPr lang="en-US" dirty="0" smtClean="0"/>
              <a:t> structure there are other type of proteins called non </a:t>
            </a:r>
            <a:r>
              <a:rPr lang="en-US" dirty="0" err="1" smtClean="0"/>
              <a:t>histone</a:t>
            </a:r>
            <a:r>
              <a:rPr lang="en-US" dirty="0" smtClean="0"/>
              <a:t> protein  .usually they are Acidic rather than basic protein doesn't play roles in DNA packing they are the only protein that remain after removing </a:t>
            </a:r>
            <a:r>
              <a:rPr lang="en-US" dirty="0" err="1" smtClean="0"/>
              <a:t>histon</a:t>
            </a:r>
            <a:r>
              <a:rPr lang="en-US" dirty="0" smtClean="0"/>
              <a:t> during division and clear during metaphase  .much larger in molecular weight (more than 30 KD)  and irregular heterochromatin rather regular.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are telomeres?</a:t>
            </a:r>
            <a:br>
              <a:rPr lang="en-US" dirty="0" smtClean="0"/>
            </a:br>
            <a:endParaRPr lang="en-US" dirty="0"/>
          </a:p>
        </p:txBody>
      </p:sp>
      <p:sp>
        <p:nvSpPr>
          <p:cNvPr id="3" name="Content Placeholder 2"/>
          <p:cNvSpPr>
            <a:spLocks noGrp="1"/>
          </p:cNvSpPr>
          <p:nvPr>
            <p:ph idx="1"/>
          </p:nvPr>
        </p:nvSpPr>
        <p:spPr>
          <a:xfrm>
            <a:off x="228600" y="914400"/>
            <a:ext cx="8915400" cy="5638800"/>
          </a:xfrm>
        </p:spPr>
        <p:txBody>
          <a:bodyPr>
            <a:normAutofit fontScale="85000" lnSpcReduction="20000"/>
          </a:bodyPr>
          <a:lstStyle/>
          <a:p>
            <a:pPr algn="just"/>
            <a:r>
              <a:rPr lang="en-US" dirty="0" smtClean="0">
                <a:solidFill>
                  <a:srgbClr val="002060"/>
                </a:solidFill>
              </a:rPr>
              <a:t>Telomeres are repetitive stretches of DNA located at the ends of linear chromosomes. They protect the ends of chromosomes.</a:t>
            </a:r>
          </a:p>
          <a:p>
            <a:pPr algn="just"/>
            <a:r>
              <a:rPr lang="en-US" dirty="0" smtClean="0">
                <a:solidFill>
                  <a:srgbClr val="002060"/>
                </a:solidFill>
              </a:rPr>
              <a:t>In many types of cells, telomeres lose a bit of their DNA every time a cell divides. Eventually, when all of the telomere DNA is gone, the cell cannot replicate and dies.</a:t>
            </a:r>
          </a:p>
          <a:p>
            <a:pPr algn="just"/>
            <a:r>
              <a:rPr lang="en-US" dirty="0" smtClean="0">
                <a:solidFill>
                  <a:srgbClr val="002060"/>
                </a:solidFill>
              </a:rPr>
              <a:t>White blood cells and other cell types with the capacity to divide very frequently have a special enzyme that prevents their chromosomes from losing their telomeres. Because they retain their telomeres, such cells generally live longer than other cells.</a:t>
            </a:r>
          </a:p>
          <a:p>
            <a:pPr algn="just"/>
            <a:r>
              <a:rPr lang="en-US" dirty="0" smtClean="0">
                <a:solidFill>
                  <a:srgbClr val="002060"/>
                </a:solidFill>
              </a:rPr>
              <a:t>Telomeres also play a role in cancer. The chromosomes of malignant cells usually do not lose their telomeres, helping to fuel the uncontrolled growth that makes cancer so devastating.</a:t>
            </a:r>
          </a:p>
          <a:p>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DNA packaging</a:t>
            </a:r>
            <a:endParaRPr lang="en-US" dirty="0"/>
          </a:p>
        </p:txBody>
      </p:sp>
      <p:sp>
        <p:nvSpPr>
          <p:cNvPr id="3" name="Content Placeholder 2"/>
          <p:cNvSpPr>
            <a:spLocks noGrp="1"/>
          </p:cNvSpPr>
          <p:nvPr>
            <p:ph idx="1"/>
          </p:nvPr>
        </p:nvSpPr>
        <p:spPr>
          <a:xfrm>
            <a:off x="457200" y="1447800"/>
            <a:ext cx="8229600" cy="4861560"/>
          </a:xfrm>
        </p:spPr>
        <p:txBody>
          <a:bodyPr>
            <a:normAutofit lnSpcReduction="10000"/>
          </a:bodyPr>
          <a:lstStyle/>
          <a:p>
            <a:pPr algn="just"/>
            <a:r>
              <a:rPr lang="en-US" dirty="0" smtClean="0">
                <a:solidFill>
                  <a:srgbClr val="002060"/>
                </a:solidFill>
              </a:rPr>
              <a:t>First level twisting or super coiling of DNA molecules</a:t>
            </a:r>
          </a:p>
          <a:p>
            <a:pPr algn="just"/>
            <a:r>
              <a:rPr lang="en-US" dirty="0" smtClean="0">
                <a:solidFill>
                  <a:srgbClr val="002060"/>
                </a:solidFill>
              </a:rPr>
              <a:t>Second level warping of DNA around </a:t>
            </a:r>
            <a:r>
              <a:rPr lang="en-US" dirty="0" err="1" smtClean="0">
                <a:solidFill>
                  <a:srgbClr val="002060"/>
                </a:solidFill>
              </a:rPr>
              <a:t>histons</a:t>
            </a:r>
            <a:endParaRPr lang="en-US" dirty="0" smtClean="0">
              <a:solidFill>
                <a:srgbClr val="002060"/>
              </a:solidFill>
            </a:endParaRPr>
          </a:p>
          <a:p>
            <a:pPr algn="just"/>
            <a:r>
              <a:rPr lang="en-US" dirty="0" smtClean="0">
                <a:solidFill>
                  <a:srgbClr val="002060"/>
                </a:solidFill>
              </a:rPr>
              <a:t>Formation of folds or </a:t>
            </a:r>
            <a:r>
              <a:rPr lang="en-US" dirty="0" err="1" smtClean="0">
                <a:solidFill>
                  <a:srgbClr val="002060"/>
                </a:solidFill>
              </a:rPr>
              <a:t>zig</a:t>
            </a:r>
            <a:r>
              <a:rPr lang="en-US" dirty="0" smtClean="0">
                <a:solidFill>
                  <a:srgbClr val="002060"/>
                </a:solidFill>
              </a:rPr>
              <a:t> </a:t>
            </a:r>
            <a:r>
              <a:rPr lang="en-US" dirty="0" err="1" smtClean="0">
                <a:solidFill>
                  <a:srgbClr val="002060"/>
                </a:solidFill>
              </a:rPr>
              <a:t>zag</a:t>
            </a:r>
            <a:r>
              <a:rPr lang="en-US" dirty="0" smtClean="0">
                <a:solidFill>
                  <a:srgbClr val="002060"/>
                </a:solidFill>
              </a:rPr>
              <a:t> by HI </a:t>
            </a:r>
            <a:r>
              <a:rPr lang="en-US" dirty="0" err="1" smtClean="0">
                <a:solidFill>
                  <a:srgbClr val="002060"/>
                </a:solidFill>
              </a:rPr>
              <a:t>histone</a:t>
            </a:r>
            <a:r>
              <a:rPr lang="en-US" dirty="0" smtClean="0">
                <a:solidFill>
                  <a:srgbClr val="002060"/>
                </a:solidFill>
              </a:rPr>
              <a:t> and the linker (other benefits of linker create elasticity and flexibility to chromatin beside binding two adjacent </a:t>
            </a:r>
            <a:r>
              <a:rPr lang="en-US" dirty="0" err="1" smtClean="0">
                <a:solidFill>
                  <a:srgbClr val="002060"/>
                </a:solidFill>
              </a:rPr>
              <a:t>nucleosome</a:t>
            </a:r>
            <a:r>
              <a:rPr lang="en-US" dirty="0" smtClean="0">
                <a:solidFill>
                  <a:srgbClr val="002060"/>
                </a:solidFill>
              </a:rPr>
              <a:t> )</a:t>
            </a:r>
          </a:p>
          <a:p>
            <a:pPr algn="just"/>
            <a:r>
              <a:rPr lang="en-US" dirty="0" smtClean="0">
                <a:solidFill>
                  <a:srgbClr val="002060"/>
                </a:solidFill>
              </a:rPr>
              <a:t>Formation  of (30 nm) fibers and </a:t>
            </a:r>
            <a:r>
              <a:rPr lang="en-US" dirty="0" err="1" smtClean="0">
                <a:solidFill>
                  <a:srgbClr val="002060"/>
                </a:solidFill>
              </a:rPr>
              <a:t>salenoid</a:t>
            </a:r>
            <a:r>
              <a:rPr lang="en-US" dirty="0" smtClean="0">
                <a:solidFill>
                  <a:srgbClr val="002060"/>
                </a:solidFill>
              </a:rPr>
              <a:t> model by collecting each 6 </a:t>
            </a:r>
            <a:r>
              <a:rPr lang="en-US" dirty="0" err="1" smtClean="0">
                <a:solidFill>
                  <a:srgbClr val="002060"/>
                </a:solidFill>
              </a:rPr>
              <a:t>nucleosome</a:t>
            </a:r>
            <a:r>
              <a:rPr lang="en-US" dirty="0" smtClean="0">
                <a:solidFill>
                  <a:srgbClr val="002060"/>
                </a:solidFill>
              </a:rPr>
              <a:t> together </a:t>
            </a:r>
            <a:endParaRPr lang="en-US" dirty="0">
              <a:solidFill>
                <a:srgbClr val="002060"/>
              </a:solidFill>
            </a:endParaRP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pPr algn="just"/>
            <a:r>
              <a:rPr lang="en-US" sz="3200" dirty="0" smtClean="0">
                <a:solidFill>
                  <a:srgbClr val="002060"/>
                </a:solidFill>
                <a:latin typeface="Times New Roman" pitchFamily="18" charset="0"/>
                <a:cs typeface="Times New Roman" pitchFamily="18" charset="0"/>
              </a:rPr>
              <a:t>DNA REPLICATION PART 1                                .  </a:t>
            </a:r>
            <a:br>
              <a:rPr lang="en-US" sz="3200" dirty="0" smtClean="0">
                <a:solidFill>
                  <a:srgbClr val="002060"/>
                </a:solidFill>
                <a:latin typeface="Times New Roman" pitchFamily="18" charset="0"/>
                <a:cs typeface="Times New Roman" pitchFamily="18" charset="0"/>
              </a:rPr>
            </a:br>
            <a:r>
              <a:rPr lang="en-US" sz="3200" dirty="0" err="1" smtClean="0">
                <a:solidFill>
                  <a:srgbClr val="002060"/>
                </a:solidFill>
                <a:latin typeface="Times New Roman" pitchFamily="18" charset="0"/>
                <a:cs typeface="Times New Roman" pitchFamily="18" charset="0"/>
              </a:rPr>
              <a:t>semiconservative</a:t>
            </a:r>
            <a:r>
              <a:rPr lang="en-US" sz="3200" dirty="0" smtClean="0">
                <a:solidFill>
                  <a:srgbClr val="002060"/>
                </a:solidFill>
                <a:latin typeface="Times New Roman" pitchFamily="18" charset="0"/>
                <a:cs typeface="Times New Roman" pitchFamily="18" charset="0"/>
              </a:rPr>
              <a:t> replication by </a:t>
            </a:r>
            <a:r>
              <a:rPr lang="en-US" sz="3200" dirty="0" err="1" smtClean="0">
                <a:solidFill>
                  <a:srgbClr val="002060"/>
                </a:solidFill>
                <a:latin typeface="Times New Roman" pitchFamily="18" charset="0"/>
                <a:cs typeface="Times New Roman" pitchFamily="18" charset="0"/>
              </a:rPr>
              <a:t>meselson</a:t>
            </a:r>
            <a:r>
              <a:rPr lang="en-US" sz="3200" dirty="0" smtClean="0">
                <a:solidFill>
                  <a:srgbClr val="002060"/>
                </a:solidFill>
                <a:latin typeface="Times New Roman" pitchFamily="18" charset="0"/>
                <a:cs typeface="Times New Roman" pitchFamily="18" charset="0"/>
              </a:rPr>
              <a:t> and </a:t>
            </a:r>
            <a:r>
              <a:rPr lang="en-US" sz="3200" dirty="0" err="1" smtClean="0">
                <a:solidFill>
                  <a:srgbClr val="002060"/>
                </a:solidFill>
                <a:latin typeface="Times New Roman" pitchFamily="18" charset="0"/>
                <a:cs typeface="Times New Roman" pitchFamily="18" charset="0"/>
              </a:rPr>
              <a:t>stahal</a:t>
            </a:r>
            <a:r>
              <a:rPr lang="en-US" sz="3200" dirty="0" smtClean="0">
                <a:solidFill>
                  <a:srgbClr val="002060"/>
                </a:solidFill>
                <a:latin typeface="Times New Roman" pitchFamily="18" charset="0"/>
                <a:cs typeface="Times New Roman" pitchFamily="18" charset="0"/>
              </a:rPr>
              <a:t> 1958(</a:t>
            </a:r>
            <a:r>
              <a:rPr lang="en-US" sz="3200" b="1" dirty="0" smtClean="0">
                <a:solidFill>
                  <a:srgbClr val="FF0000"/>
                </a:solidFill>
                <a:latin typeface="Times New Roman" pitchFamily="18" charset="0"/>
                <a:cs typeface="Times New Roman" pitchFamily="18" charset="0"/>
              </a:rPr>
              <a:t>the most beautiful experiment  )</a:t>
            </a:r>
            <a:endParaRPr lang="en-US" sz="3200"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0" y="1600200"/>
            <a:ext cx="9144000" cy="5257800"/>
          </a:xfrm>
        </p:spPr>
        <p:txBody>
          <a:bodyPr>
            <a:normAutofit fontScale="92500" lnSpcReduction="20000"/>
          </a:bodyPr>
          <a:lstStyle/>
          <a:p>
            <a:pPr algn="just"/>
            <a:r>
              <a:rPr lang="en-US" dirty="0" smtClean="0"/>
              <a:t>1958 The </a:t>
            </a:r>
            <a:r>
              <a:rPr lang="en-US" b="1" dirty="0" err="1" smtClean="0"/>
              <a:t>Meselson</a:t>
            </a:r>
            <a:r>
              <a:rPr lang="en-US" b="1" dirty="0" smtClean="0"/>
              <a:t>–Stahl experiment</a:t>
            </a:r>
            <a:r>
              <a:rPr lang="en-US" dirty="0" smtClean="0"/>
              <a:t> : an experiment by </a:t>
            </a:r>
            <a:r>
              <a:rPr lang="en-US" dirty="0" smtClean="0">
                <a:hlinkClick r:id="rId2"/>
              </a:rPr>
              <a:t>Matthew </a:t>
            </a:r>
            <a:r>
              <a:rPr lang="en-US" dirty="0" err="1" smtClean="0">
                <a:hlinkClick r:id="rId2"/>
              </a:rPr>
              <a:t>Meselson</a:t>
            </a:r>
            <a:r>
              <a:rPr lang="en-US" dirty="0" smtClean="0"/>
              <a:t> and </a:t>
            </a:r>
            <a:r>
              <a:rPr lang="en-US" dirty="0" smtClean="0">
                <a:hlinkClick r:id="rId3"/>
              </a:rPr>
              <a:t>Franklin Stahl</a:t>
            </a:r>
            <a:r>
              <a:rPr lang="en-US" dirty="0" smtClean="0"/>
              <a:t> in 1958 which supported the hypothesis that </a:t>
            </a:r>
            <a:r>
              <a:rPr lang="en-US" dirty="0" smtClean="0">
                <a:hlinkClick r:id="rId4"/>
              </a:rPr>
              <a:t>DNA replication</a:t>
            </a:r>
            <a:r>
              <a:rPr lang="en-US" dirty="0" smtClean="0"/>
              <a:t> was </a:t>
            </a:r>
            <a:r>
              <a:rPr lang="en-US" dirty="0" smtClean="0">
                <a:hlinkClick r:id="rId5"/>
              </a:rPr>
              <a:t>semi conservative</a:t>
            </a:r>
            <a:r>
              <a:rPr lang="en-US" dirty="0" smtClean="0"/>
              <a:t>. In </a:t>
            </a:r>
            <a:r>
              <a:rPr lang="en-US" dirty="0" err="1" smtClean="0"/>
              <a:t>semiconservative</a:t>
            </a:r>
            <a:r>
              <a:rPr lang="en-US" dirty="0" smtClean="0"/>
              <a:t> replication, when the double stranded DNA helix is replicated each of the two new double-stranded </a:t>
            </a:r>
            <a:r>
              <a:rPr lang="en-US" dirty="0" smtClean="0">
                <a:hlinkClick r:id="rId6"/>
              </a:rPr>
              <a:t>DNA</a:t>
            </a:r>
            <a:r>
              <a:rPr lang="en-US" dirty="0" smtClean="0"/>
              <a:t> helices consisted of one strand from the original helix and one newly synthesized. It has been called "the most beautiful experiment in biology</a:t>
            </a:r>
          </a:p>
          <a:p>
            <a:pPr algn="just"/>
            <a:r>
              <a:rPr lang="en-US" dirty="0" smtClean="0">
                <a:solidFill>
                  <a:srgbClr val="FF0000"/>
                </a:solidFill>
              </a:rPr>
              <a:t>Each of the parent strand will serve as a template to synthesis the complementary strand </a:t>
            </a:r>
          </a:p>
          <a:p>
            <a:pPr algn="just"/>
            <a:r>
              <a:rPr lang="en-US" dirty="0" smtClean="0">
                <a:solidFill>
                  <a:srgbClr val="FF0000"/>
                </a:solidFill>
              </a:rPr>
              <a:t>The following steps were performed to </a:t>
            </a:r>
            <a:r>
              <a:rPr lang="en-US" dirty="0" err="1" smtClean="0">
                <a:solidFill>
                  <a:srgbClr val="FF0000"/>
                </a:solidFill>
              </a:rPr>
              <a:t>proove</a:t>
            </a:r>
            <a:r>
              <a:rPr lang="en-US" dirty="0" smtClean="0">
                <a:solidFill>
                  <a:srgbClr val="FF0000"/>
                </a:solidFill>
              </a:rPr>
              <a:t> </a:t>
            </a:r>
            <a:r>
              <a:rPr lang="en-US" smtClean="0">
                <a:solidFill>
                  <a:srgbClr val="FF0000"/>
                </a:solidFill>
              </a:rPr>
              <a:t>this theory </a:t>
            </a:r>
            <a:endParaRPr lang="en-US" dirty="0" smtClean="0"/>
          </a:p>
          <a:p>
            <a:pPr algn="just"/>
            <a:endParaRPr lang="en-US" dirty="0" smtClean="0"/>
          </a:p>
          <a:p>
            <a:pPr algn="just"/>
            <a:endParaRPr lang="en-US" dirty="0"/>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lgn="just"/>
            <a:r>
              <a:rPr lang="en-US" dirty="0" smtClean="0">
                <a:hlinkClick r:id="rId2" tooltip="Nitrogen"/>
              </a:rPr>
              <a:t>1- Nitrogen</a:t>
            </a:r>
            <a:r>
              <a:rPr lang="en-US" dirty="0"/>
              <a:t> is a major constituent of DNA. </a:t>
            </a:r>
            <a:r>
              <a:rPr lang="en-US" baseline="30000" dirty="0">
                <a:hlinkClick r:id="rId3" tooltip="Nitrogen-14"/>
              </a:rPr>
              <a:t>14</a:t>
            </a:r>
            <a:r>
              <a:rPr lang="en-US" dirty="0">
                <a:hlinkClick r:id="rId3" tooltip="Nitrogen-14"/>
              </a:rPr>
              <a:t>N</a:t>
            </a:r>
            <a:r>
              <a:rPr lang="en-US" dirty="0"/>
              <a:t> is by far the most abundant </a:t>
            </a:r>
            <a:r>
              <a:rPr lang="en-US" dirty="0">
                <a:hlinkClick r:id="rId4" tooltip="Isotope"/>
              </a:rPr>
              <a:t>isotope</a:t>
            </a:r>
            <a:r>
              <a:rPr lang="en-US" dirty="0"/>
              <a:t> of nitrogen, but DNA with the heavier (but non-radioactive) </a:t>
            </a:r>
            <a:r>
              <a:rPr lang="en-US" baseline="30000" dirty="0">
                <a:hlinkClick r:id="rId5" tooltip="Nitrogen-15"/>
              </a:rPr>
              <a:t>15</a:t>
            </a:r>
            <a:r>
              <a:rPr lang="en-US" dirty="0">
                <a:hlinkClick r:id="rId5" tooltip="Nitrogen-15"/>
              </a:rPr>
              <a:t>N</a:t>
            </a:r>
            <a:r>
              <a:rPr lang="en-US" dirty="0"/>
              <a:t> isotope is also functional.</a:t>
            </a:r>
          </a:p>
          <a:p>
            <a:pPr algn="just"/>
            <a:r>
              <a:rPr lang="en-US" i="1" dirty="0" smtClean="0">
                <a:hlinkClick r:id="rId6" tooltip="Escherichia coli"/>
              </a:rPr>
              <a:t>2- E</a:t>
            </a:r>
            <a:r>
              <a:rPr lang="en-US" i="1" dirty="0">
                <a:hlinkClick r:id="rId6" tooltip="Escherichia coli"/>
              </a:rPr>
              <a:t>. coli</a:t>
            </a:r>
            <a:r>
              <a:rPr lang="en-US" dirty="0"/>
              <a:t> were grown for several generations in a medium with </a:t>
            </a:r>
            <a:r>
              <a:rPr lang="en-US" sz="3600" b="1" baseline="30000" dirty="0">
                <a:solidFill>
                  <a:srgbClr val="FF0000"/>
                </a:solidFill>
              </a:rPr>
              <a:t>15</a:t>
            </a:r>
            <a:r>
              <a:rPr lang="en-US" sz="3600" b="1" dirty="0">
                <a:solidFill>
                  <a:srgbClr val="FF0000"/>
                </a:solidFill>
              </a:rPr>
              <a:t>N</a:t>
            </a:r>
            <a:r>
              <a:rPr lang="en-US" dirty="0"/>
              <a:t>. When DNA is extracted from these cells and centrifuged on a salt density gradient, the DNA separates out at the point at which its density equals that of the salt </a:t>
            </a:r>
            <a:r>
              <a:rPr lang="en-US" dirty="0" smtClean="0"/>
              <a:t>solution  (one line appeared ). </a:t>
            </a:r>
          </a:p>
          <a:p>
            <a:pPr algn="just"/>
            <a:r>
              <a:rPr lang="en-US" dirty="0" smtClean="0"/>
              <a:t>The </a:t>
            </a:r>
            <a:r>
              <a:rPr lang="en-US" dirty="0"/>
              <a:t>DNA of the cells grown in </a:t>
            </a:r>
            <a:r>
              <a:rPr lang="en-US" baseline="30000" dirty="0"/>
              <a:t>15</a:t>
            </a:r>
            <a:r>
              <a:rPr lang="en-US" dirty="0"/>
              <a:t>N medium had a higher density than cells grown in normal </a:t>
            </a:r>
            <a:r>
              <a:rPr lang="en-US" baseline="30000" dirty="0"/>
              <a:t>14</a:t>
            </a:r>
            <a:r>
              <a:rPr lang="en-US" dirty="0"/>
              <a:t>N medium. After that, </a:t>
            </a:r>
            <a:r>
              <a:rPr lang="en-US" i="1" dirty="0"/>
              <a:t>E. coli</a:t>
            </a:r>
            <a:r>
              <a:rPr lang="en-US" dirty="0"/>
              <a:t> cells with only </a:t>
            </a:r>
            <a:r>
              <a:rPr lang="en-US" baseline="30000" dirty="0"/>
              <a:t>15</a:t>
            </a:r>
            <a:r>
              <a:rPr lang="en-US" dirty="0"/>
              <a:t>N in their DNA were transferred to a </a:t>
            </a:r>
            <a:r>
              <a:rPr lang="en-US" sz="3600" b="1" baseline="30000" dirty="0">
                <a:solidFill>
                  <a:srgbClr val="FF0000"/>
                </a:solidFill>
              </a:rPr>
              <a:t>14</a:t>
            </a:r>
            <a:r>
              <a:rPr lang="en-US" sz="3600" b="1" dirty="0">
                <a:solidFill>
                  <a:srgbClr val="FF0000"/>
                </a:solidFill>
              </a:rPr>
              <a:t>N</a:t>
            </a:r>
            <a:r>
              <a:rPr lang="en-US" dirty="0"/>
              <a:t> medium and were allowed to </a:t>
            </a:r>
            <a:r>
              <a:rPr lang="en-US" dirty="0" smtClean="0"/>
              <a:t>divide</a:t>
            </a:r>
            <a:endParaRPr lang="en-US" dirty="0"/>
          </a:p>
          <a:p>
            <a:pPr algn="just"/>
            <a:r>
              <a:rPr lang="en-US" dirty="0"/>
              <a:t>DNA was extracted periodically and was compared to pure </a:t>
            </a:r>
            <a:r>
              <a:rPr lang="en-US" baseline="30000" dirty="0"/>
              <a:t>14</a:t>
            </a:r>
            <a:r>
              <a:rPr lang="en-US" dirty="0"/>
              <a:t>N DNA and </a:t>
            </a:r>
            <a:r>
              <a:rPr lang="en-US" baseline="30000" dirty="0"/>
              <a:t>15</a:t>
            </a:r>
            <a:r>
              <a:rPr lang="en-US" dirty="0"/>
              <a:t>N DNA. After one replication, the DNA was found to have </a:t>
            </a:r>
            <a:r>
              <a:rPr lang="en-US" dirty="0" smtClean="0"/>
              <a:t> </a:t>
            </a:r>
            <a:r>
              <a:rPr lang="en-US" b="1" dirty="0" smtClean="0">
                <a:solidFill>
                  <a:srgbClr val="C00000"/>
                </a:solidFill>
              </a:rPr>
              <a:t>one</a:t>
            </a:r>
            <a:r>
              <a:rPr lang="en-US" dirty="0" smtClean="0"/>
              <a:t> </a:t>
            </a:r>
            <a:r>
              <a:rPr lang="en-US" b="1" dirty="0" smtClean="0">
                <a:solidFill>
                  <a:srgbClr val="C00000"/>
                </a:solidFill>
              </a:rPr>
              <a:t>intermediate </a:t>
            </a:r>
            <a:r>
              <a:rPr lang="en-US" b="1" dirty="0">
                <a:solidFill>
                  <a:srgbClr val="C00000"/>
                </a:solidFill>
              </a:rPr>
              <a:t>density</a:t>
            </a:r>
            <a:r>
              <a:rPr lang="en-US" b="1" dirty="0" smtClean="0">
                <a:solidFill>
                  <a:srgbClr val="C00000"/>
                </a:solidFill>
              </a:rPr>
              <a:t>.</a:t>
            </a:r>
            <a:r>
              <a:rPr lang="en-US" dirty="0" smtClean="0"/>
              <a:t>. </a:t>
            </a:r>
            <a:r>
              <a:rPr lang="en-US" dirty="0" err="1"/>
              <a:t>Semiconservative</a:t>
            </a:r>
            <a:r>
              <a:rPr lang="en-US" dirty="0"/>
              <a:t> replication would result in double-stranded DNA with one strand of </a:t>
            </a:r>
            <a:r>
              <a:rPr lang="en-US" baseline="30000" dirty="0"/>
              <a:t>15</a:t>
            </a:r>
            <a:r>
              <a:rPr lang="en-US" dirty="0"/>
              <a:t>N DNA, and one of </a:t>
            </a:r>
            <a:r>
              <a:rPr lang="en-US" baseline="30000" dirty="0"/>
              <a:t>14</a:t>
            </a:r>
            <a:r>
              <a:rPr lang="en-US" dirty="0"/>
              <a:t>N DNA, while </a:t>
            </a:r>
            <a:r>
              <a:rPr lang="en-US" dirty="0" smtClean="0"/>
              <a:t> dispersive </a:t>
            </a:r>
            <a:r>
              <a:rPr lang="en-US" dirty="0"/>
              <a:t>replication </a:t>
            </a:r>
            <a:r>
              <a:rPr lang="en-US" dirty="0" smtClean="0"/>
              <a:t>)</a:t>
            </a:r>
            <a:r>
              <a:rPr lang="ar-IQ" dirty="0" smtClean="0"/>
              <a:t>المتشتت </a:t>
            </a:r>
            <a:r>
              <a:rPr lang="en-US" dirty="0" smtClean="0"/>
              <a:t>would </a:t>
            </a:r>
            <a:r>
              <a:rPr lang="en-US" dirty="0"/>
              <a:t>result in double-stranded DNA with both strands having mixtures of </a:t>
            </a:r>
            <a:r>
              <a:rPr lang="en-US" baseline="30000" dirty="0" smtClean="0"/>
              <a:t>15</a:t>
            </a:r>
            <a:r>
              <a:rPr lang="en-US" dirty="0" smtClean="0"/>
              <a:t>N </a:t>
            </a:r>
            <a:r>
              <a:rPr lang="en-US" dirty="0"/>
              <a:t>and </a:t>
            </a:r>
            <a:r>
              <a:rPr lang="en-US" baseline="30000" dirty="0"/>
              <a:t>14</a:t>
            </a:r>
            <a:r>
              <a:rPr lang="en-US" dirty="0"/>
              <a:t>N </a:t>
            </a:r>
            <a:r>
              <a:rPr lang="en-US" dirty="0" smtClean="0"/>
              <a:t>DNA</a:t>
            </a:r>
            <a:endParaRPr lang="en-US" dirty="0"/>
          </a:p>
          <a:p>
            <a:pPr algn="just"/>
            <a:r>
              <a:rPr lang="en-US" dirty="0"/>
              <a:t>The authors continued to sample cells as replication continued. DNA from cells after two replications had been completed was found to consist of equal amounts of DNA </a:t>
            </a:r>
            <a:r>
              <a:rPr lang="en-US" b="1" dirty="0">
                <a:solidFill>
                  <a:srgbClr val="C00000"/>
                </a:solidFill>
              </a:rPr>
              <a:t>with two different densities</a:t>
            </a:r>
            <a:r>
              <a:rPr lang="en-US" dirty="0"/>
              <a:t>, one corresponding to the </a:t>
            </a:r>
            <a:r>
              <a:rPr lang="en-US" dirty="0">
                <a:solidFill>
                  <a:srgbClr val="0070C0"/>
                </a:solidFill>
              </a:rPr>
              <a:t>intermediate density </a:t>
            </a:r>
            <a:r>
              <a:rPr lang="en-US" dirty="0"/>
              <a:t>of DNA of cells grown for only </a:t>
            </a:r>
            <a:r>
              <a:rPr lang="en-US" b="1" dirty="0">
                <a:solidFill>
                  <a:srgbClr val="0070C0"/>
                </a:solidFill>
              </a:rPr>
              <a:t>one division in </a:t>
            </a:r>
            <a:r>
              <a:rPr lang="en-US" b="1" baseline="30000" dirty="0">
                <a:solidFill>
                  <a:srgbClr val="0070C0"/>
                </a:solidFill>
              </a:rPr>
              <a:t>14</a:t>
            </a:r>
            <a:r>
              <a:rPr lang="en-US" b="1" dirty="0">
                <a:solidFill>
                  <a:srgbClr val="0070C0"/>
                </a:solidFill>
              </a:rPr>
              <a:t>N </a:t>
            </a:r>
            <a:r>
              <a:rPr lang="en-US" dirty="0"/>
              <a:t>medium, the other corresponding to DNA from cells grown exclusively in </a:t>
            </a:r>
            <a:r>
              <a:rPr lang="en-US" baseline="30000" dirty="0"/>
              <a:t>14</a:t>
            </a:r>
            <a:r>
              <a:rPr lang="en-US" dirty="0"/>
              <a:t>N medium. This was inconsistent </a:t>
            </a:r>
            <a:r>
              <a:rPr lang="ar-IQ" dirty="0" smtClean="0"/>
              <a:t>غير ملائم </a:t>
            </a:r>
            <a:r>
              <a:rPr lang="en-US" dirty="0" smtClean="0"/>
              <a:t>with </a:t>
            </a:r>
            <a:r>
              <a:rPr lang="en-US" dirty="0"/>
              <a:t>dispersive replication, which would have resulted in a single density, lower than the intermediate density of the one-generation </a:t>
            </a:r>
            <a:r>
              <a:rPr lang="en-US" dirty="0" smtClean="0"/>
              <a:t>cells .</a:t>
            </a:r>
          </a:p>
          <a:p>
            <a:pPr algn="just"/>
            <a:r>
              <a:rPr lang="en-US" sz="3800" b="1" dirty="0" smtClean="0">
                <a:solidFill>
                  <a:srgbClr val="C00000"/>
                </a:solidFill>
              </a:rPr>
              <a:t>The </a:t>
            </a:r>
            <a:r>
              <a:rPr lang="en-US" sz="3800" b="1" dirty="0">
                <a:solidFill>
                  <a:srgbClr val="C00000"/>
                </a:solidFill>
              </a:rPr>
              <a:t>result was consistent with the </a:t>
            </a:r>
            <a:r>
              <a:rPr lang="en-US" sz="3800" b="1" dirty="0" err="1">
                <a:solidFill>
                  <a:srgbClr val="C00000"/>
                </a:solidFill>
              </a:rPr>
              <a:t>semiconservative</a:t>
            </a:r>
            <a:r>
              <a:rPr lang="en-US" sz="3800" b="1" dirty="0">
                <a:solidFill>
                  <a:srgbClr val="C00000"/>
                </a:solidFill>
              </a:rPr>
              <a:t> replication hypothesis</a:t>
            </a:r>
            <a:r>
              <a:rPr lang="en-US" sz="3800" b="1" dirty="0" smtClean="0">
                <a:solidFill>
                  <a:srgbClr val="C00000"/>
                </a:solidFill>
              </a:rPr>
              <a:t>.</a:t>
            </a:r>
            <a:endParaRPr lang="en-US" sz="3800"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pierce_12_3_FULL.jpg"/>
          <p:cNvPicPr>
            <a:picLocks noGrp="1" noChangeAspect="1"/>
          </p:cNvPicPr>
          <p:nvPr>
            <p:ph idx="1"/>
          </p:nvPr>
        </p:nvPicPr>
        <p:blipFill>
          <a:blip r:embed="rId2" cstate="print"/>
          <a:stretch>
            <a:fillRect/>
          </a:stretch>
        </p:blipFill>
        <p:spPr>
          <a:xfrm>
            <a:off x="152400" y="0"/>
            <a:ext cx="8686800" cy="6858000"/>
          </a:xfrm>
        </p:spPr>
      </p:pic>
    </p:spTree>
  </p:cSld>
  <p:clrMapOvr>
    <a:masterClrMapping/>
  </p:clrMapOvr>
  <p:transition xmlns:p14="http://schemas.microsoft.com/office/powerpoint/2010/main">
    <p:pull dir="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effectLst/>
              </a:rPr>
              <a:t>General identification </a:t>
            </a:r>
            <a:endParaRPr lang="en-US" sz="3200" dirty="0">
              <a:effectLst/>
            </a:endParaRPr>
          </a:p>
        </p:txBody>
      </p:sp>
      <p:sp>
        <p:nvSpPr>
          <p:cNvPr id="3" name="Content Placeholder 2"/>
          <p:cNvSpPr>
            <a:spLocks noGrp="1"/>
          </p:cNvSpPr>
          <p:nvPr>
            <p:ph idx="1"/>
          </p:nvPr>
        </p:nvSpPr>
        <p:spPr>
          <a:xfrm>
            <a:off x="457200" y="1066800"/>
            <a:ext cx="8229600" cy="5334000"/>
          </a:xfrm>
        </p:spPr>
        <p:txBody>
          <a:bodyPr>
            <a:normAutofit fontScale="85000" lnSpcReduction="20000"/>
          </a:bodyPr>
          <a:lstStyle/>
          <a:p>
            <a:pPr algn="just">
              <a:buNone/>
            </a:pPr>
            <a:r>
              <a:rPr lang="en-US" dirty="0" smtClean="0">
                <a:solidFill>
                  <a:srgbClr val="FF0000"/>
                </a:solidFill>
              </a:rPr>
              <a:t>1-Chromosome: </a:t>
            </a:r>
            <a:r>
              <a:rPr lang="en-US" dirty="0" smtClean="0"/>
              <a:t>Components in a cell that contain genetic information. Each chromosome contains numerous genes. Chromosomes occur in pairs: one obtained from the mother; the other from the father.</a:t>
            </a:r>
          </a:p>
          <a:p>
            <a:pPr algn="just">
              <a:buNone/>
            </a:pPr>
            <a:r>
              <a:rPr lang="en-US" dirty="0" smtClean="0"/>
              <a:t>  </a:t>
            </a:r>
            <a:br>
              <a:rPr lang="en-US" dirty="0" smtClean="0"/>
            </a:br>
            <a:r>
              <a:rPr lang="en-US" dirty="0" smtClean="0">
                <a:solidFill>
                  <a:srgbClr val="FF0000"/>
                </a:solidFill>
              </a:rPr>
              <a:t>2-Gene</a:t>
            </a:r>
            <a:r>
              <a:rPr lang="en-US" dirty="0" smtClean="0"/>
              <a:t>:The fundamental physical and functional unit of heredity. A gene is an ordered sequence of nucleotides located in a particular position on a particular chromosome that encodes a specific functional product (</a:t>
            </a:r>
            <a:r>
              <a:rPr lang="en-US" dirty="0" err="1" smtClean="0"/>
              <a:t>ie</a:t>
            </a:r>
            <a:r>
              <a:rPr lang="en-US" dirty="0" smtClean="0"/>
              <a:t>, a protein or RNA molecule). </a:t>
            </a:r>
            <a:br>
              <a:rPr lang="en-US" dirty="0" smtClean="0"/>
            </a:br>
            <a:r>
              <a:rPr lang="en-US" dirty="0" smtClean="0"/>
              <a:t/>
            </a:r>
            <a:br>
              <a:rPr lang="en-US" dirty="0" smtClean="0"/>
            </a:br>
            <a:r>
              <a:rPr lang="en-US" dirty="0" smtClean="0"/>
              <a:t/>
            </a:r>
            <a:br>
              <a:rPr lang="en-US" dirty="0" smtClean="0"/>
            </a:br>
            <a:r>
              <a:rPr lang="en-US" dirty="0" smtClean="0">
                <a:solidFill>
                  <a:srgbClr val="FF0000"/>
                </a:solidFill>
              </a:rPr>
              <a:t>3- DNA: The </a:t>
            </a:r>
            <a:r>
              <a:rPr lang="en-US" dirty="0" smtClean="0"/>
              <a:t>material inside the nucleus of cells that carries genetic information. The scientific name for DNA is deoxyribonucleic acid</a:t>
            </a:r>
            <a:endParaRPr lang="en-US" dirty="0"/>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selson-stahl_experiment_diagram_en.svg.png"/>
          <p:cNvPicPr>
            <a:picLocks noGrp="1" noChangeAspect="1"/>
          </p:cNvPicPr>
          <p:nvPr>
            <p:ph idx="1"/>
          </p:nvPr>
        </p:nvPicPr>
        <p:blipFill>
          <a:blip r:embed="rId2" cstate="print"/>
          <a:stretch>
            <a:fillRect/>
          </a:stretch>
        </p:blipFill>
        <p:spPr>
          <a:xfrm>
            <a:off x="457200" y="228600"/>
            <a:ext cx="8229600" cy="6324600"/>
          </a:xfrm>
        </p:spPr>
      </p:pic>
    </p:spTree>
  </p:cSld>
  <p:clrMapOvr>
    <a:masterClrMapping/>
  </p:clrMapOvr>
  <p:transition xmlns:p14="http://schemas.microsoft.com/office/powerpoint/2010/main">
    <p:comb dir="ver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png"/>
          <p:cNvPicPr>
            <a:picLocks noGrp="1" noChangeAspect="1"/>
          </p:cNvPicPr>
          <p:nvPr>
            <p:ph idx="1"/>
          </p:nvPr>
        </p:nvPicPr>
        <p:blipFill>
          <a:blip r:embed="rId2" cstate="print"/>
          <a:stretch>
            <a:fillRect/>
          </a:stretch>
        </p:blipFill>
        <p:spPr>
          <a:xfrm>
            <a:off x="0" y="0"/>
            <a:ext cx="4267200" cy="4038600"/>
          </a:xfrm>
        </p:spPr>
      </p:pic>
      <p:pic>
        <p:nvPicPr>
          <p:cNvPr id="5" name="Picture 4" descr="Mes_stahl3.GIF"/>
          <p:cNvPicPr>
            <a:picLocks noChangeAspect="1"/>
          </p:cNvPicPr>
          <p:nvPr/>
        </p:nvPicPr>
        <p:blipFill>
          <a:blip r:embed="rId3" cstate="print"/>
          <a:stretch>
            <a:fillRect/>
          </a:stretch>
        </p:blipFill>
        <p:spPr>
          <a:xfrm>
            <a:off x="4419600" y="0"/>
            <a:ext cx="4724400" cy="4114800"/>
          </a:xfrm>
          <a:prstGeom prst="rect">
            <a:avLst/>
          </a:prstGeom>
        </p:spPr>
      </p:pic>
      <p:pic>
        <p:nvPicPr>
          <p:cNvPr id="6" name="Picture 5" descr="2e85ae67f9a24f149b18547dec38ebda_1_orig.jpg"/>
          <p:cNvPicPr>
            <a:picLocks noChangeAspect="1"/>
          </p:cNvPicPr>
          <p:nvPr/>
        </p:nvPicPr>
        <p:blipFill>
          <a:blip r:embed="rId4" cstate="print"/>
          <a:stretch>
            <a:fillRect/>
          </a:stretch>
        </p:blipFill>
        <p:spPr>
          <a:xfrm>
            <a:off x="0" y="4419600"/>
            <a:ext cx="9144000" cy="243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C00000"/>
                </a:solidFill>
              </a:rPr>
              <a:t>Basic structure of chromosome</a:t>
            </a:r>
            <a:endParaRPr lang="en-US" dirty="0">
              <a:solidFill>
                <a:srgbClr val="C00000"/>
              </a:solidFill>
            </a:endParaRPr>
          </a:p>
        </p:txBody>
      </p:sp>
      <p:sp>
        <p:nvSpPr>
          <p:cNvPr id="3" name="Content Placeholder 2"/>
          <p:cNvSpPr>
            <a:spLocks noGrp="1"/>
          </p:cNvSpPr>
          <p:nvPr>
            <p:ph idx="1"/>
          </p:nvPr>
        </p:nvSpPr>
        <p:spPr>
          <a:xfrm>
            <a:off x="0" y="1066800"/>
            <a:ext cx="9144000" cy="5791200"/>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gn="just">
              <a:buNone/>
            </a:pPr>
            <a:r>
              <a:rPr lang="en-US" sz="9600" b="1" dirty="0" smtClean="0">
                <a:solidFill>
                  <a:srgbClr val="C00000"/>
                </a:solidFill>
              </a:rPr>
              <a:t>What is a chromosome</a:t>
            </a:r>
            <a:r>
              <a:rPr lang="en-US" sz="7200" b="1" dirty="0" smtClean="0">
                <a:solidFill>
                  <a:srgbClr val="002060"/>
                </a:solidFill>
              </a:rPr>
              <a:t>?</a:t>
            </a:r>
          </a:p>
          <a:p>
            <a:pPr algn="just">
              <a:buNone/>
            </a:pPr>
            <a:r>
              <a:rPr lang="en-US" sz="7200" b="1" dirty="0" smtClean="0">
                <a:solidFill>
                  <a:srgbClr val="002060"/>
                </a:solidFill>
              </a:rPr>
              <a:t>Chromosomes are thread-like structures located inside the nucleus of animal   and plant cells. Each chromosome is made of protein and a single molecule of deoxyribonucleic acid (DNA). </a:t>
            </a:r>
          </a:p>
          <a:p>
            <a:pPr algn="just">
              <a:buNone/>
            </a:pPr>
            <a:r>
              <a:rPr lang="en-US" sz="7200" b="1" dirty="0" smtClean="0">
                <a:solidFill>
                  <a:srgbClr val="002060"/>
                </a:solidFill>
              </a:rPr>
              <a:t>The term chromosome comes from the Greek words for color (</a:t>
            </a:r>
            <a:r>
              <a:rPr lang="en-US" sz="7200" b="1" dirty="0" err="1" smtClean="0">
                <a:solidFill>
                  <a:srgbClr val="002060"/>
                </a:solidFill>
              </a:rPr>
              <a:t>chroma</a:t>
            </a:r>
            <a:r>
              <a:rPr lang="en-US" sz="7200" b="1" dirty="0" smtClean="0">
                <a:solidFill>
                  <a:srgbClr val="002060"/>
                </a:solidFill>
              </a:rPr>
              <a:t>) and body (soma). Scientists gave this name to chromosomes because they are cell structures, or bodies, that are strongly stained by some colorful dyes used in research. The unique structure of chromosomes keeps DNA tightly wrapped around spool-like proteins, called</a:t>
            </a:r>
            <a:r>
              <a:rPr lang="en-US" sz="7200" b="1" dirty="0" smtClean="0">
                <a:solidFill>
                  <a:srgbClr val="C00000"/>
                </a:solidFill>
              </a:rPr>
              <a:t> </a:t>
            </a:r>
            <a:r>
              <a:rPr lang="en-US" sz="7200" b="1" dirty="0" err="1" smtClean="0">
                <a:solidFill>
                  <a:srgbClr val="C00000"/>
                </a:solidFill>
              </a:rPr>
              <a:t>histones</a:t>
            </a:r>
            <a:r>
              <a:rPr lang="en-US" sz="7200" b="1" dirty="0" smtClean="0">
                <a:solidFill>
                  <a:srgbClr val="002060"/>
                </a:solidFill>
              </a:rPr>
              <a:t>. Without such packaging, DNA molecules would be too long to fit inside cells. For example, if all of the DNA molecules in a single human cell were unwound from their </a:t>
            </a:r>
            <a:r>
              <a:rPr lang="en-US" sz="7200" b="1" dirty="0" err="1" smtClean="0">
                <a:solidFill>
                  <a:srgbClr val="002060"/>
                </a:solidFill>
              </a:rPr>
              <a:t>histones</a:t>
            </a:r>
            <a:r>
              <a:rPr lang="en-US" sz="7200" b="1" dirty="0" smtClean="0">
                <a:solidFill>
                  <a:srgbClr val="002060"/>
                </a:solidFill>
              </a:rPr>
              <a:t> and placed end-to-end, they would stretch 6 feet </a:t>
            </a:r>
          </a:p>
          <a:p>
            <a:pPr algn="just">
              <a:buNone/>
            </a:pPr>
            <a:r>
              <a:rPr lang="en-US" sz="7200" b="1" dirty="0" smtClean="0">
                <a:solidFill>
                  <a:srgbClr val="002060"/>
                </a:solidFill>
              </a:rPr>
              <a:t>the condensed nucleoprotein structure is called </a:t>
            </a:r>
            <a:r>
              <a:rPr lang="en-US" sz="7200" b="1" dirty="0" smtClean="0">
                <a:solidFill>
                  <a:srgbClr val="C00000"/>
                </a:solidFill>
              </a:rPr>
              <a:t>chromatin</a:t>
            </a:r>
            <a:r>
              <a:rPr lang="en-US" sz="7200" b="1" dirty="0" smtClean="0">
                <a:solidFill>
                  <a:srgbClr val="002060"/>
                </a:solidFill>
              </a:rPr>
              <a:t>   . </a:t>
            </a:r>
          </a:p>
          <a:p>
            <a:pPr algn="just">
              <a:buNone/>
            </a:pPr>
            <a:r>
              <a:rPr lang="en-US" sz="9600" b="1" dirty="0" smtClean="0">
                <a:solidFill>
                  <a:srgbClr val="C00000"/>
                </a:solidFill>
              </a:rPr>
              <a:t>How many chromosomes do humans have</a:t>
            </a:r>
            <a:r>
              <a:rPr lang="en-US" sz="7200" b="1" dirty="0" smtClean="0">
                <a:solidFill>
                  <a:srgbClr val="002060"/>
                </a:solidFill>
              </a:rPr>
              <a:t>?</a:t>
            </a:r>
          </a:p>
          <a:p>
            <a:pPr algn="just">
              <a:buNone/>
            </a:pPr>
            <a:r>
              <a:rPr lang="en-US" sz="7200" b="1" dirty="0" smtClean="0">
                <a:solidFill>
                  <a:srgbClr val="002060"/>
                </a:solidFill>
              </a:rPr>
              <a:t>Humans have 23 pairs of chromosomes, for a total of 46 chromosomes .In fact, each species of plants and animals has a set number of chromosomes. A fruit fly, for example, has four pairs of chromosomes, while a rice plant has 12 and a dog, 39</a:t>
            </a:r>
          </a:p>
          <a:p>
            <a:pPr algn="just">
              <a:buNone/>
            </a:pPr>
            <a:r>
              <a:rPr lang="en-US" sz="7200" b="1" dirty="0" smtClean="0">
                <a:solidFill>
                  <a:srgbClr val="002060"/>
                </a:solidFill>
              </a:rPr>
              <a:t>. Human Genome Project:</a:t>
            </a:r>
          </a:p>
          <a:p>
            <a:pPr algn="just">
              <a:buNone/>
            </a:pPr>
            <a:r>
              <a:rPr lang="en-US" sz="7200" b="1" dirty="0" smtClean="0">
                <a:solidFill>
                  <a:srgbClr val="002060"/>
                </a:solidFill>
              </a:rPr>
              <a:t>The Genome Project (HGP) work  to map the human genome down to the nucleotide (or base pair) level and to identify all the genes present in it..</a:t>
            </a:r>
          </a:p>
          <a:p>
            <a:pPr algn="justLow"/>
            <a:endParaRPr lang="en-US" sz="5500" b="1" dirty="0" smtClean="0">
              <a:solidFill>
                <a:srgbClr val="002060"/>
              </a:solidFill>
            </a:endParaRPr>
          </a:p>
          <a:p>
            <a:pPr algn="justLow"/>
            <a:endParaRPr lang="en-US" sz="5500" b="1" dirty="0" smtClean="0">
              <a:solidFill>
                <a:srgbClr val="002060"/>
              </a:solidFill>
            </a:endParaRPr>
          </a:p>
          <a:p>
            <a:pPr algn="justLow"/>
            <a:endParaRPr lang="en-US" sz="5500" b="1" dirty="0" smtClean="0">
              <a:solidFill>
                <a:srgbClr val="002060"/>
              </a:solidFill>
            </a:endParaRPr>
          </a:p>
          <a:p>
            <a:pPr algn="justLow">
              <a:buNone/>
            </a:pPr>
            <a:r>
              <a:rPr lang="en-US" sz="5500" b="1" dirty="0" smtClean="0">
                <a:solidFill>
                  <a:srgbClr val="002060"/>
                </a:solidFill>
              </a:rPr>
              <a:t> a</a:t>
            </a:r>
            <a:endParaRPr lang="en-US" sz="55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468562"/>
          </a:xfrm>
        </p:spPr>
        <p:txBody>
          <a:bodyPr>
            <a:noAutofit/>
          </a:bodyPr>
          <a:lstStyle/>
          <a:p>
            <a:pPr algn="just"/>
            <a:r>
              <a:rPr lang="en-US" sz="2400" dirty="0" smtClean="0">
                <a:solidFill>
                  <a:srgbClr val="FF0000"/>
                </a:solidFill>
              </a:rPr>
              <a:t>Basic information about chromatin </a:t>
            </a:r>
            <a:r>
              <a:rPr lang="en-US" sz="2400" dirty="0" smtClean="0">
                <a:solidFill>
                  <a:srgbClr val="002060"/>
                </a:solidFill>
                <a:effectLst/>
              </a:rPr>
              <a:t>:it is the major component of the </a:t>
            </a:r>
            <a:r>
              <a:rPr lang="en-US" sz="2400" dirty="0" err="1" smtClean="0">
                <a:solidFill>
                  <a:srgbClr val="002060"/>
                </a:solidFill>
                <a:effectLst/>
              </a:rPr>
              <a:t>nucleus,the</a:t>
            </a:r>
            <a:r>
              <a:rPr lang="en-US" sz="2400" dirty="0" smtClean="0">
                <a:solidFill>
                  <a:srgbClr val="002060"/>
                </a:solidFill>
                <a:effectLst/>
              </a:rPr>
              <a:t> genetic material consist from 50% DNA and protein for each and  during </a:t>
            </a:r>
            <a:r>
              <a:rPr lang="en-US" sz="2400" dirty="0" err="1" smtClean="0">
                <a:solidFill>
                  <a:srgbClr val="002060"/>
                </a:solidFill>
                <a:effectLst/>
              </a:rPr>
              <a:t>interphase</a:t>
            </a:r>
            <a:r>
              <a:rPr lang="en-US" sz="2400" dirty="0" smtClean="0">
                <a:solidFill>
                  <a:srgbClr val="002060"/>
                </a:solidFill>
                <a:effectLst/>
              </a:rPr>
              <a:t> this chromatin appeared as uncondensed diffused material look like beads- in string (</a:t>
            </a:r>
            <a:r>
              <a:rPr lang="ar-IQ" sz="2400" dirty="0" smtClean="0">
                <a:solidFill>
                  <a:srgbClr val="002060"/>
                </a:solidFill>
                <a:effectLst/>
              </a:rPr>
              <a:t>خرز في خيط مسبحة</a:t>
            </a:r>
            <a:r>
              <a:rPr lang="en-US" sz="2400" dirty="0" smtClean="0">
                <a:solidFill>
                  <a:srgbClr val="002060"/>
                </a:solidFill>
                <a:effectLst/>
              </a:rPr>
              <a:t> )but during metaphase it will arrange to thread-like </a:t>
            </a:r>
            <a:r>
              <a:rPr lang="en-US" sz="2400" dirty="0" err="1" smtClean="0">
                <a:solidFill>
                  <a:srgbClr val="002060"/>
                </a:solidFill>
                <a:effectLst/>
              </a:rPr>
              <a:t>structur</a:t>
            </a:r>
            <a:r>
              <a:rPr lang="en-US" sz="2400" dirty="0" smtClean="0">
                <a:solidFill>
                  <a:srgbClr val="002060"/>
                </a:solidFill>
                <a:effectLst/>
              </a:rPr>
              <a:t> </a:t>
            </a:r>
            <a:endParaRPr lang="en-US" sz="2400" dirty="0">
              <a:solidFill>
                <a:srgbClr val="002060"/>
              </a:solidFill>
            </a:endParaRPr>
          </a:p>
        </p:txBody>
      </p:sp>
      <p:pic>
        <p:nvPicPr>
          <p:cNvPr id="4" name="Content Placeholder 3" descr="15 EM of Chromatin Solenoid.JPG"/>
          <p:cNvPicPr>
            <a:picLocks noGrp="1" noChangeAspect="1"/>
          </p:cNvPicPr>
          <p:nvPr>
            <p:ph idx="1"/>
          </p:nvPr>
        </p:nvPicPr>
        <p:blipFill>
          <a:blip r:embed="rId2" cstate="print"/>
          <a:stretch>
            <a:fillRect/>
          </a:stretch>
        </p:blipFill>
        <p:spPr>
          <a:xfrm>
            <a:off x="381000" y="2971800"/>
            <a:ext cx="3625454" cy="3886200"/>
          </a:xfrm>
        </p:spPr>
      </p:pic>
      <p:pic>
        <p:nvPicPr>
          <p:cNvPr id="5" name="Picture 4" descr="chromatin.jpg"/>
          <p:cNvPicPr>
            <a:picLocks noChangeAspect="1"/>
          </p:cNvPicPr>
          <p:nvPr/>
        </p:nvPicPr>
        <p:blipFill>
          <a:blip r:embed="rId3" cstate="print"/>
          <a:stretch>
            <a:fillRect/>
          </a:stretch>
        </p:blipFill>
        <p:spPr>
          <a:xfrm>
            <a:off x="4114800" y="2819400"/>
            <a:ext cx="5029200" cy="3810000"/>
          </a:xfrm>
          <a:prstGeom prst="rect">
            <a:avLst/>
          </a:prstGeom>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915400" cy="6705600"/>
          </a:xfrm>
        </p:spPr>
        <p:style>
          <a:lnRef idx="1">
            <a:schemeClr val="accent1"/>
          </a:lnRef>
          <a:fillRef idx="2">
            <a:schemeClr val="accent1"/>
          </a:fillRef>
          <a:effectRef idx="1">
            <a:schemeClr val="accent1"/>
          </a:effectRef>
          <a:fontRef idx="minor">
            <a:schemeClr val="dk1"/>
          </a:fontRef>
        </p:style>
        <p:txBody>
          <a:bodyPr>
            <a:noAutofit/>
          </a:bodyPr>
          <a:lstStyle/>
          <a:p>
            <a:pPr algn="just" fontAlgn="base">
              <a:buNone/>
            </a:pPr>
            <a:r>
              <a:rPr lang="en-US" sz="2400" dirty="0" smtClean="0">
                <a:solidFill>
                  <a:srgbClr val="C00000"/>
                </a:solidFill>
              </a:rPr>
              <a:t>The beads are called</a:t>
            </a:r>
            <a:r>
              <a:rPr lang="en-US" sz="2400" dirty="0" smtClean="0">
                <a:solidFill>
                  <a:srgbClr val="FF0000"/>
                </a:solidFill>
              </a:rPr>
              <a:t> </a:t>
            </a:r>
            <a:r>
              <a:rPr lang="en-US" sz="2400" dirty="0" err="1" smtClean="0">
                <a:solidFill>
                  <a:srgbClr val="FF0000"/>
                </a:solidFill>
              </a:rPr>
              <a:t>nucleosomes</a:t>
            </a:r>
            <a:r>
              <a:rPr lang="en-US" sz="2400" dirty="0" smtClean="0">
                <a:solidFill>
                  <a:srgbClr val="C00000"/>
                </a:solidFill>
              </a:rPr>
              <a:t>. Each </a:t>
            </a:r>
            <a:r>
              <a:rPr lang="en-US" sz="2400" dirty="0" err="1" smtClean="0">
                <a:solidFill>
                  <a:srgbClr val="C00000"/>
                </a:solidFill>
              </a:rPr>
              <a:t>nucleosome</a:t>
            </a:r>
            <a:r>
              <a:rPr lang="en-US" sz="2400" dirty="0" smtClean="0">
                <a:solidFill>
                  <a:srgbClr val="C00000"/>
                </a:solidFill>
              </a:rPr>
              <a:t> is made of DNA wrapped around eight </a:t>
            </a:r>
            <a:r>
              <a:rPr lang="en-US" sz="2400" dirty="0" err="1" smtClean="0">
                <a:solidFill>
                  <a:srgbClr val="C00000"/>
                </a:solidFill>
              </a:rPr>
              <a:t>histone</a:t>
            </a:r>
            <a:r>
              <a:rPr lang="en-US" sz="2400" dirty="0" smtClean="0">
                <a:solidFill>
                  <a:srgbClr val="C00000"/>
                </a:solidFill>
              </a:rPr>
              <a:t> proteins that function like a spool</a:t>
            </a:r>
            <a:r>
              <a:rPr lang="ar-IQ" sz="2400" dirty="0" smtClean="0">
                <a:solidFill>
                  <a:srgbClr val="C00000"/>
                </a:solidFill>
              </a:rPr>
              <a:t>ملف للخيوط </a:t>
            </a:r>
            <a:r>
              <a:rPr lang="en-US" sz="2400" dirty="0" smtClean="0">
                <a:solidFill>
                  <a:srgbClr val="C00000"/>
                </a:solidFill>
              </a:rPr>
              <a:t> and are called </a:t>
            </a:r>
            <a:r>
              <a:rPr lang="en-US" sz="2400" dirty="0" smtClean="0">
                <a:solidFill>
                  <a:srgbClr val="FF0000"/>
                </a:solidFill>
              </a:rPr>
              <a:t>a </a:t>
            </a:r>
            <a:r>
              <a:rPr lang="en-US" sz="2400" dirty="0" err="1" smtClean="0">
                <a:solidFill>
                  <a:srgbClr val="FF0000"/>
                </a:solidFill>
              </a:rPr>
              <a:t>histone</a:t>
            </a:r>
            <a:r>
              <a:rPr lang="en-US" sz="2400" dirty="0" smtClean="0">
                <a:solidFill>
                  <a:srgbClr val="FF0000"/>
                </a:solidFill>
              </a:rPr>
              <a:t> </a:t>
            </a:r>
            <a:r>
              <a:rPr lang="en-US" sz="2400" dirty="0" err="1" smtClean="0">
                <a:solidFill>
                  <a:srgbClr val="FF0000"/>
                </a:solidFill>
              </a:rPr>
              <a:t>octamer</a:t>
            </a:r>
            <a:r>
              <a:rPr lang="en-US" sz="2400" dirty="0" smtClean="0">
                <a:solidFill>
                  <a:srgbClr val="FF0000"/>
                </a:solidFill>
              </a:rPr>
              <a:t> </a:t>
            </a:r>
            <a:r>
              <a:rPr lang="en-US" sz="2400" dirty="0" smtClean="0">
                <a:solidFill>
                  <a:srgbClr val="C00000"/>
                </a:solidFill>
              </a:rPr>
              <a:t>.</a:t>
            </a:r>
            <a:r>
              <a:rPr lang="en-US" sz="2400" dirty="0" err="1" smtClean="0">
                <a:solidFill>
                  <a:srgbClr val="C00000"/>
                </a:solidFill>
              </a:rPr>
              <a:t>Histones</a:t>
            </a:r>
            <a:r>
              <a:rPr lang="en-US" sz="2400" dirty="0" smtClean="0">
                <a:solidFill>
                  <a:srgbClr val="C00000"/>
                </a:solidFill>
              </a:rPr>
              <a:t> </a:t>
            </a:r>
            <a:r>
              <a:rPr lang="en-US" sz="2400" dirty="0">
                <a:solidFill>
                  <a:srgbClr val="C00000"/>
                </a:solidFill>
              </a:rPr>
              <a:t>are a family of basic proteins that associate with DNA in the nucleus and help condense it into chromatin. Nuclear DNA does not appear in free linear strands; it is highly condensed and wrapped around </a:t>
            </a:r>
            <a:r>
              <a:rPr lang="en-US" sz="2400" dirty="0" err="1">
                <a:solidFill>
                  <a:srgbClr val="C00000"/>
                </a:solidFill>
              </a:rPr>
              <a:t>histones</a:t>
            </a:r>
            <a:r>
              <a:rPr lang="en-US" sz="2400" dirty="0">
                <a:solidFill>
                  <a:srgbClr val="C00000"/>
                </a:solidFill>
              </a:rPr>
              <a:t> in order to fit inside of the nucleus and take part in the formation of </a:t>
            </a:r>
            <a:r>
              <a:rPr lang="en-US" sz="2400" dirty="0" err="1" smtClean="0">
                <a:solidFill>
                  <a:srgbClr val="C00000"/>
                </a:solidFill>
              </a:rPr>
              <a:t>chromosomes.Histones</a:t>
            </a:r>
            <a:r>
              <a:rPr lang="en-US" sz="2400" dirty="0" smtClean="0">
                <a:solidFill>
                  <a:srgbClr val="C00000"/>
                </a:solidFill>
              </a:rPr>
              <a:t> </a:t>
            </a:r>
            <a:r>
              <a:rPr lang="en-US" sz="2400" dirty="0">
                <a:solidFill>
                  <a:srgbClr val="C00000"/>
                </a:solidFill>
              </a:rPr>
              <a:t>are basic proteins, and their positive charges allow them to associate with DNA, which is negatively charged. </a:t>
            </a:r>
            <a:r>
              <a:rPr lang="en-US" sz="2400" dirty="0">
                <a:solidFill>
                  <a:schemeClr val="tx1"/>
                </a:solidFill>
              </a:rPr>
              <a:t>Some </a:t>
            </a:r>
            <a:r>
              <a:rPr lang="en-US" sz="2400" dirty="0" err="1">
                <a:solidFill>
                  <a:schemeClr val="tx1"/>
                </a:solidFill>
              </a:rPr>
              <a:t>histones</a:t>
            </a:r>
            <a:r>
              <a:rPr lang="en-US" sz="2400" dirty="0">
                <a:solidFill>
                  <a:schemeClr val="tx1"/>
                </a:solidFill>
              </a:rPr>
              <a:t> function as spools for the thread-like DNA to wrap </a:t>
            </a:r>
            <a:r>
              <a:rPr lang="en-US" sz="2400" dirty="0" smtClean="0">
                <a:solidFill>
                  <a:schemeClr val="tx1"/>
                </a:solidFill>
              </a:rPr>
              <a:t>around.</a:t>
            </a:r>
            <a:r>
              <a:rPr lang="ar-IQ" sz="2400" dirty="0" smtClean="0">
                <a:solidFill>
                  <a:schemeClr val="tx1"/>
                </a:solidFill>
              </a:rPr>
              <a:t> </a:t>
            </a:r>
            <a:r>
              <a:rPr lang="en-US" sz="2400" dirty="0" smtClean="0">
                <a:solidFill>
                  <a:srgbClr val="C00000"/>
                </a:solidFill>
              </a:rPr>
              <a:t>Each </a:t>
            </a:r>
            <a:r>
              <a:rPr lang="en-US" sz="2400" dirty="0" err="1">
                <a:solidFill>
                  <a:srgbClr val="C00000"/>
                </a:solidFill>
              </a:rPr>
              <a:t>histone</a:t>
            </a:r>
            <a:r>
              <a:rPr lang="en-US" sz="2400" dirty="0">
                <a:solidFill>
                  <a:srgbClr val="C00000"/>
                </a:solidFill>
              </a:rPr>
              <a:t> </a:t>
            </a:r>
            <a:r>
              <a:rPr lang="en-US" sz="2400" dirty="0" err="1">
                <a:solidFill>
                  <a:srgbClr val="C00000"/>
                </a:solidFill>
              </a:rPr>
              <a:t>octamer</a:t>
            </a:r>
            <a:r>
              <a:rPr lang="en-US" sz="2400" dirty="0">
                <a:solidFill>
                  <a:srgbClr val="C00000"/>
                </a:solidFill>
              </a:rPr>
              <a:t> is composed of two copies each of the </a:t>
            </a:r>
            <a:r>
              <a:rPr lang="en-US" sz="2400" dirty="0" err="1">
                <a:solidFill>
                  <a:srgbClr val="C00000"/>
                </a:solidFill>
              </a:rPr>
              <a:t>histone</a:t>
            </a:r>
            <a:r>
              <a:rPr lang="en-US" sz="2400" dirty="0">
                <a:solidFill>
                  <a:srgbClr val="C00000"/>
                </a:solidFill>
              </a:rPr>
              <a:t> proteins H2A, H2B, H3, and H4. The chain of </a:t>
            </a:r>
            <a:r>
              <a:rPr lang="en-US" sz="2400" dirty="0" err="1">
                <a:solidFill>
                  <a:srgbClr val="C00000"/>
                </a:solidFill>
              </a:rPr>
              <a:t>nucleosomes</a:t>
            </a:r>
            <a:r>
              <a:rPr lang="en-US" sz="2400" dirty="0">
                <a:solidFill>
                  <a:srgbClr val="C00000"/>
                </a:solidFill>
              </a:rPr>
              <a:t> is then wrapped into a 30 nm spiral called a </a:t>
            </a:r>
            <a:r>
              <a:rPr lang="en-US" sz="2400" dirty="0">
                <a:solidFill>
                  <a:schemeClr val="tx1"/>
                </a:solidFill>
              </a:rPr>
              <a:t>solenoid</a:t>
            </a:r>
            <a:r>
              <a:rPr lang="en-US" sz="2400" dirty="0">
                <a:solidFill>
                  <a:srgbClr val="C00000"/>
                </a:solidFill>
              </a:rPr>
              <a:t>, where additional H1 </a:t>
            </a:r>
            <a:r>
              <a:rPr lang="en-US" sz="2400" dirty="0" err="1">
                <a:solidFill>
                  <a:srgbClr val="C00000"/>
                </a:solidFill>
              </a:rPr>
              <a:t>histone</a:t>
            </a:r>
            <a:r>
              <a:rPr lang="en-US" sz="2400" dirty="0">
                <a:solidFill>
                  <a:srgbClr val="C00000"/>
                </a:solidFill>
              </a:rPr>
              <a:t> proteins are associated with each </a:t>
            </a:r>
            <a:r>
              <a:rPr lang="en-US" sz="2400" dirty="0" err="1">
                <a:solidFill>
                  <a:srgbClr val="C00000"/>
                </a:solidFill>
              </a:rPr>
              <a:t>nucleosome</a:t>
            </a:r>
            <a:r>
              <a:rPr lang="en-US" sz="2400" dirty="0">
                <a:solidFill>
                  <a:srgbClr val="C00000"/>
                </a:solidFill>
              </a:rPr>
              <a:t> to maintain the chromosome structure</a:t>
            </a:r>
            <a:r>
              <a:rPr lang="en-US" sz="2400" dirty="0" smtClean="0">
                <a:solidFill>
                  <a:srgbClr val="C00000"/>
                </a:solidFill>
              </a:rPr>
              <a:t>.</a:t>
            </a:r>
            <a:r>
              <a:rPr lang="en-US" sz="2400" dirty="0" smtClean="0"/>
              <a:t/>
            </a:r>
            <a:br>
              <a:rPr lang="en-US" sz="2400" dirty="0" smtClean="0"/>
            </a:br>
            <a:endParaRPr lang="en-US" sz="2400" dirty="0"/>
          </a:p>
        </p:txBody>
      </p:sp>
    </p:spTree>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_2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239962"/>
          </a:xfrm>
        </p:spPr>
        <p:txBody>
          <a:bodyPr>
            <a:normAutofit fontScale="90000"/>
          </a:bodyPr>
          <a:lstStyle/>
          <a:p>
            <a:pPr algn="just"/>
            <a:r>
              <a:rPr lang="en-US" sz="2800" b="0" dirty="0" smtClean="0">
                <a:solidFill>
                  <a:schemeClr val="tx1"/>
                </a:solidFill>
              </a:rPr>
              <a:t> </a:t>
            </a:r>
            <a:r>
              <a:rPr lang="en-US" sz="2800" dirty="0" smtClean="0">
                <a:solidFill>
                  <a:schemeClr val="tx1"/>
                </a:solidFill>
                <a:effectLst/>
                <a:latin typeface="Arial Narrow" pitchFamily="34" charset="0"/>
              </a:rPr>
              <a:t>The </a:t>
            </a:r>
            <a:r>
              <a:rPr lang="en-US" sz="2800" dirty="0" err="1" smtClean="0">
                <a:solidFill>
                  <a:schemeClr val="tx1"/>
                </a:solidFill>
                <a:effectLst/>
                <a:latin typeface="Arial Narrow" pitchFamily="34" charset="0"/>
              </a:rPr>
              <a:t>nucleosome</a:t>
            </a:r>
            <a:r>
              <a:rPr lang="en-US" sz="2800" dirty="0" smtClean="0">
                <a:solidFill>
                  <a:schemeClr val="tx1"/>
                </a:solidFill>
                <a:effectLst/>
                <a:latin typeface="Arial Narrow" pitchFamily="34" charset="0"/>
              </a:rPr>
              <a:t> forms by the </a:t>
            </a:r>
            <a:r>
              <a:rPr lang="en-US" sz="2800" dirty="0" smtClean="0">
                <a:solidFill>
                  <a:schemeClr val="tx1"/>
                </a:solidFill>
                <a:effectLst>
                  <a:outerShdw blurRad="38100" dist="38100" dir="2700000" algn="tl">
                    <a:srgbClr val="000000">
                      <a:alpha val="43137"/>
                    </a:srgbClr>
                  </a:outerShdw>
                </a:effectLst>
                <a:latin typeface="Arial Narrow" pitchFamily="34" charset="0"/>
              </a:rPr>
              <a:t>association of two copies each of the four core </a:t>
            </a:r>
            <a:r>
              <a:rPr lang="en-US" sz="2800" dirty="0" err="1" smtClean="0">
                <a:solidFill>
                  <a:schemeClr val="tx1"/>
                </a:solidFill>
                <a:effectLst>
                  <a:outerShdw blurRad="38100" dist="38100" dir="2700000" algn="tl">
                    <a:srgbClr val="000000">
                      <a:alpha val="43137"/>
                    </a:srgbClr>
                  </a:outerShdw>
                </a:effectLst>
                <a:latin typeface="Arial Narrow" pitchFamily="34" charset="0"/>
              </a:rPr>
              <a:t>histones</a:t>
            </a:r>
            <a:r>
              <a:rPr lang="en-US" sz="2800" dirty="0" smtClean="0">
                <a:solidFill>
                  <a:schemeClr val="tx1"/>
                </a:solidFill>
                <a:effectLst>
                  <a:outerShdw blurRad="38100" dist="38100" dir="2700000" algn="tl">
                    <a:srgbClr val="000000">
                      <a:alpha val="43137"/>
                    </a:srgbClr>
                  </a:outerShdw>
                </a:effectLst>
                <a:latin typeface="Arial Narrow" pitchFamily="34" charset="0"/>
              </a:rPr>
              <a:t>, H2A, H2B, H3 and H4 </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forming the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histone</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octamer</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and ~147 base pairs of DNA. The DNA adopts a flat left handed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superhelix</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with ~1.65 (1 and </a:t>
            </a:r>
            <a:r>
              <a:rPr lang="en-US" sz="2800" dirty="0" smtClean="0">
                <a:solidFill>
                  <a:schemeClr val="tx1"/>
                </a:solidFill>
                <a:latin typeface="Arial Narrow" pitchFamily="34" charset="0"/>
              </a:rPr>
              <a:t>3\4turns)  around the </a:t>
            </a:r>
            <a:r>
              <a:rPr lang="en-US" sz="2800" dirty="0" err="1" smtClean="0">
                <a:solidFill>
                  <a:schemeClr val="tx1"/>
                </a:solidFill>
                <a:latin typeface="Arial Narrow" pitchFamily="34" charset="0"/>
              </a:rPr>
              <a:t>histone</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octamer</a:t>
            </a:r>
            <a:r>
              <a:rPr lang="en-US" sz="2800" dirty="0" smtClean="0">
                <a:solidFill>
                  <a:schemeClr val="tx1"/>
                </a:solidFill>
                <a:latin typeface="Arial Narrow" pitchFamily="34" charset="0"/>
              </a:rPr>
              <a:t> and each </a:t>
            </a:r>
            <a:r>
              <a:rPr lang="en-US" sz="2800" dirty="0" err="1" smtClean="0">
                <a:solidFill>
                  <a:schemeClr val="tx1"/>
                </a:solidFill>
                <a:latin typeface="Arial Narrow" pitchFamily="34" charset="0"/>
              </a:rPr>
              <a:t>nucleosome</a:t>
            </a:r>
            <a:r>
              <a:rPr lang="en-US" sz="2800" dirty="0" smtClean="0">
                <a:solidFill>
                  <a:schemeClr val="tx1"/>
                </a:solidFill>
                <a:latin typeface="Arial Narrow" pitchFamily="34" charset="0"/>
              </a:rPr>
              <a:t> attached with followed one by linker DNA ( 20-60 BP) thus total DNA warp around it =200bp which will be protected from digestion with </a:t>
            </a:r>
            <a:r>
              <a:rPr lang="en-US" sz="2800" dirty="0" err="1" smtClean="0">
                <a:solidFill>
                  <a:schemeClr val="tx1"/>
                </a:solidFill>
                <a:latin typeface="Arial Narrow" pitchFamily="34" charset="0"/>
              </a:rPr>
              <a:t>micrococcal</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endonuclease</a:t>
            </a:r>
            <a:r>
              <a:rPr lang="en-US" sz="2800" dirty="0" smtClean="0">
                <a:solidFill>
                  <a:schemeClr val="tx1"/>
                </a:solidFill>
                <a:latin typeface="Arial Narrow" pitchFamily="34" charset="0"/>
              </a:rPr>
              <a:t> </a:t>
            </a:r>
            <a:endParaRPr lang="en-US" sz="2800" dirty="0">
              <a:solidFill>
                <a:schemeClr val="tx1"/>
              </a:solidFill>
              <a:latin typeface="Arial Narrow" pitchFamily="34" charset="0"/>
            </a:endParaRPr>
          </a:p>
        </p:txBody>
      </p:sp>
      <p:pic>
        <p:nvPicPr>
          <p:cNvPr id="4" name="Content Placeholder 3" descr="IMAGE.jpeg"/>
          <p:cNvPicPr>
            <a:picLocks noGrp="1" noChangeAspect="1"/>
          </p:cNvPicPr>
          <p:nvPr>
            <p:ph idx="1"/>
          </p:nvPr>
        </p:nvPicPr>
        <p:blipFill>
          <a:blip r:embed="rId2" cstate="print"/>
          <a:stretch>
            <a:fillRect/>
          </a:stretch>
        </p:blipFill>
        <p:spPr>
          <a:xfrm>
            <a:off x="838200" y="3048000"/>
            <a:ext cx="7377545" cy="3810000"/>
          </a:xfrm>
        </p:spPr>
      </p:pic>
    </p:spTree>
  </p:cSld>
  <p:clrMapOvr>
    <a:masterClrMapping/>
  </p:clrMapOvr>
  <p:transition xmlns:p14="http://schemas.microsoft.com/office/powerpoint/2010/main">
    <p:newsfla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buNone/>
            </a:pPr>
            <a:r>
              <a:rPr lang="en-US" dirty="0" smtClean="0"/>
              <a:t>Primary experiment to understand </a:t>
            </a:r>
            <a:r>
              <a:rPr lang="en-US" dirty="0" err="1" smtClean="0"/>
              <a:t>nucleosome</a:t>
            </a:r>
            <a:r>
              <a:rPr lang="en-US" dirty="0" smtClean="0"/>
              <a:t> structure(as it is nucleoprotein material) carried out by Kornberg (1977 ) when he treated DNA with </a:t>
            </a:r>
            <a:r>
              <a:rPr lang="en-US" dirty="0" err="1" smtClean="0"/>
              <a:t>Micrococcal</a:t>
            </a:r>
            <a:r>
              <a:rPr lang="en-US" dirty="0" smtClean="0"/>
              <a:t> </a:t>
            </a:r>
            <a:r>
              <a:rPr lang="en-US" dirty="0" err="1" smtClean="0"/>
              <a:t>endonuclease</a:t>
            </a:r>
            <a:r>
              <a:rPr lang="en-US" dirty="0" smtClean="0"/>
              <a:t> (</a:t>
            </a:r>
            <a:r>
              <a:rPr lang="en-US" i="1" dirty="0" smtClean="0"/>
              <a:t>Micrococcus</a:t>
            </a:r>
            <a:r>
              <a:rPr lang="en-US" dirty="0" smtClean="0"/>
              <a:t> </a:t>
            </a:r>
            <a:r>
              <a:rPr lang="en-US" dirty="0" err="1" smtClean="0"/>
              <a:t>spp</a:t>
            </a:r>
            <a:r>
              <a:rPr lang="en-US" dirty="0" smtClean="0"/>
              <a:t>)  the result revealed that DNA will cleaved in the linker regain releasing free </a:t>
            </a:r>
            <a:r>
              <a:rPr lang="en-US" dirty="0" err="1" smtClean="0"/>
              <a:t>nucleosome</a:t>
            </a:r>
            <a:r>
              <a:rPr lang="en-US" dirty="0" smtClean="0"/>
              <a:t> that contain 170-240 </a:t>
            </a:r>
            <a:r>
              <a:rPr lang="en-US" dirty="0" err="1" smtClean="0"/>
              <a:t>bp</a:t>
            </a:r>
            <a:r>
              <a:rPr lang="en-US" dirty="0" smtClean="0"/>
              <a:t> of DNA(</a:t>
            </a:r>
            <a:r>
              <a:rPr lang="ar-IQ" dirty="0" smtClean="0"/>
              <a:t>اختلاف طول الدنا الملتف حول النيوكليوسوم سببه اختلاف طول الدنا الرابط </a:t>
            </a:r>
            <a:r>
              <a:rPr lang="en-US" dirty="0" smtClean="0"/>
              <a:t> .more extensive treatment result in digestion of all but not the 146-147 </a:t>
            </a:r>
            <a:r>
              <a:rPr lang="en-US" dirty="0" err="1" smtClean="0"/>
              <a:t>bp</a:t>
            </a:r>
            <a:r>
              <a:rPr lang="en-US" dirty="0" smtClean="0"/>
              <a:t> of DNA that warp the </a:t>
            </a:r>
            <a:r>
              <a:rPr lang="en-US" dirty="0" err="1" smtClean="0"/>
              <a:t>octameric</a:t>
            </a:r>
            <a:r>
              <a:rPr lang="en-US" dirty="0" smtClean="0"/>
              <a:t>  or </a:t>
            </a:r>
            <a:r>
              <a:rPr lang="en-US" dirty="0" err="1" smtClean="0"/>
              <a:t>nucleosome</a:t>
            </a:r>
            <a:r>
              <a:rPr lang="en-US" dirty="0" smtClean="0"/>
              <a:t> core protein complex ,thus the length of linker DNA differ from one tissue to another .inside the core there are the </a:t>
            </a:r>
            <a:r>
              <a:rPr lang="en-US" dirty="0" err="1" smtClean="0"/>
              <a:t>octameric</a:t>
            </a:r>
            <a:r>
              <a:rPr lang="en-US" dirty="0" smtClean="0"/>
              <a:t> protein while the fifth </a:t>
            </a:r>
            <a:r>
              <a:rPr lang="en-US" dirty="0" err="1" smtClean="0"/>
              <a:t>histone</a:t>
            </a:r>
            <a:r>
              <a:rPr lang="en-US" dirty="0" smtClean="0"/>
              <a:t> H1 usually exist out side the core (in the binding region between </a:t>
            </a:r>
            <a:r>
              <a:rPr lang="en-US" dirty="0" err="1" smtClean="0"/>
              <a:t>nucleosome</a:t>
            </a:r>
            <a:r>
              <a:rPr lang="en-US" dirty="0" smtClean="0"/>
              <a:t> and another) and it will bind and protect 20bp of DNA while the rest of the remaining  200-240 </a:t>
            </a:r>
            <a:r>
              <a:rPr lang="en-US" dirty="0" err="1" smtClean="0"/>
              <a:t>bp</a:t>
            </a:r>
            <a:r>
              <a:rPr lang="en-US" dirty="0" smtClean="0"/>
              <a:t> represent the linker .the length of the </a:t>
            </a:r>
            <a:r>
              <a:rPr lang="en-US" dirty="0" err="1" smtClean="0"/>
              <a:t>nucleosome</a:t>
            </a:r>
            <a:r>
              <a:rPr lang="en-US" dirty="0" smtClean="0"/>
              <a:t> is 5,5 nm and the diameter is 10-11 nm while diameter will be 30 nm after forming the </a:t>
            </a:r>
            <a:endParaRPr lang="en-US" dirty="0"/>
          </a:p>
        </p:txBody>
      </p:sp>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6image006.jpg"/>
          <p:cNvPicPr>
            <a:picLocks noGrp="1" noChangeAspect="1"/>
          </p:cNvPicPr>
          <p:nvPr>
            <p:ph idx="1"/>
          </p:nvPr>
        </p:nvPicPr>
        <p:blipFill>
          <a:blip r:embed="rId2" cstate="print"/>
          <a:stretch>
            <a:fillRect/>
          </a:stretch>
        </p:blipFill>
        <p:spPr>
          <a:xfrm>
            <a:off x="0" y="3505200"/>
            <a:ext cx="4512310" cy="3352800"/>
          </a:xfrm>
        </p:spPr>
      </p:pic>
      <p:pic>
        <p:nvPicPr>
          <p:cNvPr id="8" name="Content Placeholder 3" descr="Phil-Carp-Fig-1-Nucleosoma-.jpg"/>
          <p:cNvPicPr>
            <a:picLocks noGrp="1" noChangeAspect="1"/>
          </p:cNvPicPr>
          <p:nvPr>
            <p:ph idx="4294967295"/>
          </p:nvPr>
        </p:nvPicPr>
        <p:blipFill>
          <a:blip r:embed="rId3" cstate="print"/>
          <a:stretch>
            <a:fillRect/>
          </a:stretch>
        </p:blipFill>
        <p:spPr>
          <a:xfrm>
            <a:off x="0" y="381000"/>
            <a:ext cx="4038600" cy="2971800"/>
          </a:xfrm>
        </p:spPr>
      </p:pic>
      <p:pic>
        <p:nvPicPr>
          <p:cNvPr id="5" name="Picture 4" descr="chrom1.gif"/>
          <p:cNvPicPr>
            <a:picLocks noChangeAspect="1"/>
          </p:cNvPicPr>
          <p:nvPr/>
        </p:nvPicPr>
        <p:blipFill>
          <a:blip r:embed="rId4" cstate="print"/>
          <a:stretch>
            <a:fillRect/>
          </a:stretch>
        </p:blipFill>
        <p:spPr>
          <a:xfrm>
            <a:off x="4343400" y="304800"/>
            <a:ext cx="4476750" cy="2590800"/>
          </a:xfrm>
          <a:prstGeom prst="rect">
            <a:avLst/>
          </a:prstGeom>
        </p:spPr>
      </p:pic>
      <p:pic>
        <p:nvPicPr>
          <p:cNvPr id="7" name="Picture 6" descr="octamer.gif"/>
          <p:cNvPicPr>
            <a:picLocks noChangeAspect="1"/>
          </p:cNvPicPr>
          <p:nvPr/>
        </p:nvPicPr>
        <p:blipFill>
          <a:blip r:embed="rId5" cstate="print"/>
          <a:stretch>
            <a:fillRect/>
          </a:stretch>
        </p:blipFill>
        <p:spPr>
          <a:xfrm>
            <a:off x="4572001" y="3124200"/>
            <a:ext cx="4571999" cy="3733800"/>
          </a:xfrm>
          <a:prstGeom prst="rect">
            <a:avLst/>
          </a:prstGeom>
        </p:spPr>
      </p:pic>
      <p:pic>
        <p:nvPicPr>
          <p:cNvPr id="9" name="Picture 8" descr="Phil-Carp-Fig-1-Nucleosoma-.jpg"/>
          <p:cNvPicPr>
            <a:picLocks noChangeAspect="1"/>
          </p:cNvPicPr>
          <p:nvPr/>
        </p:nvPicPr>
        <p:blipFill>
          <a:blip r:embed="rId3" cstate="print"/>
          <a:stretch>
            <a:fillRect/>
          </a:stretch>
        </p:blipFill>
        <p:spPr>
          <a:xfrm>
            <a:off x="25096" y="304800"/>
            <a:ext cx="4242104" cy="3047999"/>
          </a:xfrm>
          <a:prstGeom prst="rect">
            <a:avLst/>
          </a:prstGeom>
        </p:spPr>
      </p:pic>
    </p:spTree>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TotalTime>
  <Words>1119</Words>
  <Application>Microsoft Macintosh PowerPoint</Application>
  <PresentationFormat>On-screen Show (4:3)</PresentationFormat>
  <Paragraphs>56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7th lecture in molecular biology </vt:lpstr>
      <vt:lpstr>General identification </vt:lpstr>
      <vt:lpstr>Basic structure of chromosome</vt:lpstr>
      <vt:lpstr>Basic information about chromatin :it is the major component of the nucleus,the genetic material consist from 50% DNA and protein for each and  during interphase this chromatin appeared as uncondensed diffused material look like beads- in string (خرز في خيط مسبحة )but during metaphase it will arrange to thread-like structur </vt:lpstr>
      <vt:lpstr>PowerPoint Presentation</vt:lpstr>
      <vt:lpstr>PowerPoint Presentation</vt:lpstr>
      <vt:lpstr> The nucleosome forms by the association of two copies each of the four core histones, H2A, H2B, H3 and H4 forming the histone octamer and ~147 base pairs of DNA. The DNA adopts a flat left handed superhelix with ~1.65 (1 and 3\4turns)  around the histone octamer and each nucleosome attached with followed one by linker DNA ( 20-60 BP) thus total DNA warp around it =200bp which will be protected from digestion with micrococcal    endonuclease </vt:lpstr>
      <vt:lpstr>PowerPoint Presentation</vt:lpstr>
      <vt:lpstr>PowerPoint Presentation</vt:lpstr>
      <vt:lpstr>PowerPoint Presentation</vt:lpstr>
      <vt:lpstr>Core histones are four protein called H2A, H2B, H3 and H4 and they are all found in equal parts in the cell. All four of the core histones amino acid sequences contain between 20 and 25% of lysine and arginine. Molecular  size for the core protein  ranges between 11400 and 15400 Daltons making them relatively small yet highly positively charged proteins allowing them to closely associate with negatively charged DNA, for H1 Histone it is relatively larger (MW :21KD)and percentage of basic amino acid is 30.5%                       ,   </vt:lpstr>
      <vt:lpstr>PowerPoint Presentation</vt:lpstr>
      <vt:lpstr>PowerPoint Presentation</vt:lpstr>
      <vt:lpstr>Other type of histones </vt:lpstr>
      <vt:lpstr>What are telomeres? </vt:lpstr>
      <vt:lpstr>Levels of DNA packaging</vt:lpstr>
      <vt:lpstr>DNA REPLICATION PART 1                                .   semiconservative replication by meselson and stahal 1958(the most beautiful experiment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Sawsan</dc:creator>
  <cp:lastModifiedBy>nadal alsaryi</cp:lastModifiedBy>
  <cp:revision>80</cp:revision>
  <dcterms:created xsi:type="dcterms:W3CDTF">2013-11-14T19:45:54Z</dcterms:created>
  <dcterms:modified xsi:type="dcterms:W3CDTF">2018-12-29T14:30:53Z</dcterms:modified>
</cp:coreProperties>
</file>