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62" r:id="rId5"/>
    <p:sldId id="258" r:id="rId6"/>
    <p:sldId id="267" r:id="rId7"/>
    <p:sldId id="268" r:id="rId8"/>
    <p:sldId id="275" r:id="rId9"/>
    <p:sldId id="260" r:id="rId10"/>
    <p:sldId id="263" r:id="rId11"/>
    <p:sldId id="269" r:id="rId12"/>
    <p:sldId id="274" r:id="rId13"/>
    <p:sldId id="271" r:id="rId14"/>
    <p:sldId id="264" r:id="rId15"/>
    <p:sldId id="265" r:id="rId16"/>
    <p:sldId id="276" r:id="rId17"/>
    <p:sldId id="277" r:id="rId18"/>
    <p:sldId id="283" r:id="rId19"/>
    <p:sldId id="284"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autoAdjust="0"/>
  </p:normalViewPr>
  <p:slideViewPr>
    <p:cSldViewPr>
      <p:cViewPr>
        <p:scale>
          <a:sx n="65" d="100"/>
          <a:sy n="65" d="100"/>
        </p:scale>
        <p:origin x="-152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001C5EE-BEAD-4F16-836E-7E94B223E05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001C5EE-BEAD-4F16-836E-7E94B223E05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28C0A0-604D-4C50-BDA0-74FD3C781E34}" type="datetimeFigureOut">
              <a:rPr lang="en-US" smtClean="0"/>
              <a:pPr/>
              <a:t>29/12/18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28C0A0-604D-4C50-BDA0-74FD3C781E34}" type="datetimeFigureOut">
              <a:rPr lang="en-US" smtClean="0"/>
              <a:pPr/>
              <a:t>29/12/18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01C5EE-BEAD-4F16-836E-7E94B223E05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ell_(biology)" TargetMode="External"/><Relationship Id="rId4" Type="http://schemas.openxmlformats.org/officeDocument/2006/relationships/hyperlink" Target="http://en.wikipedia.org/wiki/Prokaryote" TargetMode="External"/><Relationship Id="rId5" Type="http://schemas.openxmlformats.org/officeDocument/2006/relationships/hyperlink" Target="http://en.wikipedia.org/wiki/Genome" TargetMode="External"/><Relationship Id="rId6" Type="http://schemas.openxmlformats.org/officeDocument/2006/relationships/hyperlink" Target="http://en.wikipedia.org/wiki/Eukaryote" TargetMode="External"/><Relationship Id="rId7" Type="http://schemas.openxmlformats.org/officeDocument/2006/relationships/hyperlink" Target="http://en.wikipedia.org/wiki/Nuclear_membrane" TargetMode="External"/><Relationship Id="rId8" Type="http://schemas.openxmlformats.org/officeDocument/2006/relationships/hyperlink" Target="http://en.wikipedia.org/wiki/DNA" TargetMode="External"/><Relationship Id="rId9" Type="http://schemas.openxmlformats.org/officeDocument/2006/relationships/hyperlink" Target="http://en.wikipedia.org/wiki/Chromosome" TargetMode="External"/><Relationship Id="rId1" Type="http://schemas.openxmlformats.org/officeDocument/2006/relationships/slideLayout" Target="../slideLayouts/slideLayout2.xml"/><Relationship Id="rId2" Type="http://schemas.openxmlformats.org/officeDocument/2006/relationships/hyperlink" Target="http://en.wikipedia.org/wiki/Cell_nucle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ycoplasma_genitalium" TargetMode="External"/><Relationship Id="rId4" Type="http://schemas.openxmlformats.org/officeDocument/2006/relationships/hyperlink" Target="http://en.wikipedia.org/wiki/Mitochondria" TargetMode="External"/><Relationship Id="rId5" Type="http://schemas.openxmlformats.org/officeDocument/2006/relationships/hyperlink" Target="http://en.wikipedia.org/wiki/Chloroplasts" TargetMode="External"/><Relationship Id="rId1" Type="http://schemas.openxmlformats.org/officeDocument/2006/relationships/slideLayout" Target="../slideLayouts/slideLayout2.xml"/><Relationship Id="rId2" Type="http://schemas.openxmlformats.org/officeDocument/2006/relationships/hyperlink" Target="http://en.wikipedia.org/wiki/Chromos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ranscription_facto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iston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457201"/>
            <a:ext cx="8062912" cy="838200"/>
          </a:xfrm>
        </p:spPr>
        <p:txBody>
          <a:bodyPr>
            <a:normAutofit fontScale="90000"/>
          </a:bodyPr>
          <a:lstStyle/>
          <a:p>
            <a:pPr algn="just"/>
            <a:r>
              <a:rPr lang="en-US" sz="4000" dirty="0" smtClean="0">
                <a:effectLst/>
              </a:rPr>
              <a:t>6</a:t>
            </a:r>
            <a:r>
              <a:rPr lang="en-US" sz="4000" baseline="30000" dirty="0" smtClean="0">
                <a:effectLst/>
              </a:rPr>
              <a:t>th</a:t>
            </a:r>
            <a:r>
              <a:rPr lang="en-US" sz="4000" dirty="0" smtClean="0">
                <a:effectLst/>
              </a:rPr>
              <a:t> lecture in molecular biology</a:t>
            </a:r>
            <a:endParaRPr lang="en-US" sz="4000" dirty="0">
              <a:effectLst/>
            </a:endParaRPr>
          </a:p>
        </p:txBody>
      </p:sp>
      <p:sp>
        <p:nvSpPr>
          <p:cNvPr id="5" name="Subtitle 4"/>
          <p:cNvSpPr>
            <a:spLocks noGrp="1"/>
          </p:cNvSpPr>
          <p:nvPr>
            <p:ph type="subTitle" idx="1"/>
          </p:nvPr>
        </p:nvSpPr>
        <p:spPr>
          <a:xfrm>
            <a:off x="609600" y="1143000"/>
            <a:ext cx="8062912" cy="1219200"/>
          </a:xfrm>
        </p:spPr>
        <p:txBody>
          <a:bodyPr/>
          <a:lstStyle/>
          <a:p>
            <a:pPr algn="just"/>
            <a:r>
              <a:rPr lang="en-US" dirty="0" smtClean="0"/>
              <a:t>Prokaryotic and Eukaryotic Chromosome</a:t>
            </a:r>
          </a:p>
          <a:p>
            <a:pPr algn="just"/>
            <a:r>
              <a:rPr lang="en-US" dirty="0" err="1" smtClean="0"/>
              <a:t>Dr.Sawsan</a:t>
            </a:r>
            <a:r>
              <a:rPr lang="en-US" dirty="0" smtClean="0"/>
              <a:t> </a:t>
            </a:r>
            <a:r>
              <a:rPr lang="en-US" dirty="0" err="1" smtClean="0"/>
              <a:t>Sajid</a:t>
            </a:r>
            <a:r>
              <a:rPr lang="en-US" dirty="0" smtClean="0"/>
              <a:t>  </a:t>
            </a:r>
            <a:endParaRPr lang="en-US" dirty="0"/>
          </a:p>
        </p:txBody>
      </p:sp>
      <p:pic>
        <p:nvPicPr>
          <p:cNvPr id="6" name="Picture 5" descr="prokaryote-and-eukaryote-cell.jpeg"/>
          <p:cNvPicPr>
            <a:picLocks noChangeAspect="1"/>
          </p:cNvPicPr>
          <p:nvPr/>
        </p:nvPicPr>
        <p:blipFill>
          <a:blip r:embed="rId2"/>
          <a:stretch>
            <a:fillRect/>
          </a:stretch>
        </p:blipFill>
        <p:spPr>
          <a:xfrm>
            <a:off x="304800" y="2286000"/>
            <a:ext cx="8534399" cy="4343400"/>
          </a:xfrm>
          <a:prstGeom prst="rect">
            <a:avLst/>
          </a:prstGeom>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M nuclioted.jpg"/>
          <p:cNvPicPr>
            <a:picLocks noGrp="1" noChangeAspect="1"/>
          </p:cNvPicPr>
          <p:nvPr>
            <p:ph idx="1"/>
          </p:nvPr>
        </p:nvPicPr>
        <p:blipFill>
          <a:blip r:embed="rId2"/>
          <a:stretch>
            <a:fillRect/>
          </a:stretch>
        </p:blipFill>
        <p:spPr>
          <a:xfrm>
            <a:off x="762000" y="1295400"/>
            <a:ext cx="7543799" cy="51816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607380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dirty="0" smtClean="0"/>
              <a:t>the chromosome is further folded into 50 or `100 loops(domains) of about 100 kbp. These domains supercoiled  independently and indeed, even small sections within the same loop can transiently have different degrees of supercoiling., the specific supercoiling of a region can affect the ability of the cell to express genes in that region. Because supercoiling is affected by so many things and in turn can affect expression of much of the genome, it will be important for microbiologists to develop a better understanding of this phenomenon in the future.</a:t>
            </a:r>
            <a:endParaRPr lang="en-US"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sz="17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26" name="AutoShape 2"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sz="17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28" name="AutoShape 4"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shows supercoiling of the DNA. This negative supercoiling makes it slightly easier to separate the two strands of the double helix, as must be done to start transcription and replication.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sz="17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0" name="AutoShape 6" descr="Supercoiling of DNA strands"/>
          <p:cNvSpPr>
            <a:spLocks noChangeAspect="1" noChangeArrowheads="1"/>
          </p:cNvSpPr>
          <p:nvPr/>
        </p:nvSpPr>
        <p:spPr bwMode="auto">
          <a:xfrm>
            <a:off x="31750" y="0"/>
            <a:ext cx="4762500" cy="27432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400" b="1" dirty="0" smtClean="0"/>
              <a:t>Chromosome structural organization</a:t>
            </a:r>
            <a:r>
              <a:rPr lang="en-US" sz="2400" dirty="0" smtClean="0"/>
              <a:t>. A model of the overall structure of the bacterial chromosome. (A) The unfolded, circular chromosome of </a:t>
            </a:r>
            <a:r>
              <a:rPr lang="en-US" sz="2400" i="1" dirty="0" smtClean="0"/>
              <a:t>E. coli</a:t>
            </a:r>
            <a:r>
              <a:rPr lang="en-US" sz="2400" dirty="0" smtClean="0"/>
              <a:t>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a:t>
            </a:r>
            <a:r>
              <a:rPr lang="en-US" sz="2400" i="1" dirty="0" smtClean="0"/>
              <a:t>E. coli</a:t>
            </a:r>
            <a:r>
              <a:rPr lang="en-US" sz="2400" dirty="0" smtClean="0"/>
              <a:t> is about 50. (C) Supercoiling and other interactions cause the chromosome to compact greatly</a:t>
            </a:r>
            <a:endParaRPr lang="en-US" sz="2400" dirty="0"/>
          </a:p>
        </p:txBody>
      </p:sp>
      <p:pic>
        <p:nvPicPr>
          <p:cNvPr id="4" name="Content Placeholder 3" descr="2-28.gif"/>
          <p:cNvPicPr>
            <a:picLocks noGrp="1" noChangeAspect="1"/>
          </p:cNvPicPr>
          <p:nvPr>
            <p:ph idx="1"/>
          </p:nvPr>
        </p:nvPicPr>
        <p:blipFill>
          <a:blip r:embed="rId2"/>
          <a:stretch>
            <a:fillRect/>
          </a:stretch>
        </p:blipFill>
        <p:spPr>
          <a:xfrm>
            <a:off x="536900" y="4419600"/>
            <a:ext cx="6349675" cy="2362200"/>
          </a:xfr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en-US" sz="2800" dirty="0" smtClean="0">
                <a:effectLst/>
              </a:rPr>
              <a:t>Twisting and re folding of chromosomal DNA </a:t>
            </a:r>
            <a:r>
              <a:rPr lang="ar-IQ" sz="2800" dirty="0" smtClean="0">
                <a:effectLst/>
              </a:rPr>
              <a:t>للاطلاع </a:t>
            </a:r>
            <a:endParaRPr lang="en-US" sz="2800" dirty="0">
              <a:effectLst/>
            </a:endParaRPr>
          </a:p>
        </p:txBody>
      </p:sp>
      <p:pic>
        <p:nvPicPr>
          <p:cNvPr id="4" name="Content Placeholder 3" descr="2-27.png"/>
          <p:cNvPicPr>
            <a:picLocks noGrp="1" noChangeAspect="1"/>
          </p:cNvPicPr>
          <p:nvPr>
            <p:ph idx="1"/>
          </p:nvPr>
        </p:nvPicPr>
        <p:blipFill>
          <a:blip r:embed="rId2"/>
          <a:stretch>
            <a:fillRect/>
          </a:stretch>
        </p:blipFill>
        <p:spPr>
          <a:xfrm>
            <a:off x="2105570" y="2533799"/>
            <a:ext cx="4932859" cy="2841327"/>
          </a:xfrm>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rmicro2261-f1.jpg"/>
          <p:cNvPicPr>
            <a:picLocks noGrp="1" noChangeAspect="1"/>
          </p:cNvPicPr>
          <p:nvPr>
            <p:ph idx="1"/>
          </p:nvPr>
        </p:nvPicPr>
        <p:blipFill>
          <a:blip r:embed="rId2"/>
          <a:stretch>
            <a:fillRect/>
          </a:stretch>
        </p:blipFill>
        <p:spPr>
          <a:xfrm>
            <a:off x="1341451" y="1600200"/>
            <a:ext cx="6461098" cy="4708525"/>
          </a:xfr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800" dirty="0" smtClean="0"/>
              <a:t>EM IMAGE for chromosome :one nick will cases relaxation of the domain </a:t>
            </a:r>
            <a:endParaRPr lang="en-US" sz="2800" dirty="0"/>
          </a:p>
        </p:txBody>
      </p:sp>
      <p:pic>
        <p:nvPicPr>
          <p:cNvPr id="4" name="Content Placeholder 3" descr="nucleoid.jpg"/>
          <p:cNvPicPr>
            <a:picLocks noGrp="1" noChangeAspect="1"/>
          </p:cNvPicPr>
          <p:nvPr>
            <p:ph idx="1"/>
          </p:nvPr>
        </p:nvPicPr>
        <p:blipFill>
          <a:blip r:embed="rId2"/>
          <a:stretch>
            <a:fillRect/>
          </a:stretch>
        </p:blipFill>
        <p:spPr>
          <a:xfrm>
            <a:off x="304800" y="914400"/>
            <a:ext cx="8458200" cy="5715000"/>
          </a:xfrm>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chromatin1315197347145.png"/>
          <p:cNvPicPr>
            <a:picLocks noGrp="1" noChangeAspect="1"/>
          </p:cNvPicPr>
          <p:nvPr>
            <p:ph idx="1"/>
          </p:nvPr>
        </p:nvPicPr>
        <p:blipFill>
          <a:blip r:embed="rId2"/>
          <a:stretch>
            <a:fillRect/>
          </a:stretch>
        </p:blipFill>
        <p:spPr>
          <a:xfrm>
            <a:off x="609600" y="304800"/>
            <a:ext cx="7315200" cy="6400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m-bio-9-chromosome_structure.jpg"/>
          <p:cNvPicPr>
            <a:picLocks noGrp="1" noChangeAspect="1"/>
          </p:cNvPicPr>
          <p:nvPr>
            <p:ph idx="1"/>
          </p:nvPr>
        </p:nvPicPr>
        <p:blipFill>
          <a:blip r:embed="rId2"/>
          <a:stretch>
            <a:fillRect/>
          </a:stretch>
        </p:blipFill>
        <p:spPr>
          <a:xfrm>
            <a:off x="228600" y="457200"/>
            <a:ext cx="8458199" cy="617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p11p5.jpg"/>
          <p:cNvPicPr>
            <a:picLocks noGrp="1" noChangeAspect="1"/>
          </p:cNvPicPr>
          <p:nvPr>
            <p:ph idx="1"/>
          </p:nvPr>
        </p:nvPicPr>
        <p:blipFill>
          <a:blip r:embed="rId2"/>
          <a:stretch>
            <a:fillRect/>
          </a:stretch>
        </p:blipFill>
        <p:spPr>
          <a:xfrm>
            <a:off x="0" y="533400"/>
            <a:ext cx="8991600" cy="6019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chromosomes-genes-nucleotides-dna-base-pairs-and-the-future-of-human-evolution1.png"/>
          <p:cNvPicPr>
            <a:picLocks noGrp="1" noChangeAspect="1"/>
          </p:cNvPicPr>
          <p:nvPr>
            <p:ph idx="1"/>
          </p:nvPr>
        </p:nvPicPr>
        <p:blipFill>
          <a:blip r:embed="rId2"/>
          <a:stretch>
            <a:fillRect/>
          </a:stretch>
        </p:blipFill>
        <p:spPr>
          <a:xfrm>
            <a:off x="381000" y="381000"/>
            <a:ext cx="8534399" cy="6172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6172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dirty="0" smtClean="0">
                <a:solidFill>
                  <a:schemeClr val="bg1"/>
                </a:solidFill>
              </a:rPr>
              <a:t>The </a:t>
            </a:r>
            <a:r>
              <a:rPr lang="en-US" b="1" dirty="0" err="1" smtClean="0">
                <a:solidFill>
                  <a:schemeClr val="bg1"/>
                </a:solidFill>
              </a:rPr>
              <a:t>nucleoid</a:t>
            </a:r>
            <a:r>
              <a:rPr lang="en-US" dirty="0" smtClean="0"/>
              <a:t> :(meaning </a:t>
            </a:r>
            <a:r>
              <a:rPr lang="en-US" i="1" dirty="0" smtClean="0">
                <a:hlinkClick r:id="rId2" tooltip="Cell nucleus"/>
              </a:rPr>
              <a:t>nucleus</a:t>
            </a:r>
            <a:r>
              <a:rPr lang="en-US" i="1" dirty="0" smtClean="0"/>
              <a:t>-like</a:t>
            </a:r>
            <a:r>
              <a:rPr lang="en-US" dirty="0" smtClean="0"/>
              <a:t>) is an irregularly-shaped region within the </a:t>
            </a:r>
            <a:r>
              <a:rPr lang="en-US" dirty="0" smtClean="0">
                <a:hlinkClick r:id="rId3" tooltip="Cell (biology)"/>
              </a:rPr>
              <a:t>cell</a:t>
            </a:r>
            <a:r>
              <a:rPr lang="en-US" dirty="0" smtClean="0"/>
              <a:t> of a </a:t>
            </a:r>
            <a:r>
              <a:rPr lang="en-US" dirty="0" smtClean="0">
                <a:hlinkClick r:id="rId4" tooltip="Prokaryote"/>
              </a:rPr>
              <a:t>prokaryote</a:t>
            </a:r>
            <a:r>
              <a:rPr lang="en-US" dirty="0" smtClean="0"/>
              <a:t> that contains all or most of the </a:t>
            </a:r>
            <a:r>
              <a:rPr lang="en-US" dirty="0" smtClean="0">
                <a:hlinkClick r:id="rId5" tooltip="Genome"/>
              </a:rPr>
              <a:t>genetic material</a:t>
            </a:r>
            <a:r>
              <a:rPr lang="en-US" dirty="0" smtClean="0"/>
              <a:t>. In contrast to the </a:t>
            </a:r>
            <a:r>
              <a:rPr lang="en-US" dirty="0" smtClean="0">
                <a:hlinkClick r:id="rId2" tooltip="Cell nucleus"/>
              </a:rPr>
              <a:t>nucleus</a:t>
            </a:r>
            <a:r>
              <a:rPr lang="en-US" dirty="0" smtClean="0"/>
              <a:t> of a </a:t>
            </a:r>
            <a:r>
              <a:rPr lang="en-US" dirty="0" smtClean="0">
                <a:hlinkClick r:id="rId6" tooltip="Eukaryote"/>
              </a:rPr>
              <a:t>eukaryotic</a:t>
            </a:r>
            <a:r>
              <a:rPr lang="en-US" dirty="0" smtClean="0"/>
              <a:t> cell, it is not surrounded by a </a:t>
            </a:r>
            <a:r>
              <a:rPr lang="en-US" dirty="0" smtClean="0">
                <a:hlinkClick r:id="rId7" tooltip="Nuclear membrane"/>
              </a:rPr>
              <a:t>nuclear membrane</a:t>
            </a:r>
            <a:r>
              <a:rPr lang="en-US" dirty="0" smtClean="0"/>
              <a:t>. The </a:t>
            </a:r>
            <a:r>
              <a:rPr lang="en-US" dirty="0" smtClean="0">
                <a:hlinkClick r:id="rId5" tooltip="Genome"/>
              </a:rPr>
              <a:t>genome</a:t>
            </a:r>
            <a:r>
              <a:rPr lang="en-US" dirty="0" smtClean="0"/>
              <a:t> of prokaryotic organisms generally is a super coiled  circular, double-stranded piece of </a:t>
            </a:r>
            <a:r>
              <a:rPr lang="en-US" dirty="0" smtClean="0">
                <a:hlinkClick r:id="rId8" tooltip="DNA"/>
              </a:rPr>
              <a:t>DNA</a:t>
            </a:r>
            <a:r>
              <a:rPr lang="en-US" dirty="0" smtClean="0"/>
              <a:t>, of which multiple copies may exist at any time. The length of a genome widely varies, but generally is at least a few million base pairs It is commonly referred to as a prokaryotic </a:t>
            </a:r>
            <a:r>
              <a:rPr lang="en-US" u="sng" dirty="0" smtClean="0">
                <a:hlinkClick r:id="rId9" tooltip="Chromosome"/>
              </a:rPr>
              <a:t>chromosome</a:t>
            </a:r>
            <a:r>
              <a:rPr lang="en-US" dirty="0" smtClean="0"/>
              <a:t>.</a:t>
            </a:r>
          </a:p>
          <a:p>
            <a:pPr algn="just"/>
            <a:r>
              <a:rPr lang="en-US" dirty="0" smtClean="0"/>
              <a:t/>
            </a:r>
            <a:br>
              <a:rPr lang="en-US" dirty="0" smtClean="0"/>
            </a:br>
            <a:endParaRPr lang="en-US" dirty="0"/>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05-11.jpg"/>
          <p:cNvPicPr>
            <a:picLocks noGrp="1" noChangeAspect="1"/>
          </p:cNvPicPr>
          <p:nvPr>
            <p:ph idx="1"/>
          </p:nvPr>
        </p:nvPicPr>
        <p:blipFill>
          <a:blip r:embed="rId2"/>
          <a:stretch>
            <a:fillRect/>
          </a:stretch>
        </p:blipFill>
        <p:spPr>
          <a:xfrm>
            <a:off x="762000" y="381000"/>
            <a:ext cx="7467600" cy="6324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istone.gif"/>
          <p:cNvPicPr>
            <a:picLocks noGrp="1" noChangeAspect="1"/>
          </p:cNvPicPr>
          <p:nvPr>
            <p:ph idx="1"/>
          </p:nvPr>
        </p:nvPicPr>
        <p:blipFill>
          <a:blip r:embed="rId2"/>
          <a:stretch>
            <a:fillRect/>
          </a:stretch>
        </p:blipFill>
        <p:spPr>
          <a:xfrm>
            <a:off x="990600" y="533400"/>
            <a:ext cx="7239000" cy="6324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hromatinFig1Eng.gif"/>
          <p:cNvPicPr>
            <a:picLocks noGrp="1" noChangeAspect="1"/>
          </p:cNvPicPr>
          <p:nvPr>
            <p:ph idx="1"/>
          </p:nvPr>
        </p:nvPicPr>
        <p:blipFill>
          <a:blip r:embed="rId2"/>
          <a:stretch>
            <a:fillRect/>
          </a:stretch>
        </p:blipFill>
        <p:spPr>
          <a:xfrm>
            <a:off x="1219200" y="457200"/>
            <a:ext cx="6400800" cy="60959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ucleosome%20structure.jpg"/>
          <p:cNvPicPr>
            <a:picLocks noGrp="1" noChangeAspect="1"/>
          </p:cNvPicPr>
          <p:nvPr>
            <p:ph idx="1"/>
          </p:nvPr>
        </p:nvPicPr>
        <p:blipFill>
          <a:blip r:embed="rId2"/>
          <a:stretch>
            <a:fillRect/>
          </a:stretch>
        </p:blipFill>
        <p:spPr>
          <a:xfrm>
            <a:off x="533400" y="609600"/>
            <a:ext cx="7772400" cy="5638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ucleosome.jpg"/>
          <p:cNvPicPr>
            <a:picLocks noGrp="1" noChangeAspect="1"/>
          </p:cNvPicPr>
          <p:nvPr>
            <p:ph idx="1"/>
          </p:nvPr>
        </p:nvPicPr>
        <p:blipFill>
          <a:blip r:embed="rId2"/>
          <a:stretch>
            <a:fillRect/>
          </a:stretch>
        </p:blipFill>
        <p:spPr>
          <a:xfrm>
            <a:off x="228600" y="457200"/>
            <a:ext cx="3962400" cy="6096000"/>
          </a:xfrm>
        </p:spPr>
      </p:pic>
      <p:pic>
        <p:nvPicPr>
          <p:cNvPr id="5" name="Picture 4" descr="nucleosome.gif"/>
          <p:cNvPicPr>
            <a:picLocks noChangeAspect="1"/>
          </p:cNvPicPr>
          <p:nvPr/>
        </p:nvPicPr>
        <p:blipFill>
          <a:blip r:embed="rId3"/>
          <a:stretch>
            <a:fillRect/>
          </a:stretch>
        </p:blipFill>
        <p:spPr>
          <a:xfrm>
            <a:off x="4495800" y="533400"/>
            <a:ext cx="4048489" cy="5943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ltypes.svg.png"/>
          <p:cNvPicPr>
            <a:picLocks noGrp="1" noChangeAspect="1"/>
          </p:cNvPicPr>
          <p:nvPr>
            <p:ph idx="1"/>
          </p:nvPr>
        </p:nvPicPr>
        <p:blipFill>
          <a:blip r:embed="rId2"/>
          <a:stretch>
            <a:fillRect/>
          </a:stretch>
        </p:blipFill>
        <p:spPr>
          <a:xfrm>
            <a:off x="762000" y="990600"/>
            <a:ext cx="7543800" cy="5105400"/>
          </a:xfrm>
        </p:spPr>
        <p:style>
          <a:lnRef idx="1">
            <a:schemeClr val="accent3"/>
          </a:lnRef>
          <a:fillRef idx="2">
            <a:schemeClr val="accent3"/>
          </a:fillRef>
          <a:effectRef idx="1">
            <a:schemeClr val="accent3"/>
          </a:effectRef>
          <a:fontRef idx="minor">
            <a:schemeClr val="dk1"/>
          </a:fontRef>
        </p:style>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pPr algn="just"/>
            <a:r>
              <a:rPr lang="en-US" sz="2800" dirty="0" smtClean="0">
                <a:effectLst/>
              </a:rPr>
              <a:t>Haploid chromosome occupied the half of the cell </a:t>
            </a:r>
            <a:endParaRPr lang="en-US" sz="2800" dirty="0">
              <a:effectLst/>
            </a:endParaRPr>
          </a:p>
        </p:txBody>
      </p:sp>
      <p:pic>
        <p:nvPicPr>
          <p:cNvPr id="4" name="Content Placeholder 3" descr="biobook_cells_12.png"/>
          <p:cNvPicPr>
            <a:picLocks noGrp="1" noChangeAspect="1"/>
          </p:cNvPicPr>
          <p:nvPr>
            <p:ph idx="1"/>
          </p:nvPr>
        </p:nvPicPr>
        <p:blipFill>
          <a:blip r:embed="rId2"/>
          <a:stretch>
            <a:fillRect/>
          </a:stretch>
        </p:blipFill>
        <p:spPr>
          <a:xfrm>
            <a:off x="772382" y="1295400"/>
            <a:ext cx="7599236" cy="5159375"/>
          </a:xfrm>
        </p:spPr>
        <p:style>
          <a:lnRef idx="1">
            <a:schemeClr val="accent1"/>
          </a:lnRef>
          <a:fillRef idx="2">
            <a:schemeClr val="accent1"/>
          </a:fillRef>
          <a:effectRef idx="1">
            <a:schemeClr val="accent1"/>
          </a:effectRef>
          <a:fontRef idx="minor">
            <a:schemeClr val="dk1"/>
          </a:fontRef>
        </p:style>
      </p:pic>
    </p:spTree>
  </p:cSld>
  <p:clrMapOvr>
    <a:masterClrMapping/>
  </p:clrMapOvr>
  <p:transition xmlns:p14="http://schemas.microsoft.com/office/powerpoint/2010/main">
    <p:wheel spokes="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42106"/>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n-US" dirty="0" smtClean="0">
                <a:solidFill>
                  <a:schemeClr val="bg1"/>
                </a:solidFill>
              </a:rPr>
              <a:t>A </a:t>
            </a:r>
            <a:r>
              <a:rPr lang="en-US" i="1" dirty="0" err="1" smtClean="0">
                <a:solidFill>
                  <a:schemeClr val="bg1"/>
                </a:solidFill>
              </a:rPr>
              <a:t>genophore</a:t>
            </a:r>
            <a:r>
              <a:rPr lang="en-US" dirty="0" smtClean="0"/>
              <a:t> is the DNA of a prokaryote circular in most prokaryotes, and linear in very few. The circular nature of the . It is commonly referred to as a prokaryotic </a:t>
            </a:r>
            <a:r>
              <a:rPr lang="en-US" dirty="0" smtClean="0">
                <a:hlinkClick r:id="rId2" tooltip="Chromosome"/>
              </a:rPr>
              <a:t>chromosome</a:t>
            </a:r>
            <a:r>
              <a:rPr lang="en-US" dirty="0" smtClean="0"/>
              <a:t>. The term "</a:t>
            </a:r>
            <a:r>
              <a:rPr lang="en-US" dirty="0" err="1" smtClean="0">
                <a:solidFill>
                  <a:schemeClr val="bg1"/>
                </a:solidFill>
              </a:rPr>
              <a:t>chromany</a:t>
            </a:r>
            <a:r>
              <a:rPr lang="en-US" dirty="0" smtClean="0"/>
              <a:t> prokaryotic organisms employ some specialized proteins (that can be considered as "</a:t>
            </a:r>
            <a:r>
              <a:rPr lang="en-US" dirty="0" err="1" smtClean="0">
                <a:solidFill>
                  <a:schemeClr val="bg1"/>
                </a:solidFill>
              </a:rPr>
              <a:t>histone</a:t>
            </a:r>
            <a:r>
              <a:rPr lang="en-US" dirty="0" smtClean="0">
                <a:solidFill>
                  <a:schemeClr val="bg1"/>
                </a:solidFill>
              </a:rPr>
              <a:t>-like" proteins</a:t>
            </a:r>
            <a:r>
              <a:rPr lang="en-US" dirty="0" smtClean="0"/>
              <a:t>). A </a:t>
            </a:r>
            <a:r>
              <a:rPr lang="en-US" dirty="0" err="1" smtClean="0"/>
              <a:t>genophore</a:t>
            </a:r>
            <a:r>
              <a:rPr lang="en-US" dirty="0" smtClean="0"/>
              <a:t> can be as small as 580,073 base pairs (as in </a:t>
            </a:r>
            <a:r>
              <a:rPr lang="en-US" i="1" u="sng" dirty="0" err="1" smtClean="0">
                <a:hlinkClick r:id="rId3" tooltip="Mycoplasma genitalium"/>
              </a:rPr>
              <a:t>Mycoplasma</a:t>
            </a:r>
            <a:r>
              <a:rPr lang="en-US" i="1" u="sng" dirty="0" smtClean="0">
                <a:hlinkClick r:id="rId3" tooltip="Mycoplasma genitalium"/>
              </a:rPr>
              <a:t> </a:t>
            </a:r>
            <a:r>
              <a:rPr lang="en-US" i="1" u="sng" dirty="0" err="1" smtClean="0">
                <a:hlinkClick r:id="rId3" tooltip="Mycoplasma genitalium"/>
              </a:rPr>
              <a:t>genitalium</a:t>
            </a:r>
            <a:r>
              <a:rPr lang="en-US" dirty="0" smtClean="0"/>
              <a:t>) while the largest  </a:t>
            </a:r>
            <a:r>
              <a:rPr lang="en-US" dirty="0" err="1" smtClean="0"/>
              <a:t>genophore</a:t>
            </a:r>
            <a:r>
              <a:rPr lang="en-US" dirty="0" smtClean="0"/>
              <a:t> of </a:t>
            </a:r>
            <a:r>
              <a:rPr lang="en-US" i="1" dirty="0" err="1" smtClean="0"/>
              <a:t>E.coli</a:t>
            </a:r>
            <a:r>
              <a:rPr lang="en-US" dirty="0" smtClean="0"/>
              <a:t> about 10,000 </a:t>
            </a:r>
            <a:r>
              <a:rPr lang="en-US" dirty="0" err="1" smtClean="0"/>
              <a:t>kbp</a:t>
            </a:r>
            <a:r>
              <a:rPr lang="en-US" dirty="0" smtClean="0"/>
              <a:t> while the model organism </a:t>
            </a:r>
            <a:r>
              <a:rPr lang="en-US" i="1" dirty="0" smtClean="0"/>
              <a:t>E. Coli</a:t>
            </a:r>
            <a:r>
              <a:rPr lang="en-US" dirty="0" smtClean="0"/>
              <a:t> K12  is about 4,6 </a:t>
            </a:r>
            <a:r>
              <a:rPr lang="en-US" dirty="0" err="1" smtClean="0"/>
              <a:t>Kbp</a:t>
            </a:r>
            <a:r>
              <a:rPr lang="en-US" dirty="0" smtClean="0"/>
              <a:t> with 4000 genes  . Many eukaryotes (such as plants and animals) carry </a:t>
            </a:r>
            <a:r>
              <a:rPr lang="en-US" dirty="0" err="1" smtClean="0"/>
              <a:t>genophores</a:t>
            </a:r>
            <a:r>
              <a:rPr lang="en-US" dirty="0" smtClean="0"/>
              <a:t> in organelles such as </a:t>
            </a:r>
            <a:r>
              <a:rPr lang="en-US" dirty="0" smtClean="0">
                <a:hlinkClick r:id="rId4" tooltip="Mitochondria"/>
              </a:rPr>
              <a:t>mitochondria</a:t>
            </a:r>
            <a:r>
              <a:rPr lang="en-US" dirty="0" smtClean="0"/>
              <a:t> and </a:t>
            </a:r>
            <a:r>
              <a:rPr lang="en-US" dirty="0" smtClean="0">
                <a:hlinkClick r:id="rId5" tooltip="Chloroplasts"/>
              </a:rPr>
              <a:t>chloroplast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381000"/>
            <a:ext cx="8534400" cy="61722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n-US" dirty="0" smtClean="0">
                <a:solidFill>
                  <a:srgbClr val="7030A0"/>
                </a:solidFill>
              </a:rPr>
              <a:t>. </a:t>
            </a:r>
            <a:r>
              <a:rPr lang="en-US" sz="3600" dirty="0" smtClean="0">
                <a:solidFill>
                  <a:srgbClr val="7030A0"/>
                </a:solidFill>
              </a:rPr>
              <a:t>The chromosome for this bacterium is circular and this is a common arrangement, but there are a number of species with linear chromosomes. If stretched out, this material would be about 1400 µm long or about 1/16</a:t>
            </a:r>
            <a:r>
              <a:rPr lang="en-US" sz="3600" baseline="30000" dirty="0" smtClean="0">
                <a:solidFill>
                  <a:srgbClr val="7030A0"/>
                </a:solidFill>
              </a:rPr>
              <a:t>th</a:t>
            </a:r>
            <a:r>
              <a:rPr lang="en-US" sz="3600" dirty="0" smtClean="0">
                <a:solidFill>
                  <a:srgbClr val="7030A0"/>
                </a:solidFill>
              </a:rPr>
              <a:t> of an inch. The </a:t>
            </a:r>
            <a:r>
              <a:rPr lang="en-US" sz="3600" i="1" dirty="0" smtClean="0">
                <a:solidFill>
                  <a:srgbClr val="7030A0"/>
                </a:solidFill>
              </a:rPr>
              <a:t>E. coli</a:t>
            </a:r>
            <a:r>
              <a:rPr lang="en-US" sz="3600" dirty="0" smtClean="0">
                <a:solidFill>
                  <a:srgbClr val="7030A0"/>
                </a:solidFill>
              </a:rPr>
              <a:t> cell is about 1-5 µm in length so it is clear that an amazing degree of packing is necessary to fit the chromosome inside its tiny host. The </a:t>
            </a:r>
            <a:r>
              <a:rPr lang="en-US" sz="3600" dirty="0" err="1" smtClean="0">
                <a:solidFill>
                  <a:srgbClr val="7030A0"/>
                </a:solidFill>
              </a:rPr>
              <a:t>nucleoid</a:t>
            </a:r>
            <a:r>
              <a:rPr lang="en-US" sz="3600" dirty="0" smtClean="0">
                <a:solidFill>
                  <a:srgbClr val="7030A0"/>
                </a:solidFill>
              </a:rPr>
              <a:t> occupies about half of the bacterial cytoplasm and has a density of 20-50 mg/ml, similar to what is observed for the nucleus of a non-dividing eukaryotic cell. </a:t>
            </a:r>
          </a:p>
          <a:p>
            <a:pPr algn="just"/>
            <a:r>
              <a:rPr lang="en-US" sz="3600" dirty="0" smtClean="0">
                <a:solidFill>
                  <a:srgbClr val="7030A0"/>
                </a:solidFill>
              </a:rPr>
              <a:t>The genetic material here is composed from 60%DNA  the rest is10% protein an large amount of RNA polymerase and mRNA </a:t>
            </a:r>
            <a:r>
              <a:rPr lang="en-US" sz="3600" dirty="0" err="1" smtClean="0">
                <a:solidFill>
                  <a:srgbClr val="7030A0"/>
                </a:solidFill>
              </a:rPr>
              <a:t>rRNA</a:t>
            </a:r>
            <a:r>
              <a:rPr lang="en-US" sz="3600" dirty="0" smtClean="0">
                <a:solidFill>
                  <a:srgbClr val="7030A0"/>
                </a:solidFill>
              </a:rPr>
              <a:t>,</a:t>
            </a:r>
            <a:r>
              <a:rPr lang="en-US" sz="3600" dirty="0" smtClean="0">
                <a:hlinkClick r:id="rId2" tooltip="Transcription factor"/>
              </a:rPr>
              <a:t> transcription factor</a:t>
            </a:r>
            <a:r>
              <a:rPr lang="en-US" sz="3600" dirty="0" smtClean="0"/>
              <a:t> proteins</a:t>
            </a:r>
            <a:r>
              <a:rPr lang="en-US" sz="3600" dirty="0" smtClean="0">
                <a:solidFill>
                  <a:srgbClr val="7030A0"/>
                </a:solidFill>
              </a:rPr>
              <a:t>  that regulate the expression of genes. These seem not to perform any structural role, but reflect the importance of RNA transcription in the </a:t>
            </a:r>
            <a:r>
              <a:rPr lang="en-US" sz="3600" dirty="0" err="1" smtClean="0">
                <a:solidFill>
                  <a:srgbClr val="7030A0"/>
                </a:solidFill>
              </a:rPr>
              <a:t>nucleoid</a:t>
            </a:r>
            <a:r>
              <a:rPr lang="en-US" sz="3600" dirty="0" smtClean="0">
                <a:solidFill>
                  <a:srgbClr val="7030A0"/>
                </a:solidFill>
              </a:rPr>
              <a:t> in growing cells.</a:t>
            </a:r>
            <a:r>
              <a:rPr lang="en-US" sz="2800" dirty="0" smtClean="0"/>
              <a:t> </a:t>
            </a:r>
            <a:endParaRPr lang="en-US" dirty="0">
              <a:solidFill>
                <a:srgbClr val="7030A0"/>
              </a:solidFill>
            </a:endParaRPr>
          </a:p>
        </p:txBody>
      </p:sp>
    </p:spTree>
  </p:cSld>
  <p:clrMapOvr>
    <a:masterClrMapping/>
  </p:clrMapOvr>
  <p:transition xmlns:p14="http://schemas.microsoft.com/office/powerpoint/2010/main">
    <p:diamon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2262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en-US" dirty="0" smtClean="0">
                <a:solidFill>
                  <a:srgbClr val="7030A0"/>
                </a:solidFill>
              </a:rPr>
              <a:t/>
            </a:r>
            <a:br>
              <a:rPr lang="en-US" dirty="0" smtClean="0">
                <a:solidFill>
                  <a:srgbClr val="7030A0"/>
                </a:solidFill>
              </a:rPr>
            </a:br>
            <a:r>
              <a:rPr lang="en-US" dirty="0" smtClean="0">
                <a:solidFill>
                  <a:srgbClr val="7030A0"/>
                </a:solidFill>
              </a:rPr>
              <a:t>The </a:t>
            </a:r>
            <a:r>
              <a:rPr lang="en-US" dirty="0" err="1" smtClean="0">
                <a:solidFill>
                  <a:srgbClr val="7030A0"/>
                </a:solidFill>
              </a:rPr>
              <a:t>nucleoid</a:t>
            </a:r>
            <a:r>
              <a:rPr lang="en-US" dirty="0" smtClean="0">
                <a:solidFill>
                  <a:srgbClr val="7030A0"/>
                </a:solidFill>
              </a:rPr>
              <a:t> is composed of DNA in association with a number of </a:t>
            </a:r>
            <a:r>
              <a:rPr lang="en-US" dirty="0" smtClean="0">
                <a:solidFill>
                  <a:srgbClr val="C00000"/>
                </a:solidFill>
              </a:rPr>
              <a:t>DNA-binding proteins (</a:t>
            </a:r>
            <a:r>
              <a:rPr lang="en-US" dirty="0" err="1" smtClean="0">
                <a:solidFill>
                  <a:srgbClr val="C00000"/>
                </a:solidFill>
              </a:rPr>
              <a:t>histon</a:t>
            </a:r>
            <a:r>
              <a:rPr lang="en-US" dirty="0" smtClean="0">
                <a:solidFill>
                  <a:srgbClr val="C00000"/>
                </a:solidFill>
              </a:rPr>
              <a:t> like protein )</a:t>
            </a:r>
            <a:r>
              <a:rPr lang="en-US" dirty="0" smtClean="0">
                <a:solidFill>
                  <a:srgbClr val="7030A0"/>
                </a:solidFill>
              </a:rPr>
              <a:t>that help it maintain its structure specially </a:t>
            </a:r>
            <a:r>
              <a:rPr lang="en-US" dirty="0" smtClean="0">
                <a:solidFill>
                  <a:srgbClr val="C00000"/>
                </a:solidFill>
              </a:rPr>
              <a:t>H 1 </a:t>
            </a:r>
            <a:r>
              <a:rPr lang="en-US" dirty="0" smtClean="0">
                <a:solidFill>
                  <a:srgbClr val="7030A0"/>
                </a:solidFill>
              </a:rPr>
              <a:t>(MW 16000Dplay role in packaging forming condense protein core</a:t>
            </a:r>
            <a:r>
              <a:rPr lang="en-US" dirty="0" smtClean="0">
                <a:solidFill>
                  <a:srgbClr val="C00000"/>
                </a:solidFill>
              </a:rPr>
              <a:t>(Scaffold) </a:t>
            </a:r>
            <a:r>
              <a:rPr lang="en-US" dirty="0" smtClean="0">
                <a:solidFill>
                  <a:srgbClr val="7030A0"/>
                </a:solidFill>
              </a:rPr>
              <a:t>and these protein are rich with basic amino acid like </a:t>
            </a:r>
            <a:r>
              <a:rPr lang="en-US" dirty="0" err="1" smtClean="0">
                <a:solidFill>
                  <a:srgbClr val="7030A0"/>
                </a:solidFill>
              </a:rPr>
              <a:t>Arginine</a:t>
            </a:r>
            <a:r>
              <a:rPr lang="en-US" dirty="0" smtClean="0">
                <a:solidFill>
                  <a:srgbClr val="7030A0"/>
                </a:solidFill>
              </a:rPr>
              <a:t> and lysine(with additional NH3 group)  . The protein </a:t>
            </a:r>
            <a:r>
              <a:rPr lang="en-US" b="1" dirty="0" smtClean="0">
                <a:solidFill>
                  <a:srgbClr val="C00000"/>
                </a:solidFill>
              </a:rPr>
              <a:t>HU</a:t>
            </a:r>
            <a:r>
              <a:rPr lang="en-US" dirty="0" smtClean="0">
                <a:solidFill>
                  <a:srgbClr val="7030A0"/>
                </a:solidFill>
              </a:rPr>
              <a:t> non-specifically binds to DNA and bends it </a:t>
            </a:r>
            <a:r>
              <a:rPr lang="ar-IQ" dirty="0" smtClean="0">
                <a:solidFill>
                  <a:srgbClr val="7030A0"/>
                </a:solidFill>
              </a:rPr>
              <a:t>يخلق طية </a:t>
            </a:r>
            <a:r>
              <a:rPr lang="en-US" dirty="0" smtClean="0">
                <a:solidFill>
                  <a:srgbClr val="7030A0"/>
                </a:solidFill>
              </a:rPr>
              <a:t>, with the DNA apparently wrapping around the HU protein. Another protein found on DNA is</a:t>
            </a:r>
            <a:r>
              <a:rPr lang="en-US" dirty="0" smtClean="0">
                <a:solidFill>
                  <a:srgbClr val="C00000"/>
                </a:solidFill>
              </a:rPr>
              <a:t> </a:t>
            </a:r>
            <a:r>
              <a:rPr lang="en-US" b="1" dirty="0" smtClean="0">
                <a:solidFill>
                  <a:srgbClr val="C00000"/>
                </a:solidFill>
              </a:rPr>
              <a:t>IHF</a:t>
            </a:r>
            <a:r>
              <a:rPr lang="en-US" dirty="0" smtClean="0">
                <a:solidFill>
                  <a:srgbClr val="7030A0"/>
                </a:solidFill>
              </a:rPr>
              <a:t>, also facilitates bending of DNA, but it does so by binding to specific DNA sites. A third protein,</a:t>
            </a:r>
            <a:r>
              <a:rPr lang="en-US" dirty="0" smtClean="0">
                <a:solidFill>
                  <a:srgbClr val="C00000"/>
                </a:solidFill>
              </a:rPr>
              <a:t> </a:t>
            </a:r>
            <a:r>
              <a:rPr lang="en-US" b="1" dirty="0" smtClean="0">
                <a:solidFill>
                  <a:srgbClr val="C00000"/>
                </a:solidFill>
              </a:rPr>
              <a:t>H-NS</a:t>
            </a:r>
            <a:r>
              <a:rPr lang="en-US" dirty="0" smtClean="0">
                <a:solidFill>
                  <a:srgbClr val="7030A0"/>
                </a:solidFill>
              </a:rPr>
              <a:t>, binds to DNA non-specifically and is apparently involved in compacting DNA structure. It is found throughout the </a:t>
            </a:r>
            <a:r>
              <a:rPr lang="en-US" dirty="0" err="1" smtClean="0">
                <a:solidFill>
                  <a:srgbClr val="7030A0"/>
                </a:solidFill>
              </a:rPr>
              <a:t>nucleoid</a:t>
            </a:r>
            <a:r>
              <a:rPr lang="en-US" dirty="0" smtClean="0">
                <a:solidFill>
                  <a:srgbClr val="7030A0"/>
                </a:solidFill>
              </a:rPr>
              <a:t> and is likely the major DNA-binding protein that organizes the chromosome. </a:t>
            </a:r>
            <a:endParaRPr lang="ar-IQ" dirty="0" smtClean="0">
              <a:solidFill>
                <a:srgbClr val="7030A0"/>
              </a:solidFill>
            </a:endParaRPr>
          </a:p>
          <a:p>
            <a:pPr algn="just"/>
            <a:r>
              <a:rPr lang="en-US" dirty="0" smtClean="0"/>
              <a:t>H-NS : </a:t>
            </a:r>
            <a:r>
              <a:rPr lang="en-US" dirty="0" err="1" smtClean="0"/>
              <a:t>histone</a:t>
            </a:r>
            <a:r>
              <a:rPr lang="en-US" dirty="0" smtClean="0"/>
              <a:t> –like </a:t>
            </a:r>
            <a:r>
              <a:rPr lang="en-US" dirty="0" err="1" smtClean="0"/>
              <a:t>nucleoid</a:t>
            </a:r>
            <a:r>
              <a:rPr lang="en-US" dirty="0" smtClean="0"/>
              <a:t> structuring</a:t>
            </a:r>
          </a:p>
          <a:p>
            <a:pPr algn="just"/>
            <a:r>
              <a:rPr lang="en-US" dirty="0" smtClean="0"/>
              <a:t>HU :heat unstable protein</a:t>
            </a:r>
          </a:p>
          <a:p>
            <a:pPr algn="just"/>
            <a:r>
              <a:rPr lang="en-US" dirty="0" smtClean="0"/>
              <a:t>FIS; Factor for inversion stimulation </a:t>
            </a:r>
          </a:p>
          <a:p>
            <a:pPr algn="just"/>
            <a:r>
              <a:rPr lang="en-US" dirty="0" smtClean="0"/>
              <a:t>IHF: Integration host factor </a:t>
            </a: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65906"/>
          </a:xfrm>
        </p:spPr>
        <p:txBody>
          <a:bodyPr>
            <a:normAutofit fontScale="90000"/>
          </a:bodyPr>
          <a:lstStyle/>
          <a:p>
            <a:endParaRPr lang="en-US" dirty="0"/>
          </a:p>
        </p:txBody>
      </p:sp>
      <p:sp>
        <p:nvSpPr>
          <p:cNvPr id="4" name="Content Placeholder 2"/>
          <p:cNvSpPr>
            <a:spLocks noGrp="1"/>
          </p:cNvSpPr>
          <p:nvPr>
            <p:ph idx="1"/>
          </p:nvPr>
        </p:nvSpPr>
        <p:spPr>
          <a:xfrm>
            <a:off x="457200" y="304800"/>
            <a:ext cx="8229600" cy="65532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en-US" dirty="0" err="1" smtClean="0"/>
              <a:t>Proteinsor</a:t>
            </a:r>
            <a:r>
              <a:rPr lang="en-US" dirty="0" smtClean="0"/>
              <a:t> </a:t>
            </a:r>
            <a:r>
              <a:rPr lang="en-US" i="1" dirty="0" err="1" smtClean="0"/>
              <a:t>nucleoid</a:t>
            </a:r>
            <a:r>
              <a:rPr lang="en-US" i="1" dirty="0" smtClean="0"/>
              <a:t> proteins</a:t>
            </a:r>
            <a:r>
              <a:rPr lang="en-US" dirty="0" smtClean="0"/>
              <a:t> or </a:t>
            </a:r>
            <a:r>
              <a:rPr lang="en-US" dirty="0" err="1" smtClean="0"/>
              <a:t>nucleoid</a:t>
            </a:r>
            <a:r>
              <a:rPr lang="en-US" dirty="0" smtClean="0"/>
              <a:t>-associated proteins (NAPs) and are distinct </a:t>
            </a:r>
            <a:r>
              <a:rPr lang="ar-IQ" dirty="0" smtClean="0"/>
              <a:t>تميز عن </a:t>
            </a:r>
            <a:r>
              <a:rPr lang="en-US" dirty="0" smtClean="0"/>
              <a:t>from </a:t>
            </a:r>
            <a:r>
              <a:rPr lang="en-US" dirty="0" err="1" smtClean="0">
                <a:hlinkClick r:id="rId2" tooltip="Histone"/>
              </a:rPr>
              <a:t>histones</a:t>
            </a:r>
            <a:r>
              <a:rPr lang="en-US" dirty="0" smtClean="0"/>
              <a:t> of eukaryotic nuclei. In contrast to </a:t>
            </a:r>
            <a:r>
              <a:rPr lang="en-US" dirty="0" err="1" smtClean="0"/>
              <a:t>histones</a:t>
            </a:r>
            <a:r>
              <a:rPr lang="en-US" dirty="0" smtClean="0"/>
              <a:t>, the DNA-binding proteins of the </a:t>
            </a:r>
            <a:r>
              <a:rPr lang="en-US" dirty="0" err="1" smtClean="0"/>
              <a:t>nucleoid</a:t>
            </a:r>
            <a:r>
              <a:rPr lang="en-US" dirty="0" smtClean="0"/>
              <a:t> do not form</a:t>
            </a:r>
            <a:r>
              <a:rPr lang="en-US" dirty="0" smtClean="0">
                <a:solidFill>
                  <a:srgbClr val="C00000"/>
                </a:solidFill>
              </a:rPr>
              <a:t> </a:t>
            </a:r>
            <a:r>
              <a:rPr lang="en-US" dirty="0" err="1" smtClean="0">
                <a:solidFill>
                  <a:srgbClr val="C00000"/>
                </a:solidFill>
              </a:rPr>
              <a:t>nucleosomes</a:t>
            </a:r>
            <a:r>
              <a:rPr lang="en-US" dirty="0" smtClean="0"/>
              <a:t>, in which DNA is wrapped around a protein core. Instead, </a:t>
            </a:r>
            <a:r>
              <a:rPr lang="en-US" dirty="0" smtClean="0">
                <a:solidFill>
                  <a:srgbClr val="FF0000"/>
                </a:solidFill>
              </a:rPr>
              <a:t>these proteins often use other mechanisms to promote compaction such as DNA looping. The most studied NAPs are HU, H-NS, Fis, IHF and SMC  </a:t>
            </a:r>
            <a:r>
              <a:rPr lang="en-US" dirty="0" smtClean="0"/>
              <a:t>that organize the genome by driving events such as DNA bending, bridging, and aggregation. These proteins can form clusters (like H-NS does) in order to locally compact specific genomic regions, or be scattered throughout the chromosome (HU, Fis) and they seem to be involved also in coordinating transcription events, spatially sequestering specific genes and participating in their regulation.</a:t>
            </a:r>
          </a:p>
          <a:p>
            <a:pPr algn="just">
              <a:buNone/>
            </a:pP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r>
              <a:rPr lang="en-US" sz="3100" dirty="0" smtClean="0"/>
              <a:t>Structure of bacterial chromosome</a:t>
            </a:r>
            <a:br>
              <a:rPr lang="en-US" sz="3100" dirty="0" smtClean="0"/>
            </a:br>
            <a:r>
              <a:rPr lang="en-US" dirty="0" smtClean="0"/>
              <a:t> </a:t>
            </a:r>
            <a:endParaRPr lang="en-US" dirty="0"/>
          </a:p>
        </p:txBody>
      </p:sp>
      <p:pic>
        <p:nvPicPr>
          <p:cNvPr id="4" name="Content Placeholder 3" descr="nucleotied.jpg"/>
          <p:cNvPicPr>
            <a:picLocks noGrp="1" noChangeAspect="1"/>
          </p:cNvPicPr>
          <p:nvPr>
            <p:ph idx="1"/>
          </p:nvPr>
        </p:nvPicPr>
        <p:blipFill>
          <a:blip r:embed="rId2"/>
          <a:stretch>
            <a:fillRect/>
          </a:stretch>
        </p:blipFill>
        <p:spPr>
          <a:xfrm>
            <a:off x="609600" y="792480"/>
            <a:ext cx="7391400" cy="5913120"/>
          </a:xfrm>
        </p:spPr>
      </p:pic>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318</Words>
  <Application>Microsoft Macintosh PowerPoint</Application>
  <PresentationFormat>On-screen Show (4:3)</PresentationFormat>
  <Paragraphs>26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6th lecture in molecular biology</vt:lpstr>
      <vt:lpstr>PowerPoint Presentation</vt:lpstr>
      <vt:lpstr>PowerPoint Presentation</vt:lpstr>
      <vt:lpstr>Haploid chromosome occupied the half of the cell </vt:lpstr>
      <vt:lpstr>PowerPoint Presentation</vt:lpstr>
      <vt:lpstr>PowerPoint Presentation</vt:lpstr>
      <vt:lpstr>PowerPoint Presentation</vt:lpstr>
      <vt:lpstr>PowerPoint Presentation</vt:lpstr>
      <vt:lpstr>Structure of bacterial chromosome  </vt:lpstr>
      <vt:lpstr>PowerPoint Presentation</vt:lpstr>
      <vt:lpstr>PowerPoint Presentation</vt:lpstr>
      <vt:lpstr>Chromosome structural organization. A model of the overall structure of the bacterial chromosome. (A) The unfolded, circular chromosome of E. coli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E. coli is about 50. (C) Supercoiling and other interactions cause the chromosome to compact greatly</vt:lpstr>
      <vt:lpstr>Twisting and re folding of chromosomal DNA للاطلاع </vt:lpstr>
      <vt:lpstr>PowerPoint Presentation</vt:lpstr>
      <vt:lpstr>EM IMAGE for chromosome :one nick will cases relaxation of the domain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lecture in molecular biology</dc:title>
  <dc:creator>Dr Sawsan</dc:creator>
  <cp:lastModifiedBy>nadal alsaryi</cp:lastModifiedBy>
  <cp:revision>59</cp:revision>
  <dcterms:created xsi:type="dcterms:W3CDTF">2013-11-09T12:15:32Z</dcterms:created>
  <dcterms:modified xsi:type="dcterms:W3CDTF">2018-12-29T14:30:41Z</dcterms:modified>
</cp:coreProperties>
</file>