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4" r:id="rId4"/>
  </p:sldMasterIdLst>
  <p:notesMasterIdLst>
    <p:notesMasterId r:id="rId31"/>
  </p:notesMasterIdLst>
  <p:sldIdLst>
    <p:sldId id="344" r:id="rId5"/>
    <p:sldId id="407" r:id="rId6"/>
    <p:sldId id="374" r:id="rId7"/>
    <p:sldId id="373" r:id="rId8"/>
    <p:sldId id="409" r:id="rId9"/>
    <p:sldId id="314" r:id="rId10"/>
    <p:sldId id="260" r:id="rId11"/>
    <p:sldId id="379" r:id="rId12"/>
    <p:sldId id="361" r:id="rId13"/>
    <p:sldId id="276" r:id="rId14"/>
    <p:sldId id="316" r:id="rId15"/>
    <p:sldId id="389" r:id="rId16"/>
    <p:sldId id="318" r:id="rId17"/>
    <p:sldId id="278" r:id="rId18"/>
    <p:sldId id="320" r:id="rId19"/>
    <p:sldId id="277" r:id="rId20"/>
    <p:sldId id="364" r:id="rId21"/>
    <p:sldId id="408" r:id="rId22"/>
    <p:sldId id="322" r:id="rId23"/>
    <p:sldId id="328" r:id="rId24"/>
    <p:sldId id="324" r:id="rId25"/>
    <p:sldId id="325" r:id="rId26"/>
    <p:sldId id="327" r:id="rId27"/>
    <p:sldId id="410" r:id="rId28"/>
    <p:sldId id="411" r:id="rId29"/>
    <p:sldId id="412"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62" autoAdjust="0"/>
    <p:restoredTop sz="94660"/>
  </p:normalViewPr>
  <p:slideViewPr>
    <p:cSldViewPr>
      <p:cViewPr varScale="1">
        <p:scale>
          <a:sx n="70" d="100"/>
          <a:sy n="70" d="100"/>
        </p:scale>
        <p:origin x="660"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عنصر نائب للتاريخ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C4A423A-05C8-4A16-8066-A6ACD7CE1726}" type="datetimeFigureOut">
              <a:rPr lang="en-US" smtClean="0"/>
              <a:pPr/>
              <a:t>5/18/2018</a:t>
            </a:fld>
            <a:endParaRPr lang="en-US"/>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6" name="عنصر نائب للتذييل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عنصر نائب لرقم الشريحة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7F5F3B1-A72E-474B-BD6E-E964F15779D6}" type="slidenum">
              <a:rPr lang="en-US" smtClean="0"/>
              <a:pPr/>
              <a:t>‹#›</a:t>
            </a:fld>
            <a:endParaRPr lang="en-US"/>
          </a:p>
        </p:txBody>
      </p:sp>
    </p:spTree>
    <p:extLst>
      <p:ext uri="{BB962C8B-B14F-4D97-AF65-F5344CB8AC3E}">
        <p14:creationId xmlns:p14="http://schemas.microsoft.com/office/powerpoint/2010/main" val="6673046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headEnd/>
            <a:tailEnd/>
          </a:ln>
        </p:spPr>
      </p:sp>
      <p:sp>
        <p:nvSpPr>
          <p:cNvPr id="1433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143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B854325-D5D2-40D1-A098-461E261C1FC8}" type="slidenum">
              <a:rPr lang="en-US" smtClean="0"/>
              <a:pPr/>
              <a:t>1</a:t>
            </a:fld>
            <a:endParaRPr lang="en-US" smtClean="0"/>
          </a:p>
        </p:txBody>
      </p:sp>
    </p:spTree>
    <p:extLst>
      <p:ext uri="{BB962C8B-B14F-4D97-AF65-F5344CB8AC3E}">
        <p14:creationId xmlns:p14="http://schemas.microsoft.com/office/powerpoint/2010/main" val="29658409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a:ln>
            <a:miter lim="800000"/>
            <a:headEnd/>
            <a:tailEnd/>
          </a:ln>
        </p:spPr>
        <p:txBody>
          <a:bodyPr/>
          <a:lstStyle/>
          <a:p>
            <a:fld id="{FB1B3F37-37C4-4B1D-A49E-E094C7FB9899}" type="slidenum">
              <a:rPr lang="en-US" altLang="en-US" smtClean="0"/>
              <a:pPr/>
              <a:t>4</a:t>
            </a:fld>
            <a:endParaRPr lang="en-US" altLang="en-US" smtClean="0"/>
          </a:p>
        </p:txBody>
      </p:sp>
      <p:sp>
        <p:nvSpPr>
          <p:cNvPr id="110595" name="Rectangle 2"/>
          <p:cNvSpPr>
            <a:spLocks noGrp="1" noRot="1" noChangeAspect="1" noChangeArrowheads="1" noTextEdit="1"/>
          </p:cNvSpPr>
          <p:nvPr>
            <p:ph type="sldImg"/>
          </p:nvPr>
        </p:nvSpPr>
        <p:spPr>
          <a:ln/>
        </p:spPr>
      </p:sp>
      <p:sp>
        <p:nvSpPr>
          <p:cNvPr id="110596" name="Rectangle 3"/>
          <p:cNvSpPr>
            <a:spLocks noGrp="1" noChangeArrowheads="1"/>
          </p:cNvSpPr>
          <p:nvPr>
            <p:ph type="body" idx="1"/>
          </p:nvPr>
        </p:nvSpPr>
        <p:spPr>
          <a:noFill/>
        </p:spPr>
        <p:txBody>
          <a:bodyPr/>
          <a:lstStyle/>
          <a:p>
            <a:endParaRPr lang="en-US" altLang="en-US" smtClean="0"/>
          </a:p>
        </p:txBody>
      </p:sp>
    </p:spTree>
    <p:extLst>
      <p:ext uri="{BB962C8B-B14F-4D97-AF65-F5344CB8AC3E}">
        <p14:creationId xmlns:p14="http://schemas.microsoft.com/office/powerpoint/2010/main" val="9934216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noFill/>
          <a:ln>
            <a:miter lim="800000"/>
            <a:headEnd/>
            <a:tailEnd/>
          </a:ln>
        </p:spPr>
        <p:txBody>
          <a:bodyPr/>
          <a:lstStyle/>
          <a:p>
            <a:fld id="{1B4E5E23-C38D-4A30-A6C3-CDA5D14806AF}" type="slidenum">
              <a:rPr lang="en-US" smtClean="0"/>
              <a:pPr/>
              <a:t>8</a:t>
            </a:fld>
            <a:endParaRPr lang="en-US" smtClean="0"/>
          </a:p>
        </p:txBody>
      </p:sp>
      <p:sp>
        <p:nvSpPr>
          <p:cNvPr id="137219" name="Rectangle 2"/>
          <p:cNvSpPr>
            <a:spLocks noGrp="1" noRot="1" noChangeAspect="1" noChangeArrowheads="1" noTextEdit="1"/>
          </p:cNvSpPr>
          <p:nvPr>
            <p:ph type="sldImg"/>
          </p:nvPr>
        </p:nvSpPr>
        <p:spPr>
          <a:solidFill>
            <a:srgbClr val="FFFFFF"/>
          </a:solidFill>
          <a:ln/>
        </p:spPr>
      </p:sp>
      <p:sp>
        <p:nvSpPr>
          <p:cNvPr id="137220" name="Rectangle 3"/>
          <p:cNvSpPr>
            <a:spLocks noGrp="1" noChangeArrowheads="1"/>
          </p:cNvSpPr>
          <p:nvPr>
            <p:ph type="body" idx="1"/>
          </p:nvPr>
        </p:nvSpPr>
        <p:spPr>
          <a:solidFill>
            <a:srgbClr val="FFFFFF"/>
          </a:solidFill>
          <a:ln>
            <a:solidFill>
              <a:srgbClr val="000000"/>
            </a:solidFill>
            <a:miter lim="800000"/>
            <a:headEnd/>
            <a:tailEnd/>
          </a:ln>
        </p:spPr>
        <p:txBody>
          <a:bodyPr/>
          <a:lstStyle/>
          <a:p>
            <a:endParaRPr lang="en-US" altLang="en-US" smtClean="0"/>
          </a:p>
        </p:txBody>
      </p:sp>
    </p:spTree>
    <p:extLst>
      <p:ext uri="{BB962C8B-B14F-4D97-AF65-F5344CB8AC3E}">
        <p14:creationId xmlns:p14="http://schemas.microsoft.com/office/powerpoint/2010/main" val="26025731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fld id="{9DE13943-E13D-4B34-9C4D-892C8F1362E1}" type="slidenum">
              <a:rPr lang="en-US"/>
              <a:pPr/>
              <a:t>10</a:t>
            </a:fld>
            <a:endParaRPr lang="en-US"/>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xfrm>
            <a:off x="913805" y="4343704"/>
            <a:ext cx="5030391" cy="4113892"/>
          </a:xfrm>
          <a:noFill/>
          <a:ln/>
        </p:spPr>
        <p:txBody>
          <a:bodyPr/>
          <a:lstStyle/>
          <a:p>
            <a:pPr eaLnBrk="1" hangingPunct="1"/>
            <a:r>
              <a:rPr lang="en-US" b="1" smtClean="0">
                <a:latin typeface="Arial" charset="0"/>
              </a:rPr>
              <a:t>FIGURE 8-1a Structure of nucleotides.</a:t>
            </a:r>
            <a:r>
              <a:rPr lang="en-US" smtClean="0">
                <a:latin typeface="Arial" charset="0"/>
              </a:rPr>
              <a:t> (a) General structure showing the numbering convention for the pentose ring. This is a ribonucleotide. In deoxyribonucleotides the </a:t>
            </a:r>
            <a:r>
              <a:rPr lang="ga-IE" smtClean="0">
                <a:latin typeface="Arial" charset="0"/>
                <a:ea typeface="ヒラギノ角ゴ Pro W3" pitchFamily="1" charset="-128"/>
              </a:rPr>
              <a:t>—</a:t>
            </a:r>
            <a:r>
              <a:rPr lang="ga-IE" smtClean="0">
                <a:latin typeface="Arial" charset="0"/>
              </a:rPr>
              <a:t>O</a:t>
            </a:r>
            <a:r>
              <a:rPr lang="en-US" smtClean="0">
                <a:latin typeface="Arial" charset="0"/>
              </a:rPr>
              <a:t>H group on the 2</a:t>
            </a:r>
            <a:r>
              <a:rPr lang="ga-IE" smtClean="0">
                <a:latin typeface="Arial" charset="0"/>
              </a:rPr>
              <a:t>′</a:t>
            </a:r>
            <a:r>
              <a:rPr lang="en-US" smtClean="0">
                <a:latin typeface="Arial" charset="0"/>
              </a:rPr>
              <a:t> carbon (in red) is replaced with </a:t>
            </a:r>
            <a:r>
              <a:rPr lang="ga-IE" smtClean="0">
                <a:latin typeface="Arial" charset="0"/>
                <a:ea typeface="ヒラギノ角ゴ Pro W3" pitchFamily="1" charset="-128"/>
              </a:rPr>
              <a:t>—</a:t>
            </a:r>
            <a:r>
              <a:rPr lang="ga-IE" smtClean="0">
                <a:latin typeface="Arial" charset="0"/>
              </a:rPr>
              <a:t>H</a:t>
            </a:r>
            <a:r>
              <a:rPr lang="en-US" smtClean="0">
                <a:latin typeface="Arial" charset="0"/>
              </a:rPr>
              <a:t>. </a:t>
            </a:r>
          </a:p>
        </p:txBody>
      </p:sp>
    </p:spTree>
    <p:extLst>
      <p:ext uri="{BB962C8B-B14F-4D97-AF65-F5344CB8AC3E}">
        <p14:creationId xmlns:p14="http://schemas.microsoft.com/office/powerpoint/2010/main" val="22579738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p>
            <a:fld id="{04C2C0D8-078B-4773-9FD8-2BBA4574BE9E}" type="slidenum">
              <a:rPr lang="en-US"/>
              <a:pPr/>
              <a:t>14</a:t>
            </a:fld>
            <a:endParaRPr lang="en-US"/>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xfrm>
            <a:off x="913805" y="4343704"/>
            <a:ext cx="5030391" cy="4113892"/>
          </a:xfrm>
          <a:noFill/>
          <a:ln/>
        </p:spPr>
        <p:txBody>
          <a:bodyPr/>
          <a:lstStyle/>
          <a:p>
            <a:pPr eaLnBrk="1" hangingPunct="1"/>
            <a:r>
              <a:rPr lang="en-US" b="1" smtClean="0">
                <a:latin typeface="Arial" charset="0"/>
              </a:rPr>
              <a:t>FIGURE 8-2 (part 1) Major purine and pyrimidine bases of nucleic acids.</a:t>
            </a:r>
            <a:r>
              <a:rPr lang="en-US" smtClean="0">
                <a:latin typeface="Arial" charset="0"/>
              </a:rPr>
              <a:t> Some of the common names of these bases reflect the circumstances of their discovery. Guanine, for example, was first isolated from guano (bird manure), and thymine was first isolated from thymus tissue.</a:t>
            </a:r>
          </a:p>
        </p:txBody>
      </p:sp>
    </p:spTree>
    <p:extLst>
      <p:ext uri="{BB962C8B-B14F-4D97-AF65-F5344CB8AC3E}">
        <p14:creationId xmlns:p14="http://schemas.microsoft.com/office/powerpoint/2010/main" val="22806103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p>
            <a:fld id="{CCF603C8-01EB-4F66-AA45-2DD2BB44F880}" type="slidenum">
              <a:rPr lang="en-US"/>
              <a:pPr/>
              <a:t>16</a:t>
            </a:fld>
            <a:endParaRPr lang="en-US"/>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xfrm>
            <a:off x="913805" y="4343704"/>
            <a:ext cx="5030391" cy="4113892"/>
          </a:xfrm>
          <a:noFill/>
          <a:ln/>
        </p:spPr>
        <p:txBody>
          <a:bodyPr/>
          <a:lstStyle/>
          <a:p>
            <a:pPr eaLnBrk="1" hangingPunct="1"/>
            <a:r>
              <a:rPr lang="en-US" b="1" smtClean="0">
                <a:latin typeface="Arial" charset="0"/>
              </a:rPr>
              <a:t>FIGURE 8-2 (part 2) Major purine and pyrimidine bases of nucleic acids.</a:t>
            </a:r>
            <a:r>
              <a:rPr lang="en-US" smtClean="0">
                <a:latin typeface="Arial" charset="0"/>
              </a:rPr>
              <a:t> Some of the common names of these bases reflect the circumstances of their discovery. Guanine, for example, was first isolated from guano (bird manure), and thymine was first isolated from thymus tissue.</a:t>
            </a:r>
          </a:p>
        </p:txBody>
      </p:sp>
    </p:spTree>
    <p:extLst>
      <p:ext uri="{BB962C8B-B14F-4D97-AF65-F5344CB8AC3E}">
        <p14:creationId xmlns:p14="http://schemas.microsoft.com/office/powerpoint/2010/main" val="4701161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en-US" dirty="0"/>
          </a:p>
        </p:txBody>
      </p:sp>
      <p:sp>
        <p:nvSpPr>
          <p:cNvPr id="4" name="عنصر نائب لرقم الشريحة 3"/>
          <p:cNvSpPr>
            <a:spLocks noGrp="1"/>
          </p:cNvSpPr>
          <p:nvPr>
            <p:ph type="sldNum" sz="quarter" idx="10"/>
          </p:nvPr>
        </p:nvSpPr>
        <p:spPr/>
        <p:txBody>
          <a:bodyPr/>
          <a:lstStyle/>
          <a:p>
            <a:fld id="{27F5F3B1-A72E-474B-BD6E-E964F15779D6}" type="slidenum">
              <a:rPr lang="en-US" smtClean="0"/>
              <a:pPr/>
              <a:t>21</a:t>
            </a:fld>
            <a:endParaRPr lang="en-US"/>
          </a:p>
        </p:txBody>
      </p:sp>
    </p:spTree>
    <p:extLst>
      <p:ext uri="{BB962C8B-B14F-4D97-AF65-F5344CB8AC3E}">
        <p14:creationId xmlns:p14="http://schemas.microsoft.com/office/powerpoint/2010/main" val="23338571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6D46864-B2AF-4E0D-9333-F045B436BB72}" type="datetimeFigureOut">
              <a:rPr lang="en-US" smtClean="0"/>
              <a:pPr/>
              <a:t>5/18/2018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92B37F-22F6-4564-A508-3FCFA7BFDB9A}" type="slidenum">
              <a:rPr lang="en-US" smtClean="0"/>
              <a:pPr/>
              <a:t>‹#›</a:t>
            </a:fld>
            <a:endParaRPr lang="en-US"/>
          </a:p>
        </p:txBody>
      </p:sp>
    </p:spTree>
    <p:extLst>
      <p:ext uri="{BB962C8B-B14F-4D97-AF65-F5344CB8AC3E}">
        <p14:creationId xmlns:p14="http://schemas.microsoft.com/office/powerpoint/2010/main" val="13936304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6D46864-B2AF-4E0D-9333-F045B436BB72}" type="datetimeFigureOut">
              <a:rPr lang="en-US" smtClean="0"/>
              <a:pPr/>
              <a:t>5/18/2018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92B37F-22F6-4564-A508-3FCFA7BFDB9A}" type="slidenum">
              <a:rPr lang="en-US" smtClean="0"/>
              <a:pPr/>
              <a:t>‹#›</a:t>
            </a:fld>
            <a:endParaRPr lang="en-US"/>
          </a:p>
        </p:txBody>
      </p:sp>
    </p:spTree>
    <p:extLst>
      <p:ext uri="{BB962C8B-B14F-4D97-AF65-F5344CB8AC3E}">
        <p14:creationId xmlns:p14="http://schemas.microsoft.com/office/powerpoint/2010/main" val="42474514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6D46864-B2AF-4E0D-9333-F045B436BB72}" type="datetimeFigureOut">
              <a:rPr lang="en-US" smtClean="0"/>
              <a:pPr/>
              <a:t>5/18/2018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92B37F-22F6-4564-A508-3FCFA7BFDB9A}" type="slidenum">
              <a:rPr lang="en-US" smtClean="0"/>
              <a:pPr/>
              <a:t>‹#›</a:t>
            </a:fld>
            <a:endParaRPr lang="en-US"/>
          </a:p>
        </p:txBody>
      </p:sp>
    </p:spTree>
    <p:extLst>
      <p:ext uri="{BB962C8B-B14F-4D97-AF65-F5344CB8AC3E}">
        <p14:creationId xmlns:p14="http://schemas.microsoft.com/office/powerpoint/2010/main" val="42708859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6D46864-B2AF-4E0D-9333-F045B436BB72}" type="datetimeFigureOut">
              <a:rPr lang="en-US" smtClean="0"/>
              <a:pPr/>
              <a:t>5/18/2018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92B37F-22F6-4564-A508-3FCFA7BFDB9A}" type="slidenum">
              <a:rPr lang="en-US" smtClean="0"/>
              <a:pPr/>
              <a:t>‹#›</a:t>
            </a:fld>
            <a:endParaRPr lang="en-US"/>
          </a:p>
        </p:txBody>
      </p:sp>
    </p:spTree>
    <p:extLst>
      <p:ext uri="{BB962C8B-B14F-4D97-AF65-F5344CB8AC3E}">
        <p14:creationId xmlns:p14="http://schemas.microsoft.com/office/powerpoint/2010/main" val="21243019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6D46864-B2AF-4E0D-9333-F045B436BB72}" type="datetimeFigureOut">
              <a:rPr lang="en-US" smtClean="0"/>
              <a:pPr/>
              <a:t>5/18/2018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92B37F-22F6-4564-A508-3FCFA7BFDB9A}" type="slidenum">
              <a:rPr lang="en-US" smtClean="0"/>
              <a:pPr/>
              <a:t>‹#›</a:t>
            </a:fld>
            <a:endParaRPr lang="en-US"/>
          </a:p>
        </p:txBody>
      </p:sp>
    </p:spTree>
    <p:extLst>
      <p:ext uri="{BB962C8B-B14F-4D97-AF65-F5344CB8AC3E}">
        <p14:creationId xmlns:p14="http://schemas.microsoft.com/office/powerpoint/2010/main" val="18204327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6D46864-B2AF-4E0D-9333-F045B436BB72}" type="datetimeFigureOut">
              <a:rPr lang="en-US" smtClean="0"/>
              <a:pPr/>
              <a:t>5/18/2018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92B37F-22F6-4564-A508-3FCFA7BFDB9A}" type="slidenum">
              <a:rPr lang="en-US" smtClean="0"/>
              <a:pPr/>
              <a:t>‹#›</a:t>
            </a:fld>
            <a:endParaRPr lang="en-US"/>
          </a:p>
        </p:txBody>
      </p:sp>
    </p:spTree>
    <p:extLst>
      <p:ext uri="{BB962C8B-B14F-4D97-AF65-F5344CB8AC3E}">
        <p14:creationId xmlns:p14="http://schemas.microsoft.com/office/powerpoint/2010/main" val="42844402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6D46864-B2AF-4E0D-9333-F045B436BB72}" type="datetimeFigureOut">
              <a:rPr lang="en-US" smtClean="0"/>
              <a:pPr/>
              <a:t>5/18/2018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092B37F-22F6-4564-A508-3FCFA7BFDB9A}" type="slidenum">
              <a:rPr lang="en-US" smtClean="0"/>
              <a:pPr/>
              <a:t>‹#›</a:t>
            </a:fld>
            <a:endParaRPr lang="en-US"/>
          </a:p>
        </p:txBody>
      </p:sp>
    </p:spTree>
    <p:extLst>
      <p:ext uri="{BB962C8B-B14F-4D97-AF65-F5344CB8AC3E}">
        <p14:creationId xmlns:p14="http://schemas.microsoft.com/office/powerpoint/2010/main" val="39783630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6D46864-B2AF-4E0D-9333-F045B436BB72}" type="datetimeFigureOut">
              <a:rPr lang="en-US" smtClean="0"/>
              <a:pPr/>
              <a:t>5/18/2018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092B37F-22F6-4564-A508-3FCFA7BFDB9A}" type="slidenum">
              <a:rPr lang="en-US" smtClean="0"/>
              <a:pPr/>
              <a:t>‹#›</a:t>
            </a:fld>
            <a:endParaRPr lang="en-US"/>
          </a:p>
        </p:txBody>
      </p:sp>
    </p:spTree>
    <p:extLst>
      <p:ext uri="{BB962C8B-B14F-4D97-AF65-F5344CB8AC3E}">
        <p14:creationId xmlns:p14="http://schemas.microsoft.com/office/powerpoint/2010/main" val="20953415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D46864-B2AF-4E0D-9333-F045B436BB72}" type="datetimeFigureOut">
              <a:rPr lang="en-US" smtClean="0"/>
              <a:pPr/>
              <a:t>5/18/2018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092B37F-22F6-4564-A508-3FCFA7BFDB9A}" type="slidenum">
              <a:rPr lang="en-US" smtClean="0"/>
              <a:pPr/>
              <a:t>‹#›</a:t>
            </a:fld>
            <a:endParaRPr lang="en-US"/>
          </a:p>
        </p:txBody>
      </p:sp>
    </p:spTree>
    <p:extLst>
      <p:ext uri="{BB962C8B-B14F-4D97-AF65-F5344CB8AC3E}">
        <p14:creationId xmlns:p14="http://schemas.microsoft.com/office/powerpoint/2010/main" val="39802671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6D46864-B2AF-4E0D-9333-F045B436BB72}" type="datetimeFigureOut">
              <a:rPr lang="en-US" smtClean="0"/>
              <a:pPr/>
              <a:t>5/18/2018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92B37F-22F6-4564-A508-3FCFA7BFDB9A}" type="slidenum">
              <a:rPr lang="en-US" smtClean="0"/>
              <a:pPr/>
              <a:t>‹#›</a:t>
            </a:fld>
            <a:endParaRPr lang="en-US"/>
          </a:p>
        </p:txBody>
      </p:sp>
    </p:spTree>
    <p:extLst>
      <p:ext uri="{BB962C8B-B14F-4D97-AF65-F5344CB8AC3E}">
        <p14:creationId xmlns:p14="http://schemas.microsoft.com/office/powerpoint/2010/main" val="6232722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6D46864-B2AF-4E0D-9333-F045B436BB72}" type="datetimeFigureOut">
              <a:rPr lang="en-US" smtClean="0"/>
              <a:pPr/>
              <a:t>5/18/2018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92B37F-22F6-4564-A508-3FCFA7BFDB9A}" type="slidenum">
              <a:rPr lang="en-US" smtClean="0"/>
              <a:pPr/>
              <a:t>‹#›</a:t>
            </a:fld>
            <a:endParaRPr lang="en-US"/>
          </a:p>
        </p:txBody>
      </p:sp>
    </p:spTree>
    <p:extLst>
      <p:ext uri="{BB962C8B-B14F-4D97-AF65-F5344CB8AC3E}">
        <p14:creationId xmlns:p14="http://schemas.microsoft.com/office/powerpoint/2010/main" val="28708551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06D46864-B2AF-4E0D-9333-F045B436BB72}" type="datetimeFigureOut">
              <a:rPr lang="en-US" smtClean="0"/>
              <a:pPr/>
              <a:t>5/18/2018</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092B37F-22F6-4564-A508-3FCFA7BFDB9A}" type="slidenum">
              <a:rPr lang="en-US" smtClean="0"/>
              <a:pPr/>
              <a:t>‹#›</a:t>
            </a:fld>
            <a:endParaRPr lang="en-US"/>
          </a:p>
        </p:txBody>
      </p:sp>
    </p:spTree>
    <p:extLst>
      <p:ext uri="{BB962C8B-B14F-4D97-AF65-F5344CB8AC3E}">
        <p14:creationId xmlns:p14="http://schemas.microsoft.com/office/powerpoint/2010/main" val="1030449105"/>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audio" Target="../media/audio2.wav"/><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082204.jpg%20%20%20%20%20%20%20%20%20%20%20%20%20%20%20%20%20%20%20%20%20%20%20%20%20%20%20%20%20%20%20%20%20%20%20%20%20%20%20%20%20%20%20%20%20%20%20%20%20%20%20%20%20%20%200001C664%0cMacintosh%20HD%20%20%20%20%20%20%20%20%20%20%20%20%20%20%20%20%20%20%20BA03BFAA:" TargetMode="External"/><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Rectangle 4"/>
          <p:cNvSpPr>
            <a:spLocks noGrp="1" noChangeArrowheads="1"/>
          </p:cNvSpPr>
          <p:nvPr>
            <p:ph type="ctrTitle"/>
          </p:nvPr>
        </p:nvSpPr>
        <p:spPr>
          <a:xfrm>
            <a:off x="1143000" y="76200"/>
            <a:ext cx="6858000" cy="2590800"/>
          </a:xfrm>
        </p:spPr>
        <p:txBody>
          <a:bodyPr>
            <a:normAutofit/>
          </a:bodyPr>
          <a:lstStyle/>
          <a:p>
            <a:pPr algn="ctr" eaLnBrk="1" hangingPunct="1">
              <a:defRPr/>
            </a:pPr>
            <a:r>
              <a:rPr lang="en-US" sz="8000" dirty="0" smtClean="0">
                <a:latin typeface="Comic Sans MS" pitchFamily="66" charset="0"/>
              </a:rPr>
              <a:t>Nucleic Acids</a:t>
            </a:r>
          </a:p>
        </p:txBody>
      </p:sp>
      <p:sp>
        <p:nvSpPr>
          <p:cNvPr id="21509" name="Rectangle 5"/>
          <p:cNvSpPr>
            <a:spLocks noGrp="1" noChangeArrowheads="1"/>
          </p:cNvSpPr>
          <p:nvPr>
            <p:ph type="subTitle" idx="1"/>
          </p:nvPr>
        </p:nvSpPr>
        <p:spPr>
          <a:xfrm>
            <a:off x="1111155" y="3124200"/>
            <a:ext cx="6858000" cy="1885950"/>
          </a:xfrm>
        </p:spPr>
        <p:txBody>
          <a:bodyPr>
            <a:normAutofit/>
          </a:bodyPr>
          <a:lstStyle/>
          <a:p>
            <a:pPr algn="ctr" eaLnBrk="1" hangingPunct="1">
              <a:defRPr/>
            </a:pPr>
            <a:r>
              <a:rPr lang="en-US" sz="5400" b="1" i="1" dirty="0" smtClean="0">
                <a:solidFill>
                  <a:srgbClr val="FF0000"/>
                </a:solidFill>
                <a:latin typeface="Comic Sans MS" pitchFamily="66" charset="0"/>
              </a:rPr>
              <a:t>DNA &amp; RNA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figure 8-01a"/>
          <p:cNvPicPr>
            <a:picLocks noChangeAspect="1" noChangeArrowheads="1"/>
          </p:cNvPicPr>
          <p:nvPr/>
        </p:nvPicPr>
        <p:blipFill rotWithShape="1">
          <a:blip r:embed="rId3" cstate="print"/>
          <a:srcRect b="10644"/>
          <a:stretch/>
        </p:blipFill>
        <p:spPr bwMode="auto">
          <a:xfrm>
            <a:off x="303213" y="931863"/>
            <a:ext cx="8535987" cy="44783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17"/>
          <p:cNvSpPr txBox="1">
            <a:spLocks noChangeArrowheads="1"/>
          </p:cNvSpPr>
          <p:nvPr/>
        </p:nvSpPr>
        <p:spPr bwMode="auto">
          <a:xfrm>
            <a:off x="1931988" y="238125"/>
            <a:ext cx="5341937" cy="1128713"/>
          </a:xfrm>
          <a:prstGeom prst="rect">
            <a:avLst/>
          </a:prstGeom>
          <a:noFill/>
          <a:ln w="9525">
            <a:noFill/>
            <a:miter lim="800000"/>
            <a:headEnd/>
            <a:tailEnd/>
          </a:ln>
        </p:spPr>
        <p:txBody>
          <a:bodyPr wrap="none">
            <a:spAutoFit/>
          </a:bodyPr>
          <a:lstStyle/>
          <a:p>
            <a:pPr algn="ctr" rtl="0" eaLnBrk="0" hangingPunct="0"/>
            <a:r>
              <a:rPr lang="en-US" sz="3600" b="1">
                <a:solidFill>
                  <a:srgbClr val="000000"/>
                </a:solidFill>
                <a:latin typeface="Arial" charset="0"/>
              </a:rPr>
              <a:t>Nucleotide Structure - 1</a:t>
            </a:r>
          </a:p>
          <a:p>
            <a:pPr algn="ctr" rtl="0" eaLnBrk="0" hangingPunct="0"/>
            <a:r>
              <a:rPr lang="en-US" sz="3200" b="1">
                <a:solidFill>
                  <a:srgbClr val="000000"/>
                </a:solidFill>
                <a:latin typeface="Arial" charset="0"/>
              </a:rPr>
              <a:t>Sugars</a:t>
            </a:r>
            <a:endParaRPr lang="en-US" sz="3600" b="1">
              <a:solidFill>
                <a:srgbClr val="000000"/>
              </a:solidFill>
              <a:latin typeface="Arial" charset="0"/>
            </a:endParaRPr>
          </a:p>
        </p:txBody>
      </p:sp>
      <p:grpSp>
        <p:nvGrpSpPr>
          <p:cNvPr id="2" name="Group 88"/>
          <p:cNvGrpSpPr>
            <a:grpSpLocks/>
          </p:cNvGrpSpPr>
          <p:nvPr/>
        </p:nvGrpSpPr>
        <p:grpSpPr bwMode="auto">
          <a:xfrm>
            <a:off x="487363" y="2560638"/>
            <a:ext cx="2393950" cy="1706562"/>
            <a:chOff x="307" y="1613"/>
            <a:chExt cx="1508" cy="1075"/>
          </a:xfrm>
        </p:grpSpPr>
        <p:sp>
          <p:nvSpPr>
            <p:cNvPr id="15402" name="Text Box 20"/>
            <p:cNvSpPr txBox="1">
              <a:spLocks noChangeArrowheads="1"/>
            </p:cNvSpPr>
            <p:nvPr/>
          </p:nvSpPr>
          <p:spPr bwMode="auto">
            <a:xfrm>
              <a:off x="1115" y="1840"/>
              <a:ext cx="228" cy="327"/>
            </a:xfrm>
            <a:prstGeom prst="rect">
              <a:avLst/>
            </a:prstGeom>
            <a:noFill/>
            <a:ln w="9525">
              <a:noFill/>
              <a:miter lim="800000"/>
              <a:headEnd/>
              <a:tailEnd/>
            </a:ln>
          </p:spPr>
          <p:txBody>
            <a:bodyPr>
              <a:spAutoFit/>
            </a:bodyPr>
            <a:lstStyle/>
            <a:p>
              <a:pPr algn="l" rtl="0" eaLnBrk="0" hangingPunct="0">
                <a:spcBef>
                  <a:spcPct val="50000"/>
                </a:spcBef>
              </a:pPr>
              <a:r>
                <a:rPr lang="en-US" sz="2800" b="1">
                  <a:solidFill>
                    <a:srgbClr val="000000"/>
                  </a:solidFill>
                  <a:latin typeface="Arial" charset="0"/>
                </a:rPr>
                <a:t>O</a:t>
              </a:r>
            </a:p>
          </p:txBody>
        </p:sp>
        <p:sp>
          <p:nvSpPr>
            <p:cNvPr id="15403" name="Line 21"/>
            <p:cNvSpPr>
              <a:spLocks noChangeShapeType="1"/>
            </p:cNvSpPr>
            <p:nvPr/>
          </p:nvSpPr>
          <p:spPr bwMode="auto">
            <a:xfrm>
              <a:off x="784" y="2024"/>
              <a:ext cx="0" cy="232"/>
            </a:xfrm>
            <a:prstGeom prst="line">
              <a:avLst/>
            </a:prstGeom>
            <a:noFill/>
            <a:ln w="28575">
              <a:solidFill>
                <a:srgbClr val="FF0000"/>
              </a:solidFill>
              <a:round/>
              <a:headEnd/>
              <a:tailEnd/>
            </a:ln>
          </p:spPr>
          <p:txBody>
            <a:bodyPr wrap="none" anchor="ctr"/>
            <a:lstStyle/>
            <a:p>
              <a:endParaRPr lang="en-US"/>
            </a:p>
          </p:txBody>
        </p:sp>
        <p:sp>
          <p:nvSpPr>
            <p:cNvPr id="15404" name="Line 22"/>
            <p:cNvSpPr>
              <a:spLocks noChangeShapeType="1"/>
            </p:cNvSpPr>
            <p:nvPr/>
          </p:nvSpPr>
          <p:spPr bwMode="auto">
            <a:xfrm flipH="1">
              <a:off x="784" y="2048"/>
              <a:ext cx="368" cy="208"/>
            </a:xfrm>
            <a:prstGeom prst="line">
              <a:avLst/>
            </a:prstGeom>
            <a:noFill/>
            <a:ln w="28575">
              <a:solidFill>
                <a:srgbClr val="FF0000"/>
              </a:solidFill>
              <a:round/>
              <a:headEnd/>
              <a:tailEnd/>
            </a:ln>
          </p:spPr>
          <p:txBody>
            <a:bodyPr wrap="none" anchor="ctr"/>
            <a:lstStyle/>
            <a:p>
              <a:endParaRPr lang="en-US"/>
            </a:p>
          </p:txBody>
        </p:sp>
        <p:sp>
          <p:nvSpPr>
            <p:cNvPr id="15405" name="Line 23"/>
            <p:cNvSpPr>
              <a:spLocks noChangeShapeType="1"/>
            </p:cNvSpPr>
            <p:nvPr/>
          </p:nvSpPr>
          <p:spPr bwMode="auto">
            <a:xfrm>
              <a:off x="784" y="2256"/>
              <a:ext cx="184" cy="432"/>
            </a:xfrm>
            <a:prstGeom prst="line">
              <a:avLst/>
            </a:prstGeom>
            <a:noFill/>
            <a:ln w="28575">
              <a:solidFill>
                <a:srgbClr val="FF0000"/>
              </a:solidFill>
              <a:round/>
              <a:headEnd/>
              <a:tailEnd/>
            </a:ln>
          </p:spPr>
          <p:txBody>
            <a:bodyPr wrap="none" anchor="ctr"/>
            <a:lstStyle/>
            <a:p>
              <a:endParaRPr lang="en-US"/>
            </a:p>
          </p:txBody>
        </p:sp>
        <p:sp>
          <p:nvSpPr>
            <p:cNvPr id="15406" name="Line 24"/>
            <p:cNvSpPr>
              <a:spLocks noChangeShapeType="1"/>
            </p:cNvSpPr>
            <p:nvPr/>
          </p:nvSpPr>
          <p:spPr bwMode="auto">
            <a:xfrm>
              <a:off x="1352" y="2053"/>
              <a:ext cx="376" cy="208"/>
            </a:xfrm>
            <a:prstGeom prst="line">
              <a:avLst/>
            </a:prstGeom>
            <a:noFill/>
            <a:ln w="28575">
              <a:solidFill>
                <a:srgbClr val="FF0000"/>
              </a:solidFill>
              <a:round/>
              <a:headEnd/>
              <a:tailEnd/>
            </a:ln>
          </p:spPr>
          <p:txBody>
            <a:bodyPr wrap="none" anchor="ctr"/>
            <a:lstStyle/>
            <a:p>
              <a:endParaRPr lang="en-US"/>
            </a:p>
          </p:txBody>
        </p:sp>
        <p:sp>
          <p:nvSpPr>
            <p:cNvPr id="15407" name="Line 25"/>
            <p:cNvSpPr>
              <a:spLocks noChangeShapeType="1"/>
            </p:cNvSpPr>
            <p:nvPr/>
          </p:nvSpPr>
          <p:spPr bwMode="auto">
            <a:xfrm flipH="1">
              <a:off x="1547" y="2256"/>
              <a:ext cx="176" cy="432"/>
            </a:xfrm>
            <a:prstGeom prst="line">
              <a:avLst/>
            </a:prstGeom>
            <a:noFill/>
            <a:ln w="28575">
              <a:solidFill>
                <a:srgbClr val="FF0000"/>
              </a:solidFill>
              <a:round/>
              <a:headEnd/>
              <a:tailEnd/>
            </a:ln>
          </p:spPr>
          <p:txBody>
            <a:bodyPr wrap="none" anchor="ctr"/>
            <a:lstStyle/>
            <a:p>
              <a:endParaRPr lang="en-US"/>
            </a:p>
          </p:txBody>
        </p:sp>
        <p:sp>
          <p:nvSpPr>
            <p:cNvPr id="15408" name="Line 26"/>
            <p:cNvSpPr>
              <a:spLocks noChangeShapeType="1"/>
            </p:cNvSpPr>
            <p:nvPr/>
          </p:nvSpPr>
          <p:spPr bwMode="auto">
            <a:xfrm>
              <a:off x="974" y="2687"/>
              <a:ext cx="568" cy="0"/>
            </a:xfrm>
            <a:prstGeom prst="line">
              <a:avLst/>
            </a:prstGeom>
            <a:noFill/>
            <a:ln w="28575">
              <a:solidFill>
                <a:srgbClr val="FF0000"/>
              </a:solidFill>
              <a:round/>
              <a:headEnd/>
              <a:tailEnd/>
            </a:ln>
          </p:spPr>
          <p:txBody>
            <a:bodyPr wrap="none" anchor="ctr"/>
            <a:lstStyle/>
            <a:p>
              <a:endParaRPr lang="en-US"/>
            </a:p>
          </p:txBody>
        </p:sp>
        <p:sp>
          <p:nvSpPr>
            <p:cNvPr id="15409" name="Text Box 28"/>
            <p:cNvSpPr txBox="1">
              <a:spLocks noChangeArrowheads="1"/>
            </p:cNvSpPr>
            <p:nvPr/>
          </p:nvSpPr>
          <p:spPr bwMode="auto">
            <a:xfrm>
              <a:off x="307" y="1720"/>
              <a:ext cx="1028" cy="327"/>
            </a:xfrm>
            <a:prstGeom prst="rect">
              <a:avLst/>
            </a:prstGeom>
            <a:noFill/>
            <a:ln w="9525">
              <a:noFill/>
              <a:miter lim="800000"/>
              <a:headEnd/>
              <a:tailEnd/>
            </a:ln>
          </p:spPr>
          <p:txBody>
            <a:bodyPr>
              <a:spAutoFit/>
            </a:bodyPr>
            <a:lstStyle/>
            <a:p>
              <a:pPr algn="l" rtl="0" eaLnBrk="0" hangingPunct="0">
                <a:spcBef>
                  <a:spcPct val="50000"/>
                </a:spcBef>
              </a:pPr>
              <a:r>
                <a:rPr lang="en-US" sz="2800" b="1">
                  <a:solidFill>
                    <a:srgbClr val="000000"/>
                  </a:solidFill>
                  <a:latin typeface="Arial" charset="0"/>
                </a:rPr>
                <a:t>HOCH</a:t>
              </a:r>
              <a:r>
                <a:rPr lang="en-US" sz="2800" b="1" baseline="-25000">
                  <a:solidFill>
                    <a:srgbClr val="000000"/>
                  </a:solidFill>
                  <a:latin typeface="Arial" charset="0"/>
                </a:rPr>
                <a:t>2</a:t>
              </a:r>
              <a:endParaRPr lang="en-US" sz="2800" b="1">
                <a:solidFill>
                  <a:srgbClr val="000000"/>
                </a:solidFill>
                <a:latin typeface="Arial" charset="0"/>
              </a:endParaRPr>
            </a:p>
          </p:txBody>
        </p:sp>
        <p:sp>
          <p:nvSpPr>
            <p:cNvPr id="15410" name="Text Box 29"/>
            <p:cNvSpPr txBox="1">
              <a:spLocks noChangeArrowheads="1"/>
            </p:cNvSpPr>
            <p:nvPr/>
          </p:nvSpPr>
          <p:spPr bwMode="auto">
            <a:xfrm>
              <a:off x="691" y="1613"/>
              <a:ext cx="324" cy="192"/>
            </a:xfrm>
            <a:prstGeom prst="rect">
              <a:avLst/>
            </a:prstGeom>
            <a:noFill/>
            <a:ln w="9525">
              <a:noFill/>
              <a:miter lim="800000"/>
              <a:headEnd/>
              <a:tailEnd/>
            </a:ln>
          </p:spPr>
          <p:txBody>
            <a:bodyPr>
              <a:spAutoFit/>
            </a:bodyPr>
            <a:lstStyle/>
            <a:p>
              <a:pPr algn="l" rtl="0" eaLnBrk="0" hangingPunct="0">
                <a:spcBef>
                  <a:spcPct val="50000"/>
                </a:spcBef>
              </a:pPr>
              <a:r>
                <a:rPr lang="en-US" sz="1400" b="1">
                  <a:solidFill>
                    <a:srgbClr val="000000"/>
                  </a:solidFill>
                  <a:latin typeface="Times" pitchFamily="1" charset="0"/>
                </a:rPr>
                <a:t>5’</a:t>
              </a:r>
            </a:p>
          </p:txBody>
        </p:sp>
        <p:sp>
          <p:nvSpPr>
            <p:cNvPr id="15411" name="Text Box 30"/>
            <p:cNvSpPr txBox="1">
              <a:spLocks noChangeArrowheads="1"/>
            </p:cNvSpPr>
            <p:nvPr/>
          </p:nvSpPr>
          <p:spPr bwMode="auto">
            <a:xfrm>
              <a:off x="1491" y="2205"/>
              <a:ext cx="324" cy="192"/>
            </a:xfrm>
            <a:prstGeom prst="rect">
              <a:avLst/>
            </a:prstGeom>
            <a:noFill/>
            <a:ln w="9525">
              <a:noFill/>
              <a:miter lim="800000"/>
              <a:headEnd/>
              <a:tailEnd/>
            </a:ln>
          </p:spPr>
          <p:txBody>
            <a:bodyPr>
              <a:spAutoFit/>
            </a:bodyPr>
            <a:lstStyle/>
            <a:p>
              <a:pPr algn="l" rtl="0" eaLnBrk="0" hangingPunct="0">
                <a:spcBef>
                  <a:spcPct val="50000"/>
                </a:spcBef>
              </a:pPr>
              <a:r>
                <a:rPr lang="en-US" sz="1400" b="1">
                  <a:solidFill>
                    <a:srgbClr val="000000"/>
                  </a:solidFill>
                  <a:latin typeface="Times" pitchFamily="1" charset="0"/>
                </a:rPr>
                <a:t>1’</a:t>
              </a:r>
            </a:p>
          </p:txBody>
        </p:sp>
        <p:sp>
          <p:nvSpPr>
            <p:cNvPr id="15412" name="Text Box 31"/>
            <p:cNvSpPr txBox="1">
              <a:spLocks noChangeArrowheads="1"/>
            </p:cNvSpPr>
            <p:nvPr/>
          </p:nvSpPr>
          <p:spPr bwMode="auto">
            <a:xfrm>
              <a:off x="811" y="2189"/>
              <a:ext cx="324" cy="192"/>
            </a:xfrm>
            <a:prstGeom prst="rect">
              <a:avLst/>
            </a:prstGeom>
            <a:noFill/>
            <a:ln w="9525">
              <a:noFill/>
              <a:miter lim="800000"/>
              <a:headEnd/>
              <a:tailEnd/>
            </a:ln>
          </p:spPr>
          <p:txBody>
            <a:bodyPr>
              <a:spAutoFit/>
            </a:bodyPr>
            <a:lstStyle/>
            <a:p>
              <a:pPr algn="l" rtl="0" eaLnBrk="0" hangingPunct="0">
                <a:spcBef>
                  <a:spcPct val="50000"/>
                </a:spcBef>
              </a:pPr>
              <a:r>
                <a:rPr lang="en-US" sz="1400" b="1">
                  <a:solidFill>
                    <a:srgbClr val="000000"/>
                  </a:solidFill>
                  <a:latin typeface="Times" pitchFamily="1" charset="0"/>
                </a:rPr>
                <a:t>4’</a:t>
              </a:r>
            </a:p>
          </p:txBody>
        </p:sp>
        <p:sp>
          <p:nvSpPr>
            <p:cNvPr id="15413" name="Text Box 32"/>
            <p:cNvSpPr txBox="1">
              <a:spLocks noChangeArrowheads="1"/>
            </p:cNvSpPr>
            <p:nvPr/>
          </p:nvSpPr>
          <p:spPr bwMode="auto">
            <a:xfrm>
              <a:off x="963" y="2485"/>
              <a:ext cx="324" cy="192"/>
            </a:xfrm>
            <a:prstGeom prst="rect">
              <a:avLst/>
            </a:prstGeom>
            <a:noFill/>
            <a:ln w="9525">
              <a:noFill/>
              <a:miter lim="800000"/>
              <a:headEnd/>
              <a:tailEnd/>
            </a:ln>
          </p:spPr>
          <p:txBody>
            <a:bodyPr>
              <a:spAutoFit/>
            </a:bodyPr>
            <a:lstStyle/>
            <a:p>
              <a:pPr algn="l" rtl="0" eaLnBrk="0" hangingPunct="0">
                <a:spcBef>
                  <a:spcPct val="50000"/>
                </a:spcBef>
              </a:pPr>
              <a:r>
                <a:rPr lang="en-US" sz="1400" b="1">
                  <a:solidFill>
                    <a:srgbClr val="000000"/>
                  </a:solidFill>
                  <a:latin typeface="Times" pitchFamily="1" charset="0"/>
                </a:rPr>
                <a:t>3’</a:t>
              </a:r>
            </a:p>
          </p:txBody>
        </p:sp>
        <p:sp>
          <p:nvSpPr>
            <p:cNvPr id="15414" name="Text Box 33"/>
            <p:cNvSpPr txBox="1">
              <a:spLocks noChangeArrowheads="1"/>
            </p:cNvSpPr>
            <p:nvPr/>
          </p:nvSpPr>
          <p:spPr bwMode="auto">
            <a:xfrm>
              <a:off x="1347" y="2485"/>
              <a:ext cx="324" cy="192"/>
            </a:xfrm>
            <a:prstGeom prst="rect">
              <a:avLst/>
            </a:prstGeom>
            <a:noFill/>
            <a:ln w="9525">
              <a:noFill/>
              <a:miter lim="800000"/>
              <a:headEnd/>
              <a:tailEnd/>
            </a:ln>
          </p:spPr>
          <p:txBody>
            <a:bodyPr>
              <a:spAutoFit/>
            </a:bodyPr>
            <a:lstStyle/>
            <a:p>
              <a:pPr algn="l" rtl="0" eaLnBrk="0" hangingPunct="0">
                <a:spcBef>
                  <a:spcPct val="50000"/>
                </a:spcBef>
              </a:pPr>
              <a:r>
                <a:rPr lang="en-US" sz="1400" b="1">
                  <a:solidFill>
                    <a:srgbClr val="000000"/>
                  </a:solidFill>
                  <a:latin typeface="Times" pitchFamily="1" charset="0"/>
                </a:rPr>
                <a:t>2’</a:t>
              </a:r>
            </a:p>
          </p:txBody>
        </p:sp>
      </p:grpSp>
      <p:grpSp>
        <p:nvGrpSpPr>
          <p:cNvPr id="3" name="Group 87"/>
          <p:cNvGrpSpPr>
            <a:grpSpLocks/>
          </p:cNvGrpSpPr>
          <p:nvPr/>
        </p:nvGrpSpPr>
        <p:grpSpPr bwMode="auto">
          <a:xfrm>
            <a:off x="5262563" y="1397000"/>
            <a:ext cx="2863850" cy="2155825"/>
            <a:chOff x="3315" y="880"/>
            <a:chExt cx="1804" cy="1358"/>
          </a:xfrm>
        </p:grpSpPr>
        <p:sp>
          <p:nvSpPr>
            <p:cNvPr id="15387" name="Text Box 34"/>
            <p:cNvSpPr txBox="1">
              <a:spLocks noChangeArrowheads="1"/>
            </p:cNvSpPr>
            <p:nvPr/>
          </p:nvSpPr>
          <p:spPr bwMode="auto">
            <a:xfrm>
              <a:off x="4110" y="1009"/>
              <a:ext cx="222" cy="250"/>
            </a:xfrm>
            <a:prstGeom prst="rect">
              <a:avLst/>
            </a:prstGeom>
            <a:noFill/>
            <a:ln w="9525">
              <a:noFill/>
              <a:miter lim="800000"/>
              <a:headEnd/>
              <a:tailEnd/>
            </a:ln>
          </p:spPr>
          <p:txBody>
            <a:bodyPr>
              <a:spAutoFit/>
            </a:bodyPr>
            <a:lstStyle/>
            <a:p>
              <a:pPr algn="l" rtl="0" eaLnBrk="0" hangingPunct="0">
                <a:spcBef>
                  <a:spcPct val="50000"/>
                </a:spcBef>
              </a:pPr>
              <a:r>
                <a:rPr lang="en-US" sz="2000" b="1">
                  <a:solidFill>
                    <a:srgbClr val="000000"/>
                  </a:solidFill>
                  <a:latin typeface="Arial" charset="0"/>
                </a:rPr>
                <a:t>O</a:t>
              </a:r>
            </a:p>
          </p:txBody>
        </p:sp>
        <p:sp>
          <p:nvSpPr>
            <p:cNvPr id="15388" name="Line 35"/>
            <p:cNvSpPr>
              <a:spLocks noChangeShapeType="1"/>
            </p:cNvSpPr>
            <p:nvPr/>
          </p:nvSpPr>
          <p:spPr bwMode="auto">
            <a:xfrm>
              <a:off x="3787" y="1184"/>
              <a:ext cx="0" cy="470"/>
            </a:xfrm>
            <a:prstGeom prst="line">
              <a:avLst/>
            </a:prstGeom>
            <a:noFill/>
            <a:ln w="28575">
              <a:solidFill>
                <a:srgbClr val="FF0000"/>
              </a:solidFill>
              <a:round/>
              <a:headEnd/>
              <a:tailEnd/>
            </a:ln>
          </p:spPr>
          <p:txBody>
            <a:bodyPr wrap="none" anchor="ctr"/>
            <a:lstStyle/>
            <a:p>
              <a:endParaRPr lang="en-US"/>
            </a:p>
          </p:txBody>
        </p:sp>
        <p:sp>
          <p:nvSpPr>
            <p:cNvPr id="15389" name="Line 36"/>
            <p:cNvSpPr>
              <a:spLocks noChangeShapeType="1"/>
            </p:cNvSpPr>
            <p:nvPr/>
          </p:nvSpPr>
          <p:spPr bwMode="auto">
            <a:xfrm flipH="1">
              <a:off x="3787" y="1206"/>
              <a:ext cx="359" cy="198"/>
            </a:xfrm>
            <a:prstGeom prst="line">
              <a:avLst/>
            </a:prstGeom>
            <a:noFill/>
            <a:ln w="28575">
              <a:solidFill>
                <a:srgbClr val="FF0000"/>
              </a:solidFill>
              <a:round/>
              <a:headEnd/>
              <a:tailEnd/>
            </a:ln>
          </p:spPr>
          <p:txBody>
            <a:bodyPr wrap="none" anchor="ctr"/>
            <a:lstStyle/>
            <a:p>
              <a:endParaRPr lang="en-US"/>
            </a:p>
          </p:txBody>
        </p:sp>
        <p:sp>
          <p:nvSpPr>
            <p:cNvPr id="15390" name="Line 37"/>
            <p:cNvSpPr>
              <a:spLocks noChangeShapeType="1"/>
            </p:cNvSpPr>
            <p:nvPr/>
          </p:nvSpPr>
          <p:spPr bwMode="auto">
            <a:xfrm>
              <a:off x="3787" y="1404"/>
              <a:ext cx="180" cy="410"/>
            </a:xfrm>
            <a:prstGeom prst="line">
              <a:avLst/>
            </a:prstGeom>
            <a:noFill/>
            <a:ln w="28575">
              <a:solidFill>
                <a:srgbClr val="FF0000"/>
              </a:solidFill>
              <a:round/>
              <a:headEnd/>
              <a:tailEnd/>
            </a:ln>
          </p:spPr>
          <p:txBody>
            <a:bodyPr wrap="none" anchor="ctr"/>
            <a:lstStyle/>
            <a:p>
              <a:endParaRPr lang="en-US"/>
            </a:p>
          </p:txBody>
        </p:sp>
        <p:sp>
          <p:nvSpPr>
            <p:cNvPr id="15391" name="Line 38"/>
            <p:cNvSpPr>
              <a:spLocks noChangeShapeType="1"/>
            </p:cNvSpPr>
            <p:nvPr/>
          </p:nvSpPr>
          <p:spPr bwMode="auto">
            <a:xfrm>
              <a:off x="4341" y="1211"/>
              <a:ext cx="366" cy="198"/>
            </a:xfrm>
            <a:prstGeom prst="line">
              <a:avLst/>
            </a:prstGeom>
            <a:noFill/>
            <a:ln w="28575">
              <a:solidFill>
                <a:srgbClr val="FF0000"/>
              </a:solidFill>
              <a:round/>
              <a:headEnd/>
              <a:tailEnd/>
            </a:ln>
          </p:spPr>
          <p:txBody>
            <a:bodyPr wrap="none" anchor="ctr"/>
            <a:lstStyle/>
            <a:p>
              <a:endParaRPr lang="en-US"/>
            </a:p>
          </p:txBody>
        </p:sp>
        <p:sp>
          <p:nvSpPr>
            <p:cNvPr id="15392" name="Line 39"/>
            <p:cNvSpPr>
              <a:spLocks noChangeShapeType="1"/>
            </p:cNvSpPr>
            <p:nvPr/>
          </p:nvSpPr>
          <p:spPr bwMode="auto">
            <a:xfrm flipH="1">
              <a:off x="4531" y="1404"/>
              <a:ext cx="171" cy="410"/>
            </a:xfrm>
            <a:prstGeom prst="line">
              <a:avLst/>
            </a:prstGeom>
            <a:noFill/>
            <a:ln w="28575">
              <a:solidFill>
                <a:srgbClr val="FF0000"/>
              </a:solidFill>
              <a:round/>
              <a:headEnd/>
              <a:tailEnd/>
            </a:ln>
          </p:spPr>
          <p:txBody>
            <a:bodyPr wrap="none" anchor="ctr"/>
            <a:lstStyle/>
            <a:p>
              <a:endParaRPr lang="en-US"/>
            </a:p>
          </p:txBody>
        </p:sp>
        <p:sp>
          <p:nvSpPr>
            <p:cNvPr id="15393" name="Line 40"/>
            <p:cNvSpPr>
              <a:spLocks noChangeShapeType="1"/>
            </p:cNvSpPr>
            <p:nvPr/>
          </p:nvSpPr>
          <p:spPr bwMode="auto">
            <a:xfrm>
              <a:off x="3973" y="1799"/>
              <a:ext cx="553" cy="0"/>
            </a:xfrm>
            <a:prstGeom prst="line">
              <a:avLst/>
            </a:prstGeom>
            <a:noFill/>
            <a:ln w="28575">
              <a:solidFill>
                <a:srgbClr val="FF0000"/>
              </a:solidFill>
              <a:round/>
              <a:headEnd/>
              <a:tailEnd/>
            </a:ln>
          </p:spPr>
          <p:txBody>
            <a:bodyPr wrap="none" anchor="ctr"/>
            <a:lstStyle/>
            <a:p>
              <a:endParaRPr lang="en-US"/>
            </a:p>
          </p:txBody>
        </p:sp>
        <p:sp>
          <p:nvSpPr>
            <p:cNvPr id="15394" name="Text Box 41"/>
            <p:cNvSpPr txBox="1">
              <a:spLocks noChangeArrowheads="1"/>
            </p:cNvSpPr>
            <p:nvPr/>
          </p:nvSpPr>
          <p:spPr bwMode="auto">
            <a:xfrm>
              <a:off x="3315" y="903"/>
              <a:ext cx="908" cy="250"/>
            </a:xfrm>
            <a:prstGeom prst="rect">
              <a:avLst/>
            </a:prstGeom>
            <a:noFill/>
            <a:ln w="9525">
              <a:noFill/>
              <a:miter lim="800000"/>
              <a:headEnd/>
              <a:tailEnd/>
            </a:ln>
          </p:spPr>
          <p:txBody>
            <a:bodyPr>
              <a:spAutoFit/>
            </a:bodyPr>
            <a:lstStyle/>
            <a:p>
              <a:pPr algn="l" rtl="0" eaLnBrk="0" hangingPunct="0">
                <a:spcBef>
                  <a:spcPct val="50000"/>
                </a:spcBef>
              </a:pPr>
              <a:r>
                <a:rPr lang="en-US" sz="2000" b="1">
                  <a:solidFill>
                    <a:srgbClr val="000000"/>
                  </a:solidFill>
                  <a:latin typeface="Arial" charset="0"/>
                </a:rPr>
                <a:t>HOCH</a:t>
              </a:r>
              <a:r>
                <a:rPr lang="en-US" sz="2000" b="1" baseline="-25000">
                  <a:solidFill>
                    <a:srgbClr val="000000"/>
                  </a:solidFill>
                  <a:latin typeface="Arial" charset="0"/>
                </a:rPr>
                <a:t>2</a:t>
              </a:r>
              <a:endParaRPr lang="en-US" sz="2000" b="1">
                <a:solidFill>
                  <a:srgbClr val="000000"/>
                </a:solidFill>
                <a:latin typeface="Arial" charset="0"/>
              </a:endParaRPr>
            </a:p>
          </p:txBody>
        </p:sp>
        <p:sp>
          <p:nvSpPr>
            <p:cNvPr id="15395" name="Line 48"/>
            <p:cNvSpPr>
              <a:spLocks noChangeShapeType="1"/>
            </p:cNvSpPr>
            <p:nvPr/>
          </p:nvSpPr>
          <p:spPr bwMode="auto">
            <a:xfrm>
              <a:off x="3967" y="1563"/>
              <a:ext cx="0" cy="471"/>
            </a:xfrm>
            <a:prstGeom prst="line">
              <a:avLst/>
            </a:prstGeom>
            <a:noFill/>
            <a:ln w="28575">
              <a:solidFill>
                <a:srgbClr val="FF0000"/>
              </a:solidFill>
              <a:round/>
              <a:headEnd/>
              <a:tailEnd/>
            </a:ln>
          </p:spPr>
          <p:txBody>
            <a:bodyPr wrap="none" anchor="ctr"/>
            <a:lstStyle/>
            <a:p>
              <a:endParaRPr lang="en-US"/>
            </a:p>
          </p:txBody>
        </p:sp>
        <p:sp>
          <p:nvSpPr>
            <p:cNvPr id="15396" name="Line 49"/>
            <p:cNvSpPr>
              <a:spLocks noChangeShapeType="1"/>
            </p:cNvSpPr>
            <p:nvPr/>
          </p:nvSpPr>
          <p:spPr bwMode="auto">
            <a:xfrm>
              <a:off x="4512" y="1563"/>
              <a:ext cx="0" cy="471"/>
            </a:xfrm>
            <a:prstGeom prst="line">
              <a:avLst/>
            </a:prstGeom>
            <a:noFill/>
            <a:ln w="28575">
              <a:solidFill>
                <a:srgbClr val="FF0000"/>
              </a:solidFill>
              <a:round/>
              <a:headEnd/>
              <a:tailEnd/>
            </a:ln>
          </p:spPr>
          <p:txBody>
            <a:bodyPr wrap="none" anchor="ctr"/>
            <a:lstStyle/>
            <a:p>
              <a:endParaRPr lang="en-US"/>
            </a:p>
          </p:txBody>
        </p:sp>
        <p:sp>
          <p:nvSpPr>
            <p:cNvPr id="15397" name="Line 50"/>
            <p:cNvSpPr>
              <a:spLocks noChangeShapeType="1"/>
            </p:cNvSpPr>
            <p:nvPr/>
          </p:nvSpPr>
          <p:spPr bwMode="auto">
            <a:xfrm>
              <a:off x="4699" y="1184"/>
              <a:ext cx="0" cy="470"/>
            </a:xfrm>
            <a:prstGeom prst="line">
              <a:avLst/>
            </a:prstGeom>
            <a:noFill/>
            <a:ln w="28575">
              <a:solidFill>
                <a:srgbClr val="FF0000"/>
              </a:solidFill>
              <a:round/>
              <a:headEnd/>
              <a:tailEnd/>
            </a:ln>
          </p:spPr>
          <p:txBody>
            <a:bodyPr wrap="none" anchor="ctr"/>
            <a:lstStyle/>
            <a:p>
              <a:endParaRPr lang="en-US"/>
            </a:p>
          </p:txBody>
        </p:sp>
        <p:sp>
          <p:nvSpPr>
            <p:cNvPr id="15398" name="Line 51"/>
            <p:cNvSpPr>
              <a:spLocks noChangeShapeType="1"/>
            </p:cNvSpPr>
            <p:nvPr/>
          </p:nvSpPr>
          <p:spPr bwMode="auto">
            <a:xfrm>
              <a:off x="3967" y="1571"/>
              <a:ext cx="0" cy="471"/>
            </a:xfrm>
            <a:prstGeom prst="line">
              <a:avLst/>
            </a:prstGeom>
            <a:noFill/>
            <a:ln w="28575">
              <a:solidFill>
                <a:srgbClr val="FF0000"/>
              </a:solidFill>
              <a:round/>
              <a:headEnd/>
              <a:tailEnd/>
            </a:ln>
          </p:spPr>
          <p:txBody>
            <a:bodyPr wrap="none" anchor="ctr"/>
            <a:lstStyle/>
            <a:p>
              <a:endParaRPr lang="en-US"/>
            </a:p>
          </p:txBody>
        </p:sp>
        <p:sp>
          <p:nvSpPr>
            <p:cNvPr id="15399" name="Text Box 56"/>
            <p:cNvSpPr txBox="1">
              <a:spLocks noChangeArrowheads="1"/>
            </p:cNvSpPr>
            <p:nvPr/>
          </p:nvSpPr>
          <p:spPr bwMode="auto">
            <a:xfrm>
              <a:off x="4562" y="880"/>
              <a:ext cx="557" cy="250"/>
            </a:xfrm>
            <a:prstGeom prst="rect">
              <a:avLst/>
            </a:prstGeom>
            <a:noFill/>
            <a:ln w="9525">
              <a:noFill/>
              <a:miter lim="800000"/>
              <a:headEnd/>
              <a:tailEnd/>
            </a:ln>
          </p:spPr>
          <p:txBody>
            <a:bodyPr>
              <a:spAutoFit/>
            </a:bodyPr>
            <a:lstStyle/>
            <a:p>
              <a:pPr algn="l" rtl="0" eaLnBrk="0" hangingPunct="0">
                <a:spcBef>
                  <a:spcPct val="50000"/>
                </a:spcBef>
              </a:pPr>
              <a:r>
                <a:rPr lang="en-US" sz="2000" b="1">
                  <a:solidFill>
                    <a:srgbClr val="000000"/>
                  </a:solidFill>
                  <a:latin typeface="Arial" charset="0"/>
                </a:rPr>
                <a:t>OH</a:t>
              </a:r>
            </a:p>
          </p:txBody>
        </p:sp>
        <p:sp>
          <p:nvSpPr>
            <p:cNvPr id="15400" name="Text Box 57"/>
            <p:cNvSpPr txBox="1">
              <a:spLocks noChangeArrowheads="1"/>
            </p:cNvSpPr>
            <p:nvPr/>
          </p:nvSpPr>
          <p:spPr bwMode="auto">
            <a:xfrm>
              <a:off x="4375" y="1988"/>
              <a:ext cx="557" cy="250"/>
            </a:xfrm>
            <a:prstGeom prst="rect">
              <a:avLst/>
            </a:prstGeom>
            <a:noFill/>
            <a:ln w="9525">
              <a:noFill/>
              <a:miter lim="800000"/>
              <a:headEnd/>
              <a:tailEnd/>
            </a:ln>
          </p:spPr>
          <p:txBody>
            <a:bodyPr>
              <a:spAutoFit/>
            </a:bodyPr>
            <a:lstStyle/>
            <a:p>
              <a:pPr algn="l" rtl="0" eaLnBrk="0" hangingPunct="0">
                <a:spcBef>
                  <a:spcPct val="50000"/>
                </a:spcBef>
              </a:pPr>
              <a:r>
                <a:rPr lang="en-US" sz="2000" b="1">
                  <a:solidFill>
                    <a:srgbClr val="000000"/>
                  </a:solidFill>
                  <a:latin typeface="Arial" charset="0"/>
                </a:rPr>
                <a:t>OH</a:t>
              </a:r>
            </a:p>
          </p:txBody>
        </p:sp>
        <p:sp>
          <p:nvSpPr>
            <p:cNvPr id="15401" name="Text Box 58"/>
            <p:cNvSpPr txBox="1">
              <a:spLocks noChangeArrowheads="1"/>
            </p:cNvSpPr>
            <p:nvPr/>
          </p:nvSpPr>
          <p:spPr bwMode="auto">
            <a:xfrm>
              <a:off x="3829" y="1988"/>
              <a:ext cx="557" cy="250"/>
            </a:xfrm>
            <a:prstGeom prst="rect">
              <a:avLst/>
            </a:prstGeom>
            <a:noFill/>
            <a:ln w="9525">
              <a:noFill/>
              <a:miter lim="800000"/>
              <a:headEnd/>
              <a:tailEnd/>
            </a:ln>
          </p:spPr>
          <p:txBody>
            <a:bodyPr>
              <a:spAutoFit/>
            </a:bodyPr>
            <a:lstStyle/>
            <a:p>
              <a:pPr algn="l" rtl="0" eaLnBrk="0" hangingPunct="0">
                <a:spcBef>
                  <a:spcPct val="50000"/>
                </a:spcBef>
              </a:pPr>
              <a:r>
                <a:rPr lang="en-US" sz="2000" b="1">
                  <a:solidFill>
                    <a:srgbClr val="000000"/>
                  </a:solidFill>
                  <a:latin typeface="Arial" charset="0"/>
                </a:rPr>
                <a:t>OH</a:t>
              </a:r>
            </a:p>
          </p:txBody>
        </p:sp>
      </p:grpSp>
      <p:grpSp>
        <p:nvGrpSpPr>
          <p:cNvPr id="4" name="Group 76"/>
          <p:cNvGrpSpPr>
            <a:grpSpLocks/>
          </p:cNvGrpSpPr>
          <p:nvPr/>
        </p:nvGrpSpPr>
        <p:grpSpPr bwMode="auto">
          <a:xfrm>
            <a:off x="5262563" y="4038600"/>
            <a:ext cx="2863850" cy="2278063"/>
            <a:chOff x="3315" y="2472"/>
            <a:chExt cx="1852" cy="1512"/>
          </a:xfrm>
        </p:grpSpPr>
        <p:sp>
          <p:nvSpPr>
            <p:cNvPr id="15372" name="Text Box 59"/>
            <p:cNvSpPr txBox="1">
              <a:spLocks noChangeArrowheads="1"/>
            </p:cNvSpPr>
            <p:nvPr/>
          </p:nvSpPr>
          <p:spPr bwMode="auto">
            <a:xfrm>
              <a:off x="4131" y="2608"/>
              <a:ext cx="228" cy="263"/>
            </a:xfrm>
            <a:prstGeom prst="rect">
              <a:avLst/>
            </a:prstGeom>
            <a:noFill/>
            <a:ln w="9525">
              <a:noFill/>
              <a:miter lim="800000"/>
              <a:headEnd/>
              <a:tailEnd/>
            </a:ln>
          </p:spPr>
          <p:txBody>
            <a:bodyPr>
              <a:spAutoFit/>
            </a:bodyPr>
            <a:lstStyle/>
            <a:p>
              <a:pPr algn="l" rtl="0" eaLnBrk="0" hangingPunct="0">
                <a:spcBef>
                  <a:spcPct val="50000"/>
                </a:spcBef>
              </a:pPr>
              <a:r>
                <a:rPr lang="en-US" sz="2000" b="1">
                  <a:solidFill>
                    <a:srgbClr val="000000"/>
                  </a:solidFill>
                  <a:latin typeface="Arial" charset="0"/>
                </a:rPr>
                <a:t>O</a:t>
              </a:r>
            </a:p>
          </p:txBody>
        </p:sp>
        <p:sp>
          <p:nvSpPr>
            <p:cNvPr id="15373" name="Line 60"/>
            <p:cNvSpPr>
              <a:spLocks noChangeShapeType="1"/>
            </p:cNvSpPr>
            <p:nvPr/>
          </p:nvSpPr>
          <p:spPr bwMode="auto">
            <a:xfrm>
              <a:off x="3800" y="2792"/>
              <a:ext cx="0" cy="496"/>
            </a:xfrm>
            <a:prstGeom prst="line">
              <a:avLst/>
            </a:prstGeom>
            <a:noFill/>
            <a:ln w="28575">
              <a:solidFill>
                <a:srgbClr val="FF0000"/>
              </a:solidFill>
              <a:round/>
              <a:headEnd/>
              <a:tailEnd/>
            </a:ln>
          </p:spPr>
          <p:txBody>
            <a:bodyPr wrap="none" anchor="ctr"/>
            <a:lstStyle/>
            <a:p>
              <a:endParaRPr lang="en-US"/>
            </a:p>
          </p:txBody>
        </p:sp>
        <p:sp>
          <p:nvSpPr>
            <p:cNvPr id="15374" name="Line 61"/>
            <p:cNvSpPr>
              <a:spLocks noChangeShapeType="1"/>
            </p:cNvSpPr>
            <p:nvPr/>
          </p:nvSpPr>
          <p:spPr bwMode="auto">
            <a:xfrm flipH="1">
              <a:off x="3800" y="2816"/>
              <a:ext cx="368" cy="208"/>
            </a:xfrm>
            <a:prstGeom prst="line">
              <a:avLst/>
            </a:prstGeom>
            <a:noFill/>
            <a:ln w="28575">
              <a:solidFill>
                <a:srgbClr val="FF0000"/>
              </a:solidFill>
              <a:round/>
              <a:headEnd/>
              <a:tailEnd/>
            </a:ln>
          </p:spPr>
          <p:txBody>
            <a:bodyPr wrap="none" anchor="ctr"/>
            <a:lstStyle/>
            <a:p>
              <a:endParaRPr lang="en-US"/>
            </a:p>
          </p:txBody>
        </p:sp>
        <p:sp>
          <p:nvSpPr>
            <p:cNvPr id="15375" name="Line 62"/>
            <p:cNvSpPr>
              <a:spLocks noChangeShapeType="1"/>
            </p:cNvSpPr>
            <p:nvPr/>
          </p:nvSpPr>
          <p:spPr bwMode="auto">
            <a:xfrm>
              <a:off x="3800" y="3024"/>
              <a:ext cx="184" cy="432"/>
            </a:xfrm>
            <a:prstGeom prst="line">
              <a:avLst/>
            </a:prstGeom>
            <a:noFill/>
            <a:ln w="28575">
              <a:solidFill>
                <a:srgbClr val="FF0000"/>
              </a:solidFill>
              <a:round/>
              <a:headEnd/>
              <a:tailEnd/>
            </a:ln>
          </p:spPr>
          <p:txBody>
            <a:bodyPr wrap="none" anchor="ctr"/>
            <a:lstStyle/>
            <a:p>
              <a:endParaRPr lang="en-US"/>
            </a:p>
          </p:txBody>
        </p:sp>
        <p:sp>
          <p:nvSpPr>
            <p:cNvPr id="15376" name="Line 63"/>
            <p:cNvSpPr>
              <a:spLocks noChangeShapeType="1"/>
            </p:cNvSpPr>
            <p:nvPr/>
          </p:nvSpPr>
          <p:spPr bwMode="auto">
            <a:xfrm>
              <a:off x="4368" y="2821"/>
              <a:ext cx="376" cy="208"/>
            </a:xfrm>
            <a:prstGeom prst="line">
              <a:avLst/>
            </a:prstGeom>
            <a:noFill/>
            <a:ln w="28575">
              <a:solidFill>
                <a:srgbClr val="FF0000"/>
              </a:solidFill>
              <a:round/>
              <a:headEnd/>
              <a:tailEnd/>
            </a:ln>
          </p:spPr>
          <p:txBody>
            <a:bodyPr wrap="none" anchor="ctr"/>
            <a:lstStyle/>
            <a:p>
              <a:endParaRPr lang="en-US"/>
            </a:p>
          </p:txBody>
        </p:sp>
        <p:sp>
          <p:nvSpPr>
            <p:cNvPr id="15377" name="Line 64"/>
            <p:cNvSpPr>
              <a:spLocks noChangeShapeType="1"/>
            </p:cNvSpPr>
            <p:nvPr/>
          </p:nvSpPr>
          <p:spPr bwMode="auto">
            <a:xfrm flipH="1">
              <a:off x="4563" y="3024"/>
              <a:ext cx="176" cy="432"/>
            </a:xfrm>
            <a:prstGeom prst="line">
              <a:avLst/>
            </a:prstGeom>
            <a:noFill/>
            <a:ln w="28575">
              <a:solidFill>
                <a:srgbClr val="FF0000"/>
              </a:solidFill>
              <a:round/>
              <a:headEnd/>
              <a:tailEnd/>
            </a:ln>
          </p:spPr>
          <p:txBody>
            <a:bodyPr wrap="none" anchor="ctr"/>
            <a:lstStyle/>
            <a:p>
              <a:endParaRPr lang="en-US"/>
            </a:p>
          </p:txBody>
        </p:sp>
        <p:sp>
          <p:nvSpPr>
            <p:cNvPr id="15378" name="Line 65"/>
            <p:cNvSpPr>
              <a:spLocks noChangeShapeType="1"/>
            </p:cNvSpPr>
            <p:nvPr/>
          </p:nvSpPr>
          <p:spPr bwMode="auto">
            <a:xfrm>
              <a:off x="3990" y="3440"/>
              <a:ext cx="568" cy="0"/>
            </a:xfrm>
            <a:prstGeom prst="line">
              <a:avLst/>
            </a:prstGeom>
            <a:noFill/>
            <a:ln w="28575">
              <a:solidFill>
                <a:srgbClr val="FF0000"/>
              </a:solidFill>
              <a:round/>
              <a:headEnd/>
              <a:tailEnd/>
            </a:ln>
          </p:spPr>
          <p:txBody>
            <a:bodyPr wrap="none" anchor="ctr"/>
            <a:lstStyle/>
            <a:p>
              <a:endParaRPr lang="en-US"/>
            </a:p>
          </p:txBody>
        </p:sp>
        <p:sp>
          <p:nvSpPr>
            <p:cNvPr id="15379" name="Text Box 66"/>
            <p:cNvSpPr txBox="1">
              <a:spLocks noChangeArrowheads="1"/>
            </p:cNvSpPr>
            <p:nvPr/>
          </p:nvSpPr>
          <p:spPr bwMode="auto">
            <a:xfrm>
              <a:off x="3315" y="2496"/>
              <a:ext cx="932" cy="264"/>
            </a:xfrm>
            <a:prstGeom prst="rect">
              <a:avLst/>
            </a:prstGeom>
            <a:noFill/>
            <a:ln w="9525">
              <a:noFill/>
              <a:miter lim="800000"/>
              <a:headEnd/>
              <a:tailEnd/>
            </a:ln>
          </p:spPr>
          <p:txBody>
            <a:bodyPr>
              <a:spAutoFit/>
            </a:bodyPr>
            <a:lstStyle/>
            <a:p>
              <a:pPr algn="l" rtl="0" eaLnBrk="0" hangingPunct="0">
                <a:spcBef>
                  <a:spcPct val="50000"/>
                </a:spcBef>
              </a:pPr>
              <a:r>
                <a:rPr lang="en-US" sz="2000" b="1">
                  <a:solidFill>
                    <a:srgbClr val="000000"/>
                  </a:solidFill>
                  <a:latin typeface="Arial" charset="0"/>
                </a:rPr>
                <a:t>HOCH</a:t>
              </a:r>
              <a:r>
                <a:rPr lang="en-US" sz="2000" b="1" baseline="-25000">
                  <a:solidFill>
                    <a:srgbClr val="000000"/>
                  </a:solidFill>
                  <a:latin typeface="Arial" charset="0"/>
                </a:rPr>
                <a:t>2</a:t>
              </a:r>
              <a:endParaRPr lang="en-US" sz="2000" b="1">
                <a:solidFill>
                  <a:srgbClr val="000000"/>
                </a:solidFill>
                <a:latin typeface="Arial" charset="0"/>
              </a:endParaRPr>
            </a:p>
          </p:txBody>
        </p:sp>
        <p:sp>
          <p:nvSpPr>
            <p:cNvPr id="15380" name="Line 67"/>
            <p:cNvSpPr>
              <a:spLocks noChangeShapeType="1"/>
            </p:cNvSpPr>
            <p:nvPr/>
          </p:nvSpPr>
          <p:spPr bwMode="auto">
            <a:xfrm>
              <a:off x="3984" y="3192"/>
              <a:ext cx="0" cy="496"/>
            </a:xfrm>
            <a:prstGeom prst="line">
              <a:avLst/>
            </a:prstGeom>
            <a:noFill/>
            <a:ln w="28575">
              <a:solidFill>
                <a:srgbClr val="FF0000"/>
              </a:solidFill>
              <a:round/>
              <a:headEnd/>
              <a:tailEnd/>
            </a:ln>
          </p:spPr>
          <p:txBody>
            <a:bodyPr wrap="none" anchor="ctr"/>
            <a:lstStyle/>
            <a:p>
              <a:endParaRPr lang="en-US"/>
            </a:p>
          </p:txBody>
        </p:sp>
        <p:sp>
          <p:nvSpPr>
            <p:cNvPr id="15381" name="Line 68"/>
            <p:cNvSpPr>
              <a:spLocks noChangeShapeType="1"/>
            </p:cNvSpPr>
            <p:nvPr/>
          </p:nvSpPr>
          <p:spPr bwMode="auto">
            <a:xfrm>
              <a:off x="4544" y="3192"/>
              <a:ext cx="0" cy="496"/>
            </a:xfrm>
            <a:prstGeom prst="line">
              <a:avLst/>
            </a:prstGeom>
            <a:noFill/>
            <a:ln w="28575">
              <a:solidFill>
                <a:srgbClr val="FF0000"/>
              </a:solidFill>
              <a:round/>
              <a:headEnd/>
              <a:tailEnd/>
            </a:ln>
          </p:spPr>
          <p:txBody>
            <a:bodyPr wrap="none" anchor="ctr"/>
            <a:lstStyle/>
            <a:p>
              <a:endParaRPr lang="en-US"/>
            </a:p>
          </p:txBody>
        </p:sp>
        <p:sp>
          <p:nvSpPr>
            <p:cNvPr id="15382" name="Line 69"/>
            <p:cNvSpPr>
              <a:spLocks noChangeShapeType="1"/>
            </p:cNvSpPr>
            <p:nvPr/>
          </p:nvSpPr>
          <p:spPr bwMode="auto">
            <a:xfrm>
              <a:off x="4736" y="2792"/>
              <a:ext cx="0" cy="496"/>
            </a:xfrm>
            <a:prstGeom prst="line">
              <a:avLst/>
            </a:prstGeom>
            <a:noFill/>
            <a:ln w="28575">
              <a:solidFill>
                <a:srgbClr val="FF0000"/>
              </a:solidFill>
              <a:round/>
              <a:headEnd/>
              <a:tailEnd/>
            </a:ln>
          </p:spPr>
          <p:txBody>
            <a:bodyPr wrap="none" anchor="ctr"/>
            <a:lstStyle/>
            <a:p>
              <a:endParaRPr lang="en-US"/>
            </a:p>
          </p:txBody>
        </p:sp>
        <p:sp>
          <p:nvSpPr>
            <p:cNvPr id="15383" name="Line 70"/>
            <p:cNvSpPr>
              <a:spLocks noChangeShapeType="1"/>
            </p:cNvSpPr>
            <p:nvPr/>
          </p:nvSpPr>
          <p:spPr bwMode="auto">
            <a:xfrm>
              <a:off x="3984" y="3200"/>
              <a:ext cx="0" cy="496"/>
            </a:xfrm>
            <a:prstGeom prst="line">
              <a:avLst/>
            </a:prstGeom>
            <a:noFill/>
            <a:ln w="28575">
              <a:solidFill>
                <a:srgbClr val="FF0000"/>
              </a:solidFill>
              <a:round/>
              <a:headEnd/>
              <a:tailEnd/>
            </a:ln>
          </p:spPr>
          <p:txBody>
            <a:bodyPr wrap="none" anchor="ctr"/>
            <a:lstStyle/>
            <a:p>
              <a:endParaRPr lang="en-US"/>
            </a:p>
          </p:txBody>
        </p:sp>
        <p:sp>
          <p:nvSpPr>
            <p:cNvPr id="15384" name="Text Box 71"/>
            <p:cNvSpPr txBox="1">
              <a:spLocks noChangeArrowheads="1"/>
            </p:cNvSpPr>
            <p:nvPr/>
          </p:nvSpPr>
          <p:spPr bwMode="auto">
            <a:xfrm>
              <a:off x="4595" y="2472"/>
              <a:ext cx="572" cy="263"/>
            </a:xfrm>
            <a:prstGeom prst="rect">
              <a:avLst/>
            </a:prstGeom>
            <a:noFill/>
            <a:ln w="9525">
              <a:noFill/>
              <a:miter lim="800000"/>
              <a:headEnd/>
              <a:tailEnd/>
            </a:ln>
          </p:spPr>
          <p:txBody>
            <a:bodyPr>
              <a:spAutoFit/>
            </a:bodyPr>
            <a:lstStyle/>
            <a:p>
              <a:pPr algn="l" rtl="0" eaLnBrk="0" hangingPunct="0">
                <a:spcBef>
                  <a:spcPct val="50000"/>
                </a:spcBef>
              </a:pPr>
              <a:r>
                <a:rPr lang="en-US" sz="2000" b="1">
                  <a:solidFill>
                    <a:srgbClr val="000000"/>
                  </a:solidFill>
                  <a:latin typeface="Arial" charset="0"/>
                </a:rPr>
                <a:t>OH</a:t>
              </a:r>
            </a:p>
          </p:txBody>
        </p:sp>
        <p:sp>
          <p:nvSpPr>
            <p:cNvPr id="15385" name="Text Box 72"/>
            <p:cNvSpPr txBox="1">
              <a:spLocks noChangeArrowheads="1"/>
            </p:cNvSpPr>
            <p:nvPr/>
          </p:nvSpPr>
          <p:spPr bwMode="auto">
            <a:xfrm>
              <a:off x="4403" y="3639"/>
              <a:ext cx="572" cy="345"/>
            </a:xfrm>
            <a:prstGeom prst="rect">
              <a:avLst/>
            </a:prstGeom>
            <a:noFill/>
            <a:ln w="9525">
              <a:noFill/>
              <a:miter lim="800000"/>
              <a:headEnd/>
              <a:tailEnd/>
            </a:ln>
          </p:spPr>
          <p:txBody>
            <a:bodyPr>
              <a:spAutoFit/>
            </a:bodyPr>
            <a:lstStyle/>
            <a:p>
              <a:pPr algn="l" rtl="0" eaLnBrk="0" hangingPunct="0">
                <a:spcBef>
                  <a:spcPct val="50000"/>
                </a:spcBef>
              </a:pPr>
              <a:r>
                <a:rPr lang="en-US" sz="2800" b="1">
                  <a:solidFill>
                    <a:srgbClr val="000000"/>
                  </a:solidFill>
                  <a:latin typeface="Arial" charset="0"/>
                </a:rPr>
                <a:t>H</a:t>
              </a:r>
              <a:endParaRPr lang="en-US" sz="2000" b="1">
                <a:solidFill>
                  <a:srgbClr val="000000"/>
                </a:solidFill>
                <a:latin typeface="Arial" charset="0"/>
              </a:endParaRPr>
            </a:p>
          </p:txBody>
        </p:sp>
        <p:sp>
          <p:nvSpPr>
            <p:cNvPr id="15386" name="Text Box 73"/>
            <p:cNvSpPr txBox="1">
              <a:spLocks noChangeArrowheads="1"/>
            </p:cNvSpPr>
            <p:nvPr/>
          </p:nvSpPr>
          <p:spPr bwMode="auto">
            <a:xfrm>
              <a:off x="3843" y="3641"/>
              <a:ext cx="571" cy="263"/>
            </a:xfrm>
            <a:prstGeom prst="rect">
              <a:avLst/>
            </a:prstGeom>
            <a:noFill/>
            <a:ln w="9525">
              <a:noFill/>
              <a:miter lim="800000"/>
              <a:headEnd/>
              <a:tailEnd/>
            </a:ln>
          </p:spPr>
          <p:txBody>
            <a:bodyPr>
              <a:spAutoFit/>
            </a:bodyPr>
            <a:lstStyle/>
            <a:p>
              <a:pPr algn="l" rtl="0" eaLnBrk="0" hangingPunct="0">
                <a:spcBef>
                  <a:spcPct val="50000"/>
                </a:spcBef>
              </a:pPr>
              <a:r>
                <a:rPr lang="en-US" sz="2000" b="1">
                  <a:solidFill>
                    <a:srgbClr val="000000"/>
                  </a:solidFill>
                  <a:latin typeface="Arial" charset="0"/>
                </a:rPr>
                <a:t>OH</a:t>
              </a:r>
            </a:p>
          </p:txBody>
        </p:sp>
      </p:grpSp>
      <p:sp>
        <p:nvSpPr>
          <p:cNvPr id="7245" name="Rectangle 77"/>
          <p:cNvSpPr>
            <a:spLocks noChangeArrowheads="1"/>
          </p:cNvSpPr>
          <p:nvPr/>
        </p:nvSpPr>
        <p:spPr bwMode="auto">
          <a:xfrm>
            <a:off x="3898900" y="2027238"/>
            <a:ext cx="1320800" cy="457200"/>
          </a:xfrm>
          <a:prstGeom prst="rect">
            <a:avLst/>
          </a:prstGeom>
          <a:noFill/>
          <a:ln w="9525">
            <a:noFill/>
            <a:miter lim="800000"/>
            <a:headEnd/>
            <a:tailEnd/>
          </a:ln>
        </p:spPr>
        <p:txBody>
          <a:bodyPr>
            <a:spAutoFit/>
          </a:bodyPr>
          <a:lstStyle/>
          <a:p>
            <a:pPr algn="l" rtl="0" eaLnBrk="0" hangingPunct="0"/>
            <a:r>
              <a:rPr lang="en-US" sz="2400" b="1" i="1" u="sng">
                <a:solidFill>
                  <a:srgbClr val="000000"/>
                </a:solidFill>
                <a:latin typeface="Arial" charset="0"/>
              </a:rPr>
              <a:t>Ribose</a:t>
            </a:r>
            <a:endParaRPr lang="en-US" sz="2400" b="1" u="sng">
              <a:solidFill>
                <a:srgbClr val="000000"/>
              </a:solidFill>
              <a:latin typeface="Arial" charset="0"/>
            </a:endParaRPr>
          </a:p>
        </p:txBody>
      </p:sp>
      <p:sp>
        <p:nvSpPr>
          <p:cNvPr id="7246" name="Rectangle 78"/>
          <p:cNvSpPr>
            <a:spLocks noChangeArrowheads="1"/>
          </p:cNvSpPr>
          <p:nvPr/>
        </p:nvSpPr>
        <p:spPr bwMode="auto">
          <a:xfrm>
            <a:off x="3898900" y="5392738"/>
            <a:ext cx="2108200" cy="457200"/>
          </a:xfrm>
          <a:prstGeom prst="rect">
            <a:avLst/>
          </a:prstGeom>
          <a:noFill/>
          <a:ln w="9525">
            <a:noFill/>
            <a:miter lim="800000"/>
            <a:headEnd/>
            <a:tailEnd/>
          </a:ln>
        </p:spPr>
        <p:txBody>
          <a:bodyPr>
            <a:spAutoFit/>
          </a:bodyPr>
          <a:lstStyle/>
          <a:p>
            <a:pPr algn="l" rtl="0" eaLnBrk="0" hangingPunct="0"/>
            <a:r>
              <a:rPr lang="en-US" sz="2400" b="1" i="1" u="sng">
                <a:solidFill>
                  <a:srgbClr val="000000"/>
                </a:solidFill>
                <a:latin typeface="Arial" charset="0"/>
              </a:rPr>
              <a:t>Deoxyribose</a:t>
            </a:r>
          </a:p>
        </p:txBody>
      </p:sp>
      <p:sp>
        <p:nvSpPr>
          <p:cNvPr id="7247" name="AutoShape 79"/>
          <p:cNvSpPr>
            <a:spLocks noChangeArrowheads="1"/>
          </p:cNvSpPr>
          <p:nvPr/>
        </p:nvSpPr>
        <p:spPr bwMode="auto">
          <a:xfrm rot="-1126478">
            <a:off x="3111500" y="2857500"/>
            <a:ext cx="2552700" cy="215900"/>
          </a:xfrm>
          <a:custGeom>
            <a:avLst/>
            <a:gdLst>
              <a:gd name="T0" fmla="*/ 1914525 w 21600"/>
              <a:gd name="T1" fmla="*/ 0 h 21600"/>
              <a:gd name="T2" fmla="*/ 0 w 21600"/>
              <a:gd name="T3" fmla="*/ 107950 h 21600"/>
              <a:gd name="T4" fmla="*/ 1914525 w 21600"/>
              <a:gd name="T5" fmla="*/ 215900 h 21600"/>
              <a:gd name="T6" fmla="*/ 2552700 w 21600"/>
              <a:gd name="T7" fmla="*/ 107950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gradFill rotWithShape="0">
            <a:gsLst>
              <a:gs pos="0">
                <a:schemeClr val="accent1"/>
              </a:gs>
              <a:gs pos="100000">
                <a:srgbClr val="FF0000"/>
              </a:gs>
            </a:gsLst>
            <a:lin ang="0" scaled="1"/>
          </a:gradFill>
          <a:ln w="9525">
            <a:solidFill>
              <a:schemeClr val="tx1"/>
            </a:solidFill>
            <a:miter lim="800000"/>
            <a:headEnd/>
            <a:tailEnd/>
          </a:ln>
        </p:spPr>
        <p:txBody>
          <a:bodyPr wrap="none" anchor="ctr"/>
          <a:lstStyle/>
          <a:p>
            <a:endParaRPr lang="en-US"/>
          </a:p>
        </p:txBody>
      </p:sp>
      <p:sp>
        <p:nvSpPr>
          <p:cNvPr id="7249" name="AutoShape 81"/>
          <p:cNvSpPr>
            <a:spLocks noChangeArrowheads="1"/>
          </p:cNvSpPr>
          <p:nvPr/>
        </p:nvSpPr>
        <p:spPr bwMode="auto">
          <a:xfrm rot="1126478" flipV="1">
            <a:off x="3111500" y="4381500"/>
            <a:ext cx="2552700" cy="215900"/>
          </a:xfrm>
          <a:custGeom>
            <a:avLst/>
            <a:gdLst>
              <a:gd name="T0" fmla="*/ 1914525 w 21600"/>
              <a:gd name="T1" fmla="*/ 0 h 21600"/>
              <a:gd name="T2" fmla="*/ 0 w 21600"/>
              <a:gd name="T3" fmla="*/ 107950 h 21600"/>
              <a:gd name="T4" fmla="*/ 1914525 w 21600"/>
              <a:gd name="T5" fmla="*/ 215900 h 21600"/>
              <a:gd name="T6" fmla="*/ 2552700 w 21600"/>
              <a:gd name="T7" fmla="*/ 107950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gradFill rotWithShape="0">
            <a:gsLst>
              <a:gs pos="0">
                <a:schemeClr val="accent1"/>
              </a:gs>
              <a:gs pos="100000">
                <a:srgbClr val="FF0000"/>
              </a:gs>
            </a:gsLst>
            <a:lin ang="0" scaled="1"/>
          </a:gradFill>
          <a:ln w="9525">
            <a:solidFill>
              <a:schemeClr val="tx1"/>
            </a:solidFill>
            <a:miter lim="800000"/>
            <a:headEnd/>
            <a:tailEnd/>
          </a:ln>
        </p:spPr>
        <p:txBody>
          <a:bodyPr wrap="none" anchor="ctr"/>
          <a:lstStyle/>
          <a:p>
            <a:endParaRPr lang="en-US"/>
          </a:p>
        </p:txBody>
      </p:sp>
      <p:sp>
        <p:nvSpPr>
          <p:cNvPr id="7251" name="Rectangle 83"/>
          <p:cNvSpPr>
            <a:spLocks noChangeArrowheads="1"/>
          </p:cNvSpPr>
          <p:nvPr/>
        </p:nvSpPr>
        <p:spPr bwMode="auto">
          <a:xfrm>
            <a:off x="254000" y="1811338"/>
            <a:ext cx="2552700" cy="701675"/>
          </a:xfrm>
          <a:prstGeom prst="rect">
            <a:avLst/>
          </a:prstGeom>
          <a:noFill/>
          <a:ln w="9525">
            <a:noFill/>
            <a:miter lim="800000"/>
            <a:headEnd/>
            <a:tailEnd/>
          </a:ln>
        </p:spPr>
        <p:txBody>
          <a:bodyPr>
            <a:spAutoFit/>
          </a:bodyPr>
          <a:lstStyle/>
          <a:p>
            <a:pPr algn="l" rtl="0" eaLnBrk="0" hangingPunct="0"/>
            <a:r>
              <a:rPr lang="en-US" sz="2000" b="1">
                <a:solidFill>
                  <a:srgbClr val="000000"/>
                </a:solidFill>
                <a:latin typeface="Arial" charset="0"/>
              </a:rPr>
              <a:t>Generic Ribose Structure</a:t>
            </a:r>
            <a:endParaRPr lang="en-US" sz="2400" b="1" u="sng">
              <a:solidFill>
                <a:srgbClr val="000000"/>
              </a:solidFill>
              <a:latin typeface="Arial" charset="0"/>
            </a:endParaRPr>
          </a:p>
        </p:txBody>
      </p:sp>
      <p:sp>
        <p:nvSpPr>
          <p:cNvPr id="7252" name="Text Box 84"/>
          <p:cNvSpPr txBox="1">
            <a:spLocks noChangeArrowheads="1"/>
          </p:cNvSpPr>
          <p:nvPr/>
        </p:nvSpPr>
        <p:spPr bwMode="auto">
          <a:xfrm>
            <a:off x="228600" y="4926013"/>
            <a:ext cx="3384550" cy="517525"/>
          </a:xfrm>
          <a:prstGeom prst="rect">
            <a:avLst/>
          </a:prstGeom>
          <a:noFill/>
          <a:ln w="9525">
            <a:noFill/>
            <a:miter lim="800000"/>
            <a:headEnd/>
            <a:tailEnd/>
          </a:ln>
        </p:spPr>
        <p:txBody>
          <a:bodyPr>
            <a:spAutoFit/>
          </a:bodyPr>
          <a:lstStyle/>
          <a:p>
            <a:pPr algn="l" rtl="0" eaLnBrk="0" hangingPunct="0">
              <a:spcBef>
                <a:spcPct val="50000"/>
              </a:spcBef>
            </a:pPr>
            <a:r>
              <a:rPr lang="en-US" sz="1400" b="1">
                <a:solidFill>
                  <a:srgbClr val="000000"/>
                </a:solidFill>
                <a:latin typeface="Times" pitchFamily="1" charset="0"/>
              </a:rPr>
              <a:t>N.B. Carbons are given numberings as a prime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528" fill="hold" grpId="0" nodeType="clickEffect">
                                  <p:stCondLst>
                                    <p:cond delay="0"/>
                                  </p:stCondLst>
                                  <p:childTnLst>
                                    <p:set>
                                      <p:cBhvr>
                                        <p:cTn id="6" dur="1" fill="hold">
                                          <p:stCondLst>
                                            <p:cond delay="0"/>
                                          </p:stCondLst>
                                        </p:cTn>
                                        <p:tgtEl>
                                          <p:spTgt spid="7251"/>
                                        </p:tgtEl>
                                        <p:attrNameLst>
                                          <p:attrName>style.visibility</p:attrName>
                                        </p:attrNameLst>
                                      </p:cBhvr>
                                      <p:to>
                                        <p:strVal val="visible"/>
                                      </p:to>
                                    </p:set>
                                    <p:anim calcmode="lin" valueType="num">
                                      <p:cBhvr>
                                        <p:cTn id="7" dur="500" fill="hold"/>
                                        <p:tgtEl>
                                          <p:spTgt spid="7251"/>
                                        </p:tgtEl>
                                        <p:attrNameLst>
                                          <p:attrName>ppt_w</p:attrName>
                                        </p:attrNameLst>
                                      </p:cBhvr>
                                      <p:tavLst>
                                        <p:tav tm="0">
                                          <p:val>
                                            <p:fltVal val="0"/>
                                          </p:val>
                                        </p:tav>
                                        <p:tav tm="100000">
                                          <p:val>
                                            <p:strVal val="#ppt_w"/>
                                          </p:val>
                                        </p:tav>
                                      </p:tavLst>
                                    </p:anim>
                                    <p:anim calcmode="lin" valueType="num">
                                      <p:cBhvr>
                                        <p:cTn id="8" dur="500" fill="hold"/>
                                        <p:tgtEl>
                                          <p:spTgt spid="7251"/>
                                        </p:tgtEl>
                                        <p:attrNameLst>
                                          <p:attrName>ppt_h</p:attrName>
                                        </p:attrNameLst>
                                      </p:cBhvr>
                                      <p:tavLst>
                                        <p:tav tm="0">
                                          <p:val>
                                            <p:fltVal val="0"/>
                                          </p:val>
                                        </p:tav>
                                        <p:tav tm="100000">
                                          <p:val>
                                            <p:strVal val="#ppt_h"/>
                                          </p:val>
                                        </p:tav>
                                      </p:tavLst>
                                    </p:anim>
                                    <p:anim calcmode="lin" valueType="num">
                                      <p:cBhvr>
                                        <p:cTn id="9" dur="500" fill="hold"/>
                                        <p:tgtEl>
                                          <p:spTgt spid="7251"/>
                                        </p:tgtEl>
                                        <p:attrNameLst>
                                          <p:attrName>ppt_x</p:attrName>
                                        </p:attrNameLst>
                                      </p:cBhvr>
                                      <p:tavLst>
                                        <p:tav tm="0">
                                          <p:val>
                                            <p:fltVal val="0.5"/>
                                          </p:val>
                                        </p:tav>
                                        <p:tav tm="100000">
                                          <p:val>
                                            <p:strVal val="#ppt_x"/>
                                          </p:val>
                                        </p:tav>
                                      </p:tavLst>
                                    </p:anim>
                                    <p:anim calcmode="lin" valueType="num">
                                      <p:cBhvr>
                                        <p:cTn id="10" dur="500" fill="hold"/>
                                        <p:tgtEl>
                                          <p:spTgt spid="7251"/>
                                        </p:tgtEl>
                                        <p:attrNameLst>
                                          <p:attrName>ppt_y</p:attrName>
                                        </p:attrNameLst>
                                      </p:cBhvr>
                                      <p:tavLst>
                                        <p:tav tm="0">
                                          <p:val>
                                            <p:fltVal val="0.5"/>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1000" fill="hold"/>
                                        <p:tgtEl>
                                          <p:spTgt spid="2"/>
                                        </p:tgtEl>
                                        <p:attrNameLst>
                                          <p:attrName>ppt_w</p:attrName>
                                        </p:attrNameLst>
                                      </p:cBhvr>
                                      <p:tavLst>
                                        <p:tav tm="0">
                                          <p:val>
                                            <p:fltVal val="0"/>
                                          </p:val>
                                        </p:tav>
                                        <p:tav tm="100000">
                                          <p:val>
                                            <p:strVal val="#ppt_w"/>
                                          </p:val>
                                        </p:tav>
                                      </p:tavLst>
                                    </p:anim>
                                    <p:anim calcmode="lin" valueType="num">
                                      <p:cBhvr>
                                        <p:cTn id="16" dur="1000" fill="hold"/>
                                        <p:tgtEl>
                                          <p:spTgt spid="2"/>
                                        </p:tgtEl>
                                        <p:attrNameLst>
                                          <p:attrName>ppt_h</p:attrName>
                                        </p:attrNameLst>
                                      </p:cBhvr>
                                      <p:tavLst>
                                        <p:tav tm="0">
                                          <p:val>
                                            <p:fltVal val="0"/>
                                          </p:val>
                                        </p:tav>
                                        <p:tav tm="100000">
                                          <p:val>
                                            <p:strVal val="#ppt_h"/>
                                          </p:val>
                                        </p:tav>
                                      </p:tavLst>
                                    </p:anim>
                                    <p:anim calcmode="lin" valueType="num">
                                      <p:cBhvr>
                                        <p:cTn id="17" dur="1000" fill="hold"/>
                                        <p:tgtEl>
                                          <p:spTgt spid="2"/>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2"/>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7252"/>
                                        </p:tgtEl>
                                        <p:attrNameLst>
                                          <p:attrName>style.visibility</p:attrName>
                                        </p:attrNameLst>
                                      </p:cBhvr>
                                      <p:to>
                                        <p:strVal val="visible"/>
                                      </p:to>
                                    </p:set>
                                    <p:animEffect transition="in" filter="wipe(left)">
                                      <p:cBhvr>
                                        <p:cTn id="23" dur="500"/>
                                        <p:tgtEl>
                                          <p:spTgt spid="7252"/>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7247"/>
                                        </p:tgtEl>
                                        <p:attrNameLst>
                                          <p:attrName>style.visibility</p:attrName>
                                        </p:attrNameLst>
                                      </p:cBhvr>
                                      <p:to>
                                        <p:strVal val="visible"/>
                                      </p:to>
                                    </p:set>
                                    <p:animEffect transition="in" filter="wipe(left)">
                                      <p:cBhvr>
                                        <p:cTn id="28" dur="500"/>
                                        <p:tgtEl>
                                          <p:spTgt spid="7247"/>
                                        </p:tgtEl>
                                      </p:cBhvr>
                                    </p:animEffect>
                                  </p:childTnLst>
                                </p:cTn>
                              </p:par>
                            </p:childTnLst>
                          </p:cTn>
                        </p:par>
                        <p:par>
                          <p:cTn id="29" fill="hold">
                            <p:stCondLst>
                              <p:cond delay="500"/>
                            </p:stCondLst>
                            <p:childTnLst>
                              <p:par>
                                <p:cTn id="30" presetID="23" presetClass="entr" presetSubtype="528" fill="hold" grpId="0" nodeType="afterEffect">
                                  <p:stCondLst>
                                    <p:cond delay="0"/>
                                  </p:stCondLst>
                                  <p:childTnLst>
                                    <p:set>
                                      <p:cBhvr>
                                        <p:cTn id="31" dur="1" fill="hold">
                                          <p:stCondLst>
                                            <p:cond delay="0"/>
                                          </p:stCondLst>
                                        </p:cTn>
                                        <p:tgtEl>
                                          <p:spTgt spid="7245"/>
                                        </p:tgtEl>
                                        <p:attrNameLst>
                                          <p:attrName>style.visibility</p:attrName>
                                        </p:attrNameLst>
                                      </p:cBhvr>
                                      <p:to>
                                        <p:strVal val="visible"/>
                                      </p:to>
                                    </p:set>
                                    <p:anim calcmode="lin" valueType="num">
                                      <p:cBhvr>
                                        <p:cTn id="32" dur="500" fill="hold"/>
                                        <p:tgtEl>
                                          <p:spTgt spid="7245"/>
                                        </p:tgtEl>
                                        <p:attrNameLst>
                                          <p:attrName>ppt_w</p:attrName>
                                        </p:attrNameLst>
                                      </p:cBhvr>
                                      <p:tavLst>
                                        <p:tav tm="0">
                                          <p:val>
                                            <p:fltVal val="0"/>
                                          </p:val>
                                        </p:tav>
                                        <p:tav tm="100000">
                                          <p:val>
                                            <p:strVal val="#ppt_w"/>
                                          </p:val>
                                        </p:tav>
                                      </p:tavLst>
                                    </p:anim>
                                    <p:anim calcmode="lin" valueType="num">
                                      <p:cBhvr>
                                        <p:cTn id="33" dur="500" fill="hold"/>
                                        <p:tgtEl>
                                          <p:spTgt spid="7245"/>
                                        </p:tgtEl>
                                        <p:attrNameLst>
                                          <p:attrName>ppt_h</p:attrName>
                                        </p:attrNameLst>
                                      </p:cBhvr>
                                      <p:tavLst>
                                        <p:tav tm="0">
                                          <p:val>
                                            <p:fltVal val="0"/>
                                          </p:val>
                                        </p:tav>
                                        <p:tav tm="100000">
                                          <p:val>
                                            <p:strVal val="#ppt_h"/>
                                          </p:val>
                                        </p:tav>
                                      </p:tavLst>
                                    </p:anim>
                                    <p:anim calcmode="lin" valueType="num">
                                      <p:cBhvr>
                                        <p:cTn id="34" dur="500" fill="hold"/>
                                        <p:tgtEl>
                                          <p:spTgt spid="7245"/>
                                        </p:tgtEl>
                                        <p:attrNameLst>
                                          <p:attrName>ppt_x</p:attrName>
                                        </p:attrNameLst>
                                      </p:cBhvr>
                                      <p:tavLst>
                                        <p:tav tm="0">
                                          <p:val>
                                            <p:fltVal val="0.5"/>
                                          </p:val>
                                        </p:tav>
                                        <p:tav tm="100000">
                                          <p:val>
                                            <p:strVal val="#ppt_x"/>
                                          </p:val>
                                        </p:tav>
                                      </p:tavLst>
                                    </p:anim>
                                    <p:anim calcmode="lin" valueType="num">
                                      <p:cBhvr>
                                        <p:cTn id="35" dur="500" fill="hold"/>
                                        <p:tgtEl>
                                          <p:spTgt spid="7245"/>
                                        </p:tgtEl>
                                        <p:attrNameLst>
                                          <p:attrName>ppt_y</p:attrName>
                                        </p:attrNameLst>
                                      </p:cBhvr>
                                      <p:tavLst>
                                        <p:tav tm="0">
                                          <p:val>
                                            <p:fltVal val="0.5"/>
                                          </p:val>
                                        </p:tav>
                                        <p:tav tm="100000">
                                          <p:val>
                                            <p:strVal val="#ppt_y"/>
                                          </p:val>
                                        </p:tav>
                                      </p:tavLst>
                                    </p:anim>
                                  </p:childTnLst>
                                </p:cTn>
                              </p:par>
                            </p:childTnLst>
                          </p:cTn>
                        </p:par>
                        <p:par>
                          <p:cTn id="36" fill="hold">
                            <p:stCondLst>
                              <p:cond delay="1000"/>
                            </p:stCondLst>
                            <p:childTnLst>
                              <p:par>
                                <p:cTn id="37" presetID="15" presetClass="entr" presetSubtype="0" fill="hold" nodeType="afterEffect">
                                  <p:stCondLst>
                                    <p:cond delay="0"/>
                                  </p:stCondLst>
                                  <p:childTnLst>
                                    <p:set>
                                      <p:cBhvr>
                                        <p:cTn id="38" dur="1" fill="hold">
                                          <p:stCondLst>
                                            <p:cond delay="0"/>
                                          </p:stCondLst>
                                        </p:cTn>
                                        <p:tgtEl>
                                          <p:spTgt spid="3"/>
                                        </p:tgtEl>
                                        <p:attrNameLst>
                                          <p:attrName>style.visibility</p:attrName>
                                        </p:attrNameLst>
                                      </p:cBhvr>
                                      <p:to>
                                        <p:strVal val="visible"/>
                                      </p:to>
                                    </p:set>
                                    <p:anim calcmode="lin" valueType="num">
                                      <p:cBhvr>
                                        <p:cTn id="39" dur="1000" fill="hold"/>
                                        <p:tgtEl>
                                          <p:spTgt spid="3"/>
                                        </p:tgtEl>
                                        <p:attrNameLst>
                                          <p:attrName>ppt_w</p:attrName>
                                        </p:attrNameLst>
                                      </p:cBhvr>
                                      <p:tavLst>
                                        <p:tav tm="0">
                                          <p:val>
                                            <p:fltVal val="0"/>
                                          </p:val>
                                        </p:tav>
                                        <p:tav tm="100000">
                                          <p:val>
                                            <p:strVal val="#ppt_w"/>
                                          </p:val>
                                        </p:tav>
                                      </p:tavLst>
                                    </p:anim>
                                    <p:anim calcmode="lin" valueType="num">
                                      <p:cBhvr>
                                        <p:cTn id="40" dur="1000" fill="hold"/>
                                        <p:tgtEl>
                                          <p:spTgt spid="3"/>
                                        </p:tgtEl>
                                        <p:attrNameLst>
                                          <p:attrName>ppt_h</p:attrName>
                                        </p:attrNameLst>
                                      </p:cBhvr>
                                      <p:tavLst>
                                        <p:tav tm="0">
                                          <p:val>
                                            <p:fltVal val="0"/>
                                          </p:val>
                                        </p:tav>
                                        <p:tav tm="100000">
                                          <p:val>
                                            <p:strVal val="#ppt_h"/>
                                          </p:val>
                                        </p:tav>
                                      </p:tavLst>
                                    </p:anim>
                                    <p:anim calcmode="lin" valueType="num">
                                      <p:cBhvr>
                                        <p:cTn id="41" dur="1000" fill="hold"/>
                                        <p:tgtEl>
                                          <p:spTgt spid="3"/>
                                        </p:tgtEl>
                                        <p:attrNameLst>
                                          <p:attrName>ppt_x</p:attrName>
                                        </p:attrNameLst>
                                      </p:cBhvr>
                                      <p:tavLst>
                                        <p:tav tm="0" fmla="#ppt_x+(cos(-2*pi*(1-$))*-#ppt_x-sin(-2*pi*(1-$))*(1-#ppt_y))*(1-$)">
                                          <p:val>
                                            <p:fltVal val="0"/>
                                          </p:val>
                                        </p:tav>
                                        <p:tav tm="100000">
                                          <p:val>
                                            <p:fltVal val="1"/>
                                          </p:val>
                                        </p:tav>
                                      </p:tavLst>
                                    </p:anim>
                                    <p:anim calcmode="lin" valueType="num">
                                      <p:cBhvr>
                                        <p:cTn id="42" dur="1000" fill="hold"/>
                                        <p:tgtEl>
                                          <p:spTgt spid="3"/>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7249"/>
                                        </p:tgtEl>
                                        <p:attrNameLst>
                                          <p:attrName>style.visibility</p:attrName>
                                        </p:attrNameLst>
                                      </p:cBhvr>
                                      <p:to>
                                        <p:strVal val="visible"/>
                                      </p:to>
                                    </p:set>
                                    <p:animEffect transition="in" filter="wipe(left)">
                                      <p:cBhvr>
                                        <p:cTn id="47" dur="500"/>
                                        <p:tgtEl>
                                          <p:spTgt spid="7249"/>
                                        </p:tgtEl>
                                      </p:cBhvr>
                                    </p:animEffect>
                                  </p:childTnLst>
                                </p:cTn>
                              </p:par>
                            </p:childTnLst>
                          </p:cTn>
                        </p:par>
                        <p:par>
                          <p:cTn id="48" fill="hold">
                            <p:stCondLst>
                              <p:cond delay="500"/>
                            </p:stCondLst>
                            <p:childTnLst>
                              <p:par>
                                <p:cTn id="49" presetID="23" presetClass="entr" presetSubtype="528" fill="hold" grpId="0" nodeType="afterEffect">
                                  <p:stCondLst>
                                    <p:cond delay="0"/>
                                  </p:stCondLst>
                                  <p:childTnLst>
                                    <p:set>
                                      <p:cBhvr>
                                        <p:cTn id="50" dur="1" fill="hold">
                                          <p:stCondLst>
                                            <p:cond delay="0"/>
                                          </p:stCondLst>
                                        </p:cTn>
                                        <p:tgtEl>
                                          <p:spTgt spid="7246"/>
                                        </p:tgtEl>
                                        <p:attrNameLst>
                                          <p:attrName>style.visibility</p:attrName>
                                        </p:attrNameLst>
                                      </p:cBhvr>
                                      <p:to>
                                        <p:strVal val="visible"/>
                                      </p:to>
                                    </p:set>
                                    <p:anim calcmode="lin" valueType="num">
                                      <p:cBhvr>
                                        <p:cTn id="51" dur="500" fill="hold"/>
                                        <p:tgtEl>
                                          <p:spTgt spid="7246"/>
                                        </p:tgtEl>
                                        <p:attrNameLst>
                                          <p:attrName>ppt_w</p:attrName>
                                        </p:attrNameLst>
                                      </p:cBhvr>
                                      <p:tavLst>
                                        <p:tav tm="0">
                                          <p:val>
                                            <p:fltVal val="0"/>
                                          </p:val>
                                        </p:tav>
                                        <p:tav tm="100000">
                                          <p:val>
                                            <p:strVal val="#ppt_w"/>
                                          </p:val>
                                        </p:tav>
                                      </p:tavLst>
                                    </p:anim>
                                    <p:anim calcmode="lin" valueType="num">
                                      <p:cBhvr>
                                        <p:cTn id="52" dur="500" fill="hold"/>
                                        <p:tgtEl>
                                          <p:spTgt spid="7246"/>
                                        </p:tgtEl>
                                        <p:attrNameLst>
                                          <p:attrName>ppt_h</p:attrName>
                                        </p:attrNameLst>
                                      </p:cBhvr>
                                      <p:tavLst>
                                        <p:tav tm="0">
                                          <p:val>
                                            <p:fltVal val="0"/>
                                          </p:val>
                                        </p:tav>
                                        <p:tav tm="100000">
                                          <p:val>
                                            <p:strVal val="#ppt_h"/>
                                          </p:val>
                                        </p:tav>
                                      </p:tavLst>
                                    </p:anim>
                                    <p:anim calcmode="lin" valueType="num">
                                      <p:cBhvr>
                                        <p:cTn id="53" dur="500" fill="hold"/>
                                        <p:tgtEl>
                                          <p:spTgt spid="7246"/>
                                        </p:tgtEl>
                                        <p:attrNameLst>
                                          <p:attrName>ppt_x</p:attrName>
                                        </p:attrNameLst>
                                      </p:cBhvr>
                                      <p:tavLst>
                                        <p:tav tm="0">
                                          <p:val>
                                            <p:fltVal val="0.5"/>
                                          </p:val>
                                        </p:tav>
                                        <p:tav tm="100000">
                                          <p:val>
                                            <p:strVal val="#ppt_x"/>
                                          </p:val>
                                        </p:tav>
                                      </p:tavLst>
                                    </p:anim>
                                    <p:anim calcmode="lin" valueType="num">
                                      <p:cBhvr>
                                        <p:cTn id="54" dur="500" fill="hold"/>
                                        <p:tgtEl>
                                          <p:spTgt spid="7246"/>
                                        </p:tgtEl>
                                        <p:attrNameLst>
                                          <p:attrName>ppt_y</p:attrName>
                                        </p:attrNameLst>
                                      </p:cBhvr>
                                      <p:tavLst>
                                        <p:tav tm="0">
                                          <p:val>
                                            <p:fltVal val="0.5"/>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15" presetClass="entr" presetSubtype="0" fill="hold" nodeType="clickEffect">
                                  <p:stCondLst>
                                    <p:cond delay="0"/>
                                  </p:stCondLst>
                                  <p:childTnLst>
                                    <p:set>
                                      <p:cBhvr>
                                        <p:cTn id="58" dur="1" fill="hold">
                                          <p:stCondLst>
                                            <p:cond delay="0"/>
                                          </p:stCondLst>
                                        </p:cTn>
                                        <p:tgtEl>
                                          <p:spTgt spid="4"/>
                                        </p:tgtEl>
                                        <p:attrNameLst>
                                          <p:attrName>style.visibility</p:attrName>
                                        </p:attrNameLst>
                                      </p:cBhvr>
                                      <p:to>
                                        <p:strVal val="visible"/>
                                      </p:to>
                                    </p:set>
                                    <p:anim calcmode="lin" valueType="num">
                                      <p:cBhvr>
                                        <p:cTn id="59" dur="1000" fill="hold"/>
                                        <p:tgtEl>
                                          <p:spTgt spid="4"/>
                                        </p:tgtEl>
                                        <p:attrNameLst>
                                          <p:attrName>ppt_w</p:attrName>
                                        </p:attrNameLst>
                                      </p:cBhvr>
                                      <p:tavLst>
                                        <p:tav tm="0">
                                          <p:val>
                                            <p:fltVal val="0"/>
                                          </p:val>
                                        </p:tav>
                                        <p:tav tm="100000">
                                          <p:val>
                                            <p:strVal val="#ppt_w"/>
                                          </p:val>
                                        </p:tav>
                                      </p:tavLst>
                                    </p:anim>
                                    <p:anim calcmode="lin" valueType="num">
                                      <p:cBhvr>
                                        <p:cTn id="60" dur="1000" fill="hold"/>
                                        <p:tgtEl>
                                          <p:spTgt spid="4"/>
                                        </p:tgtEl>
                                        <p:attrNameLst>
                                          <p:attrName>ppt_h</p:attrName>
                                        </p:attrNameLst>
                                      </p:cBhvr>
                                      <p:tavLst>
                                        <p:tav tm="0">
                                          <p:val>
                                            <p:fltVal val="0"/>
                                          </p:val>
                                        </p:tav>
                                        <p:tav tm="100000">
                                          <p:val>
                                            <p:strVal val="#ppt_h"/>
                                          </p:val>
                                        </p:tav>
                                      </p:tavLst>
                                    </p:anim>
                                    <p:anim calcmode="lin" valueType="num">
                                      <p:cBhvr>
                                        <p:cTn id="61" dur="1000" fill="hold"/>
                                        <p:tgtEl>
                                          <p:spTgt spid="4"/>
                                        </p:tgtEl>
                                        <p:attrNameLst>
                                          <p:attrName>ppt_x</p:attrName>
                                        </p:attrNameLst>
                                      </p:cBhvr>
                                      <p:tavLst>
                                        <p:tav tm="0" fmla="#ppt_x+(cos(-2*pi*(1-$))*-#ppt_x-sin(-2*pi*(1-$))*(1-#ppt_y))*(1-$)">
                                          <p:val>
                                            <p:fltVal val="0"/>
                                          </p:val>
                                        </p:tav>
                                        <p:tav tm="100000">
                                          <p:val>
                                            <p:fltVal val="1"/>
                                          </p:val>
                                        </p:tav>
                                      </p:tavLst>
                                    </p:anim>
                                    <p:anim calcmode="lin" valueType="num">
                                      <p:cBhvr>
                                        <p:cTn id="62" dur="1000" fill="hold"/>
                                        <p:tgtEl>
                                          <p:spTgt spid="4"/>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45" grpId="0" autoUpdateAnimBg="0"/>
      <p:bldP spid="7246" grpId="0" autoUpdateAnimBg="0"/>
      <p:bldP spid="7247" grpId="0" animBg="1"/>
      <p:bldP spid="7249" grpId="0" animBg="1"/>
      <p:bldP spid="7251" grpId="0" autoUpdateAnimBg="0"/>
      <p:bldP spid="7252" grpId="0"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Rectangle 2"/>
          <p:cNvSpPr>
            <a:spLocks noGrp="1" noChangeArrowheads="1"/>
          </p:cNvSpPr>
          <p:nvPr>
            <p:ph type="title"/>
          </p:nvPr>
        </p:nvSpPr>
        <p:spPr/>
        <p:txBody>
          <a:bodyPr/>
          <a:lstStyle/>
          <a:p>
            <a:pPr eaLnBrk="1" hangingPunct="1"/>
            <a:r>
              <a:rPr lang="en-US" smtClean="0"/>
              <a:t>Purine and Pyrimidine</a:t>
            </a:r>
          </a:p>
        </p:txBody>
      </p:sp>
      <p:sp>
        <p:nvSpPr>
          <p:cNvPr id="24581" name="Rectangle 3"/>
          <p:cNvSpPr>
            <a:spLocks noGrp="1" noChangeArrowheads="1"/>
          </p:cNvSpPr>
          <p:nvPr>
            <p:ph idx="1"/>
          </p:nvPr>
        </p:nvSpPr>
        <p:spPr>
          <a:xfrm>
            <a:off x="914400" y="1600200"/>
            <a:ext cx="7772400" cy="2057400"/>
          </a:xfrm>
        </p:spPr>
        <p:txBody>
          <a:bodyPr/>
          <a:lstStyle/>
          <a:p>
            <a:pPr eaLnBrk="1" hangingPunct="1"/>
            <a:r>
              <a:rPr lang="en-US" sz="2400" smtClean="0"/>
              <a:t>Pyrimidine contains two pyridine-like nitrogens in a six-membered aromatic ring</a:t>
            </a:r>
          </a:p>
          <a:p>
            <a:pPr eaLnBrk="1" hangingPunct="1"/>
            <a:r>
              <a:rPr lang="en-US" sz="2400" smtClean="0"/>
              <a:t>Purine has 4 N’s in a fused-ring structure. Three are basic like pyridine-like and one is like that in pyrrole</a:t>
            </a:r>
          </a:p>
        </p:txBody>
      </p:sp>
      <p:pic>
        <p:nvPicPr>
          <p:cNvPr id="24582" name="Picture 8" descr="2822.jpg                                                       00029E4Bsmeagol                        BB150139:"/>
          <p:cNvPicPr>
            <a:picLocks noChangeAspect="1" noChangeArrowheads="1"/>
          </p:cNvPicPr>
          <p:nvPr/>
        </p:nvPicPr>
        <p:blipFill>
          <a:blip r:embed="rId2" cstate="print"/>
          <a:srcRect/>
          <a:stretch>
            <a:fillRect/>
          </a:stretch>
        </p:blipFill>
        <p:spPr bwMode="auto">
          <a:xfrm>
            <a:off x="1676400" y="3352800"/>
            <a:ext cx="5727700" cy="28400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30"/>
          <p:cNvSpPr txBox="1">
            <a:spLocks noChangeArrowheads="1"/>
          </p:cNvSpPr>
          <p:nvPr/>
        </p:nvSpPr>
        <p:spPr bwMode="auto">
          <a:xfrm>
            <a:off x="1931988" y="238125"/>
            <a:ext cx="5341937" cy="1128713"/>
          </a:xfrm>
          <a:prstGeom prst="rect">
            <a:avLst/>
          </a:prstGeom>
          <a:noFill/>
          <a:ln w="9525">
            <a:noFill/>
            <a:miter lim="800000"/>
            <a:headEnd/>
            <a:tailEnd/>
          </a:ln>
        </p:spPr>
        <p:txBody>
          <a:bodyPr wrap="none">
            <a:spAutoFit/>
          </a:bodyPr>
          <a:lstStyle/>
          <a:p>
            <a:pPr algn="ctr" rtl="0" eaLnBrk="0" hangingPunct="0"/>
            <a:r>
              <a:rPr lang="en-US" sz="3600" b="1">
                <a:solidFill>
                  <a:srgbClr val="000000"/>
                </a:solidFill>
                <a:latin typeface="Arial" charset="0"/>
              </a:rPr>
              <a:t>Nucleotide Structure - 2</a:t>
            </a:r>
          </a:p>
          <a:p>
            <a:pPr algn="ctr" rtl="0" eaLnBrk="0" hangingPunct="0"/>
            <a:r>
              <a:rPr lang="en-US" sz="3200" b="1">
                <a:solidFill>
                  <a:srgbClr val="000000"/>
                </a:solidFill>
                <a:latin typeface="Arial" charset="0"/>
              </a:rPr>
              <a:t>Bases - Purines</a:t>
            </a:r>
            <a:endParaRPr lang="en-US" sz="3600" b="1">
              <a:solidFill>
                <a:srgbClr val="000000"/>
              </a:solidFill>
              <a:latin typeface="Arial" charset="0"/>
            </a:endParaRPr>
          </a:p>
        </p:txBody>
      </p:sp>
      <p:grpSp>
        <p:nvGrpSpPr>
          <p:cNvPr id="2" name="Group 135"/>
          <p:cNvGrpSpPr>
            <a:grpSpLocks/>
          </p:cNvGrpSpPr>
          <p:nvPr/>
        </p:nvGrpSpPr>
        <p:grpSpPr bwMode="auto">
          <a:xfrm>
            <a:off x="317500" y="3175000"/>
            <a:ext cx="2271713" cy="1636713"/>
            <a:chOff x="552" y="2136"/>
            <a:chExt cx="1431" cy="1031"/>
          </a:xfrm>
        </p:grpSpPr>
        <p:sp>
          <p:nvSpPr>
            <p:cNvPr id="16443" name="Text Box 34"/>
            <p:cNvSpPr txBox="1">
              <a:spLocks noChangeArrowheads="1"/>
            </p:cNvSpPr>
            <p:nvPr/>
          </p:nvSpPr>
          <p:spPr bwMode="auto">
            <a:xfrm>
              <a:off x="1755" y="2256"/>
              <a:ext cx="228" cy="327"/>
            </a:xfrm>
            <a:prstGeom prst="rect">
              <a:avLst/>
            </a:prstGeom>
            <a:noFill/>
            <a:ln w="9525">
              <a:noFill/>
              <a:miter lim="800000"/>
              <a:headEnd/>
              <a:tailEnd/>
            </a:ln>
          </p:spPr>
          <p:txBody>
            <a:bodyPr>
              <a:spAutoFit/>
            </a:bodyPr>
            <a:lstStyle/>
            <a:p>
              <a:pPr algn="l" rtl="0" eaLnBrk="0" hangingPunct="0">
                <a:spcBef>
                  <a:spcPct val="50000"/>
                </a:spcBef>
              </a:pPr>
              <a:r>
                <a:rPr lang="en-US" sz="2800" b="1">
                  <a:solidFill>
                    <a:srgbClr val="000000"/>
                  </a:solidFill>
                  <a:latin typeface="Arial" charset="0"/>
                </a:rPr>
                <a:t>N</a:t>
              </a:r>
            </a:p>
          </p:txBody>
        </p:sp>
        <p:sp>
          <p:nvSpPr>
            <p:cNvPr id="16444" name="Text Box 36"/>
            <p:cNvSpPr txBox="1">
              <a:spLocks noChangeArrowheads="1"/>
            </p:cNvSpPr>
            <p:nvPr/>
          </p:nvSpPr>
          <p:spPr bwMode="auto">
            <a:xfrm>
              <a:off x="1395" y="2840"/>
              <a:ext cx="228" cy="327"/>
            </a:xfrm>
            <a:prstGeom prst="rect">
              <a:avLst/>
            </a:prstGeom>
            <a:noFill/>
            <a:ln w="9525">
              <a:noFill/>
              <a:miter lim="800000"/>
              <a:headEnd/>
              <a:tailEnd/>
            </a:ln>
          </p:spPr>
          <p:txBody>
            <a:bodyPr>
              <a:spAutoFit/>
            </a:bodyPr>
            <a:lstStyle/>
            <a:p>
              <a:pPr algn="l" rtl="0" eaLnBrk="0" hangingPunct="0">
                <a:spcBef>
                  <a:spcPct val="50000"/>
                </a:spcBef>
              </a:pPr>
              <a:r>
                <a:rPr lang="en-US" sz="2800" b="1">
                  <a:solidFill>
                    <a:srgbClr val="000000"/>
                  </a:solidFill>
                  <a:latin typeface="Arial" charset="0"/>
                </a:rPr>
                <a:t>N</a:t>
              </a:r>
            </a:p>
          </p:txBody>
        </p:sp>
        <p:sp>
          <p:nvSpPr>
            <p:cNvPr id="16445" name="Text Box 37"/>
            <p:cNvSpPr txBox="1">
              <a:spLocks noChangeArrowheads="1"/>
            </p:cNvSpPr>
            <p:nvPr/>
          </p:nvSpPr>
          <p:spPr bwMode="auto">
            <a:xfrm>
              <a:off x="659" y="2136"/>
              <a:ext cx="228" cy="327"/>
            </a:xfrm>
            <a:prstGeom prst="rect">
              <a:avLst/>
            </a:prstGeom>
            <a:noFill/>
            <a:ln w="9525">
              <a:noFill/>
              <a:miter lim="800000"/>
              <a:headEnd/>
              <a:tailEnd/>
            </a:ln>
          </p:spPr>
          <p:txBody>
            <a:bodyPr>
              <a:spAutoFit/>
            </a:bodyPr>
            <a:lstStyle/>
            <a:p>
              <a:pPr algn="l" rtl="0" eaLnBrk="0" hangingPunct="0">
                <a:spcBef>
                  <a:spcPct val="50000"/>
                </a:spcBef>
              </a:pPr>
              <a:r>
                <a:rPr lang="en-US" sz="2800" b="1">
                  <a:solidFill>
                    <a:srgbClr val="000000"/>
                  </a:solidFill>
                  <a:latin typeface="Arial" charset="0"/>
                </a:rPr>
                <a:t>N</a:t>
              </a:r>
            </a:p>
          </p:txBody>
        </p:sp>
        <p:sp>
          <p:nvSpPr>
            <p:cNvPr id="16446" name="Text Box 38"/>
            <p:cNvSpPr txBox="1">
              <a:spLocks noChangeArrowheads="1"/>
            </p:cNvSpPr>
            <p:nvPr/>
          </p:nvSpPr>
          <p:spPr bwMode="auto">
            <a:xfrm>
              <a:off x="659" y="2768"/>
              <a:ext cx="228" cy="327"/>
            </a:xfrm>
            <a:prstGeom prst="rect">
              <a:avLst/>
            </a:prstGeom>
            <a:noFill/>
            <a:ln w="9525">
              <a:noFill/>
              <a:miter lim="800000"/>
              <a:headEnd/>
              <a:tailEnd/>
            </a:ln>
          </p:spPr>
          <p:txBody>
            <a:bodyPr>
              <a:spAutoFit/>
            </a:bodyPr>
            <a:lstStyle/>
            <a:p>
              <a:pPr algn="l" rtl="0" eaLnBrk="0" hangingPunct="0">
                <a:spcBef>
                  <a:spcPct val="50000"/>
                </a:spcBef>
              </a:pPr>
              <a:r>
                <a:rPr lang="en-US" sz="2800" b="1">
                  <a:solidFill>
                    <a:srgbClr val="000000"/>
                  </a:solidFill>
                  <a:latin typeface="Arial" charset="0"/>
                </a:rPr>
                <a:t>N</a:t>
              </a:r>
            </a:p>
          </p:txBody>
        </p:sp>
        <p:sp>
          <p:nvSpPr>
            <p:cNvPr id="16447" name="Line 40"/>
            <p:cNvSpPr>
              <a:spLocks noChangeShapeType="1"/>
            </p:cNvSpPr>
            <p:nvPr/>
          </p:nvSpPr>
          <p:spPr bwMode="auto">
            <a:xfrm flipH="1">
              <a:off x="552" y="2396"/>
              <a:ext cx="168" cy="224"/>
            </a:xfrm>
            <a:prstGeom prst="line">
              <a:avLst/>
            </a:prstGeom>
            <a:noFill/>
            <a:ln w="38100">
              <a:solidFill>
                <a:srgbClr val="FA26D7"/>
              </a:solidFill>
              <a:round/>
              <a:headEnd/>
              <a:tailEnd/>
            </a:ln>
          </p:spPr>
          <p:txBody>
            <a:bodyPr wrap="none" anchor="ctr"/>
            <a:lstStyle/>
            <a:p>
              <a:endParaRPr lang="en-US"/>
            </a:p>
          </p:txBody>
        </p:sp>
        <p:sp>
          <p:nvSpPr>
            <p:cNvPr id="16448" name="Line 42"/>
            <p:cNvSpPr>
              <a:spLocks noChangeShapeType="1"/>
            </p:cNvSpPr>
            <p:nvPr/>
          </p:nvSpPr>
          <p:spPr bwMode="auto">
            <a:xfrm>
              <a:off x="552" y="2620"/>
              <a:ext cx="168" cy="236"/>
            </a:xfrm>
            <a:prstGeom prst="line">
              <a:avLst/>
            </a:prstGeom>
            <a:noFill/>
            <a:ln w="38100">
              <a:solidFill>
                <a:srgbClr val="FA26D7"/>
              </a:solidFill>
              <a:round/>
              <a:headEnd/>
              <a:tailEnd/>
            </a:ln>
          </p:spPr>
          <p:txBody>
            <a:bodyPr wrap="none" anchor="ctr"/>
            <a:lstStyle/>
            <a:p>
              <a:endParaRPr lang="en-US"/>
            </a:p>
          </p:txBody>
        </p:sp>
        <p:sp>
          <p:nvSpPr>
            <p:cNvPr id="16449" name="Line 43"/>
            <p:cNvSpPr>
              <a:spLocks noChangeShapeType="1"/>
            </p:cNvSpPr>
            <p:nvPr/>
          </p:nvSpPr>
          <p:spPr bwMode="auto">
            <a:xfrm>
              <a:off x="880" y="2340"/>
              <a:ext cx="292" cy="84"/>
            </a:xfrm>
            <a:prstGeom prst="line">
              <a:avLst/>
            </a:prstGeom>
            <a:noFill/>
            <a:ln w="38100">
              <a:solidFill>
                <a:srgbClr val="FA26D7"/>
              </a:solidFill>
              <a:round/>
              <a:headEnd/>
              <a:tailEnd/>
            </a:ln>
          </p:spPr>
          <p:txBody>
            <a:bodyPr wrap="none" anchor="ctr"/>
            <a:lstStyle/>
            <a:p>
              <a:endParaRPr lang="en-US"/>
            </a:p>
          </p:txBody>
        </p:sp>
        <p:sp>
          <p:nvSpPr>
            <p:cNvPr id="16450" name="Line 44"/>
            <p:cNvSpPr>
              <a:spLocks noChangeShapeType="1"/>
            </p:cNvSpPr>
            <p:nvPr/>
          </p:nvSpPr>
          <p:spPr bwMode="auto">
            <a:xfrm>
              <a:off x="1172" y="2424"/>
              <a:ext cx="0" cy="396"/>
            </a:xfrm>
            <a:prstGeom prst="line">
              <a:avLst/>
            </a:prstGeom>
            <a:noFill/>
            <a:ln w="38100">
              <a:solidFill>
                <a:srgbClr val="FA26D7"/>
              </a:solidFill>
              <a:round/>
              <a:headEnd/>
              <a:tailEnd/>
            </a:ln>
          </p:spPr>
          <p:txBody>
            <a:bodyPr wrap="none" anchor="ctr"/>
            <a:lstStyle/>
            <a:p>
              <a:endParaRPr lang="en-US"/>
            </a:p>
          </p:txBody>
        </p:sp>
        <p:sp>
          <p:nvSpPr>
            <p:cNvPr id="16451" name="Line 45"/>
            <p:cNvSpPr>
              <a:spLocks noChangeShapeType="1"/>
            </p:cNvSpPr>
            <p:nvPr/>
          </p:nvSpPr>
          <p:spPr bwMode="auto">
            <a:xfrm flipV="1">
              <a:off x="876" y="2816"/>
              <a:ext cx="292" cy="96"/>
            </a:xfrm>
            <a:prstGeom prst="line">
              <a:avLst/>
            </a:prstGeom>
            <a:noFill/>
            <a:ln w="38100">
              <a:solidFill>
                <a:srgbClr val="FA26D7"/>
              </a:solidFill>
              <a:round/>
              <a:headEnd/>
              <a:tailEnd/>
            </a:ln>
          </p:spPr>
          <p:txBody>
            <a:bodyPr wrap="none" anchor="ctr"/>
            <a:lstStyle/>
            <a:p>
              <a:endParaRPr lang="en-US"/>
            </a:p>
          </p:txBody>
        </p:sp>
        <p:sp>
          <p:nvSpPr>
            <p:cNvPr id="16452" name="Line 51"/>
            <p:cNvSpPr>
              <a:spLocks noChangeShapeType="1"/>
            </p:cNvSpPr>
            <p:nvPr/>
          </p:nvSpPr>
          <p:spPr bwMode="auto">
            <a:xfrm flipV="1">
              <a:off x="1180" y="2228"/>
              <a:ext cx="356" cy="196"/>
            </a:xfrm>
            <a:prstGeom prst="line">
              <a:avLst/>
            </a:prstGeom>
            <a:noFill/>
            <a:ln w="38100">
              <a:solidFill>
                <a:srgbClr val="FA26D7"/>
              </a:solidFill>
              <a:round/>
              <a:headEnd/>
              <a:tailEnd/>
            </a:ln>
          </p:spPr>
          <p:txBody>
            <a:bodyPr wrap="none" anchor="ctr"/>
            <a:lstStyle/>
            <a:p>
              <a:endParaRPr lang="en-US"/>
            </a:p>
          </p:txBody>
        </p:sp>
        <p:sp>
          <p:nvSpPr>
            <p:cNvPr id="16453" name="Line 52"/>
            <p:cNvSpPr>
              <a:spLocks noChangeShapeType="1"/>
            </p:cNvSpPr>
            <p:nvPr/>
          </p:nvSpPr>
          <p:spPr bwMode="auto">
            <a:xfrm>
              <a:off x="1536" y="2228"/>
              <a:ext cx="272" cy="136"/>
            </a:xfrm>
            <a:prstGeom prst="line">
              <a:avLst/>
            </a:prstGeom>
            <a:noFill/>
            <a:ln w="38100">
              <a:solidFill>
                <a:srgbClr val="FA26D7"/>
              </a:solidFill>
              <a:round/>
              <a:headEnd/>
              <a:tailEnd/>
            </a:ln>
          </p:spPr>
          <p:txBody>
            <a:bodyPr wrap="none" anchor="ctr"/>
            <a:lstStyle/>
            <a:p>
              <a:endParaRPr lang="en-US"/>
            </a:p>
          </p:txBody>
        </p:sp>
        <p:sp>
          <p:nvSpPr>
            <p:cNvPr id="16454" name="Line 53"/>
            <p:cNvSpPr>
              <a:spLocks noChangeShapeType="1"/>
            </p:cNvSpPr>
            <p:nvPr/>
          </p:nvSpPr>
          <p:spPr bwMode="auto">
            <a:xfrm>
              <a:off x="1896" y="2508"/>
              <a:ext cx="0" cy="308"/>
            </a:xfrm>
            <a:prstGeom prst="line">
              <a:avLst/>
            </a:prstGeom>
            <a:noFill/>
            <a:ln w="38100">
              <a:solidFill>
                <a:srgbClr val="FA26D7"/>
              </a:solidFill>
              <a:round/>
              <a:headEnd/>
              <a:tailEnd/>
            </a:ln>
          </p:spPr>
          <p:txBody>
            <a:bodyPr wrap="none" anchor="ctr"/>
            <a:lstStyle/>
            <a:p>
              <a:endParaRPr lang="en-US"/>
            </a:p>
          </p:txBody>
        </p:sp>
        <p:sp>
          <p:nvSpPr>
            <p:cNvPr id="16455" name="Line 54"/>
            <p:cNvSpPr>
              <a:spLocks noChangeShapeType="1"/>
            </p:cNvSpPr>
            <p:nvPr/>
          </p:nvSpPr>
          <p:spPr bwMode="auto">
            <a:xfrm flipH="1">
              <a:off x="1612" y="2816"/>
              <a:ext cx="280" cy="160"/>
            </a:xfrm>
            <a:prstGeom prst="line">
              <a:avLst/>
            </a:prstGeom>
            <a:noFill/>
            <a:ln w="38100">
              <a:solidFill>
                <a:srgbClr val="FA26D7"/>
              </a:solidFill>
              <a:round/>
              <a:headEnd/>
              <a:tailEnd/>
            </a:ln>
          </p:spPr>
          <p:txBody>
            <a:bodyPr wrap="none" anchor="ctr"/>
            <a:lstStyle/>
            <a:p>
              <a:endParaRPr lang="en-US"/>
            </a:p>
          </p:txBody>
        </p:sp>
        <p:sp>
          <p:nvSpPr>
            <p:cNvPr id="16456" name="Line 55"/>
            <p:cNvSpPr>
              <a:spLocks noChangeShapeType="1"/>
            </p:cNvSpPr>
            <p:nvPr/>
          </p:nvSpPr>
          <p:spPr bwMode="auto">
            <a:xfrm>
              <a:off x="1176" y="2812"/>
              <a:ext cx="280" cy="156"/>
            </a:xfrm>
            <a:prstGeom prst="line">
              <a:avLst/>
            </a:prstGeom>
            <a:noFill/>
            <a:ln w="38100">
              <a:solidFill>
                <a:srgbClr val="FA26D7"/>
              </a:solidFill>
              <a:round/>
              <a:headEnd/>
              <a:tailEnd/>
            </a:ln>
          </p:spPr>
          <p:txBody>
            <a:bodyPr wrap="none" anchor="ctr"/>
            <a:lstStyle/>
            <a:p>
              <a:endParaRPr lang="en-US"/>
            </a:p>
          </p:txBody>
        </p:sp>
        <p:sp>
          <p:nvSpPr>
            <p:cNvPr id="16457" name="Text Box 56"/>
            <p:cNvSpPr txBox="1">
              <a:spLocks noChangeArrowheads="1"/>
            </p:cNvSpPr>
            <p:nvPr/>
          </p:nvSpPr>
          <p:spPr bwMode="auto">
            <a:xfrm>
              <a:off x="1694" y="2406"/>
              <a:ext cx="172" cy="192"/>
            </a:xfrm>
            <a:prstGeom prst="rect">
              <a:avLst/>
            </a:prstGeom>
            <a:noFill/>
            <a:ln w="9525">
              <a:noFill/>
              <a:miter lim="800000"/>
              <a:headEnd/>
              <a:tailEnd/>
            </a:ln>
          </p:spPr>
          <p:txBody>
            <a:bodyPr wrap="none">
              <a:spAutoFit/>
            </a:bodyPr>
            <a:lstStyle/>
            <a:p>
              <a:pPr algn="l" rtl="0" eaLnBrk="0" hangingPunct="0"/>
              <a:r>
                <a:rPr lang="en-US" sz="1400" b="1">
                  <a:solidFill>
                    <a:srgbClr val="000000"/>
                  </a:solidFill>
                  <a:latin typeface="Times" pitchFamily="1" charset="0"/>
                </a:rPr>
                <a:t>1</a:t>
              </a:r>
            </a:p>
          </p:txBody>
        </p:sp>
        <p:sp>
          <p:nvSpPr>
            <p:cNvPr id="16458" name="Text Box 57"/>
            <p:cNvSpPr txBox="1">
              <a:spLocks noChangeArrowheads="1"/>
            </p:cNvSpPr>
            <p:nvPr/>
          </p:nvSpPr>
          <p:spPr bwMode="auto">
            <a:xfrm>
              <a:off x="1694" y="2654"/>
              <a:ext cx="172" cy="192"/>
            </a:xfrm>
            <a:prstGeom prst="rect">
              <a:avLst/>
            </a:prstGeom>
            <a:noFill/>
            <a:ln w="9525">
              <a:noFill/>
              <a:miter lim="800000"/>
              <a:headEnd/>
              <a:tailEnd/>
            </a:ln>
          </p:spPr>
          <p:txBody>
            <a:bodyPr wrap="none">
              <a:spAutoFit/>
            </a:bodyPr>
            <a:lstStyle/>
            <a:p>
              <a:pPr algn="l" rtl="0" eaLnBrk="0" hangingPunct="0"/>
              <a:r>
                <a:rPr lang="en-US" sz="1400" b="1">
                  <a:solidFill>
                    <a:srgbClr val="000000"/>
                  </a:solidFill>
                  <a:latin typeface="Times" pitchFamily="1" charset="0"/>
                </a:rPr>
                <a:t>2</a:t>
              </a:r>
            </a:p>
          </p:txBody>
        </p:sp>
        <p:sp>
          <p:nvSpPr>
            <p:cNvPr id="16459" name="Text Box 58"/>
            <p:cNvSpPr txBox="1">
              <a:spLocks noChangeArrowheads="1"/>
            </p:cNvSpPr>
            <p:nvPr/>
          </p:nvSpPr>
          <p:spPr bwMode="auto">
            <a:xfrm>
              <a:off x="1454" y="2750"/>
              <a:ext cx="172" cy="192"/>
            </a:xfrm>
            <a:prstGeom prst="rect">
              <a:avLst/>
            </a:prstGeom>
            <a:noFill/>
            <a:ln w="9525">
              <a:noFill/>
              <a:miter lim="800000"/>
              <a:headEnd/>
              <a:tailEnd/>
            </a:ln>
          </p:spPr>
          <p:txBody>
            <a:bodyPr wrap="none">
              <a:spAutoFit/>
            </a:bodyPr>
            <a:lstStyle/>
            <a:p>
              <a:pPr algn="l" rtl="0" eaLnBrk="0" hangingPunct="0"/>
              <a:r>
                <a:rPr lang="en-US" sz="1400" b="1">
                  <a:solidFill>
                    <a:srgbClr val="000000"/>
                  </a:solidFill>
                  <a:latin typeface="Times" pitchFamily="1" charset="0"/>
                </a:rPr>
                <a:t>3</a:t>
              </a:r>
            </a:p>
          </p:txBody>
        </p:sp>
        <p:sp>
          <p:nvSpPr>
            <p:cNvPr id="16460" name="Text Box 59"/>
            <p:cNvSpPr txBox="1">
              <a:spLocks noChangeArrowheads="1"/>
            </p:cNvSpPr>
            <p:nvPr/>
          </p:nvSpPr>
          <p:spPr bwMode="auto">
            <a:xfrm>
              <a:off x="1190" y="2670"/>
              <a:ext cx="172" cy="192"/>
            </a:xfrm>
            <a:prstGeom prst="rect">
              <a:avLst/>
            </a:prstGeom>
            <a:noFill/>
            <a:ln w="9525">
              <a:noFill/>
              <a:miter lim="800000"/>
              <a:headEnd/>
              <a:tailEnd/>
            </a:ln>
          </p:spPr>
          <p:txBody>
            <a:bodyPr wrap="none">
              <a:spAutoFit/>
            </a:bodyPr>
            <a:lstStyle/>
            <a:p>
              <a:pPr algn="l" rtl="0" eaLnBrk="0" hangingPunct="0"/>
              <a:r>
                <a:rPr lang="en-US" sz="1400" b="1">
                  <a:solidFill>
                    <a:srgbClr val="000000"/>
                  </a:solidFill>
                  <a:latin typeface="Times" pitchFamily="1" charset="0"/>
                </a:rPr>
                <a:t>4</a:t>
              </a:r>
            </a:p>
          </p:txBody>
        </p:sp>
        <p:sp>
          <p:nvSpPr>
            <p:cNvPr id="16461" name="Text Box 60"/>
            <p:cNvSpPr txBox="1">
              <a:spLocks noChangeArrowheads="1"/>
            </p:cNvSpPr>
            <p:nvPr/>
          </p:nvSpPr>
          <p:spPr bwMode="auto">
            <a:xfrm>
              <a:off x="1190" y="2390"/>
              <a:ext cx="172" cy="192"/>
            </a:xfrm>
            <a:prstGeom prst="rect">
              <a:avLst/>
            </a:prstGeom>
            <a:noFill/>
            <a:ln w="9525">
              <a:noFill/>
              <a:miter lim="800000"/>
              <a:headEnd/>
              <a:tailEnd/>
            </a:ln>
          </p:spPr>
          <p:txBody>
            <a:bodyPr wrap="none">
              <a:spAutoFit/>
            </a:bodyPr>
            <a:lstStyle/>
            <a:p>
              <a:pPr algn="l" rtl="0" eaLnBrk="0" hangingPunct="0"/>
              <a:r>
                <a:rPr lang="en-US" sz="1400" b="1">
                  <a:solidFill>
                    <a:srgbClr val="000000"/>
                  </a:solidFill>
                  <a:latin typeface="Times" pitchFamily="1" charset="0"/>
                </a:rPr>
                <a:t>5</a:t>
              </a:r>
            </a:p>
          </p:txBody>
        </p:sp>
        <p:sp>
          <p:nvSpPr>
            <p:cNvPr id="16462" name="Text Box 61"/>
            <p:cNvSpPr txBox="1">
              <a:spLocks noChangeArrowheads="1"/>
            </p:cNvSpPr>
            <p:nvPr/>
          </p:nvSpPr>
          <p:spPr bwMode="auto">
            <a:xfrm>
              <a:off x="1454" y="2254"/>
              <a:ext cx="172" cy="192"/>
            </a:xfrm>
            <a:prstGeom prst="rect">
              <a:avLst/>
            </a:prstGeom>
            <a:noFill/>
            <a:ln w="9525">
              <a:noFill/>
              <a:miter lim="800000"/>
              <a:headEnd/>
              <a:tailEnd/>
            </a:ln>
          </p:spPr>
          <p:txBody>
            <a:bodyPr wrap="none">
              <a:spAutoFit/>
            </a:bodyPr>
            <a:lstStyle/>
            <a:p>
              <a:pPr algn="l" rtl="0" eaLnBrk="0" hangingPunct="0"/>
              <a:r>
                <a:rPr lang="en-US" sz="1400" b="1">
                  <a:solidFill>
                    <a:srgbClr val="000000"/>
                  </a:solidFill>
                  <a:latin typeface="Times" pitchFamily="1" charset="0"/>
                </a:rPr>
                <a:t>6</a:t>
              </a:r>
            </a:p>
          </p:txBody>
        </p:sp>
        <p:sp>
          <p:nvSpPr>
            <p:cNvPr id="16463" name="Text Box 62"/>
            <p:cNvSpPr txBox="1">
              <a:spLocks noChangeArrowheads="1"/>
            </p:cNvSpPr>
            <p:nvPr/>
          </p:nvSpPr>
          <p:spPr bwMode="auto">
            <a:xfrm>
              <a:off x="726" y="2382"/>
              <a:ext cx="172" cy="192"/>
            </a:xfrm>
            <a:prstGeom prst="rect">
              <a:avLst/>
            </a:prstGeom>
            <a:noFill/>
            <a:ln w="9525">
              <a:noFill/>
              <a:miter lim="800000"/>
              <a:headEnd/>
              <a:tailEnd/>
            </a:ln>
          </p:spPr>
          <p:txBody>
            <a:bodyPr wrap="none">
              <a:spAutoFit/>
            </a:bodyPr>
            <a:lstStyle/>
            <a:p>
              <a:pPr algn="l" rtl="0" eaLnBrk="0" hangingPunct="0"/>
              <a:r>
                <a:rPr lang="en-US" sz="1400" b="1">
                  <a:solidFill>
                    <a:srgbClr val="000000"/>
                  </a:solidFill>
                  <a:latin typeface="Times" pitchFamily="1" charset="0"/>
                </a:rPr>
                <a:t>7</a:t>
              </a:r>
            </a:p>
          </p:txBody>
        </p:sp>
        <p:sp>
          <p:nvSpPr>
            <p:cNvPr id="16464" name="Text Box 63"/>
            <p:cNvSpPr txBox="1">
              <a:spLocks noChangeArrowheads="1"/>
            </p:cNvSpPr>
            <p:nvPr/>
          </p:nvSpPr>
          <p:spPr bwMode="auto">
            <a:xfrm>
              <a:off x="582" y="2534"/>
              <a:ext cx="172" cy="192"/>
            </a:xfrm>
            <a:prstGeom prst="rect">
              <a:avLst/>
            </a:prstGeom>
            <a:noFill/>
            <a:ln w="9525">
              <a:noFill/>
              <a:miter lim="800000"/>
              <a:headEnd/>
              <a:tailEnd/>
            </a:ln>
          </p:spPr>
          <p:txBody>
            <a:bodyPr wrap="none">
              <a:spAutoFit/>
            </a:bodyPr>
            <a:lstStyle/>
            <a:p>
              <a:pPr algn="l" rtl="0" eaLnBrk="0" hangingPunct="0"/>
              <a:r>
                <a:rPr lang="en-US" sz="1400" b="1">
                  <a:solidFill>
                    <a:srgbClr val="000000"/>
                  </a:solidFill>
                  <a:latin typeface="Times" pitchFamily="1" charset="0"/>
                </a:rPr>
                <a:t>8</a:t>
              </a:r>
            </a:p>
          </p:txBody>
        </p:sp>
        <p:sp>
          <p:nvSpPr>
            <p:cNvPr id="16465" name="Text Box 64"/>
            <p:cNvSpPr txBox="1">
              <a:spLocks noChangeArrowheads="1"/>
            </p:cNvSpPr>
            <p:nvPr/>
          </p:nvSpPr>
          <p:spPr bwMode="auto">
            <a:xfrm>
              <a:off x="734" y="2678"/>
              <a:ext cx="172" cy="192"/>
            </a:xfrm>
            <a:prstGeom prst="rect">
              <a:avLst/>
            </a:prstGeom>
            <a:noFill/>
            <a:ln w="9525">
              <a:noFill/>
              <a:miter lim="800000"/>
              <a:headEnd/>
              <a:tailEnd/>
            </a:ln>
          </p:spPr>
          <p:txBody>
            <a:bodyPr wrap="none">
              <a:spAutoFit/>
            </a:bodyPr>
            <a:lstStyle/>
            <a:p>
              <a:pPr algn="l" rtl="0" eaLnBrk="0" hangingPunct="0"/>
              <a:r>
                <a:rPr lang="en-US" sz="1400" b="1">
                  <a:solidFill>
                    <a:srgbClr val="000000"/>
                  </a:solidFill>
                  <a:latin typeface="Times" pitchFamily="1" charset="0"/>
                </a:rPr>
                <a:t>9</a:t>
              </a:r>
            </a:p>
          </p:txBody>
        </p:sp>
      </p:grpSp>
      <p:sp>
        <p:nvSpPr>
          <p:cNvPr id="8323" name="Rectangle 131"/>
          <p:cNvSpPr>
            <a:spLocks noChangeArrowheads="1"/>
          </p:cNvSpPr>
          <p:nvPr/>
        </p:nvSpPr>
        <p:spPr bwMode="auto">
          <a:xfrm>
            <a:off x="3848100" y="2001838"/>
            <a:ext cx="1473200" cy="457200"/>
          </a:xfrm>
          <a:prstGeom prst="rect">
            <a:avLst/>
          </a:prstGeom>
          <a:noFill/>
          <a:ln w="9525">
            <a:noFill/>
            <a:miter lim="800000"/>
            <a:headEnd/>
            <a:tailEnd/>
          </a:ln>
        </p:spPr>
        <p:txBody>
          <a:bodyPr>
            <a:spAutoFit/>
          </a:bodyPr>
          <a:lstStyle/>
          <a:p>
            <a:pPr algn="l" rtl="0" eaLnBrk="0" hangingPunct="0"/>
            <a:r>
              <a:rPr lang="en-US" sz="2400" b="1" i="1" u="sng">
                <a:solidFill>
                  <a:srgbClr val="000000"/>
                </a:solidFill>
                <a:latin typeface="Arial" charset="0"/>
              </a:rPr>
              <a:t>Adenine</a:t>
            </a:r>
            <a:endParaRPr lang="en-US" sz="2400" b="1" u="sng">
              <a:solidFill>
                <a:srgbClr val="000000"/>
              </a:solidFill>
              <a:latin typeface="Arial" charset="0"/>
            </a:endParaRPr>
          </a:p>
        </p:txBody>
      </p:sp>
      <p:sp>
        <p:nvSpPr>
          <p:cNvPr id="8324" name="Rectangle 132"/>
          <p:cNvSpPr>
            <a:spLocks noChangeArrowheads="1"/>
          </p:cNvSpPr>
          <p:nvPr/>
        </p:nvSpPr>
        <p:spPr bwMode="auto">
          <a:xfrm>
            <a:off x="3594100" y="5316538"/>
            <a:ext cx="1651000" cy="457200"/>
          </a:xfrm>
          <a:prstGeom prst="rect">
            <a:avLst/>
          </a:prstGeom>
          <a:noFill/>
          <a:ln w="9525">
            <a:noFill/>
            <a:miter lim="800000"/>
            <a:headEnd/>
            <a:tailEnd/>
          </a:ln>
        </p:spPr>
        <p:txBody>
          <a:bodyPr>
            <a:spAutoFit/>
          </a:bodyPr>
          <a:lstStyle/>
          <a:p>
            <a:pPr algn="l" rtl="0" eaLnBrk="0" hangingPunct="0"/>
            <a:r>
              <a:rPr lang="en-US" sz="2400" b="1" i="1" u="sng">
                <a:solidFill>
                  <a:srgbClr val="000000"/>
                </a:solidFill>
                <a:latin typeface="Arial" charset="0"/>
              </a:rPr>
              <a:t>Guanine</a:t>
            </a:r>
            <a:endParaRPr lang="en-US" sz="2400" b="1" u="sng">
              <a:solidFill>
                <a:srgbClr val="000000"/>
              </a:solidFill>
              <a:latin typeface="Arial" charset="0"/>
            </a:endParaRPr>
          </a:p>
        </p:txBody>
      </p:sp>
      <p:sp>
        <p:nvSpPr>
          <p:cNvPr id="8325" name="AutoShape 133"/>
          <p:cNvSpPr>
            <a:spLocks noChangeArrowheads="1"/>
          </p:cNvSpPr>
          <p:nvPr/>
        </p:nvSpPr>
        <p:spPr bwMode="auto">
          <a:xfrm rot="-1126478">
            <a:off x="2730500" y="3073400"/>
            <a:ext cx="2552700" cy="215900"/>
          </a:xfrm>
          <a:custGeom>
            <a:avLst/>
            <a:gdLst>
              <a:gd name="T0" fmla="*/ 1914525 w 21600"/>
              <a:gd name="T1" fmla="*/ 0 h 21600"/>
              <a:gd name="T2" fmla="*/ 0 w 21600"/>
              <a:gd name="T3" fmla="*/ 107950 h 21600"/>
              <a:gd name="T4" fmla="*/ 1914525 w 21600"/>
              <a:gd name="T5" fmla="*/ 215900 h 21600"/>
              <a:gd name="T6" fmla="*/ 2552700 w 21600"/>
              <a:gd name="T7" fmla="*/ 107950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gradFill rotWithShape="0">
            <a:gsLst>
              <a:gs pos="0">
                <a:schemeClr val="accent1"/>
              </a:gs>
              <a:gs pos="100000">
                <a:srgbClr val="FF0000"/>
              </a:gs>
            </a:gsLst>
            <a:lin ang="0" scaled="1"/>
          </a:gradFill>
          <a:ln w="9525">
            <a:solidFill>
              <a:schemeClr val="tx1"/>
            </a:solidFill>
            <a:miter lim="800000"/>
            <a:headEnd/>
            <a:tailEnd/>
          </a:ln>
        </p:spPr>
        <p:txBody>
          <a:bodyPr wrap="none" anchor="ctr"/>
          <a:lstStyle/>
          <a:p>
            <a:endParaRPr lang="en-US"/>
          </a:p>
        </p:txBody>
      </p:sp>
      <p:sp>
        <p:nvSpPr>
          <p:cNvPr id="8326" name="AutoShape 134"/>
          <p:cNvSpPr>
            <a:spLocks noChangeArrowheads="1"/>
          </p:cNvSpPr>
          <p:nvPr/>
        </p:nvSpPr>
        <p:spPr bwMode="auto">
          <a:xfrm rot="1126478" flipV="1">
            <a:off x="2730500" y="4597400"/>
            <a:ext cx="2552700" cy="215900"/>
          </a:xfrm>
          <a:custGeom>
            <a:avLst/>
            <a:gdLst>
              <a:gd name="T0" fmla="*/ 1914525 w 21600"/>
              <a:gd name="T1" fmla="*/ 0 h 21600"/>
              <a:gd name="T2" fmla="*/ 0 w 21600"/>
              <a:gd name="T3" fmla="*/ 107950 h 21600"/>
              <a:gd name="T4" fmla="*/ 1914525 w 21600"/>
              <a:gd name="T5" fmla="*/ 215900 h 21600"/>
              <a:gd name="T6" fmla="*/ 2552700 w 21600"/>
              <a:gd name="T7" fmla="*/ 107950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gradFill rotWithShape="0">
            <a:gsLst>
              <a:gs pos="0">
                <a:schemeClr val="accent1"/>
              </a:gs>
              <a:gs pos="100000">
                <a:srgbClr val="FF0000"/>
              </a:gs>
            </a:gsLst>
            <a:lin ang="0" scaled="1"/>
          </a:gradFill>
          <a:ln w="9525">
            <a:solidFill>
              <a:schemeClr val="tx1"/>
            </a:solidFill>
            <a:miter lim="800000"/>
            <a:headEnd/>
            <a:tailEnd/>
          </a:ln>
        </p:spPr>
        <p:txBody>
          <a:bodyPr wrap="none" anchor="ctr"/>
          <a:lstStyle/>
          <a:p>
            <a:endParaRPr lang="en-US"/>
          </a:p>
        </p:txBody>
      </p:sp>
      <p:sp>
        <p:nvSpPr>
          <p:cNvPr id="8328" name="Rectangle 136"/>
          <p:cNvSpPr>
            <a:spLocks noChangeArrowheads="1"/>
          </p:cNvSpPr>
          <p:nvPr/>
        </p:nvSpPr>
        <p:spPr bwMode="auto">
          <a:xfrm>
            <a:off x="8407400" y="2395538"/>
            <a:ext cx="736600" cy="579437"/>
          </a:xfrm>
          <a:prstGeom prst="rect">
            <a:avLst/>
          </a:prstGeom>
          <a:noFill/>
          <a:ln w="9525">
            <a:noFill/>
            <a:miter lim="800000"/>
            <a:headEnd/>
            <a:tailEnd/>
          </a:ln>
        </p:spPr>
        <p:txBody>
          <a:bodyPr>
            <a:spAutoFit/>
          </a:bodyPr>
          <a:lstStyle/>
          <a:p>
            <a:pPr algn="l" rtl="0" eaLnBrk="0" hangingPunct="0"/>
            <a:r>
              <a:rPr lang="en-US" sz="3200" b="1">
                <a:solidFill>
                  <a:srgbClr val="000000"/>
                </a:solidFill>
                <a:latin typeface="Arial" charset="0"/>
              </a:rPr>
              <a:t>A</a:t>
            </a:r>
            <a:endParaRPr lang="en-US" sz="2400" b="1" u="sng">
              <a:solidFill>
                <a:srgbClr val="000000"/>
              </a:solidFill>
              <a:latin typeface="Arial" charset="0"/>
            </a:endParaRPr>
          </a:p>
        </p:txBody>
      </p:sp>
      <p:sp>
        <p:nvSpPr>
          <p:cNvPr id="8329" name="Rectangle 137"/>
          <p:cNvSpPr>
            <a:spLocks noChangeArrowheads="1"/>
          </p:cNvSpPr>
          <p:nvPr/>
        </p:nvSpPr>
        <p:spPr bwMode="auto">
          <a:xfrm>
            <a:off x="8407400" y="4922838"/>
            <a:ext cx="736600" cy="579437"/>
          </a:xfrm>
          <a:prstGeom prst="rect">
            <a:avLst/>
          </a:prstGeom>
          <a:noFill/>
          <a:ln w="9525">
            <a:noFill/>
            <a:miter lim="800000"/>
            <a:headEnd/>
            <a:tailEnd/>
          </a:ln>
        </p:spPr>
        <p:txBody>
          <a:bodyPr>
            <a:spAutoFit/>
          </a:bodyPr>
          <a:lstStyle/>
          <a:p>
            <a:pPr algn="l" rtl="0" eaLnBrk="0" hangingPunct="0"/>
            <a:r>
              <a:rPr lang="en-US" sz="3200" b="1">
                <a:solidFill>
                  <a:srgbClr val="000000"/>
                </a:solidFill>
                <a:latin typeface="Arial" charset="0"/>
              </a:rPr>
              <a:t>G</a:t>
            </a:r>
            <a:endParaRPr lang="en-US" sz="2400" b="1" u="sng">
              <a:solidFill>
                <a:srgbClr val="000000"/>
              </a:solidFill>
              <a:latin typeface="Arial" charset="0"/>
            </a:endParaRPr>
          </a:p>
        </p:txBody>
      </p:sp>
      <p:grpSp>
        <p:nvGrpSpPr>
          <p:cNvPr id="3" name="Group 140"/>
          <p:cNvGrpSpPr>
            <a:grpSpLocks/>
          </p:cNvGrpSpPr>
          <p:nvPr/>
        </p:nvGrpSpPr>
        <p:grpSpPr bwMode="auto">
          <a:xfrm>
            <a:off x="5575300" y="1409700"/>
            <a:ext cx="2297113" cy="2327275"/>
            <a:chOff x="3512" y="888"/>
            <a:chExt cx="1447" cy="1466"/>
          </a:xfrm>
        </p:grpSpPr>
        <p:sp>
          <p:nvSpPr>
            <p:cNvPr id="16421" name="Line 89"/>
            <p:cNvSpPr>
              <a:spLocks noChangeShapeType="1"/>
            </p:cNvSpPr>
            <p:nvPr/>
          </p:nvSpPr>
          <p:spPr bwMode="auto">
            <a:xfrm flipH="1">
              <a:off x="4575" y="1870"/>
              <a:ext cx="240" cy="133"/>
            </a:xfrm>
            <a:prstGeom prst="line">
              <a:avLst/>
            </a:prstGeom>
            <a:noFill/>
            <a:ln w="38100">
              <a:solidFill>
                <a:srgbClr val="FA26D7"/>
              </a:solidFill>
              <a:round/>
              <a:headEnd/>
              <a:tailEnd/>
            </a:ln>
          </p:spPr>
          <p:txBody>
            <a:bodyPr wrap="none" anchor="ctr"/>
            <a:lstStyle/>
            <a:p>
              <a:endParaRPr lang="en-US"/>
            </a:p>
          </p:txBody>
        </p:sp>
        <p:sp>
          <p:nvSpPr>
            <p:cNvPr id="16422" name="Text Box 101"/>
            <p:cNvSpPr txBox="1">
              <a:spLocks noChangeArrowheads="1"/>
            </p:cNvSpPr>
            <p:nvPr/>
          </p:nvSpPr>
          <p:spPr bwMode="auto">
            <a:xfrm>
              <a:off x="4731" y="1336"/>
              <a:ext cx="228" cy="250"/>
            </a:xfrm>
            <a:prstGeom prst="rect">
              <a:avLst/>
            </a:prstGeom>
            <a:noFill/>
            <a:ln w="9525">
              <a:noFill/>
              <a:miter lim="800000"/>
              <a:headEnd/>
              <a:tailEnd/>
            </a:ln>
          </p:spPr>
          <p:txBody>
            <a:bodyPr>
              <a:spAutoFit/>
            </a:bodyPr>
            <a:lstStyle/>
            <a:p>
              <a:pPr algn="l" rtl="0" eaLnBrk="0" hangingPunct="0">
                <a:spcBef>
                  <a:spcPct val="50000"/>
                </a:spcBef>
              </a:pPr>
              <a:r>
                <a:rPr lang="en-US" sz="2000" b="1">
                  <a:solidFill>
                    <a:srgbClr val="000000"/>
                  </a:solidFill>
                  <a:latin typeface="Arial" charset="0"/>
                </a:rPr>
                <a:t>N</a:t>
              </a:r>
            </a:p>
          </p:txBody>
        </p:sp>
        <p:sp>
          <p:nvSpPr>
            <p:cNvPr id="16423" name="Text Box 102"/>
            <p:cNvSpPr txBox="1">
              <a:spLocks noChangeArrowheads="1"/>
            </p:cNvSpPr>
            <p:nvPr/>
          </p:nvSpPr>
          <p:spPr bwMode="auto">
            <a:xfrm>
              <a:off x="4397" y="1930"/>
              <a:ext cx="228" cy="250"/>
            </a:xfrm>
            <a:prstGeom prst="rect">
              <a:avLst/>
            </a:prstGeom>
            <a:noFill/>
            <a:ln w="9525">
              <a:noFill/>
              <a:miter lim="800000"/>
              <a:headEnd/>
              <a:tailEnd/>
            </a:ln>
          </p:spPr>
          <p:txBody>
            <a:bodyPr>
              <a:spAutoFit/>
            </a:bodyPr>
            <a:lstStyle/>
            <a:p>
              <a:pPr algn="l" rtl="0" eaLnBrk="0" hangingPunct="0">
                <a:spcBef>
                  <a:spcPct val="50000"/>
                </a:spcBef>
              </a:pPr>
              <a:r>
                <a:rPr lang="en-US" sz="2000" b="1">
                  <a:solidFill>
                    <a:srgbClr val="000000"/>
                  </a:solidFill>
                  <a:latin typeface="Arial" charset="0"/>
                </a:rPr>
                <a:t>N</a:t>
              </a:r>
            </a:p>
          </p:txBody>
        </p:sp>
        <p:sp>
          <p:nvSpPr>
            <p:cNvPr id="16424" name="Text Box 103"/>
            <p:cNvSpPr txBox="1">
              <a:spLocks noChangeArrowheads="1"/>
            </p:cNvSpPr>
            <p:nvPr/>
          </p:nvSpPr>
          <p:spPr bwMode="auto">
            <a:xfrm>
              <a:off x="3643" y="1248"/>
              <a:ext cx="228" cy="250"/>
            </a:xfrm>
            <a:prstGeom prst="rect">
              <a:avLst/>
            </a:prstGeom>
            <a:noFill/>
            <a:ln w="9525">
              <a:noFill/>
              <a:miter lim="800000"/>
              <a:headEnd/>
              <a:tailEnd/>
            </a:ln>
          </p:spPr>
          <p:txBody>
            <a:bodyPr>
              <a:spAutoFit/>
            </a:bodyPr>
            <a:lstStyle/>
            <a:p>
              <a:pPr algn="l" rtl="0" eaLnBrk="0" hangingPunct="0">
                <a:spcBef>
                  <a:spcPct val="50000"/>
                </a:spcBef>
              </a:pPr>
              <a:r>
                <a:rPr lang="en-US" sz="2000" b="1">
                  <a:solidFill>
                    <a:srgbClr val="000000"/>
                  </a:solidFill>
                  <a:latin typeface="Arial" charset="0"/>
                </a:rPr>
                <a:t>N</a:t>
              </a:r>
            </a:p>
          </p:txBody>
        </p:sp>
        <p:sp>
          <p:nvSpPr>
            <p:cNvPr id="16425" name="Text Box 104"/>
            <p:cNvSpPr txBox="1">
              <a:spLocks noChangeArrowheads="1"/>
            </p:cNvSpPr>
            <p:nvPr/>
          </p:nvSpPr>
          <p:spPr bwMode="auto">
            <a:xfrm>
              <a:off x="3635" y="1848"/>
              <a:ext cx="228" cy="250"/>
            </a:xfrm>
            <a:prstGeom prst="rect">
              <a:avLst/>
            </a:prstGeom>
            <a:noFill/>
            <a:ln w="9525">
              <a:noFill/>
              <a:miter lim="800000"/>
              <a:headEnd/>
              <a:tailEnd/>
            </a:ln>
          </p:spPr>
          <p:txBody>
            <a:bodyPr>
              <a:spAutoFit/>
            </a:bodyPr>
            <a:lstStyle/>
            <a:p>
              <a:pPr algn="l" rtl="0" eaLnBrk="0" hangingPunct="0">
                <a:spcBef>
                  <a:spcPct val="50000"/>
                </a:spcBef>
              </a:pPr>
              <a:r>
                <a:rPr lang="en-US" sz="2000" b="1">
                  <a:solidFill>
                    <a:srgbClr val="000000"/>
                  </a:solidFill>
                  <a:latin typeface="Arial" charset="0"/>
                </a:rPr>
                <a:t>N</a:t>
              </a:r>
            </a:p>
          </p:txBody>
        </p:sp>
        <p:sp>
          <p:nvSpPr>
            <p:cNvPr id="16426" name="Line 105"/>
            <p:cNvSpPr>
              <a:spLocks noChangeShapeType="1"/>
            </p:cNvSpPr>
            <p:nvPr/>
          </p:nvSpPr>
          <p:spPr bwMode="auto">
            <a:xfrm flipH="1">
              <a:off x="3520" y="1476"/>
              <a:ext cx="168" cy="224"/>
            </a:xfrm>
            <a:prstGeom prst="line">
              <a:avLst/>
            </a:prstGeom>
            <a:noFill/>
            <a:ln w="38100">
              <a:solidFill>
                <a:srgbClr val="FA26D7"/>
              </a:solidFill>
              <a:round/>
              <a:headEnd/>
              <a:tailEnd/>
            </a:ln>
          </p:spPr>
          <p:txBody>
            <a:bodyPr wrap="none" anchor="ctr"/>
            <a:lstStyle/>
            <a:p>
              <a:endParaRPr lang="en-US"/>
            </a:p>
          </p:txBody>
        </p:sp>
        <p:sp>
          <p:nvSpPr>
            <p:cNvPr id="16427" name="Line 106"/>
            <p:cNvSpPr>
              <a:spLocks noChangeShapeType="1"/>
            </p:cNvSpPr>
            <p:nvPr/>
          </p:nvSpPr>
          <p:spPr bwMode="auto">
            <a:xfrm>
              <a:off x="3512" y="1692"/>
              <a:ext cx="168" cy="236"/>
            </a:xfrm>
            <a:prstGeom prst="line">
              <a:avLst/>
            </a:prstGeom>
            <a:noFill/>
            <a:ln w="38100">
              <a:solidFill>
                <a:srgbClr val="FA26D7"/>
              </a:solidFill>
              <a:round/>
              <a:headEnd/>
              <a:tailEnd/>
            </a:ln>
          </p:spPr>
          <p:txBody>
            <a:bodyPr wrap="none" anchor="ctr"/>
            <a:lstStyle/>
            <a:p>
              <a:endParaRPr lang="en-US"/>
            </a:p>
          </p:txBody>
        </p:sp>
        <p:sp>
          <p:nvSpPr>
            <p:cNvPr id="16428" name="Line 107"/>
            <p:cNvSpPr>
              <a:spLocks noChangeShapeType="1"/>
            </p:cNvSpPr>
            <p:nvPr/>
          </p:nvSpPr>
          <p:spPr bwMode="auto">
            <a:xfrm>
              <a:off x="3856" y="1420"/>
              <a:ext cx="292" cy="84"/>
            </a:xfrm>
            <a:prstGeom prst="line">
              <a:avLst/>
            </a:prstGeom>
            <a:noFill/>
            <a:ln w="38100">
              <a:solidFill>
                <a:srgbClr val="FA26D7"/>
              </a:solidFill>
              <a:round/>
              <a:headEnd/>
              <a:tailEnd/>
            </a:ln>
          </p:spPr>
          <p:txBody>
            <a:bodyPr wrap="none" anchor="ctr"/>
            <a:lstStyle/>
            <a:p>
              <a:endParaRPr lang="en-US"/>
            </a:p>
          </p:txBody>
        </p:sp>
        <p:sp>
          <p:nvSpPr>
            <p:cNvPr id="16429" name="Line 108"/>
            <p:cNvSpPr>
              <a:spLocks noChangeShapeType="1"/>
            </p:cNvSpPr>
            <p:nvPr/>
          </p:nvSpPr>
          <p:spPr bwMode="auto">
            <a:xfrm>
              <a:off x="4148" y="1504"/>
              <a:ext cx="0" cy="396"/>
            </a:xfrm>
            <a:prstGeom prst="line">
              <a:avLst/>
            </a:prstGeom>
            <a:noFill/>
            <a:ln w="38100">
              <a:solidFill>
                <a:srgbClr val="FA26D7"/>
              </a:solidFill>
              <a:round/>
              <a:headEnd/>
              <a:tailEnd/>
            </a:ln>
          </p:spPr>
          <p:txBody>
            <a:bodyPr wrap="none" anchor="ctr"/>
            <a:lstStyle/>
            <a:p>
              <a:endParaRPr lang="en-US"/>
            </a:p>
          </p:txBody>
        </p:sp>
        <p:sp>
          <p:nvSpPr>
            <p:cNvPr id="16430" name="Line 109"/>
            <p:cNvSpPr>
              <a:spLocks noChangeShapeType="1"/>
            </p:cNvSpPr>
            <p:nvPr/>
          </p:nvSpPr>
          <p:spPr bwMode="auto">
            <a:xfrm flipV="1">
              <a:off x="3852" y="1896"/>
              <a:ext cx="292" cy="96"/>
            </a:xfrm>
            <a:prstGeom prst="line">
              <a:avLst/>
            </a:prstGeom>
            <a:noFill/>
            <a:ln w="38100">
              <a:solidFill>
                <a:srgbClr val="FA26D7"/>
              </a:solidFill>
              <a:round/>
              <a:headEnd/>
              <a:tailEnd/>
            </a:ln>
          </p:spPr>
          <p:txBody>
            <a:bodyPr wrap="none" anchor="ctr"/>
            <a:lstStyle/>
            <a:p>
              <a:endParaRPr lang="en-US"/>
            </a:p>
          </p:txBody>
        </p:sp>
        <p:sp>
          <p:nvSpPr>
            <p:cNvPr id="16431" name="Line 110"/>
            <p:cNvSpPr>
              <a:spLocks noChangeShapeType="1"/>
            </p:cNvSpPr>
            <p:nvPr/>
          </p:nvSpPr>
          <p:spPr bwMode="auto">
            <a:xfrm flipV="1">
              <a:off x="4156" y="1308"/>
              <a:ext cx="356" cy="196"/>
            </a:xfrm>
            <a:prstGeom prst="line">
              <a:avLst/>
            </a:prstGeom>
            <a:noFill/>
            <a:ln w="38100">
              <a:solidFill>
                <a:srgbClr val="FA26D7"/>
              </a:solidFill>
              <a:round/>
              <a:headEnd/>
              <a:tailEnd/>
            </a:ln>
          </p:spPr>
          <p:txBody>
            <a:bodyPr wrap="none" anchor="ctr"/>
            <a:lstStyle/>
            <a:p>
              <a:endParaRPr lang="en-US"/>
            </a:p>
          </p:txBody>
        </p:sp>
        <p:sp>
          <p:nvSpPr>
            <p:cNvPr id="16432" name="Line 111"/>
            <p:cNvSpPr>
              <a:spLocks noChangeShapeType="1"/>
            </p:cNvSpPr>
            <p:nvPr/>
          </p:nvSpPr>
          <p:spPr bwMode="auto">
            <a:xfrm>
              <a:off x="4504" y="1300"/>
              <a:ext cx="272" cy="136"/>
            </a:xfrm>
            <a:prstGeom prst="line">
              <a:avLst/>
            </a:prstGeom>
            <a:noFill/>
            <a:ln w="38100">
              <a:solidFill>
                <a:srgbClr val="FA26D7"/>
              </a:solidFill>
              <a:round/>
              <a:headEnd/>
              <a:tailEnd/>
            </a:ln>
          </p:spPr>
          <p:txBody>
            <a:bodyPr wrap="none" anchor="ctr"/>
            <a:lstStyle/>
            <a:p>
              <a:endParaRPr lang="en-US"/>
            </a:p>
          </p:txBody>
        </p:sp>
        <p:sp>
          <p:nvSpPr>
            <p:cNvPr id="16433" name="Line 112"/>
            <p:cNvSpPr>
              <a:spLocks noChangeShapeType="1"/>
            </p:cNvSpPr>
            <p:nvPr/>
          </p:nvSpPr>
          <p:spPr bwMode="auto">
            <a:xfrm flipH="1">
              <a:off x="4588" y="1896"/>
              <a:ext cx="280" cy="160"/>
            </a:xfrm>
            <a:prstGeom prst="line">
              <a:avLst/>
            </a:prstGeom>
            <a:noFill/>
            <a:ln w="38100">
              <a:solidFill>
                <a:srgbClr val="FA26D7"/>
              </a:solidFill>
              <a:round/>
              <a:headEnd/>
              <a:tailEnd/>
            </a:ln>
          </p:spPr>
          <p:txBody>
            <a:bodyPr wrap="none" anchor="ctr"/>
            <a:lstStyle/>
            <a:p>
              <a:endParaRPr lang="en-US"/>
            </a:p>
          </p:txBody>
        </p:sp>
        <p:sp>
          <p:nvSpPr>
            <p:cNvPr id="16434" name="Line 113"/>
            <p:cNvSpPr>
              <a:spLocks noChangeShapeType="1"/>
            </p:cNvSpPr>
            <p:nvPr/>
          </p:nvSpPr>
          <p:spPr bwMode="auto">
            <a:xfrm>
              <a:off x="4152" y="1892"/>
              <a:ext cx="280" cy="156"/>
            </a:xfrm>
            <a:prstGeom prst="line">
              <a:avLst/>
            </a:prstGeom>
            <a:noFill/>
            <a:ln w="38100">
              <a:solidFill>
                <a:srgbClr val="FA26D7"/>
              </a:solidFill>
              <a:round/>
              <a:headEnd/>
              <a:tailEnd/>
            </a:ln>
          </p:spPr>
          <p:txBody>
            <a:bodyPr wrap="none" anchor="ctr"/>
            <a:lstStyle/>
            <a:p>
              <a:endParaRPr lang="en-US"/>
            </a:p>
          </p:txBody>
        </p:sp>
        <p:sp>
          <p:nvSpPr>
            <p:cNvPr id="16435" name="Line 114"/>
            <p:cNvSpPr>
              <a:spLocks noChangeShapeType="1"/>
            </p:cNvSpPr>
            <p:nvPr/>
          </p:nvSpPr>
          <p:spPr bwMode="auto">
            <a:xfrm>
              <a:off x="4857" y="1560"/>
              <a:ext cx="0" cy="340"/>
            </a:xfrm>
            <a:prstGeom prst="line">
              <a:avLst/>
            </a:prstGeom>
            <a:noFill/>
            <a:ln w="38100">
              <a:solidFill>
                <a:srgbClr val="FA26D7"/>
              </a:solidFill>
              <a:round/>
              <a:headEnd/>
              <a:tailEnd/>
            </a:ln>
          </p:spPr>
          <p:txBody>
            <a:bodyPr wrap="none" anchor="ctr"/>
            <a:lstStyle/>
            <a:p>
              <a:endParaRPr lang="en-US"/>
            </a:p>
          </p:txBody>
        </p:sp>
        <p:sp>
          <p:nvSpPr>
            <p:cNvPr id="16436" name="Line 116"/>
            <p:cNvSpPr>
              <a:spLocks noChangeShapeType="1"/>
            </p:cNvSpPr>
            <p:nvPr/>
          </p:nvSpPr>
          <p:spPr bwMode="auto">
            <a:xfrm flipH="1">
              <a:off x="3581" y="1512"/>
              <a:ext cx="139" cy="195"/>
            </a:xfrm>
            <a:prstGeom prst="line">
              <a:avLst/>
            </a:prstGeom>
            <a:noFill/>
            <a:ln w="38100">
              <a:solidFill>
                <a:srgbClr val="FA26D7"/>
              </a:solidFill>
              <a:round/>
              <a:headEnd/>
              <a:tailEnd/>
            </a:ln>
          </p:spPr>
          <p:txBody>
            <a:bodyPr wrap="none" anchor="ctr"/>
            <a:lstStyle/>
            <a:p>
              <a:endParaRPr lang="en-US"/>
            </a:p>
          </p:txBody>
        </p:sp>
        <p:sp>
          <p:nvSpPr>
            <p:cNvPr id="16437" name="Text Box 117"/>
            <p:cNvSpPr txBox="1">
              <a:spLocks noChangeArrowheads="1"/>
            </p:cNvSpPr>
            <p:nvPr/>
          </p:nvSpPr>
          <p:spPr bwMode="auto">
            <a:xfrm>
              <a:off x="3635" y="2104"/>
              <a:ext cx="228" cy="250"/>
            </a:xfrm>
            <a:prstGeom prst="rect">
              <a:avLst/>
            </a:prstGeom>
            <a:noFill/>
            <a:ln w="9525">
              <a:noFill/>
              <a:miter lim="800000"/>
              <a:headEnd/>
              <a:tailEnd/>
            </a:ln>
          </p:spPr>
          <p:txBody>
            <a:bodyPr>
              <a:spAutoFit/>
            </a:bodyPr>
            <a:lstStyle/>
            <a:p>
              <a:pPr algn="l" rtl="0" eaLnBrk="0" hangingPunct="0">
                <a:spcBef>
                  <a:spcPct val="50000"/>
                </a:spcBef>
              </a:pPr>
              <a:r>
                <a:rPr lang="en-US" sz="2000" b="1">
                  <a:solidFill>
                    <a:srgbClr val="000000"/>
                  </a:solidFill>
                  <a:latin typeface="Arial" charset="0"/>
                </a:rPr>
                <a:t>H</a:t>
              </a:r>
            </a:p>
          </p:txBody>
        </p:sp>
        <p:sp>
          <p:nvSpPr>
            <p:cNvPr id="16438" name="Line 119"/>
            <p:cNvSpPr>
              <a:spLocks noChangeShapeType="1"/>
            </p:cNvSpPr>
            <p:nvPr/>
          </p:nvSpPr>
          <p:spPr bwMode="auto">
            <a:xfrm>
              <a:off x="3752" y="2048"/>
              <a:ext cx="0" cy="88"/>
            </a:xfrm>
            <a:prstGeom prst="line">
              <a:avLst/>
            </a:prstGeom>
            <a:noFill/>
            <a:ln w="38100">
              <a:solidFill>
                <a:srgbClr val="FA26D7"/>
              </a:solidFill>
              <a:round/>
              <a:headEnd/>
              <a:tailEnd/>
            </a:ln>
          </p:spPr>
          <p:txBody>
            <a:bodyPr wrap="none" anchor="ctr"/>
            <a:lstStyle/>
            <a:p>
              <a:endParaRPr lang="en-US"/>
            </a:p>
          </p:txBody>
        </p:sp>
        <p:sp>
          <p:nvSpPr>
            <p:cNvPr id="16439" name="Line 120"/>
            <p:cNvSpPr>
              <a:spLocks noChangeShapeType="1"/>
            </p:cNvSpPr>
            <p:nvPr/>
          </p:nvSpPr>
          <p:spPr bwMode="auto">
            <a:xfrm>
              <a:off x="4512" y="1128"/>
              <a:ext cx="0" cy="176"/>
            </a:xfrm>
            <a:prstGeom prst="line">
              <a:avLst/>
            </a:prstGeom>
            <a:noFill/>
            <a:ln w="38100">
              <a:solidFill>
                <a:srgbClr val="FA26D7"/>
              </a:solidFill>
              <a:round/>
              <a:headEnd/>
              <a:tailEnd/>
            </a:ln>
          </p:spPr>
          <p:txBody>
            <a:bodyPr wrap="none" anchor="ctr"/>
            <a:lstStyle/>
            <a:p>
              <a:endParaRPr lang="en-US"/>
            </a:p>
          </p:txBody>
        </p:sp>
        <p:sp>
          <p:nvSpPr>
            <p:cNvPr id="16440" name="Text Box 126"/>
            <p:cNvSpPr txBox="1">
              <a:spLocks noChangeArrowheads="1"/>
            </p:cNvSpPr>
            <p:nvPr/>
          </p:nvSpPr>
          <p:spPr bwMode="auto">
            <a:xfrm>
              <a:off x="4403" y="888"/>
              <a:ext cx="444" cy="250"/>
            </a:xfrm>
            <a:prstGeom prst="rect">
              <a:avLst/>
            </a:prstGeom>
            <a:noFill/>
            <a:ln w="9525">
              <a:noFill/>
              <a:miter lim="800000"/>
              <a:headEnd/>
              <a:tailEnd/>
            </a:ln>
          </p:spPr>
          <p:txBody>
            <a:bodyPr>
              <a:spAutoFit/>
            </a:bodyPr>
            <a:lstStyle/>
            <a:p>
              <a:pPr algn="l" rtl="0" eaLnBrk="0" hangingPunct="0">
                <a:spcBef>
                  <a:spcPct val="50000"/>
                </a:spcBef>
              </a:pPr>
              <a:r>
                <a:rPr lang="en-US" sz="2000" b="1">
                  <a:solidFill>
                    <a:srgbClr val="000000"/>
                  </a:solidFill>
                  <a:latin typeface="Arial" charset="0"/>
                </a:rPr>
                <a:t>NH</a:t>
              </a:r>
              <a:r>
                <a:rPr lang="en-US" sz="2000" b="1" baseline="-25000">
                  <a:solidFill>
                    <a:srgbClr val="000000"/>
                  </a:solidFill>
                  <a:latin typeface="Arial" charset="0"/>
                </a:rPr>
                <a:t>2</a:t>
              </a:r>
              <a:endParaRPr lang="en-US" sz="2000" b="1">
                <a:solidFill>
                  <a:srgbClr val="000000"/>
                </a:solidFill>
                <a:latin typeface="Arial" charset="0"/>
              </a:endParaRPr>
            </a:p>
          </p:txBody>
        </p:sp>
        <p:sp>
          <p:nvSpPr>
            <p:cNvPr id="16441" name="Line 127"/>
            <p:cNvSpPr>
              <a:spLocks noChangeShapeType="1"/>
            </p:cNvSpPr>
            <p:nvPr/>
          </p:nvSpPr>
          <p:spPr bwMode="auto">
            <a:xfrm>
              <a:off x="4507" y="1353"/>
              <a:ext cx="240" cy="122"/>
            </a:xfrm>
            <a:prstGeom prst="line">
              <a:avLst/>
            </a:prstGeom>
            <a:noFill/>
            <a:ln w="38100">
              <a:solidFill>
                <a:srgbClr val="FA26D7"/>
              </a:solidFill>
              <a:round/>
              <a:headEnd/>
              <a:tailEnd/>
            </a:ln>
          </p:spPr>
          <p:txBody>
            <a:bodyPr wrap="none" anchor="ctr"/>
            <a:lstStyle/>
            <a:p>
              <a:endParaRPr lang="en-US"/>
            </a:p>
          </p:txBody>
        </p:sp>
        <p:sp>
          <p:nvSpPr>
            <p:cNvPr id="16442" name="Line 138"/>
            <p:cNvSpPr>
              <a:spLocks noChangeShapeType="1"/>
            </p:cNvSpPr>
            <p:nvPr/>
          </p:nvSpPr>
          <p:spPr bwMode="auto">
            <a:xfrm>
              <a:off x="4200" y="1536"/>
              <a:ext cx="0" cy="328"/>
            </a:xfrm>
            <a:prstGeom prst="line">
              <a:avLst/>
            </a:prstGeom>
            <a:noFill/>
            <a:ln w="38100">
              <a:solidFill>
                <a:srgbClr val="FA26D7"/>
              </a:solidFill>
              <a:round/>
              <a:headEnd/>
              <a:tailEnd/>
            </a:ln>
          </p:spPr>
          <p:txBody>
            <a:bodyPr wrap="none" anchor="ctr"/>
            <a:lstStyle/>
            <a:p>
              <a:endParaRPr lang="en-US"/>
            </a:p>
          </p:txBody>
        </p:sp>
      </p:grpSp>
      <p:grpSp>
        <p:nvGrpSpPr>
          <p:cNvPr id="4" name="Group 141"/>
          <p:cNvGrpSpPr>
            <a:grpSpLocks/>
          </p:cNvGrpSpPr>
          <p:nvPr/>
        </p:nvGrpSpPr>
        <p:grpSpPr bwMode="auto">
          <a:xfrm>
            <a:off x="5384800" y="3962400"/>
            <a:ext cx="3021013" cy="2289175"/>
            <a:chOff x="3392" y="2496"/>
            <a:chExt cx="1903" cy="1442"/>
          </a:xfrm>
        </p:grpSpPr>
        <p:sp>
          <p:nvSpPr>
            <p:cNvPr id="16396" name="Text Box 65"/>
            <p:cNvSpPr txBox="1">
              <a:spLocks noChangeArrowheads="1"/>
            </p:cNvSpPr>
            <p:nvPr/>
          </p:nvSpPr>
          <p:spPr bwMode="auto">
            <a:xfrm>
              <a:off x="4611" y="2920"/>
              <a:ext cx="228" cy="250"/>
            </a:xfrm>
            <a:prstGeom prst="rect">
              <a:avLst/>
            </a:prstGeom>
            <a:noFill/>
            <a:ln w="9525">
              <a:noFill/>
              <a:miter lim="800000"/>
              <a:headEnd/>
              <a:tailEnd/>
            </a:ln>
          </p:spPr>
          <p:txBody>
            <a:bodyPr>
              <a:spAutoFit/>
            </a:bodyPr>
            <a:lstStyle/>
            <a:p>
              <a:pPr algn="l" rtl="0" eaLnBrk="0" hangingPunct="0">
                <a:spcBef>
                  <a:spcPct val="50000"/>
                </a:spcBef>
              </a:pPr>
              <a:r>
                <a:rPr lang="en-US" sz="2000" b="1">
                  <a:solidFill>
                    <a:srgbClr val="000000"/>
                  </a:solidFill>
                  <a:latin typeface="Arial" charset="0"/>
                </a:rPr>
                <a:t>N</a:t>
              </a:r>
            </a:p>
          </p:txBody>
        </p:sp>
        <p:sp>
          <p:nvSpPr>
            <p:cNvPr id="16397" name="Text Box 66"/>
            <p:cNvSpPr txBox="1">
              <a:spLocks noChangeArrowheads="1"/>
            </p:cNvSpPr>
            <p:nvPr/>
          </p:nvSpPr>
          <p:spPr bwMode="auto">
            <a:xfrm>
              <a:off x="4267" y="3504"/>
              <a:ext cx="228" cy="250"/>
            </a:xfrm>
            <a:prstGeom prst="rect">
              <a:avLst/>
            </a:prstGeom>
            <a:noFill/>
            <a:ln w="9525">
              <a:noFill/>
              <a:miter lim="800000"/>
              <a:headEnd/>
              <a:tailEnd/>
            </a:ln>
          </p:spPr>
          <p:txBody>
            <a:bodyPr>
              <a:spAutoFit/>
            </a:bodyPr>
            <a:lstStyle/>
            <a:p>
              <a:pPr algn="l" rtl="0" eaLnBrk="0" hangingPunct="0">
                <a:spcBef>
                  <a:spcPct val="50000"/>
                </a:spcBef>
              </a:pPr>
              <a:r>
                <a:rPr lang="en-US" sz="2000" b="1">
                  <a:solidFill>
                    <a:srgbClr val="000000"/>
                  </a:solidFill>
                  <a:latin typeface="Arial" charset="0"/>
                </a:rPr>
                <a:t>N</a:t>
              </a:r>
            </a:p>
          </p:txBody>
        </p:sp>
        <p:sp>
          <p:nvSpPr>
            <p:cNvPr id="16398" name="Text Box 67"/>
            <p:cNvSpPr txBox="1">
              <a:spLocks noChangeArrowheads="1"/>
            </p:cNvSpPr>
            <p:nvPr/>
          </p:nvSpPr>
          <p:spPr bwMode="auto">
            <a:xfrm>
              <a:off x="3523" y="2832"/>
              <a:ext cx="228" cy="250"/>
            </a:xfrm>
            <a:prstGeom prst="rect">
              <a:avLst/>
            </a:prstGeom>
            <a:noFill/>
            <a:ln w="9525">
              <a:noFill/>
              <a:miter lim="800000"/>
              <a:headEnd/>
              <a:tailEnd/>
            </a:ln>
          </p:spPr>
          <p:txBody>
            <a:bodyPr>
              <a:spAutoFit/>
            </a:bodyPr>
            <a:lstStyle/>
            <a:p>
              <a:pPr algn="l" rtl="0" eaLnBrk="0" hangingPunct="0">
                <a:spcBef>
                  <a:spcPct val="50000"/>
                </a:spcBef>
              </a:pPr>
              <a:r>
                <a:rPr lang="en-US" sz="2000" b="1">
                  <a:solidFill>
                    <a:srgbClr val="000000"/>
                  </a:solidFill>
                  <a:latin typeface="Arial" charset="0"/>
                </a:rPr>
                <a:t>N</a:t>
              </a:r>
            </a:p>
          </p:txBody>
        </p:sp>
        <p:sp>
          <p:nvSpPr>
            <p:cNvPr id="16399" name="Text Box 68"/>
            <p:cNvSpPr txBox="1">
              <a:spLocks noChangeArrowheads="1"/>
            </p:cNvSpPr>
            <p:nvPr/>
          </p:nvSpPr>
          <p:spPr bwMode="auto">
            <a:xfrm>
              <a:off x="3515" y="3432"/>
              <a:ext cx="228" cy="250"/>
            </a:xfrm>
            <a:prstGeom prst="rect">
              <a:avLst/>
            </a:prstGeom>
            <a:noFill/>
            <a:ln w="9525">
              <a:noFill/>
              <a:miter lim="800000"/>
              <a:headEnd/>
              <a:tailEnd/>
            </a:ln>
          </p:spPr>
          <p:txBody>
            <a:bodyPr>
              <a:spAutoFit/>
            </a:bodyPr>
            <a:lstStyle/>
            <a:p>
              <a:pPr algn="l" rtl="0" eaLnBrk="0" hangingPunct="0">
                <a:spcBef>
                  <a:spcPct val="50000"/>
                </a:spcBef>
              </a:pPr>
              <a:r>
                <a:rPr lang="en-US" sz="2000" b="1">
                  <a:solidFill>
                    <a:srgbClr val="000000"/>
                  </a:solidFill>
                  <a:latin typeface="Arial" charset="0"/>
                </a:rPr>
                <a:t>N</a:t>
              </a:r>
            </a:p>
          </p:txBody>
        </p:sp>
        <p:sp>
          <p:nvSpPr>
            <p:cNvPr id="16400" name="Line 69"/>
            <p:cNvSpPr>
              <a:spLocks noChangeShapeType="1"/>
            </p:cNvSpPr>
            <p:nvPr/>
          </p:nvSpPr>
          <p:spPr bwMode="auto">
            <a:xfrm flipH="1">
              <a:off x="3400" y="3060"/>
              <a:ext cx="168" cy="224"/>
            </a:xfrm>
            <a:prstGeom prst="line">
              <a:avLst/>
            </a:prstGeom>
            <a:noFill/>
            <a:ln w="38100">
              <a:solidFill>
                <a:srgbClr val="FA26D7"/>
              </a:solidFill>
              <a:round/>
              <a:headEnd/>
              <a:tailEnd/>
            </a:ln>
          </p:spPr>
          <p:txBody>
            <a:bodyPr wrap="none" anchor="ctr"/>
            <a:lstStyle/>
            <a:p>
              <a:endParaRPr lang="en-US"/>
            </a:p>
          </p:txBody>
        </p:sp>
        <p:sp>
          <p:nvSpPr>
            <p:cNvPr id="16401" name="Line 70"/>
            <p:cNvSpPr>
              <a:spLocks noChangeShapeType="1"/>
            </p:cNvSpPr>
            <p:nvPr/>
          </p:nvSpPr>
          <p:spPr bwMode="auto">
            <a:xfrm>
              <a:off x="3392" y="3276"/>
              <a:ext cx="168" cy="236"/>
            </a:xfrm>
            <a:prstGeom prst="line">
              <a:avLst/>
            </a:prstGeom>
            <a:noFill/>
            <a:ln w="38100">
              <a:solidFill>
                <a:srgbClr val="FA26D7"/>
              </a:solidFill>
              <a:round/>
              <a:headEnd/>
              <a:tailEnd/>
            </a:ln>
          </p:spPr>
          <p:txBody>
            <a:bodyPr wrap="none" anchor="ctr"/>
            <a:lstStyle/>
            <a:p>
              <a:endParaRPr lang="en-US"/>
            </a:p>
          </p:txBody>
        </p:sp>
        <p:sp>
          <p:nvSpPr>
            <p:cNvPr id="16402" name="Line 71"/>
            <p:cNvSpPr>
              <a:spLocks noChangeShapeType="1"/>
            </p:cNvSpPr>
            <p:nvPr/>
          </p:nvSpPr>
          <p:spPr bwMode="auto">
            <a:xfrm>
              <a:off x="3736" y="3004"/>
              <a:ext cx="292" cy="84"/>
            </a:xfrm>
            <a:prstGeom prst="line">
              <a:avLst/>
            </a:prstGeom>
            <a:noFill/>
            <a:ln w="38100">
              <a:solidFill>
                <a:srgbClr val="FA26D7"/>
              </a:solidFill>
              <a:round/>
              <a:headEnd/>
              <a:tailEnd/>
            </a:ln>
          </p:spPr>
          <p:txBody>
            <a:bodyPr wrap="none" anchor="ctr"/>
            <a:lstStyle/>
            <a:p>
              <a:endParaRPr lang="en-US"/>
            </a:p>
          </p:txBody>
        </p:sp>
        <p:sp>
          <p:nvSpPr>
            <p:cNvPr id="16403" name="Line 72"/>
            <p:cNvSpPr>
              <a:spLocks noChangeShapeType="1"/>
            </p:cNvSpPr>
            <p:nvPr/>
          </p:nvSpPr>
          <p:spPr bwMode="auto">
            <a:xfrm>
              <a:off x="4028" y="3088"/>
              <a:ext cx="0" cy="396"/>
            </a:xfrm>
            <a:prstGeom prst="line">
              <a:avLst/>
            </a:prstGeom>
            <a:noFill/>
            <a:ln w="38100">
              <a:solidFill>
                <a:srgbClr val="FA26D7"/>
              </a:solidFill>
              <a:round/>
              <a:headEnd/>
              <a:tailEnd/>
            </a:ln>
          </p:spPr>
          <p:txBody>
            <a:bodyPr wrap="none" anchor="ctr"/>
            <a:lstStyle/>
            <a:p>
              <a:endParaRPr lang="en-US"/>
            </a:p>
          </p:txBody>
        </p:sp>
        <p:sp>
          <p:nvSpPr>
            <p:cNvPr id="16404" name="Line 73"/>
            <p:cNvSpPr>
              <a:spLocks noChangeShapeType="1"/>
            </p:cNvSpPr>
            <p:nvPr/>
          </p:nvSpPr>
          <p:spPr bwMode="auto">
            <a:xfrm flipV="1">
              <a:off x="3732" y="3480"/>
              <a:ext cx="292" cy="96"/>
            </a:xfrm>
            <a:prstGeom prst="line">
              <a:avLst/>
            </a:prstGeom>
            <a:noFill/>
            <a:ln w="38100">
              <a:solidFill>
                <a:srgbClr val="FA26D7"/>
              </a:solidFill>
              <a:round/>
              <a:headEnd/>
              <a:tailEnd/>
            </a:ln>
          </p:spPr>
          <p:txBody>
            <a:bodyPr wrap="none" anchor="ctr"/>
            <a:lstStyle/>
            <a:p>
              <a:endParaRPr lang="en-US"/>
            </a:p>
          </p:txBody>
        </p:sp>
        <p:sp>
          <p:nvSpPr>
            <p:cNvPr id="16405" name="Line 74"/>
            <p:cNvSpPr>
              <a:spLocks noChangeShapeType="1"/>
            </p:cNvSpPr>
            <p:nvPr/>
          </p:nvSpPr>
          <p:spPr bwMode="auto">
            <a:xfrm flipV="1">
              <a:off x="4036" y="2892"/>
              <a:ext cx="356" cy="196"/>
            </a:xfrm>
            <a:prstGeom prst="line">
              <a:avLst/>
            </a:prstGeom>
            <a:noFill/>
            <a:ln w="38100">
              <a:solidFill>
                <a:srgbClr val="FA26D7"/>
              </a:solidFill>
              <a:round/>
              <a:headEnd/>
              <a:tailEnd/>
            </a:ln>
          </p:spPr>
          <p:txBody>
            <a:bodyPr wrap="none" anchor="ctr"/>
            <a:lstStyle/>
            <a:p>
              <a:endParaRPr lang="en-US"/>
            </a:p>
          </p:txBody>
        </p:sp>
        <p:sp>
          <p:nvSpPr>
            <p:cNvPr id="16406" name="Line 75"/>
            <p:cNvSpPr>
              <a:spLocks noChangeShapeType="1"/>
            </p:cNvSpPr>
            <p:nvPr/>
          </p:nvSpPr>
          <p:spPr bwMode="auto">
            <a:xfrm>
              <a:off x="4384" y="2884"/>
              <a:ext cx="272" cy="136"/>
            </a:xfrm>
            <a:prstGeom prst="line">
              <a:avLst/>
            </a:prstGeom>
            <a:noFill/>
            <a:ln w="38100">
              <a:solidFill>
                <a:srgbClr val="FA26D7"/>
              </a:solidFill>
              <a:round/>
              <a:headEnd/>
              <a:tailEnd/>
            </a:ln>
          </p:spPr>
          <p:txBody>
            <a:bodyPr wrap="none" anchor="ctr"/>
            <a:lstStyle/>
            <a:p>
              <a:endParaRPr lang="en-US"/>
            </a:p>
          </p:txBody>
        </p:sp>
        <p:sp>
          <p:nvSpPr>
            <p:cNvPr id="16407" name="Line 77"/>
            <p:cNvSpPr>
              <a:spLocks noChangeShapeType="1"/>
            </p:cNvSpPr>
            <p:nvPr/>
          </p:nvSpPr>
          <p:spPr bwMode="auto">
            <a:xfrm flipH="1">
              <a:off x="4468" y="3480"/>
              <a:ext cx="280" cy="160"/>
            </a:xfrm>
            <a:prstGeom prst="line">
              <a:avLst/>
            </a:prstGeom>
            <a:noFill/>
            <a:ln w="38100">
              <a:solidFill>
                <a:srgbClr val="FA26D7"/>
              </a:solidFill>
              <a:round/>
              <a:headEnd/>
              <a:tailEnd/>
            </a:ln>
          </p:spPr>
          <p:txBody>
            <a:bodyPr wrap="none" anchor="ctr"/>
            <a:lstStyle/>
            <a:p>
              <a:endParaRPr lang="en-US"/>
            </a:p>
          </p:txBody>
        </p:sp>
        <p:sp>
          <p:nvSpPr>
            <p:cNvPr id="16408" name="Line 78"/>
            <p:cNvSpPr>
              <a:spLocks noChangeShapeType="1"/>
            </p:cNvSpPr>
            <p:nvPr/>
          </p:nvSpPr>
          <p:spPr bwMode="auto">
            <a:xfrm>
              <a:off x="4032" y="3476"/>
              <a:ext cx="280" cy="156"/>
            </a:xfrm>
            <a:prstGeom prst="line">
              <a:avLst/>
            </a:prstGeom>
            <a:noFill/>
            <a:ln w="38100">
              <a:solidFill>
                <a:srgbClr val="FA26D7"/>
              </a:solidFill>
              <a:round/>
              <a:headEnd/>
              <a:tailEnd/>
            </a:ln>
          </p:spPr>
          <p:txBody>
            <a:bodyPr wrap="none" anchor="ctr"/>
            <a:lstStyle/>
            <a:p>
              <a:endParaRPr lang="en-US"/>
            </a:p>
          </p:txBody>
        </p:sp>
        <p:sp>
          <p:nvSpPr>
            <p:cNvPr id="16409" name="Line 88"/>
            <p:cNvSpPr>
              <a:spLocks noChangeShapeType="1"/>
            </p:cNvSpPr>
            <p:nvPr/>
          </p:nvSpPr>
          <p:spPr bwMode="auto">
            <a:xfrm>
              <a:off x="4732" y="3144"/>
              <a:ext cx="0" cy="340"/>
            </a:xfrm>
            <a:prstGeom prst="line">
              <a:avLst/>
            </a:prstGeom>
            <a:noFill/>
            <a:ln w="38100">
              <a:solidFill>
                <a:srgbClr val="FA26D7"/>
              </a:solidFill>
              <a:round/>
              <a:headEnd/>
              <a:tailEnd/>
            </a:ln>
          </p:spPr>
          <p:txBody>
            <a:bodyPr wrap="none" anchor="ctr"/>
            <a:lstStyle/>
            <a:p>
              <a:endParaRPr lang="en-US"/>
            </a:p>
          </p:txBody>
        </p:sp>
        <p:sp>
          <p:nvSpPr>
            <p:cNvPr id="16410" name="Line 90"/>
            <p:cNvSpPr>
              <a:spLocks noChangeShapeType="1"/>
            </p:cNvSpPr>
            <p:nvPr/>
          </p:nvSpPr>
          <p:spPr bwMode="auto">
            <a:xfrm flipH="1">
              <a:off x="3450" y="3090"/>
              <a:ext cx="150" cy="211"/>
            </a:xfrm>
            <a:prstGeom prst="line">
              <a:avLst/>
            </a:prstGeom>
            <a:noFill/>
            <a:ln w="38100">
              <a:solidFill>
                <a:srgbClr val="FA26D7"/>
              </a:solidFill>
              <a:round/>
              <a:headEnd/>
              <a:tailEnd/>
            </a:ln>
          </p:spPr>
          <p:txBody>
            <a:bodyPr wrap="none" anchor="ctr"/>
            <a:lstStyle/>
            <a:p>
              <a:endParaRPr lang="en-US"/>
            </a:p>
          </p:txBody>
        </p:sp>
        <p:sp>
          <p:nvSpPr>
            <p:cNvPr id="16411" name="Text Box 91"/>
            <p:cNvSpPr txBox="1">
              <a:spLocks noChangeArrowheads="1"/>
            </p:cNvSpPr>
            <p:nvPr/>
          </p:nvSpPr>
          <p:spPr bwMode="auto">
            <a:xfrm>
              <a:off x="3515" y="3688"/>
              <a:ext cx="228" cy="250"/>
            </a:xfrm>
            <a:prstGeom prst="rect">
              <a:avLst/>
            </a:prstGeom>
            <a:noFill/>
            <a:ln w="9525">
              <a:noFill/>
              <a:miter lim="800000"/>
              <a:headEnd/>
              <a:tailEnd/>
            </a:ln>
          </p:spPr>
          <p:txBody>
            <a:bodyPr>
              <a:spAutoFit/>
            </a:bodyPr>
            <a:lstStyle/>
            <a:p>
              <a:pPr algn="l" rtl="0" eaLnBrk="0" hangingPunct="0">
                <a:spcBef>
                  <a:spcPct val="50000"/>
                </a:spcBef>
              </a:pPr>
              <a:r>
                <a:rPr lang="en-US" sz="2000" b="1">
                  <a:solidFill>
                    <a:srgbClr val="000000"/>
                  </a:solidFill>
                  <a:latin typeface="Arial" charset="0"/>
                </a:rPr>
                <a:t>H</a:t>
              </a:r>
            </a:p>
          </p:txBody>
        </p:sp>
        <p:sp>
          <p:nvSpPr>
            <p:cNvPr id="16412" name="Text Box 92"/>
            <p:cNvSpPr txBox="1">
              <a:spLocks noChangeArrowheads="1"/>
            </p:cNvSpPr>
            <p:nvPr/>
          </p:nvSpPr>
          <p:spPr bwMode="auto">
            <a:xfrm>
              <a:off x="4275" y="2496"/>
              <a:ext cx="228" cy="250"/>
            </a:xfrm>
            <a:prstGeom prst="rect">
              <a:avLst/>
            </a:prstGeom>
            <a:noFill/>
            <a:ln w="9525">
              <a:noFill/>
              <a:miter lim="800000"/>
              <a:headEnd/>
              <a:tailEnd/>
            </a:ln>
          </p:spPr>
          <p:txBody>
            <a:bodyPr>
              <a:spAutoFit/>
            </a:bodyPr>
            <a:lstStyle/>
            <a:p>
              <a:pPr algn="l" rtl="0" eaLnBrk="0" hangingPunct="0">
                <a:spcBef>
                  <a:spcPct val="50000"/>
                </a:spcBef>
              </a:pPr>
              <a:r>
                <a:rPr lang="en-US" sz="2000" b="1">
                  <a:solidFill>
                    <a:srgbClr val="000000"/>
                  </a:solidFill>
                  <a:latin typeface="Arial" charset="0"/>
                </a:rPr>
                <a:t>O</a:t>
              </a:r>
            </a:p>
          </p:txBody>
        </p:sp>
        <p:sp>
          <p:nvSpPr>
            <p:cNvPr id="16413" name="Line 93"/>
            <p:cNvSpPr>
              <a:spLocks noChangeShapeType="1"/>
            </p:cNvSpPr>
            <p:nvPr/>
          </p:nvSpPr>
          <p:spPr bwMode="auto">
            <a:xfrm>
              <a:off x="3632" y="3632"/>
              <a:ext cx="0" cy="88"/>
            </a:xfrm>
            <a:prstGeom prst="line">
              <a:avLst/>
            </a:prstGeom>
            <a:noFill/>
            <a:ln w="38100">
              <a:solidFill>
                <a:srgbClr val="FA26D7"/>
              </a:solidFill>
              <a:round/>
              <a:headEnd/>
              <a:tailEnd/>
            </a:ln>
          </p:spPr>
          <p:txBody>
            <a:bodyPr wrap="none" anchor="ctr"/>
            <a:lstStyle/>
            <a:p>
              <a:endParaRPr lang="en-US"/>
            </a:p>
          </p:txBody>
        </p:sp>
        <p:sp>
          <p:nvSpPr>
            <p:cNvPr id="16414" name="Line 94"/>
            <p:cNvSpPr>
              <a:spLocks noChangeShapeType="1"/>
            </p:cNvSpPr>
            <p:nvPr/>
          </p:nvSpPr>
          <p:spPr bwMode="auto">
            <a:xfrm>
              <a:off x="4416" y="2728"/>
              <a:ext cx="0" cy="176"/>
            </a:xfrm>
            <a:prstGeom prst="line">
              <a:avLst/>
            </a:prstGeom>
            <a:noFill/>
            <a:ln w="38100">
              <a:solidFill>
                <a:srgbClr val="FA26D7"/>
              </a:solidFill>
              <a:round/>
              <a:headEnd/>
              <a:tailEnd/>
            </a:ln>
          </p:spPr>
          <p:txBody>
            <a:bodyPr wrap="none" anchor="ctr"/>
            <a:lstStyle/>
            <a:p>
              <a:endParaRPr lang="en-US"/>
            </a:p>
          </p:txBody>
        </p:sp>
        <p:sp>
          <p:nvSpPr>
            <p:cNvPr id="16415" name="Line 95"/>
            <p:cNvSpPr>
              <a:spLocks noChangeShapeType="1"/>
            </p:cNvSpPr>
            <p:nvPr/>
          </p:nvSpPr>
          <p:spPr bwMode="auto">
            <a:xfrm>
              <a:off x="4352" y="2728"/>
              <a:ext cx="0" cy="176"/>
            </a:xfrm>
            <a:prstGeom prst="line">
              <a:avLst/>
            </a:prstGeom>
            <a:noFill/>
            <a:ln w="38100">
              <a:solidFill>
                <a:srgbClr val="FA26D7"/>
              </a:solidFill>
              <a:round/>
              <a:headEnd/>
              <a:tailEnd/>
            </a:ln>
          </p:spPr>
          <p:txBody>
            <a:bodyPr wrap="none" anchor="ctr"/>
            <a:lstStyle/>
            <a:p>
              <a:endParaRPr lang="en-US"/>
            </a:p>
          </p:txBody>
        </p:sp>
        <p:sp>
          <p:nvSpPr>
            <p:cNvPr id="16416" name="Text Box 96"/>
            <p:cNvSpPr txBox="1">
              <a:spLocks noChangeArrowheads="1"/>
            </p:cNvSpPr>
            <p:nvPr/>
          </p:nvSpPr>
          <p:spPr bwMode="auto">
            <a:xfrm>
              <a:off x="4747" y="2920"/>
              <a:ext cx="228" cy="250"/>
            </a:xfrm>
            <a:prstGeom prst="rect">
              <a:avLst/>
            </a:prstGeom>
            <a:noFill/>
            <a:ln w="9525">
              <a:noFill/>
              <a:miter lim="800000"/>
              <a:headEnd/>
              <a:tailEnd/>
            </a:ln>
          </p:spPr>
          <p:txBody>
            <a:bodyPr>
              <a:spAutoFit/>
            </a:bodyPr>
            <a:lstStyle/>
            <a:p>
              <a:pPr algn="l" rtl="0" eaLnBrk="0" hangingPunct="0">
                <a:spcBef>
                  <a:spcPct val="50000"/>
                </a:spcBef>
              </a:pPr>
              <a:r>
                <a:rPr lang="en-US" sz="2000" b="1">
                  <a:solidFill>
                    <a:srgbClr val="000000"/>
                  </a:solidFill>
                  <a:latin typeface="Arial" charset="0"/>
                </a:rPr>
                <a:t>H</a:t>
              </a:r>
            </a:p>
          </p:txBody>
        </p:sp>
        <p:sp>
          <p:nvSpPr>
            <p:cNvPr id="16417" name="Line 98"/>
            <p:cNvSpPr>
              <a:spLocks noChangeShapeType="1"/>
            </p:cNvSpPr>
            <p:nvPr/>
          </p:nvSpPr>
          <p:spPr bwMode="auto">
            <a:xfrm>
              <a:off x="4736" y="3488"/>
              <a:ext cx="128" cy="120"/>
            </a:xfrm>
            <a:prstGeom prst="line">
              <a:avLst/>
            </a:prstGeom>
            <a:noFill/>
            <a:ln w="38100">
              <a:solidFill>
                <a:srgbClr val="FA26D7"/>
              </a:solidFill>
              <a:round/>
              <a:headEnd/>
              <a:tailEnd/>
            </a:ln>
          </p:spPr>
          <p:txBody>
            <a:bodyPr wrap="none" anchor="ctr"/>
            <a:lstStyle/>
            <a:p>
              <a:endParaRPr lang="en-US"/>
            </a:p>
          </p:txBody>
        </p:sp>
        <p:sp>
          <p:nvSpPr>
            <p:cNvPr id="16418" name="Text Box 100"/>
            <p:cNvSpPr txBox="1">
              <a:spLocks noChangeArrowheads="1"/>
            </p:cNvSpPr>
            <p:nvPr/>
          </p:nvSpPr>
          <p:spPr bwMode="auto">
            <a:xfrm>
              <a:off x="4851" y="3504"/>
              <a:ext cx="444" cy="250"/>
            </a:xfrm>
            <a:prstGeom prst="rect">
              <a:avLst/>
            </a:prstGeom>
            <a:noFill/>
            <a:ln w="9525">
              <a:noFill/>
              <a:miter lim="800000"/>
              <a:headEnd/>
              <a:tailEnd/>
            </a:ln>
          </p:spPr>
          <p:txBody>
            <a:bodyPr>
              <a:spAutoFit/>
            </a:bodyPr>
            <a:lstStyle/>
            <a:p>
              <a:pPr algn="l" rtl="0" eaLnBrk="0" hangingPunct="0">
                <a:spcBef>
                  <a:spcPct val="50000"/>
                </a:spcBef>
              </a:pPr>
              <a:r>
                <a:rPr lang="en-US" sz="2000" b="1">
                  <a:solidFill>
                    <a:srgbClr val="000000"/>
                  </a:solidFill>
                  <a:latin typeface="Arial" charset="0"/>
                </a:rPr>
                <a:t>NH</a:t>
              </a:r>
              <a:r>
                <a:rPr lang="en-US" sz="2000" b="1" baseline="-25000">
                  <a:solidFill>
                    <a:srgbClr val="000000"/>
                  </a:solidFill>
                  <a:latin typeface="Arial" charset="0"/>
                </a:rPr>
                <a:t>2</a:t>
              </a:r>
              <a:endParaRPr lang="en-US" sz="2000" b="1">
                <a:solidFill>
                  <a:srgbClr val="000000"/>
                </a:solidFill>
                <a:latin typeface="Arial" charset="0"/>
              </a:endParaRPr>
            </a:p>
          </p:txBody>
        </p:sp>
        <p:sp>
          <p:nvSpPr>
            <p:cNvPr id="16419" name="Line 128"/>
            <p:cNvSpPr>
              <a:spLocks noChangeShapeType="1"/>
            </p:cNvSpPr>
            <p:nvPr/>
          </p:nvSpPr>
          <p:spPr bwMode="auto">
            <a:xfrm flipH="1">
              <a:off x="4454" y="3448"/>
              <a:ext cx="234" cy="128"/>
            </a:xfrm>
            <a:prstGeom prst="line">
              <a:avLst/>
            </a:prstGeom>
            <a:noFill/>
            <a:ln w="38100">
              <a:solidFill>
                <a:srgbClr val="FA26D7"/>
              </a:solidFill>
              <a:round/>
              <a:headEnd/>
              <a:tailEnd/>
            </a:ln>
          </p:spPr>
          <p:txBody>
            <a:bodyPr wrap="none" anchor="ctr"/>
            <a:lstStyle/>
            <a:p>
              <a:endParaRPr lang="en-US"/>
            </a:p>
          </p:txBody>
        </p:sp>
        <p:sp>
          <p:nvSpPr>
            <p:cNvPr id="16420" name="Line 139"/>
            <p:cNvSpPr>
              <a:spLocks noChangeShapeType="1"/>
            </p:cNvSpPr>
            <p:nvPr/>
          </p:nvSpPr>
          <p:spPr bwMode="auto">
            <a:xfrm>
              <a:off x="4080" y="3120"/>
              <a:ext cx="0" cy="328"/>
            </a:xfrm>
            <a:prstGeom prst="line">
              <a:avLst/>
            </a:prstGeom>
            <a:noFill/>
            <a:ln w="38100">
              <a:solidFill>
                <a:srgbClr val="FA26D7"/>
              </a:solidFill>
              <a:round/>
              <a:headEnd/>
              <a:tailEnd/>
            </a:ln>
          </p:spPr>
          <p:txBody>
            <a:bodyPr wrap="none" anchor="ct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8325"/>
                                        </p:tgtEl>
                                        <p:attrNameLst>
                                          <p:attrName>style.visibility</p:attrName>
                                        </p:attrNameLst>
                                      </p:cBhvr>
                                      <p:to>
                                        <p:strVal val="visible"/>
                                      </p:to>
                                    </p:set>
                                    <p:animEffect transition="in" filter="wipe(left)">
                                      <p:cBhvr>
                                        <p:cTn id="15" dur="500"/>
                                        <p:tgtEl>
                                          <p:spTgt spid="8325"/>
                                        </p:tgtEl>
                                      </p:cBhvr>
                                    </p:animEffect>
                                  </p:childTnLst>
                                </p:cTn>
                              </p:par>
                            </p:childTnLst>
                          </p:cTn>
                        </p:par>
                      </p:childTnLst>
                    </p:cTn>
                  </p:par>
                  <p:par>
                    <p:cTn id="16" fill="hold">
                      <p:stCondLst>
                        <p:cond delay="indefinite"/>
                      </p:stCondLst>
                      <p:childTnLst>
                        <p:par>
                          <p:cTn id="17" fill="hold">
                            <p:stCondLst>
                              <p:cond delay="0"/>
                            </p:stCondLst>
                            <p:childTnLst>
                              <p:par>
                                <p:cTn id="18" presetID="15" presetClass="entr" presetSubtype="0" fill="hold" nodeType="click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p:cTn id="20" dur="1000" fill="hold"/>
                                        <p:tgtEl>
                                          <p:spTgt spid="3"/>
                                        </p:tgtEl>
                                        <p:attrNameLst>
                                          <p:attrName>ppt_w</p:attrName>
                                        </p:attrNameLst>
                                      </p:cBhvr>
                                      <p:tavLst>
                                        <p:tav tm="0">
                                          <p:val>
                                            <p:fltVal val="0"/>
                                          </p:val>
                                        </p:tav>
                                        <p:tav tm="100000">
                                          <p:val>
                                            <p:strVal val="#ppt_w"/>
                                          </p:val>
                                        </p:tav>
                                      </p:tavLst>
                                    </p:anim>
                                    <p:anim calcmode="lin" valueType="num">
                                      <p:cBhvr>
                                        <p:cTn id="21" dur="1000" fill="hold"/>
                                        <p:tgtEl>
                                          <p:spTgt spid="3"/>
                                        </p:tgtEl>
                                        <p:attrNameLst>
                                          <p:attrName>ppt_h</p:attrName>
                                        </p:attrNameLst>
                                      </p:cBhvr>
                                      <p:tavLst>
                                        <p:tav tm="0">
                                          <p:val>
                                            <p:fltVal val="0"/>
                                          </p:val>
                                        </p:tav>
                                        <p:tav tm="100000">
                                          <p:val>
                                            <p:strVal val="#ppt_h"/>
                                          </p:val>
                                        </p:tav>
                                      </p:tavLst>
                                    </p:anim>
                                    <p:anim calcmode="lin" valueType="num">
                                      <p:cBhvr>
                                        <p:cTn id="22" dur="1000" fill="hold"/>
                                        <p:tgtEl>
                                          <p:spTgt spid="3"/>
                                        </p:tgtEl>
                                        <p:attrNameLst>
                                          <p:attrName>ppt_x</p:attrName>
                                        </p:attrNameLst>
                                      </p:cBhvr>
                                      <p:tavLst>
                                        <p:tav tm="0" fmla="#ppt_x+(cos(-2*pi*(1-$))*-#ppt_x-sin(-2*pi*(1-$))*(1-#ppt_y))*(1-$)">
                                          <p:val>
                                            <p:fltVal val="0"/>
                                          </p:val>
                                        </p:tav>
                                        <p:tav tm="100000">
                                          <p:val>
                                            <p:fltVal val="1"/>
                                          </p:val>
                                        </p:tav>
                                      </p:tavLst>
                                    </p:anim>
                                    <p:anim calcmode="lin" valueType="num">
                                      <p:cBhvr>
                                        <p:cTn id="23" dur="1000" fill="hold"/>
                                        <p:tgtEl>
                                          <p:spTgt spid="3"/>
                                        </p:tgtEl>
                                        <p:attrNameLst>
                                          <p:attrName>ppt_y</p:attrName>
                                        </p:attrNameLst>
                                      </p:cBhvr>
                                      <p:tavLst>
                                        <p:tav tm="0" fmla="#ppt_y+(sin(-2*pi*(1-$))*-#ppt_x+cos(-2*pi*(1-$))*(1-#ppt_y))*(1-$)">
                                          <p:val>
                                            <p:fltVal val="0"/>
                                          </p:val>
                                        </p:tav>
                                        <p:tav tm="100000">
                                          <p:val>
                                            <p:fltVal val="1"/>
                                          </p:val>
                                        </p:tav>
                                      </p:tavLst>
                                    </p:anim>
                                  </p:childTnLst>
                                </p:cTn>
                              </p:par>
                            </p:childTnLst>
                          </p:cTn>
                        </p:par>
                        <p:par>
                          <p:cTn id="24" fill="hold">
                            <p:stCondLst>
                              <p:cond delay="1000"/>
                            </p:stCondLst>
                            <p:childTnLst>
                              <p:par>
                                <p:cTn id="25" presetID="23" presetClass="entr" presetSubtype="528" fill="hold" grpId="0" nodeType="afterEffect">
                                  <p:stCondLst>
                                    <p:cond delay="0"/>
                                  </p:stCondLst>
                                  <p:childTnLst>
                                    <p:set>
                                      <p:cBhvr>
                                        <p:cTn id="26" dur="1" fill="hold">
                                          <p:stCondLst>
                                            <p:cond delay="0"/>
                                          </p:stCondLst>
                                        </p:cTn>
                                        <p:tgtEl>
                                          <p:spTgt spid="8323"/>
                                        </p:tgtEl>
                                        <p:attrNameLst>
                                          <p:attrName>style.visibility</p:attrName>
                                        </p:attrNameLst>
                                      </p:cBhvr>
                                      <p:to>
                                        <p:strVal val="visible"/>
                                      </p:to>
                                    </p:set>
                                    <p:anim calcmode="lin" valueType="num">
                                      <p:cBhvr>
                                        <p:cTn id="27" dur="500" fill="hold"/>
                                        <p:tgtEl>
                                          <p:spTgt spid="8323"/>
                                        </p:tgtEl>
                                        <p:attrNameLst>
                                          <p:attrName>ppt_w</p:attrName>
                                        </p:attrNameLst>
                                      </p:cBhvr>
                                      <p:tavLst>
                                        <p:tav tm="0">
                                          <p:val>
                                            <p:fltVal val="0"/>
                                          </p:val>
                                        </p:tav>
                                        <p:tav tm="100000">
                                          <p:val>
                                            <p:strVal val="#ppt_w"/>
                                          </p:val>
                                        </p:tav>
                                      </p:tavLst>
                                    </p:anim>
                                    <p:anim calcmode="lin" valueType="num">
                                      <p:cBhvr>
                                        <p:cTn id="28" dur="500" fill="hold"/>
                                        <p:tgtEl>
                                          <p:spTgt spid="8323"/>
                                        </p:tgtEl>
                                        <p:attrNameLst>
                                          <p:attrName>ppt_h</p:attrName>
                                        </p:attrNameLst>
                                      </p:cBhvr>
                                      <p:tavLst>
                                        <p:tav tm="0">
                                          <p:val>
                                            <p:fltVal val="0"/>
                                          </p:val>
                                        </p:tav>
                                        <p:tav tm="100000">
                                          <p:val>
                                            <p:strVal val="#ppt_h"/>
                                          </p:val>
                                        </p:tav>
                                      </p:tavLst>
                                    </p:anim>
                                    <p:anim calcmode="lin" valueType="num">
                                      <p:cBhvr>
                                        <p:cTn id="29" dur="500" fill="hold"/>
                                        <p:tgtEl>
                                          <p:spTgt spid="8323"/>
                                        </p:tgtEl>
                                        <p:attrNameLst>
                                          <p:attrName>ppt_x</p:attrName>
                                        </p:attrNameLst>
                                      </p:cBhvr>
                                      <p:tavLst>
                                        <p:tav tm="0">
                                          <p:val>
                                            <p:fltVal val="0.5"/>
                                          </p:val>
                                        </p:tav>
                                        <p:tav tm="100000">
                                          <p:val>
                                            <p:strVal val="#ppt_x"/>
                                          </p:val>
                                        </p:tav>
                                      </p:tavLst>
                                    </p:anim>
                                    <p:anim calcmode="lin" valueType="num">
                                      <p:cBhvr>
                                        <p:cTn id="30" dur="500" fill="hold"/>
                                        <p:tgtEl>
                                          <p:spTgt spid="8323"/>
                                        </p:tgtEl>
                                        <p:attrNameLst>
                                          <p:attrName>ppt_y</p:attrName>
                                        </p:attrNameLst>
                                      </p:cBhvr>
                                      <p:tavLst>
                                        <p:tav tm="0">
                                          <p:val>
                                            <p:fltVal val="0.5"/>
                                          </p:val>
                                        </p:tav>
                                        <p:tav tm="100000">
                                          <p:val>
                                            <p:strVal val="#ppt_y"/>
                                          </p:val>
                                        </p:tav>
                                      </p:tavLst>
                                    </p:anim>
                                  </p:childTnLst>
                                </p:cTn>
                              </p:par>
                            </p:childTnLst>
                          </p:cTn>
                        </p:par>
                        <p:par>
                          <p:cTn id="31" fill="hold">
                            <p:stCondLst>
                              <p:cond delay="1500"/>
                            </p:stCondLst>
                            <p:childTnLst>
                              <p:par>
                                <p:cTn id="32" presetID="23" presetClass="entr" presetSubtype="36" fill="hold" grpId="0" nodeType="afterEffect">
                                  <p:stCondLst>
                                    <p:cond delay="0"/>
                                  </p:stCondLst>
                                  <p:childTnLst>
                                    <p:set>
                                      <p:cBhvr>
                                        <p:cTn id="33" dur="1" fill="hold">
                                          <p:stCondLst>
                                            <p:cond delay="0"/>
                                          </p:stCondLst>
                                        </p:cTn>
                                        <p:tgtEl>
                                          <p:spTgt spid="8328"/>
                                        </p:tgtEl>
                                        <p:attrNameLst>
                                          <p:attrName>style.visibility</p:attrName>
                                        </p:attrNameLst>
                                      </p:cBhvr>
                                      <p:to>
                                        <p:strVal val="visible"/>
                                      </p:to>
                                    </p:set>
                                    <p:anim calcmode="lin" valueType="num">
                                      <p:cBhvr>
                                        <p:cTn id="34" dur="500" fill="hold"/>
                                        <p:tgtEl>
                                          <p:spTgt spid="8328"/>
                                        </p:tgtEl>
                                        <p:attrNameLst>
                                          <p:attrName>ppt_w</p:attrName>
                                        </p:attrNameLst>
                                      </p:cBhvr>
                                      <p:tavLst>
                                        <p:tav tm="0">
                                          <p:val>
                                            <p:strVal val="(6*min(max(#ppt_w*#ppt_h,.3),1)-7.4)/-.7*#ppt_w"/>
                                          </p:val>
                                        </p:tav>
                                        <p:tav tm="100000">
                                          <p:val>
                                            <p:strVal val="#ppt_w"/>
                                          </p:val>
                                        </p:tav>
                                      </p:tavLst>
                                    </p:anim>
                                    <p:anim calcmode="lin" valueType="num">
                                      <p:cBhvr>
                                        <p:cTn id="35" dur="500" fill="hold"/>
                                        <p:tgtEl>
                                          <p:spTgt spid="8328"/>
                                        </p:tgtEl>
                                        <p:attrNameLst>
                                          <p:attrName>ppt_h</p:attrName>
                                        </p:attrNameLst>
                                      </p:cBhvr>
                                      <p:tavLst>
                                        <p:tav tm="0">
                                          <p:val>
                                            <p:strVal val="(6*min(max(#ppt_w*#ppt_h,.3),1)-7.4)/-.7*#ppt_h"/>
                                          </p:val>
                                        </p:tav>
                                        <p:tav tm="100000">
                                          <p:val>
                                            <p:strVal val="#ppt_h"/>
                                          </p:val>
                                        </p:tav>
                                      </p:tavLst>
                                    </p:anim>
                                    <p:anim calcmode="lin" valueType="num">
                                      <p:cBhvr>
                                        <p:cTn id="36" dur="500" fill="hold"/>
                                        <p:tgtEl>
                                          <p:spTgt spid="8328"/>
                                        </p:tgtEl>
                                        <p:attrNameLst>
                                          <p:attrName>ppt_x</p:attrName>
                                        </p:attrNameLst>
                                      </p:cBhvr>
                                      <p:tavLst>
                                        <p:tav tm="0">
                                          <p:val>
                                            <p:fltVal val="0.5"/>
                                          </p:val>
                                        </p:tav>
                                        <p:tav tm="100000">
                                          <p:val>
                                            <p:strVal val="#ppt_x"/>
                                          </p:val>
                                        </p:tav>
                                      </p:tavLst>
                                    </p:anim>
                                    <p:anim calcmode="lin" valueType="num">
                                      <p:cBhvr>
                                        <p:cTn id="37" dur="500" fill="hold"/>
                                        <p:tgtEl>
                                          <p:spTgt spid="8328"/>
                                        </p:tgtEl>
                                        <p:attrNameLst>
                                          <p:attrName>ppt_y</p:attrName>
                                        </p:attrNameLst>
                                      </p:cBhvr>
                                      <p:tavLst>
                                        <p:tav tm="0">
                                          <p:val>
                                            <p:strVal val="1+(6*min(max(#ppt_w*#ppt_h,.3),1)-7.4)/-.7*#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8326"/>
                                        </p:tgtEl>
                                        <p:attrNameLst>
                                          <p:attrName>style.visibility</p:attrName>
                                        </p:attrNameLst>
                                      </p:cBhvr>
                                      <p:to>
                                        <p:strVal val="visible"/>
                                      </p:to>
                                    </p:set>
                                    <p:animEffect transition="in" filter="wipe(left)">
                                      <p:cBhvr>
                                        <p:cTn id="42" dur="500"/>
                                        <p:tgtEl>
                                          <p:spTgt spid="8326"/>
                                        </p:tgtEl>
                                      </p:cBhvr>
                                    </p:animEffect>
                                  </p:childTnLst>
                                </p:cTn>
                              </p:par>
                            </p:childTnLst>
                          </p:cTn>
                        </p:par>
                      </p:childTnLst>
                    </p:cTn>
                  </p:par>
                  <p:par>
                    <p:cTn id="43" fill="hold">
                      <p:stCondLst>
                        <p:cond delay="indefinite"/>
                      </p:stCondLst>
                      <p:childTnLst>
                        <p:par>
                          <p:cTn id="44" fill="hold">
                            <p:stCondLst>
                              <p:cond delay="0"/>
                            </p:stCondLst>
                            <p:childTnLst>
                              <p:par>
                                <p:cTn id="45" presetID="15" presetClass="entr" presetSubtype="0" fill="hold" nodeType="clickEffect">
                                  <p:stCondLst>
                                    <p:cond delay="0"/>
                                  </p:stCondLst>
                                  <p:childTnLst>
                                    <p:set>
                                      <p:cBhvr>
                                        <p:cTn id="46" dur="1" fill="hold">
                                          <p:stCondLst>
                                            <p:cond delay="0"/>
                                          </p:stCondLst>
                                        </p:cTn>
                                        <p:tgtEl>
                                          <p:spTgt spid="4"/>
                                        </p:tgtEl>
                                        <p:attrNameLst>
                                          <p:attrName>style.visibility</p:attrName>
                                        </p:attrNameLst>
                                      </p:cBhvr>
                                      <p:to>
                                        <p:strVal val="visible"/>
                                      </p:to>
                                    </p:set>
                                    <p:anim calcmode="lin" valueType="num">
                                      <p:cBhvr>
                                        <p:cTn id="47" dur="1000" fill="hold"/>
                                        <p:tgtEl>
                                          <p:spTgt spid="4"/>
                                        </p:tgtEl>
                                        <p:attrNameLst>
                                          <p:attrName>ppt_w</p:attrName>
                                        </p:attrNameLst>
                                      </p:cBhvr>
                                      <p:tavLst>
                                        <p:tav tm="0">
                                          <p:val>
                                            <p:fltVal val="0"/>
                                          </p:val>
                                        </p:tav>
                                        <p:tav tm="100000">
                                          <p:val>
                                            <p:strVal val="#ppt_w"/>
                                          </p:val>
                                        </p:tav>
                                      </p:tavLst>
                                    </p:anim>
                                    <p:anim calcmode="lin" valueType="num">
                                      <p:cBhvr>
                                        <p:cTn id="48" dur="1000" fill="hold"/>
                                        <p:tgtEl>
                                          <p:spTgt spid="4"/>
                                        </p:tgtEl>
                                        <p:attrNameLst>
                                          <p:attrName>ppt_h</p:attrName>
                                        </p:attrNameLst>
                                      </p:cBhvr>
                                      <p:tavLst>
                                        <p:tav tm="0">
                                          <p:val>
                                            <p:fltVal val="0"/>
                                          </p:val>
                                        </p:tav>
                                        <p:tav tm="100000">
                                          <p:val>
                                            <p:strVal val="#ppt_h"/>
                                          </p:val>
                                        </p:tav>
                                      </p:tavLst>
                                    </p:anim>
                                    <p:anim calcmode="lin" valueType="num">
                                      <p:cBhvr>
                                        <p:cTn id="49" dur="1000" fill="hold"/>
                                        <p:tgtEl>
                                          <p:spTgt spid="4"/>
                                        </p:tgtEl>
                                        <p:attrNameLst>
                                          <p:attrName>ppt_x</p:attrName>
                                        </p:attrNameLst>
                                      </p:cBhvr>
                                      <p:tavLst>
                                        <p:tav tm="0" fmla="#ppt_x+(cos(-2*pi*(1-$))*-#ppt_x-sin(-2*pi*(1-$))*(1-#ppt_y))*(1-$)">
                                          <p:val>
                                            <p:fltVal val="0"/>
                                          </p:val>
                                        </p:tav>
                                        <p:tav tm="100000">
                                          <p:val>
                                            <p:fltVal val="1"/>
                                          </p:val>
                                        </p:tav>
                                      </p:tavLst>
                                    </p:anim>
                                    <p:anim calcmode="lin" valueType="num">
                                      <p:cBhvr>
                                        <p:cTn id="50" dur="1000" fill="hold"/>
                                        <p:tgtEl>
                                          <p:spTgt spid="4"/>
                                        </p:tgtEl>
                                        <p:attrNameLst>
                                          <p:attrName>ppt_y</p:attrName>
                                        </p:attrNameLst>
                                      </p:cBhvr>
                                      <p:tavLst>
                                        <p:tav tm="0" fmla="#ppt_y+(sin(-2*pi*(1-$))*-#ppt_x+cos(-2*pi*(1-$))*(1-#ppt_y))*(1-$)">
                                          <p:val>
                                            <p:fltVal val="0"/>
                                          </p:val>
                                        </p:tav>
                                        <p:tav tm="100000">
                                          <p:val>
                                            <p:fltVal val="1"/>
                                          </p:val>
                                        </p:tav>
                                      </p:tavLst>
                                    </p:anim>
                                  </p:childTnLst>
                                </p:cTn>
                              </p:par>
                            </p:childTnLst>
                          </p:cTn>
                        </p:par>
                        <p:par>
                          <p:cTn id="51" fill="hold">
                            <p:stCondLst>
                              <p:cond delay="1000"/>
                            </p:stCondLst>
                            <p:childTnLst>
                              <p:par>
                                <p:cTn id="52" presetID="23" presetClass="entr" presetSubtype="528" fill="hold" grpId="0" nodeType="afterEffect">
                                  <p:stCondLst>
                                    <p:cond delay="0"/>
                                  </p:stCondLst>
                                  <p:childTnLst>
                                    <p:set>
                                      <p:cBhvr>
                                        <p:cTn id="53" dur="1" fill="hold">
                                          <p:stCondLst>
                                            <p:cond delay="0"/>
                                          </p:stCondLst>
                                        </p:cTn>
                                        <p:tgtEl>
                                          <p:spTgt spid="8324"/>
                                        </p:tgtEl>
                                        <p:attrNameLst>
                                          <p:attrName>style.visibility</p:attrName>
                                        </p:attrNameLst>
                                      </p:cBhvr>
                                      <p:to>
                                        <p:strVal val="visible"/>
                                      </p:to>
                                    </p:set>
                                    <p:anim calcmode="lin" valueType="num">
                                      <p:cBhvr>
                                        <p:cTn id="54" dur="500" fill="hold"/>
                                        <p:tgtEl>
                                          <p:spTgt spid="8324"/>
                                        </p:tgtEl>
                                        <p:attrNameLst>
                                          <p:attrName>ppt_w</p:attrName>
                                        </p:attrNameLst>
                                      </p:cBhvr>
                                      <p:tavLst>
                                        <p:tav tm="0">
                                          <p:val>
                                            <p:fltVal val="0"/>
                                          </p:val>
                                        </p:tav>
                                        <p:tav tm="100000">
                                          <p:val>
                                            <p:strVal val="#ppt_w"/>
                                          </p:val>
                                        </p:tav>
                                      </p:tavLst>
                                    </p:anim>
                                    <p:anim calcmode="lin" valueType="num">
                                      <p:cBhvr>
                                        <p:cTn id="55" dur="500" fill="hold"/>
                                        <p:tgtEl>
                                          <p:spTgt spid="8324"/>
                                        </p:tgtEl>
                                        <p:attrNameLst>
                                          <p:attrName>ppt_h</p:attrName>
                                        </p:attrNameLst>
                                      </p:cBhvr>
                                      <p:tavLst>
                                        <p:tav tm="0">
                                          <p:val>
                                            <p:fltVal val="0"/>
                                          </p:val>
                                        </p:tav>
                                        <p:tav tm="100000">
                                          <p:val>
                                            <p:strVal val="#ppt_h"/>
                                          </p:val>
                                        </p:tav>
                                      </p:tavLst>
                                    </p:anim>
                                    <p:anim calcmode="lin" valueType="num">
                                      <p:cBhvr>
                                        <p:cTn id="56" dur="500" fill="hold"/>
                                        <p:tgtEl>
                                          <p:spTgt spid="8324"/>
                                        </p:tgtEl>
                                        <p:attrNameLst>
                                          <p:attrName>ppt_x</p:attrName>
                                        </p:attrNameLst>
                                      </p:cBhvr>
                                      <p:tavLst>
                                        <p:tav tm="0">
                                          <p:val>
                                            <p:fltVal val="0.5"/>
                                          </p:val>
                                        </p:tav>
                                        <p:tav tm="100000">
                                          <p:val>
                                            <p:strVal val="#ppt_x"/>
                                          </p:val>
                                        </p:tav>
                                      </p:tavLst>
                                    </p:anim>
                                    <p:anim calcmode="lin" valueType="num">
                                      <p:cBhvr>
                                        <p:cTn id="57" dur="500" fill="hold"/>
                                        <p:tgtEl>
                                          <p:spTgt spid="8324"/>
                                        </p:tgtEl>
                                        <p:attrNameLst>
                                          <p:attrName>ppt_y</p:attrName>
                                        </p:attrNameLst>
                                      </p:cBhvr>
                                      <p:tavLst>
                                        <p:tav tm="0">
                                          <p:val>
                                            <p:fltVal val="0.5"/>
                                          </p:val>
                                        </p:tav>
                                        <p:tav tm="100000">
                                          <p:val>
                                            <p:strVal val="#ppt_y"/>
                                          </p:val>
                                        </p:tav>
                                      </p:tavLst>
                                    </p:anim>
                                  </p:childTnLst>
                                </p:cTn>
                              </p:par>
                            </p:childTnLst>
                          </p:cTn>
                        </p:par>
                        <p:par>
                          <p:cTn id="58" fill="hold">
                            <p:stCondLst>
                              <p:cond delay="1500"/>
                            </p:stCondLst>
                            <p:childTnLst>
                              <p:par>
                                <p:cTn id="59" presetID="23" presetClass="entr" presetSubtype="36" fill="hold" grpId="0" nodeType="afterEffect">
                                  <p:stCondLst>
                                    <p:cond delay="0"/>
                                  </p:stCondLst>
                                  <p:childTnLst>
                                    <p:set>
                                      <p:cBhvr>
                                        <p:cTn id="60" dur="1" fill="hold">
                                          <p:stCondLst>
                                            <p:cond delay="0"/>
                                          </p:stCondLst>
                                        </p:cTn>
                                        <p:tgtEl>
                                          <p:spTgt spid="8329"/>
                                        </p:tgtEl>
                                        <p:attrNameLst>
                                          <p:attrName>style.visibility</p:attrName>
                                        </p:attrNameLst>
                                      </p:cBhvr>
                                      <p:to>
                                        <p:strVal val="visible"/>
                                      </p:to>
                                    </p:set>
                                    <p:anim calcmode="lin" valueType="num">
                                      <p:cBhvr>
                                        <p:cTn id="61" dur="500" fill="hold"/>
                                        <p:tgtEl>
                                          <p:spTgt spid="8329"/>
                                        </p:tgtEl>
                                        <p:attrNameLst>
                                          <p:attrName>ppt_w</p:attrName>
                                        </p:attrNameLst>
                                      </p:cBhvr>
                                      <p:tavLst>
                                        <p:tav tm="0">
                                          <p:val>
                                            <p:strVal val="(6*min(max(#ppt_w*#ppt_h,.3),1)-7.4)/-.7*#ppt_w"/>
                                          </p:val>
                                        </p:tav>
                                        <p:tav tm="100000">
                                          <p:val>
                                            <p:strVal val="#ppt_w"/>
                                          </p:val>
                                        </p:tav>
                                      </p:tavLst>
                                    </p:anim>
                                    <p:anim calcmode="lin" valueType="num">
                                      <p:cBhvr>
                                        <p:cTn id="62" dur="500" fill="hold"/>
                                        <p:tgtEl>
                                          <p:spTgt spid="8329"/>
                                        </p:tgtEl>
                                        <p:attrNameLst>
                                          <p:attrName>ppt_h</p:attrName>
                                        </p:attrNameLst>
                                      </p:cBhvr>
                                      <p:tavLst>
                                        <p:tav tm="0">
                                          <p:val>
                                            <p:strVal val="(6*min(max(#ppt_w*#ppt_h,.3),1)-7.4)/-.7*#ppt_h"/>
                                          </p:val>
                                        </p:tav>
                                        <p:tav tm="100000">
                                          <p:val>
                                            <p:strVal val="#ppt_h"/>
                                          </p:val>
                                        </p:tav>
                                      </p:tavLst>
                                    </p:anim>
                                    <p:anim calcmode="lin" valueType="num">
                                      <p:cBhvr>
                                        <p:cTn id="63" dur="500" fill="hold"/>
                                        <p:tgtEl>
                                          <p:spTgt spid="8329"/>
                                        </p:tgtEl>
                                        <p:attrNameLst>
                                          <p:attrName>ppt_x</p:attrName>
                                        </p:attrNameLst>
                                      </p:cBhvr>
                                      <p:tavLst>
                                        <p:tav tm="0">
                                          <p:val>
                                            <p:fltVal val="0.5"/>
                                          </p:val>
                                        </p:tav>
                                        <p:tav tm="100000">
                                          <p:val>
                                            <p:strVal val="#ppt_x"/>
                                          </p:val>
                                        </p:tav>
                                      </p:tavLst>
                                    </p:anim>
                                    <p:anim calcmode="lin" valueType="num">
                                      <p:cBhvr>
                                        <p:cTn id="64" dur="500" fill="hold"/>
                                        <p:tgtEl>
                                          <p:spTgt spid="8329"/>
                                        </p:tgtEl>
                                        <p:attrNameLst>
                                          <p:attrName>ppt_y</p:attrName>
                                        </p:attrNameLst>
                                      </p:cBhvr>
                                      <p:tavLst>
                                        <p:tav tm="0">
                                          <p:val>
                                            <p:strVal val="1+(6*min(max(#ppt_w*#ppt_h,.3),1)-7.4)/-.7*#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23" grpId="0" autoUpdateAnimBg="0"/>
      <p:bldP spid="8324" grpId="0" autoUpdateAnimBg="0"/>
      <p:bldP spid="8325" grpId="0" animBg="1"/>
      <p:bldP spid="8326" grpId="0" animBg="1"/>
      <p:bldP spid="8328" grpId="0" autoUpdateAnimBg="0"/>
      <p:bldP spid="8329" grpId="0"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figure 8-02 part 1"/>
          <p:cNvPicPr>
            <a:picLocks noChangeAspect="1" noChangeArrowheads="1"/>
          </p:cNvPicPr>
          <p:nvPr/>
        </p:nvPicPr>
        <p:blipFill rotWithShape="1">
          <a:blip r:embed="rId3" cstate="print"/>
          <a:srcRect b="10187"/>
          <a:stretch/>
        </p:blipFill>
        <p:spPr bwMode="auto">
          <a:xfrm>
            <a:off x="304800" y="762001"/>
            <a:ext cx="8531225" cy="4800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30"/>
          <p:cNvSpPr txBox="1">
            <a:spLocks noChangeArrowheads="1"/>
          </p:cNvSpPr>
          <p:nvPr/>
        </p:nvSpPr>
        <p:spPr bwMode="auto">
          <a:xfrm>
            <a:off x="1931988" y="238125"/>
            <a:ext cx="5341937" cy="1128713"/>
          </a:xfrm>
          <a:prstGeom prst="rect">
            <a:avLst/>
          </a:prstGeom>
          <a:noFill/>
          <a:ln w="9525">
            <a:noFill/>
            <a:miter lim="800000"/>
            <a:headEnd/>
            <a:tailEnd/>
          </a:ln>
        </p:spPr>
        <p:txBody>
          <a:bodyPr wrap="none">
            <a:spAutoFit/>
          </a:bodyPr>
          <a:lstStyle/>
          <a:p>
            <a:pPr algn="ctr" rtl="0" eaLnBrk="0" hangingPunct="0"/>
            <a:r>
              <a:rPr lang="en-US" sz="3600" b="1">
                <a:solidFill>
                  <a:srgbClr val="000000"/>
                </a:solidFill>
                <a:latin typeface="Arial" charset="0"/>
              </a:rPr>
              <a:t>Nucleotide Structure - 3</a:t>
            </a:r>
          </a:p>
          <a:p>
            <a:pPr algn="ctr" rtl="0" eaLnBrk="0" hangingPunct="0"/>
            <a:r>
              <a:rPr lang="en-US" sz="3200" b="1">
                <a:solidFill>
                  <a:srgbClr val="000000"/>
                </a:solidFill>
                <a:latin typeface="Arial" charset="0"/>
              </a:rPr>
              <a:t>Bases - Pyrimidines</a:t>
            </a:r>
            <a:endParaRPr lang="en-US" sz="3600" b="1">
              <a:solidFill>
                <a:srgbClr val="000000"/>
              </a:solidFill>
              <a:latin typeface="Arial" charset="0"/>
            </a:endParaRPr>
          </a:p>
        </p:txBody>
      </p:sp>
      <p:grpSp>
        <p:nvGrpSpPr>
          <p:cNvPr id="2" name="Group 138"/>
          <p:cNvGrpSpPr>
            <a:grpSpLocks/>
          </p:cNvGrpSpPr>
          <p:nvPr/>
        </p:nvGrpSpPr>
        <p:grpSpPr bwMode="auto">
          <a:xfrm>
            <a:off x="1492250" y="3232150"/>
            <a:ext cx="1287463" cy="1490663"/>
            <a:chOff x="508" y="1948"/>
            <a:chExt cx="811" cy="939"/>
          </a:xfrm>
        </p:grpSpPr>
        <p:sp>
          <p:nvSpPr>
            <p:cNvPr id="17456" name="Text Box 32"/>
            <p:cNvSpPr txBox="1">
              <a:spLocks noChangeArrowheads="1"/>
            </p:cNvSpPr>
            <p:nvPr/>
          </p:nvSpPr>
          <p:spPr bwMode="auto">
            <a:xfrm>
              <a:off x="1091" y="1976"/>
              <a:ext cx="228" cy="327"/>
            </a:xfrm>
            <a:prstGeom prst="rect">
              <a:avLst/>
            </a:prstGeom>
            <a:noFill/>
            <a:ln w="9525">
              <a:noFill/>
              <a:miter lim="800000"/>
              <a:headEnd/>
              <a:tailEnd/>
            </a:ln>
          </p:spPr>
          <p:txBody>
            <a:bodyPr>
              <a:spAutoFit/>
            </a:bodyPr>
            <a:lstStyle/>
            <a:p>
              <a:pPr algn="l" rtl="0" eaLnBrk="0" hangingPunct="0">
                <a:spcBef>
                  <a:spcPct val="50000"/>
                </a:spcBef>
              </a:pPr>
              <a:r>
                <a:rPr lang="en-US" sz="2800" b="1">
                  <a:solidFill>
                    <a:srgbClr val="000000"/>
                  </a:solidFill>
                  <a:latin typeface="Arial" charset="0"/>
                </a:rPr>
                <a:t>N</a:t>
              </a:r>
            </a:p>
          </p:txBody>
        </p:sp>
        <p:sp>
          <p:nvSpPr>
            <p:cNvPr id="17457" name="Text Box 33"/>
            <p:cNvSpPr txBox="1">
              <a:spLocks noChangeArrowheads="1"/>
            </p:cNvSpPr>
            <p:nvPr/>
          </p:nvSpPr>
          <p:spPr bwMode="auto">
            <a:xfrm>
              <a:off x="731" y="2560"/>
              <a:ext cx="228" cy="327"/>
            </a:xfrm>
            <a:prstGeom prst="rect">
              <a:avLst/>
            </a:prstGeom>
            <a:noFill/>
            <a:ln w="9525">
              <a:noFill/>
              <a:miter lim="800000"/>
              <a:headEnd/>
              <a:tailEnd/>
            </a:ln>
          </p:spPr>
          <p:txBody>
            <a:bodyPr>
              <a:spAutoFit/>
            </a:bodyPr>
            <a:lstStyle/>
            <a:p>
              <a:pPr algn="l" rtl="0" eaLnBrk="0" hangingPunct="0">
                <a:spcBef>
                  <a:spcPct val="50000"/>
                </a:spcBef>
              </a:pPr>
              <a:r>
                <a:rPr lang="en-US" sz="2800" b="1">
                  <a:solidFill>
                    <a:srgbClr val="000000"/>
                  </a:solidFill>
                  <a:latin typeface="Arial" charset="0"/>
                </a:rPr>
                <a:t>N</a:t>
              </a:r>
            </a:p>
          </p:txBody>
        </p:sp>
        <p:sp>
          <p:nvSpPr>
            <p:cNvPr id="17458" name="Line 39"/>
            <p:cNvSpPr>
              <a:spLocks noChangeShapeType="1"/>
            </p:cNvSpPr>
            <p:nvPr/>
          </p:nvSpPr>
          <p:spPr bwMode="auto">
            <a:xfrm>
              <a:off x="508" y="2144"/>
              <a:ext cx="0" cy="396"/>
            </a:xfrm>
            <a:prstGeom prst="line">
              <a:avLst/>
            </a:prstGeom>
            <a:noFill/>
            <a:ln w="38100">
              <a:solidFill>
                <a:srgbClr val="FA26D7"/>
              </a:solidFill>
              <a:round/>
              <a:headEnd/>
              <a:tailEnd/>
            </a:ln>
          </p:spPr>
          <p:txBody>
            <a:bodyPr wrap="none" anchor="ctr"/>
            <a:lstStyle/>
            <a:p>
              <a:endParaRPr lang="en-US"/>
            </a:p>
          </p:txBody>
        </p:sp>
        <p:sp>
          <p:nvSpPr>
            <p:cNvPr id="17459" name="Line 41"/>
            <p:cNvSpPr>
              <a:spLocks noChangeShapeType="1"/>
            </p:cNvSpPr>
            <p:nvPr/>
          </p:nvSpPr>
          <p:spPr bwMode="auto">
            <a:xfrm flipV="1">
              <a:off x="516" y="1948"/>
              <a:ext cx="356" cy="196"/>
            </a:xfrm>
            <a:prstGeom prst="line">
              <a:avLst/>
            </a:prstGeom>
            <a:noFill/>
            <a:ln w="38100">
              <a:solidFill>
                <a:srgbClr val="FA26D7"/>
              </a:solidFill>
              <a:round/>
              <a:headEnd/>
              <a:tailEnd/>
            </a:ln>
          </p:spPr>
          <p:txBody>
            <a:bodyPr wrap="none" anchor="ctr"/>
            <a:lstStyle/>
            <a:p>
              <a:endParaRPr lang="en-US"/>
            </a:p>
          </p:txBody>
        </p:sp>
        <p:sp>
          <p:nvSpPr>
            <p:cNvPr id="17460" name="Line 42"/>
            <p:cNvSpPr>
              <a:spLocks noChangeShapeType="1"/>
            </p:cNvSpPr>
            <p:nvPr/>
          </p:nvSpPr>
          <p:spPr bwMode="auto">
            <a:xfrm>
              <a:off x="872" y="1948"/>
              <a:ext cx="272" cy="136"/>
            </a:xfrm>
            <a:prstGeom prst="line">
              <a:avLst/>
            </a:prstGeom>
            <a:noFill/>
            <a:ln w="38100">
              <a:solidFill>
                <a:srgbClr val="FA26D7"/>
              </a:solidFill>
              <a:round/>
              <a:headEnd/>
              <a:tailEnd/>
            </a:ln>
          </p:spPr>
          <p:txBody>
            <a:bodyPr wrap="none" anchor="ctr"/>
            <a:lstStyle/>
            <a:p>
              <a:endParaRPr lang="en-US"/>
            </a:p>
          </p:txBody>
        </p:sp>
        <p:sp>
          <p:nvSpPr>
            <p:cNvPr id="17461" name="Line 43"/>
            <p:cNvSpPr>
              <a:spLocks noChangeShapeType="1"/>
            </p:cNvSpPr>
            <p:nvPr/>
          </p:nvSpPr>
          <p:spPr bwMode="auto">
            <a:xfrm>
              <a:off x="1232" y="2228"/>
              <a:ext cx="0" cy="308"/>
            </a:xfrm>
            <a:prstGeom prst="line">
              <a:avLst/>
            </a:prstGeom>
            <a:noFill/>
            <a:ln w="38100">
              <a:solidFill>
                <a:srgbClr val="FA26D7"/>
              </a:solidFill>
              <a:round/>
              <a:headEnd/>
              <a:tailEnd/>
            </a:ln>
          </p:spPr>
          <p:txBody>
            <a:bodyPr wrap="none" anchor="ctr"/>
            <a:lstStyle/>
            <a:p>
              <a:endParaRPr lang="en-US"/>
            </a:p>
          </p:txBody>
        </p:sp>
        <p:sp>
          <p:nvSpPr>
            <p:cNvPr id="17462" name="Line 44"/>
            <p:cNvSpPr>
              <a:spLocks noChangeShapeType="1"/>
            </p:cNvSpPr>
            <p:nvPr/>
          </p:nvSpPr>
          <p:spPr bwMode="auto">
            <a:xfrm flipH="1">
              <a:off x="948" y="2536"/>
              <a:ext cx="280" cy="160"/>
            </a:xfrm>
            <a:prstGeom prst="line">
              <a:avLst/>
            </a:prstGeom>
            <a:noFill/>
            <a:ln w="38100">
              <a:solidFill>
                <a:srgbClr val="FA26D7"/>
              </a:solidFill>
              <a:round/>
              <a:headEnd/>
              <a:tailEnd/>
            </a:ln>
          </p:spPr>
          <p:txBody>
            <a:bodyPr wrap="none" anchor="ctr"/>
            <a:lstStyle/>
            <a:p>
              <a:endParaRPr lang="en-US"/>
            </a:p>
          </p:txBody>
        </p:sp>
        <p:sp>
          <p:nvSpPr>
            <p:cNvPr id="17463" name="Line 45"/>
            <p:cNvSpPr>
              <a:spLocks noChangeShapeType="1"/>
            </p:cNvSpPr>
            <p:nvPr/>
          </p:nvSpPr>
          <p:spPr bwMode="auto">
            <a:xfrm>
              <a:off x="512" y="2532"/>
              <a:ext cx="280" cy="156"/>
            </a:xfrm>
            <a:prstGeom prst="line">
              <a:avLst/>
            </a:prstGeom>
            <a:noFill/>
            <a:ln w="38100">
              <a:solidFill>
                <a:srgbClr val="FA26D7"/>
              </a:solidFill>
              <a:round/>
              <a:headEnd/>
              <a:tailEnd/>
            </a:ln>
          </p:spPr>
          <p:txBody>
            <a:bodyPr wrap="none" anchor="ctr"/>
            <a:lstStyle/>
            <a:p>
              <a:endParaRPr lang="en-US"/>
            </a:p>
          </p:txBody>
        </p:sp>
        <p:sp>
          <p:nvSpPr>
            <p:cNvPr id="17464" name="Text Box 46"/>
            <p:cNvSpPr txBox="1">
              <a:spLocks noChangeArrowheads="1"/>
            </p:cNvSpPr>
            <p:nvPr/>
          </p:nvSpPr>
          <p:spPr bwMode="auto">
            <a:xfrm>
              <a:off x="1030" y="2126"/>
              <a:ext cx="172" cy="192"/>
            </a:xfrm>
            <a:prstGeom prst="rect">
              <a:avLst/>
            </a:prstGeom>
            <a:noFill/>
            <a:ln w="9525">
              <a:noFill/>
              <a:miter lim="800000"/>
              <a:headEnd/>
              <a:tailEnd/>
            </a:ln>
          </p:spPr>
          <p:txBody>
            <a:bodyPr wrap="none">
              <a:spAutoFit/>
            </a:bodyPr>
            <a:lstStyle/>
            <a:p>
              <a:pPr algn="l" rtl="0" eaLnBrk="0" hangingPunct="0"/>
              <a:r>
                <a:rPr lang="en-US" sz="1400" b="1">
                  <a:solidFill>
                    <a:srgbClr val="000000"/>
                  </a:solidFill>
                  <a:latin typeface="Times" pitchFamily="1" charset="0"/>
                </a:rPr>
                <a:t>5</a:t>
              </a:r>
            </a:p>
          </p:txBody>
        </p:sp>
        <p:sp>
          <p:nvSpPr>
            <p:cNvPr id="17465" name="Text Box 47"/>
            <p:cNvSpPr txBox="1">
              <a:spLocks noChangeArrowheads="1"/>
            </p:cNvSpPr>
            <p:nvPr/>
          </p:nvSpPr>
          <p:spPr bwMode="auto">
            <a:xfrm>
              <a:off x="1030" y="2374"/>
              <a:ext cx="172" cy="192"/>
            </a:xfrm>
            <a:prstGeom prst="rect">
              <a:avLst/>
            </a:prstGeom>
            <a:noFill/>
            <a:ln w="9525">
              <a:noFill/>
              <a:miter lim="800000"/>
              <a:headEnd/>
              <a:tailEnd/>
            </a:ln>
          </p:spPr>
          <p:txBody>
            <a:bodyPr wrap="none">
              <a:spAutoFit/>
            </a:bodyPr>
            <a:lstStyle/>
            <a:p>
              <a:pPr algn="l" rtl="0" eaLnBrk="0" hangingPunct="0"/>
              <a:r>
                <a:rPr lang="en-US" sz="1400" b="1">
                  <a:solidFill>
                    <a:srgbClr val="000000"/>
                  </a:solidFill>
                  <a:latin typeface="Times" pitchFamily="1" charset="0"/>
                </a:rPr>
                <a:t>6</a:t>
              </a:r>
            </a:p>
          </p:txBody>
        </p:sp>
        <p:sp>
          <p:nvSpPr>
            <p:cNvPr id="17466" name="Text Box 48"/>
            <p:cNvSpPr txBox="1">
              <a:spLocks noChangeArrowheads="1"/>
            </p:cNvSpPr>
            <p:nvPr/>
          </p:nvSpPr>
          <p:spPr bwMode="auto">
            <a:xfrm>
              <a:off x="790" y="2470"/>
              <a:ext cx="172" cy="192"/>
            </a:xfrm>
            <a:prstGeom prst="rect">
              <a:avLst/>
            </a:prstGeom>
            <a:noFill/>
            <a:ln w="9525">
              <a:noFill/>
              <a:miter lim="800000"/>
              <a:headEnd/>
              <a:tailEnd/>
            </a:ln>
          </p:spPr>
          <p:txBody>
            <a:bodyPr wrap="none">
              <a:spAutoFit/>
            </a:bodyPr>
            <a:lstStyle/>
            <a:p>
              <a:pPr algn="l" rtl="0" eaLnBrk="0" hangingPunct="0"/>
              <a:r>
                <a:rPr lang="en-US" sz="1400" b="1">
                  <a:solidFill>
                    <a:srgbClr val="000000"/>
                  </a:solidFill>
                  <a:latin typeface="Times" pitchFamily="1" charset="0"/>
                </a:rPr>
                <a:t>1</a:t>
              </a:r>
            </a:p>
          </p:txBody>
        </p:sp>
        <p:sp>
          <p:nvSpPr>
            <p:cNvPr id="17467" name="Text Box 49"/>
            <p:cNvSpPr txBox="1">
              <a:spLocks noChangeArrowheads="1"/>
            </p:cNvSpPr>
            <p:nvPr/>
          </p:nvSpPr>
          <p:spPr bwMode="auto">
            <a:xfrm>
              <a:off x="526" y="2390"/>
              <a:ext cx="172" cy="192"/>
            </a:xfrm>
            <a:prstGeom prst="rect">
              <a:avLst/>
            </a:prstGeom>
            <a:noFill/>
            <a:ln w="9525">
              <a:noFill/>
              <a:miter lim="800000"/>
              <a:headEnd/>
              <a:tailEnd/>
            </a:ln>
          </p:spPr>
          <p:txBody>
            <a:bodyPr wrap="none">
              <a:spAutoFit/>
            </a:bodyPr>
            <a:lstStyle/>
            <a:p>
              <a:pPr algn="l" rtl="0" eaLnBrk="0" hangingPunct="0"/>
              <a:r>
                <a:rPr lang="en-US" sz="1400" b="1">
                  <a:solidFill>
                    <a:srgbClr val="000000"/>
                  </a:solidFill>
                  <a:latin typeface="Times" pitchFamily="1" charset="0"/>
                </a:rPr>
                <a:t>2</a:t>
              </a:r>
            </a:p>
          </p:txBody>
        </p:sp>
        <p:sp>
          <p:nvSpPr>
            <p:cNvPr id="17468" name="Text Box 50"/>
            <p:cNvSpPr txBox="1">
              <a:spLocks noChangeArrowheads="1"/>
            </p:cNvSpPr>
            <p:nvPr/>
          </p:nvSpPr>
          <p:spPr bwMode="auto">
            <a:xfrm>
              <a:off x="526" y="2110"/>
              <a:ext cx="172" cy="192"/>
            </a:xfrm>
            <a:prstGeom prst="rect">
              <a:avLst/>
            </a:prstGeom>
            <a:noFill/>
            <a:ln w="9525">
              <a:noFill/>
              <a:miter lim="800000"/>
              <a:headEnd/>
              <a:tailEnd/>
            </a:ln>
          </p:spPr>
          <p:txBody>
            <a:bodyPr wrap="none">
              <a:spAutoFit/>
            </a:bodyPr>
            <a:lstStyle/>
            <a:p>
              <a:pPr algn="l" rtl="0" eaLnBrk="0" hangingPunct="0"/>
              <a:r>
                <a:rPr lang="en-US" sz="1400" b="1">
                  <a:solidFill>
                    <a:srgbClr val="000000"/>
                  </a:solidFill>
                  <a:latin typeface="Times" pitchFamily="1" charset="0"/>
                </a:rPr>
                <a:t>3</a:t>
              </a:r>
            </a:p>
          </p:txBody>
        </p:sp>
        <p:sp>
          <p:nvSpPr>
            <p:cNvPr id="17469" name="Text Box 51"/>
            <p:cNvSpPr txBox="1">
              <a:spLocks noChangeArrowheads="1"/>
            </p:cNvSpPr>
            <p:nvPr/>
          </p:nvSpPr>
          <p:spPr bwMode="auto">
            <a:xfrm>
              <a:off x="790" y="1974"/>
              <a:ext cx="172" cy="192"/>
            </a:xfrm>
            <a:prstGeom prst="rect">
              <a:avLst/>
            </a:prstGeom>
            <a:noFill/>
            <a:ln w="9525">
              <a:noFill/>
              <a:miter lim="800000"/>
              <a:headEnd/>
              <a:tailEnd/>
            </a:ln>
          </p:spPr>
          <p:txBody>
            <a:bodyPr wrap="none">
              <a:spAutoFit/>
            </a:bodyPr>
            <a:lstStyle/>
            <a:p>
              <a:pPr algn="l" rtl="0" eaLnBrk="0" hangingPunct="0"/>
              <a:r>
                <a:rPr lang="en-US" sz="1400" b="1">
                  <a:solidFill>
                    <a:srgbClr val="000000"/>
                  </a:solidFill>
                  <a:latin typeface="Times" pitchFamily="1" charset="0"/>
                </a:rPr>
                <a:t>4</a:t>
              </a:r>
            </a:p>
          </p:txBody>
        </p:sp>
      </p:grpSp>
      <p:sp>
        <p:nvSpPr>
          <p:cNvPr id="9319" name="Rectangle 103"/>
          <p:cNvSpPr>
            <a:spLocks noChangeArrowheads="1"/>
          </p:cNvSpPr>
          <p:nvPr/>
        </p:nvSpPr>
        <p:spPr bwMode="auto">
          <a:xfrm>
            <a:off x="3848100" y="2001838"/>
            <a:ext cx="1473200" cy="457200"/>
          </a:xfrm>
          <a:prstGeom prst="rect">
            <a:avLst/>
          </a:prstGeom>
          <a:noFill/>
          <a:ln w="9525">
            <a:noFill/>
            <a:miter lim="800000"/>
            <a:headEnd/>
            <a:tailEnd/>
          </a:ln>
        </p:spPr>
        <p:txBody>
          <a:bodyPr>
            <a:spAutoFit/>
          </a:bodyPr>
          <a:lstStyle/>
          <a:p>
            <a:pPr algn="l" rtl="0" eaLnBrk="0" hangingPunct="0"/>
            <a:r>
              <a:rPr lang="en-US" sz="2400" b="1" i="1" u="sng">
                <a:solidFill>
                  <a:srgbClr val="000000"/>
                </a:solidFill>
                <a:latin typeface="Arial" charset="0"/>
              </a:rPr>
              <a:t>Thymine</a:t>
            </a:r>
            <a:endParaRPr lang="en-US" sz="2400" b="1" u="sng">
              <a:solidFill>
                <a:srgbClr val="000000"/>
              </a:solidFill>
              <a:latin typeface="Arial" charset="0"/>
            </a:endParaRPr>
          </a:p>
        </p:txBody>
      </p:sp>
      <p:sp>
        <p:nvSpPr>
          <p:cNvPr id="9320" name="Rectangle 104"/>
          <p:cNvSpPr>
            <a:spLocks noChangeArrowheads="1"/>
          </p:cNvSpPr>
          <p:nvPr/>
        </p:nvSpPr>
        <p:spPr bwMode="auto">
          <a:xfrm>
            <a:off x="3594100" y="5316538"/>
            <a:ext cx="1651000" cy="457200"/>
          </a:xfrm>
          <a:prstGeom prst="rect">
            <a:avLst/>
          </a:prstGeom>
          <a:noFill/>
          <a:ln w="9525">
            <a:noFill/>
            <a:miter lim="800000"/>
            <a:headEnd/>
            <a:tailEnd/>
          </a:ln>
        </p:spPr>
        <p:txBody>
          <a:bodyPr>
            <a:spAutoFit/>
          </a:bodyPr>
          <a:lstStyle/>
          <a:p>
            <a:pPr algn="l" rtl="0" eaLnBrk="0" hangingPunct="0"/>
            <a:r>
              <a:rPr lang="en-US" sz="2400" b="1" i="1" u="sng">
                <a:solidFill>
                  <a:srgbClr val="000000"/>
                </a:solidFill>
                <a:latin typeface="Arial" charset="0"/>
              </a:rPr>
              <a:t>Cytosine</a:t>
            </a:r>
            <a:endParaRPr lang="en-US" sz="2400" b="1" u="sng">
              <a:solidFill>
                <a:srgbClr val="000000"/>
              </a:solidFill>
              <a:latin typeface="Arial" charset="0"/>
            </a:endParaRPr>
          </a:p>
        </p:txBody>
      </p:sp>
      <p:sp>
        <p:nvSpPr>
          <p:cNvPr id="9321" name="AutoShape 105"/>
          <p:cNvSpPr>
            <a:spLocks noChangeArrowheads="1"/>
          </p:cNvSpPr>
          <p:nvPr/>
        </p:nvSpPr>
        <p:spPr bwMode="auto">
          <a:xfrm rot="-1126478">
            <a:off x="3136900" y="3111500"/>
            <a:ext cx="2552700" cy="215900"/>
          </a:xfrm>
          <a:custGeom>
            <a:avLst/>
            <a:gdLst>
              <a:gd name="T0" fmla="*/ 1914525 w 21600"/>
              <a:gd name="T1" fmla="*/ 0 h 21600"/>
              <a:gd name="T2" fmla="*/ 0 w 21600"/>
              <a:gd name="T3" fmla="*/ 107950 h 21600"/>
              <a:gd name="T4" fmla="*/ 1914525 w 21600"/>
              <a:gd name="T5" fmla="*/ 215900 h 21600"/>
              <a:gd name="T6" fmla="*/ 2552700 w 21600"/>
              <a:gd name="T7" fmla="*/ 107950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gradFill rotWithShape="0">
            <a:gsLst>
              <a:gs pos="0">
                <a:schemeClr val="accent1"/>
              </a:gs>
              <a:gs pos="100000">
                <a:srgbClr val="FF0000"/>
              </a:gs>
            </a:gsLst>
            <a:lin ang="0" scaled="1"/>
          </a:gradFill>
          <a:ln w="9525">
            <a:solidFill>
              <a:schemeClr val="tx1"/>
            </a:solidFill>
            <a:miter lim="800000"/>
            <a:headEnd/>
            <a:tailEnd/>
          </a:ln>
        </p:spPr>
        <p:txBody>
          <a:bodyPr wrap="none" anchor="ctr"/>
          <a:lstStyle/>
          <a:p>
            <a:endParaRPr lang="en-US"/>
          </a:p>
        </p:txBody>
      </p:sp>
      <p:sp>
        <p:nvSpPr>
          <p:cNvPr id="9322" name="AutoShape 106"/>
          <p:cNvSpPr>
            <a:spLocks noChangeArrowheads="1"/>
          </p:cNvSpPr>
          <p:nvPr/>
        </p:nvSpPr>
        <p:spPr bwMode="auto">
          <a:xfrm rot="1126478" flipV="1">
            <a:off x="3073400" y="4432300"/>
            <a:ext cx="2552700" cy="215900"/>
          </a:xfrm>
          <a:custGeom>
            <a:avLst/>
            <a:gdLst>
              <a:gd name="T0" fmla="*/ 1914525 w 21600"/>
              <a:gd name="T1" fmla="*/ 0 h 21600"/>
              <a:gd name="T2" fmla="*/ 0 w 21600"/>
              <a:gd name="T3" fmla="*/ 107950 h 21600"/>
              <a:gd name="T4" fmla="*/ 1914525 w 21600"/>
              <a:gd name="T5" fmla="*/ 215900 h 21600"/>
              <a:gd name="T6" fmla="*/ 2552700 w 21600"/>
              <a:gd name="T7" fmla="*/ 107950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gradFill rotWithShape="0">
            <a:gsLst>
              <a:gs pos="0">
                <a:schemeClr val="accent1"/>
              </a:gs>
              <a:gs pos="100000">
                <a:srgbClr val="FF0000"/>
              </a:gs>
            </a:gsLst>
            <a:lin ang="0" scaled="1"/>
          </a:gradFill>
          <a:ln w="9525">
            <a:solidFill>
              <a:schemeClr val="tx1"/>
            </a:solidFill>
            <a:miter lim="800000"/>
            <a:headEnd/>
            <a:tailEnd/>
          </a:ln>
        </p:spPr>
        <p:txBody>
          <a:bodyPr wrap="none" anchor="ctr"/>
          <a:lstStyle/>
          <a:p>
            <a:endParaRPr lang="en-US"/>
          </a:p>
        </p:txBody>
      </p:sp>
      <p:grpSp>
        <p:nvGrpSpPr>
          <p:cNvPr id="3" name="Group 139"/>
          <p:cNvGrpSpPr>
            <a:grpSpLocks/>
          </p:cNvGrpSpPr>
          <p:nvPr/>
        </p:nvGrpSpPr>
        <p:grpSpPr bwMode="auto">
          <a:xfrm>
            <a:off x="6164263" y="1308100"/>
            <a:ext cx="3132137" cy="2466975"/>
            <a:chOff x="3883" y="824"/>
            <a:chExt cx="1973" cy="1554"/>
          </a:xfrm>
        </p:grpSpPr>
        <p:sp>
          <p:nvSpPr>
            <p:cNvPr id="17436" name="Text Box 57"/>
            <p:cNvSpPr txBox="1">
              <a:spLocks noChangeArrowheads="1"/>
            </p:cNvSpPr>
            <p:nvPr/>
          </p:nvSpPr>
          <p:spPr bwMode="auto">
            <a:xfrm>
              <a:off x="4979" y="1272"/>
              <a:ext cx="396" cy="250"/>
            </a:xfrm>
            <a:prstGeom prst="rect">
              <a:avLst/>
            </a:prstGeom>
            <a:noFill/>
            <a:ln w="9525">
              <a:noFill/>
              <a:miter lim="800000"/>
              <a:headEnd/>
              <a:tailEnd/>
            </a:ln>
          </p:spPr>
          <p:txBody>
            <a:bodyPr>
              <a:spAutoFit/>
            </a:bodyPr>
            <a:lstStyle/>
            <a:p>
              <a:pPr algn="l" rtl="0" eaLnBrk="0" hangingPunct="0">
                <a:spcBef>
                  <a:spcPct val="50000"/>
                </a:spcBef>
              </a:pPr>
              <a:r>
                <a:rPr lang="en-US" sz="2000" b="1">
                  <a:solidFill>
                    <a:srgbClr val="000000"/>
                  </a:solidFill>
                  <a:latin typeface="Arial" charset="0"/>
                </a:rPr>
                <a:t>NH</a:t>
              </a:r>
            </a:p>
          </p:txBody>
        </p:sp>
        <p:sp>
          <p:nvSpPr>
            <p:cNvPr id="17437" name="Text Box 58"/>
            <p:cNvSpPr txBox="1">
              <a:spLocks noChangeArrowheads="1"/>
            </p:cNvSpPr>
            <p:nvPr/>
          </p:nvSpPr>
          <p:spPr bwMode="auto">
            <a:xfrm>
              <a:off x="4645" y="1866"/>
              <a:ext cx="228" cy="250"/>
            </a:xfrm>
            <a:prstGeom prst="rect">
              <a:avLst/>
            </a:prstGeom>
            <a:noFill/>
            <a:ln w="9525">
              <a:noFill/>
              <a:miter lim="800000"/>
              <a:headEnd/>
              <a:tailEnd/>
            </a:ln>
          </p:spPr>
          <p:txBody>
            <a:bodyPr>
              <a:spAutoFit/>
            </a:bodyPr>
            <a:lstStyle/>
            <a:p>
              <a:pPr algn="l" rtl="0" eaLnBrk="0" hangingPunct="0">
                <a:spcBef>
                  <a:spcPct val="50000"/>
                </a:spcBef>
              </a:pPr>
              <a:r>
                <a:rPr lang="en-US" sz="2000" b="1">
                  <a:solidFill>
                    <a:srgbClr val="000000"/>
                  </a:solidFill>
                  <a:latin typeface="Arial" charset="0"/>
                </a:rPr>
                <a:t>N</a:t>
              </a:r>
            </a:p>
          </p:txBody>
        </p:sp>
        <p:sp>
          <p:nvSpPr>
            <p:cNvPr id="17438" name="Line 64"/>
            <p:cNvSpPr>
              <a:spLocks noChangeShapeType="1"/>
            </p:cNvSpPr>
            <p:nvPr/>
          </p:nvSpPr>
          <p:spPr bwMode="auto">
            <a:xfrm>
              <a:off x="4396" y="1440"/>
              <a:ext cx="0" cy="396"/>
            </a:xfrm>
            <a:prstGeom prst="line">
              <a:avLst/>
            </a:prstGeom>
            <a:noFill/>
            <a:ln w="38100">
              <a:solidFill>
                <a:srgbClr val="FA26D7"/>
              </a:solidFill>
              <a:round/>
              <a:headEnd/>
              <a:tailEnd/>
            </a:ln>
          </p:spPr>
          <p:txBody>
            <a:bodyPr wrap="none" anchor="ctr"/>
            <a:lstStyle/>
            <a:p>
              <a:endParaRPr lang="en-US"/>
            </a:p>
          </p:txBody>
        </p:sp>
        <p:sp>
          <p:nvSpPr>
            <p:cNvPr id="17439" name="Line 66"/>
            <p:cNvSpPr>
              <a:spLocks noChangeShapeType="1"/>
            </p:cNvSpPr>
            <p:nvPr/>
          </p:nvSpPr>
          <p:spPr bwMode="auto">
            <a:xfrm flipV="1">
              <a:off x="4404" y="1244"/>
              <a:ext cx="356" cy="196"/>
            </a:xfrm>
            <a:prstGeom prst="line">
              <a:avLst/>
            </a:prstGeom>
            <a:noFill/>
            <a:ln w="38100">
              <a:solidFill>
                <a:srgbClr val="FA26D7"/>
              </a:solidFill>
              <a:round/>
              <a:headEnd/>
              <a:tailEnd/>
            </a:ln>
          </p:spPr>
          <p:txBody>
            <a:bodyPr wrap="none" anchor="ctr"/>
            <a:lstStyle/>
            <a:p>
              <a:endParaRPr lang="en-US"/>
            </a:p>
          </p:txBody>
        </p:sp>
        <p:sp>
          <p:nvSpPr>
            <p:cNvPr id="17440" name="Line 67"/>
            <p:cNvSpPr>
              <a:spLocks noChangeShapeType="1"/>
            </p:cNvSpPr>
            <p:nvPr/>
          </p:nvSpPr>
          <p:spPr bwMode="auto">
            <a:xfrm>
              <a:off x="4752" y="1236"/>
              <a:ext cx="272" cy="136"/>
            </a:xfrm>
            <a:prstGeom prst="line">
              <a:avLst/>
            </a:prstGeom>
            <a:noFill/>
            <a:ln w="38100">
              <a:solidFill>
                <a:srgbClr val="FA26D7"/>
              </a:solidFill>
              <a:round/>
              <a:headEnd/>
              <a:tailEnd/>
            </a:ln>
          </p:spPr>
          <p:txBody>
            <a:bodyPr wrap="none" anchor="ctr"/>
            <a:lstStyle/>
            <a:p>
              <a:endParaRPr lang="en-US"/>
            </a:p>
          </p:txBody>
        </p:sp>
        <p:sp>
          <p:nvSpPr>
            <p:cNvPr id="17441" name="Line 68"/>
            <p:cNvSpPr>
              <a:spLocks noChangeShapeType="1"/>
            </p:cNvSpPr>
            <p:nvPr/>
          </p:nvSpPr>
          <p:spPr bwMode="auto">
            <a:xfrm flipH="1">
              <a:off x="4836" y="1832"/>
              <a:ext cx="280" cy="160"/>
            </a:xfrm>
            <a:prstGeom prst="line">
              <a:avLst/>
            </a:prstGeom>
            <a:noFill/>
            <a:ln w="38100">
              <a:solidFill>
                <a:srgbClr val="FA26D7"/>
              </a:solidFill>
              <a:round/>
              <a:headEnd/>
              <a:tailEnd/>
            </a:ln>
          </p:spPr>
          <p:txBody>
            <a:bodyPr wrap="none" anchor="ctr"/>
            <a:lstStyle/>
            <a:p>
              <a:endParaRPr lang="en-US"/>
            </a:p>
          </p:txBody>
        </p:sp>
        <p:sp>
          <p:nvSpPr>
            <p:cNvPr id="17442" name="Line 69"/>
            <p:cNvSpPr>
              <a:spLocks noChangeShapeType="1"/>
            </p:cNvSpPr>
            <p:nvPr/>
          </p:nvSpPr>
          <p:spPr bwMode="auto">
            <a:xfrm>
              <a:off x="4400" y="1828"/>
              <a:ext cx="280" cy="156"/>
            </a:xfrm>
            <a:prstGeom prst="line">
              <a:avLst/>
            </a:prstGeom>
            <a:noFill/>
            <a:ln w="38100">
              <a:solidFill>
                <a:srgbClr val="FA26D7"/>
              </a:solidFill>
              <a:round/>
              <a:headEnd/>
              <a:tailEnd/>
            </a:ln>
          </p:spPr>
          <p:txBody>
            <a:bodyPr wrap="none" anchor="ctr"/>
            <a:lstStyle/>
            <a:p>
              <a:endParaRPr lang="en-US"/>
            </a:p>
          </p:txBody>
        </p:sp>
        <p:sp>
          <p:nvSpPr>
            <p:cNvPr id="17443" name="Line 70"/>
            <p:cNvSpPr>
              <a:spLocks noChangeShapeType="1"/>
            </p:cNvSpPr>
            <p:nvPr/>
          </p:nvSpPr>
          <p:spPr bwMode="auto">
            <a:xfrm>
              <a:off x="5105" y="1496"/>
              <a:ext cx="0" cy="340"/>
            </a:xfrm>
            <a:prstGeom prst="line">
              <a:avLst/>
            </a:prstGeom>
            <a:noFill/>
            <a:ln w="38100">
              <a:solidFill>
                <a:srgbClr val="FA26D7"/>
              </a:solidFill>
              <a:round/>
              <a:headEnd/>
              <a:tailEnd/>
            </a:ln>
          </p:spPr>
          <p:txBody>
            <a:bodyPr wrap="none" anchor="ctr"/>
            <a:lstStyle/>
            <a:p>
              <a:endParaRPr lang="en-US"/>
            </a:p>
          </p:txBody>
        </p:sp>
        <p:sp>
          <p:nvSpPr>
            <p:cNvPr id="17444" name="Line 74"/>
            <p:cNvSpPr>
              <a:spLocks noChangeShapeType="1"/>
            </p:cNvSpPr>
            <p:nvPr/>
          </p:nvSpPr>
          <p:spPr bwMode="auto">
            <a:xfrm>
              <a:off x="4736" y="1072"/>
              <a:ext cx="0" cy="176"/>
            </a:xfrm>
            <a:prstGeom prst="line">
              <a:avLst/>
            </a:prstGeom>
            <a:noFill/>
            <a:ln w="38100">
              <a:solidFill>
                <a:srgbClr val="FA26D7"/>
              </a:solidFill>
              <a:round/>
              <a:headEnd/>
              <a:tailEnd/>
            </a:ln>
          </p:spPr>
          <p:txBody>
            <a:bodyPr wrap="none" anchor="ctr"/>
            <a:lstStyle/>
            <a:p>
              <a:endParaRPr lang="en-US"/>
            </a:p>
          </p:txBody>
        </p:sp>
        <p:sp>
          <p:nvSpPr>
            <p:cNvPr id="17445" name="Text Box 75"/>
            <p:cNvSpPr txBox="1">
              <a:spLocks noChangeArrowheads="1"/>
            </p:cNvSpPr>
            <p:nvPr/>
          </p:nvSpPr>
          <p:spPr bwMode="auto">
            <a:xfrm>
              <a:off x="4651" y="824"/>
              <a:ext cx="244" cy="250"/>
            </a:xfrm>
            <a:prstGeom prst="rect">
              <a:avLst/>
            </a:prstGeom>
            <a:noFill/>
            <a:ln w="9525">
              <a:noFill/>
              <a:miter lim="800000"/>
              <a:headEnd/>
              <a:tailEnd/>
            </a:ln>
          </p:spPr>
          <p:txBody>
            <a:bodyPr>
              <a:spAutoFit/>
            </a:bodyPr>
            <a:lstStyle/>
            <a:p>
              <a:pPr algn="l" rtl="0" eaLnBrk="0" hangingPunct="0">
                <a:spcBef>
                  <a:spcPct val="50000"/>
                </a:spcBef>
              </a:pPr>
              <a:r>
                <a:rPr lang="en-US" sz="2000" b="1">
                  <a:solidFill>
                    <a:srgbClr val="000000"/>
                  </a:solidFill>
                  <a:latin typeface="Arial" charset="0"/>
                </a:rPr>
                <a:t>O</a:t>
              </a:r>
            </a:p>
          </p:txBody>
        </p:sp>
        <p:sp>
          <p:nvSpPr>
            <p:cNvPr id="17446" name="Rectangle 107"/>
            <p:cNvSpPr>
              <a:spLocks noChangeArrowheads="1"/>
            </p:cNvSpPr>
            <p:nvPr/>
          </p:nvSpPr>
          <p:spPr bwMode="auto">
            <a:xfrm>
              <a:off x="5392" y="1405"/>
              <a:ext cx="464" cy="365"/>
            </a:xfrm>
            <a:prstGeom prst="rect">
              <a:avLst/>
            </a:prstGeom>
            <a:noFill/>
            <a:ln w="9525">
              <a:noFill/>
              <a:miter lim="800000"/>
              <a:headEnd/>
              <a:tailEnd/>
            </a:ln>
          </p:spPr>
          <p:txBody>
            <a:bodyPr>
              <a:spAutoFit/>
            </a:bodyPr>
            <a:lstStyle/>
            <a:p>
              <a:pPr algn="l" rtl="0" eaLnBrk="0" hangingPunct="0"/>
              <a:r>
                <a:rPr lang="en-US" sz="3200" b="1">
                  <a:solidFill>
                    <a:srgbClr val="000000"/>
                  </a:solidFill>
                  <a:latin typeface="Arial" charset="0"/>
                </a:rPr>
                <a:t>T</a:t>
              </a:r>
              <a:endParaRPr lang="en-US" sz="2400" b="1" u="sng">
                <a:solidFill>
                  <a:srgbClr val="000000"/>
                </a:solidFill>
                <a:latin typeface="Arial" charset="0"/>
              </a:endParaRPr>
            </a:p>
          </p:txBody>
        </p:sp>
        <p:sp>
          <p:nvSpPr>
            <p:cNvPr id="17447" name="Line 109"/>
            <p:cNvSpPr>
              <a:spLocks noChangeShapeType="1"/>
            </p:cNvSpPr>
            <p:nvPr/>
          </p:nvSpPr>
          <p:spPr bwMode="auto">
            <a:xfrm>
              <a:off x="4792" y="1072"/>
              <a:ext cx="0" cy="176"/>
            </a:xfrm>
            <a:prstGeom prst="line">
              <a:avLst/>
            </a:prstGeom>
            <a:noFill/>
            <a:ln w="38100">
              <a:solidFill>
                <a:srgbClr val="FA26D7"/>
              </a:solidFill>
              <a:round/>
              <a:headEnd/>
              <a:tailEnd/>
            </a:ln>
          </p:spPr>
          <p:txBody>
            <a:bodyPr wrap="none" anchor="ctr"/>
            <a:lstStyle/>
            <a:p>
              <a:endParaRPr lang="en-US"/>
            </a:p>
          </p:txBody>
        </p:sp>
        <p:sp>
          <p:nvSpPr>
            <p:cNvPr id="17448" name="Text Box 110"/>
            <p:cNvSpPr txBox="1">
              <a:spLocks noChangeArrowheads="1"/>
            </p:cNvSpPr>
            <p:nvPr/>
          </p:nvSpPr>
          <p:spPr bwMode="auto">
            <a:xfrm>
              <a:off x="5211" y="1880"/>
              <a:ext cx="244" cy="250"/>
            </a:xfrm>
            <a:prstGeom prst="rect">
              <a:avLst/>
            </a:prstGeom>
            <a:noFill/>
            <a:ln w="9525">
              <a:noFill/>
              <a:miter lim="800000"/>
              <a:headEnd/>
              <a:tailEnd/>
            </a:ln>
          </p:spPr>
          <p:txBody>
            <a:bodyPr>
              <a:spAutoFit/>
            </a:bodyPr>
            <a:lstStyle/>
            <a:p>
              <a:pPr algn="l" rtl="0" eaLnBrk="0" hangingPunct="0">
                <a:spcBef>
                  <a:spcPct val="50000"/>
                </a:spcBef>
              </a:pPr>
              <a:r>
                <a:rPr lang="en-US" sz="2000" b="1">
                  <a:solidFill>
                    <a:srgbClr val="000000"/>
                  </a:solidFill>
                  <a:latin typeface="Arial" charset="0"/>
                </a:rPr>
                <a:t>O</a:t>
              </a:r>
            </a:p>
          </p:txBody>
        </p:sp>
        <p:sp>
          <p:nvSpPr>
            <p:cNvPr id="17449" name="Line 111"/>
            <p:cNvSpPr>
              <a:spLocks noChangeShapeType="1"/>
            </p:cNvSpPr>
            <p:nvPr/>
          </p:nvSpPr>
          <p:spPr bwMode="auto">
            <a:xfrm>
              <a:off x="5104" y="1800"/>
              <a:ext cx="128" cy="120"/>
            </a:xfrm>
            <a:prstGeom prst="line">
              <a:avLst/>
            </a:prstGeom>
            <a:noFill/>
            <a:ln w="38100">
              <a:solidFill>
                <a:srgbClr val="FA26D7"/>
              </a:solidFill>
              <a:round/>
              <a:headEnd/>
              <a:tailEnd/>
            </a:ln>
          </p:spPr>
          <p:txBody>
            <a:bodyPr wrap="none" anchor="ctr"/>
            <a:lstStyle/>
            <a:p>
              <a:endParaRPr lang="en-US"/>
            </a:p>
          </p:txBody>
        </p:sp>
        <p:sp>
          <p:nvSpPr>
            <p:cNvPr id="17450" name="Line 112"/>
            <p:cNvSpPr>
              <a:spLocks noChangeShapeType="1"/>
            </p:cNvSpPr>
            <p:nvPr/>
          </p:nvSpPr>
          <p:spPr bwMode="auto">
            <a:xfrm>
              <a:off x="5080" y="1848"/>
              <a:ext cx="128" cy="120"/>
            </a:xfrm>
            <a:prstGeom prst="line">
              <a:avLst/>
            </a:prstGeom>
            <a:noFill/>
            <a:ln w="38100">
              <a:solidFill>
                <a:srgbClr val="FA26D7"/>
              </a:solidFill>
              <a:round/>
              <a:headEnd/>
              <a:tailEnd/>
            </a:ln>
          </p:spPr>
          <p:txBody>
            <a:bodyPr wrap="none" anchor="ctr"/>
            <a:lstStyle/>
            <a:p>
              <a:endParaRPr lang="en-US"/>
            </a:p>
          </p:txBody>
        </p:sp>
        <p:sp>
          <p:nvSpPr>
            <p:cNvPr id="17451" name="Text Box 113"/>
            <p:cNvSpPr txBox="1">
              <a:spLocks noChangeArrowheads="1"/>
            </p:cNvSpPr>
            <p:nvPr/>
          </p:nvSpPr>
          <p:spPr bwMode="auto">
            <a:xfrm>
              <a:off x="4643" y="2128"/>
              <a:ext cx="228" cy="250"/>
            </a:xfrm>
            <a:prstGeom prst="rect">
              <a:avLst/>
            </a:prstGeom>
            <a:noFill/>
            <a:ln w="9525">
              <a:noFill/>
              <a:miter lim="800000"/>
              <a:headEnd/>
              <a:tailEnd/>
            </a:ln>
          </p:spPr>
          <p:txBody>
            <a:bodyPr>
              <a:spAutoFit/>
            </a:bodyPr>
            <a:lstStyle/>
            <a:p>
              <a:pPr algn="l" rtl="0" eaLnBrk="0" hangingPunct="0">
                <a:spcBef>
                  <a:spcPct val="50000"/>
                </a:spcBef>
              </a:pPr>
              <a:r>
                <a:rPr lang="en-US" sz="2000" b="1">
                  <a:solidFill>
                    <a:srgbClr val="000000"/>
                  </a:solidFill>
                  <a:latin typeface="Arial" charset="0"/>
                </a:rPr>
                <a:t>H</a:t>
              </a:r>
            </a:p>
          </p:txBody>
        </p:sp>
        <p:sp>
          <p:nvSpPr>
            <p:cNvPr id="17452" name="Line 114"/>
            <p:cNvSpPr>
              <a:spLocks noChangeShapeType="1"/>
            </p:cNvSpPr>
            <p:nvPr/>
          </p:nvSpPr>
          <p:spPr bwMode="auto">
            <a:xfrm>
              <a:off x="4760" y="2072"/>
              <a:ext cx="0" cy="88"/>
            </a:xfrm>
            <a:prstGeom prst="line">
              <a:avLst/>
            </a:prstGeom>
            <a:noFill/>
            <a:ln w="38100">
              <a:solidFill>
                <a:srgbClr val="FA26D7"/>
              </a:solidFill>
              <a:round/>
              <a:headEnd/>
              <a:tailEnd/>
            </a:ln>
          </p:spPr>
          <p:txBody>
            <a:bodyPr wrap="none" anchor="ctr"/>
            <a:lstStyle/>
            <a:p>
              <a:endParaRPr lang="en-US"/>
            </a:p>
          </p:txBody>
        </p:sp>
        <p:sp>
          <p:nvSpPr>
            <p:cNvPr id="17453" name="Line 115"/>
            <p:cNvSpPr>
              <a:spLocks noChangeShapeType="1"/>
            </p:cNvSpPr>
            <p:nvPr/>
          </p:nvSpPr>
          <p:spPr bwMode="auto">
            <a:xfrm>
              <a:off x="4448" y="1464"/>
              <a:ext cx="0" cy="344"/>
            </a:xfrm>
            <a:prstGeom prst="line">
              <a:avLst/>
            </a:prstGeom>
            <a:noFill/>
            <a:ln w="38100">
              <a:solidFill>
                <a:srgbClr val="FA26D7"/>
              </a:solidFill>
              <a:round/>
              <a:headEnd/>
              <a:tailEnd/>
            </a:ln>
          </p:spPr>
          <p:txBody>
            <a:bodyPr wrap="none" anchor="ctr"/>
            <a:lstStyle/>
            <a:p>
              <a:endParaRPr lang="en-US"/>
            </a:p>
          </p:txBody>
        </p:sp>
        <p:sp>
          <p:nvSpPr>
            <p:cNvPr id="17454" name="Line 116"/>
            <p:cNvSpPr>
              <a:spLocks noChangeShapeType="1"/>
            </p:cNvSpPr>
            <p:nvPr/>
          </p:nvSpPr>
          <p:spPr bwMode="auto">
            <a:xfrm>
              <a:off x="4264" y="1336"/>
              <a:ext cx="128" cy="120"/>
            </a:xfrm>
            <a:prstGeom prst="line">
              <a:avLst/>
            </a:prstGeom>
            <a:noFill/>
            <a:ln w="38100">
              <a:solidFill>
                <a:srgbClr val="FA26D7"/>
              </a:solidFill>
              <a:round/>
              <a:headEnd/>
              <a:tailEnd/>
            </a:ln>
          </p:spPr>
          <p:txBody>
            <a:bodyPr wrap="none" anchor="ctr"/>
            <a:lstStyle/>
            <a:p>
              <a:endParaRPr lang="en-US"/>
            </a:p>
          </p:txBody>
        </p:sp>
        <p:sp>
          <p:nvSpPr>
            <p:cNvPr id="17455" name="Text Box 117"/>
            <p:cNvSpPr txBox="1">
              <a:spLocks noChangeArrowheads="1"/>
            </p:cNvSpPr>
            <p:nvPr/>
          </p:nvSpPr>
          <p:spPr bwMode="auto">
            <a:xfrm>
              <a:off x="3883" y="1152"/>
              <a:ext cx="500" cy="250"/>
            </a:xfrm>
            <a:prstGeom prst="rect">
              <a:avLst/>
            </a:prstGeom>
            <a:noFill/>
            <a:ln w="9525">
              <a:noFill/>
              <a:miter lim="800000"/>
              <a:headEnd/>
              <a:tailEnd/>
            </a:ln>
          </p:spPr>
          <p:txBody>
            <a:bodyPr>
              <a:spAutoFit/>
            </a:bodyPr>
            <a:lstStyle/>
            <a:p>
              <a:pPr algn="l" rtl="0" eaLnBrk="0" hangingPunct="0">
                <a:spcBef>
                  <a:spcPct val="50000"/>
                </a:spcBef>
              </a:pPr>
              <a:r>
                <a:rPr lang="en-US" sz="2000" b="1">
                  <a:solidFill>
                    <a:srgbClr val="000000"/>
                  </a:solidFill>
                  <a:latin typeface="Arial" charset="0"/>
                </a:rPr>
                <a:t>H</a:t>
              </a:r>
              <a:r>
                <a:rPr lang="en-US" sz="2000" b="1" baseline="-25000">
                  <a:solidFill>
                    <a:srgbClr val="000000"/>
                  </a:solidFill>
                  <a:latin typeface="Arial" charset="0"/>
                </a:rPr>
                <a:t>3</a:t>
              </a:r>
              <a:r>
                <a:rPr lang="en-US" sz="2000" b="1">
                  <a:solidFill>
                    <a:srgbClr val="000000"/>
                  </a:solidFill>
                  <a:latin typeface="Arial" charset="0"/>
                </a:rPr>
                <a:t>C</a:t>
              </a:r>
            </a:p>
          </p:txBody>
        </p:sp>
      </p:grpSp>
      <p:grpSp>
        <p:nvGrpSpPr>
          <p:cNvPr id="4" name="Group 140"/>
          <p:cNvGrpSpPr>
            <a:grpSpLocks/>
          </p:cNvGrpSpPr>
          <p:nvPr/>
        </p:nvGrpSpPr>
        <p:grpSpPr bwMode="auto">
          <a:xfrm>
            <a:off x="6254750" y="3810000"/>
            <a:ext cx="2470150" cy="2466975"/>
            <a:chOff x="3940" y="2400"/>
            <a:chExt cx="1556" cy="1554"/>
          </a:xfrm>
        </p:grpSpPr>
        <p:sp>
          <p:nvSpPr>
            <p:cNvPr id="17418" name="Rectangle 108"/>
            <p:cNvSpPr>
              <a:spLocks noChangeArrowheads="1"/>
            </p:cNvSpPr>
            <p:nvPr/>
          </p:nvSpPr>
          <p:spPr bwMode="auto">
            <a:xfrm>
              <a:off x="5032" y="3093"/>
              <a:ext cx="464" cy="365"/>
            </a:xfrm>
            <a:prstGeom prst="rect">
              <a:avLst/>
            </a:prstGeom>
            <a:noFill/>
            <a:ln w="9525">
              <a:noFill/>
              <a:miter lim="800000"/>
              <a:headEnd/>
              <a:tailEnd/>
            </a:ln>
          </p:spPr>
          <p:txBody>
            <a:bodyPr>
              <a:spAutoFit/>
            </a:bodyPr>
            <a:lstStyle/>
            <a:p>
              <a:pPr algn="l" rtl="0" eaLnBrk="0" hangingPunct="0"/>
              <a:r>
                <a:rPr lang="en-US" sz="3200" b="1">
                  <a:solidFill>
                    <a:srgbClr val="000000"/>
                  </a:solidFill>
                  <a:latin typeface="Arial" charset="0"/>
                </a:rPr>
                <a:t>C</a:t>
              </a:r>
              <a:endParaRPr lang="en-US" sz="2400" b="1" u="sng">
                <a:solidFill>
                  <a:srgbClr val="000000"/>
                </a:solidFill>
                <a:latin typeface="Arial" charset="0"/>
              </a:endParaRPr>
            </a:p>
          </p:txBody>
        </p:sp>
        <p:sp>
          <p:nvSpPr>
            <p:cNvPr id="17419" name="Text Box 118"/>
            <p:cNvSpPr txBox="1">
              <a:spLocks noChangeArrowheads="1"/>
            </p:cNvSpPr>
            <p:nvPr/>
          </p:nvSpPr>
          <p:spPr bwMode="auto">
            <a:xfrm>
              <a:off x="4523" y="2848"/>
              <a:ext cx="396" cy="250"/>
            </a:xfrm>
            <a:prstGeom prst="rect">
              <a:avLst/>
            </a:prstGeom>
            <a:noFill/>
            <a:ln w="9525">
              <a:noFill/>
              <a:miter lim="800000"/>
              <a:headEnd/>
              <a:tailEnd/>
            </a:ln>
          </p:spPr>
          <p:txBody>
            <a:bodyPr>
              <a:spAutoFit/>
            </a:bodyPr>
            <a:lstStyle/>
            <a:p>
              <a:pPr algn="l" rtl="0" eaLnBrk="0" hangingPunct="0">
                <a:spcBef>
                  <a:spcPct val="50000"/>
                </a:spcBef>
              </a:pPr>
              <a:r>
                <a:rPr lang="en-US" sz="2000" b="1">
                  <a:solidFill>
                    <a:srgbClr val="000000"/>
                  </a:solidFill>
                  <a:latin typeface="Arial" charset="0"/>
                </a:rPr>
                <a:t>N</a:t>
              </a:r>
            </a:p>
          </p:txBody>
        </p:sp>
        <p:sp>
          <p:nvSpPr>
            <p:cNvPr id="17420" name="Text Box 119"/>
            <p:cNvSpPr txBox="1">
              <a:spLocks noChangeArrowheads="1"/>
            </p:cNvSpPr>
            <p:nvPr/>
          </p:nvSpPr>
          <p:spPr bwMode="auto">
            <a:xfrm>
              <a:off x="4189" y="3442"/>
              <a:ext cx="228" cy="250"/>
            </a:xfrm>
            <a:prstGeom prst="rect">
              <a:avLst/>
            </a:prstGeom>
            <a:noFill/>
            <a:ln w="9525">
              <a:noFill/>
              <a:miter lim="800000"/>
              <a:headEnd/>
              <a:tailEnd/>
            </a:ln>
          </p:spPr>
          <p:txBody>
            <a:bodyPr>
              <a:spAutoFit/>
            </a:bodyPr>
            <a:lstStyle/>
            <a:p>
              <a:pPr algn="l" rtl="0" eaLnBrk="0" hangingPunct="0">
                <a:spcBef>
                  <a:spcPct val="50000"/>
                </a:spcBef>
              </a:pPr>
              <a:r>
                <a:rPr lang="en-US" sz="2000" b="1">
                  <a:solidFill>
                    <a:srgbClr val="000000"/>
                  </a:solidFill>
                  <a:latin typeface="Arial" charset="0"/>
                </a:rPr>
                <a:t>N</a:t>
              </a:r>
            </a:p>
          </p:txBody>
        </p:sp>
        <p:sp>
          <p:nvSpPr>
            <p:cNvPr id="17421" name="Line 120"/>
            <p:cNvSpPr>
              <a:spLocks noChangeShapeType="1"/>
            </p:cNvSpPr>
            <p:nvPr/>
          </p:nvSpPr>
          <p:spPr bwMode="auto">
            <a:xfrm>
              <a:off x="3940" y="3016"/>
              <a:ext cx="0" cy="396"/>
            </a:xfrm>
            <a:prstGeom prst="line">
              <a:avLst/>
            </a:prstGeom>
            <a:noFill/>
            <a:ln w="38100">
              <a:solidFill>
                <a:srgbClr val="FA26D7"/>
              </a:solidFill>
              <a:round/>
              <a:headEnd/>
              <a:tailEnd/>
            </a:ln>
          </p:spPr>
          <p:txBody>
            <a:bodyPr wrap="none" anchor="ctr"/>
            <a:lstStyle/>
            <a:p>
              <a:endParaRPr lang="en-US"/>
            </a:p>
          </p:txBody>
        </p:sp>
        <p:sp>
          <p:nvSpPr>
            <p:cNvPr id="17422" name="Line 121"/>
            <p:cNvSpPr>
              <a:spLocks noChangeShapeType="1"/>
            </p:cNvSpPr>
            <p:nvPr/>
          </p:nvSpPr>
          <p:spPr bwMode="auto">
            <a:xfrm flipV="1">
              <a:off x="3948" y="2820"/>
              <a:ext cx="356" cy="196"/>
            </a:xfrm>
            <a:prstGeom prst="line">
              <a:avLst/>
            </a:prstGeom>
            <a:noFill/>
            <a:ln w="38100">
              <a:solidFill>
                <a:srgbClr val="FA26D7"/>
              </a:solidFill>
              <a:round/>
              <a:headEnd/>
              <a:tailEnd/>
            </a:ln>
          </p:spPr>
          <p:txBody>
            <a:bodyPr wrap="none" anchor="ctr"/>
            <a:lstStyle/>
            <a:p>
              <a:endParaRPr lang="en-US"/>
            </a:p>
          </p:txBody>
        </p:sp>
        <p:sp>
          <p:nvSpPr>
            <p:cNvPr id="17423" name="Line 122"/>
            <p:cNvSpPr>
              <a:spLocks noChangeShapeType="1"/>
            </p:cNvSpPr>
            <p:nvPr/>
          </p:nvSpPr>
          <p:spPr bwMode="auto">
            <a:xfrm>
              <a:off x="4296" y="2812"/>
              <a:ext cx="272" cy="136"/>
            </a:xfrm>
            <a:prstGeom prst="line">
              <a:avLst/>
            </a:prstGeom>
            <a:noFill/>
            <a:ln w="38100">
              <a:solidFill>
                <a:srgbClr val="FA26D7"/>
              </a:solidFill>
              <a:round/>
              <a:headEnd/>
              <a:tailEnd/>
            </a:ln>
          </p:spPr>
          <p:txBody>
            <a:bodyPr wrap="none" anchor="ctr"/>
            <a:lstStyle/>
            <a:p>
              <a:endParaRPr lang="en-US"/>
            </a:p>
          </p:txBody>
        </p:sp>
        <p:sp>
          <p:nvSpPr>
            <p:cNvPr id="17424" name="Line 123"/>
            <p:cNvSpPr>
              <a:spLocks noChangeShapeType="1"/>
            </p:cNvSpPr>
            <p:nvPr/>
          </p:nvSpPr>
          <p:spPr bwMode="auto">
            <a:xfrm flipH="1">
              <a:off x="4380" y="3408"/>
              <a:ext cx="280" cy="160"/>
            </a:xfrm>
            <a:prstGeom prst="line">
              <a:avLst/>
            </a:prstGeom>
            <a:noFill/>
            <a:ln w="38100">
              <a:solidFill>
                <a:srgbClr val="FA26D7"/>
              </a:solidFill>
              <a:round/>
              <a:headEnd/>
              <a:tailEnd/>
            </a:ln>
          </p:spPr>
          <p:txBody>
            <a:bodyPr wrap="none" anchor="ctr"/>
            <a:lstStyle/>
            <a:p>
              <a:endParaRPr lang="en-US"/>
            </a:p>
          </p:txBody>
        </p:sp>
        <p:sp>
          <p:nvSpPr>
            <p:cNvPr id="17425" name="Line 124"/>
            <p:cNvSpPr>
              <a:spLocks noChangeShapeType="1"/>
            </p:cNvSpPr>
            <p:nvPr/>
          </p:nvSpPr>
          <p:spPr bwMode="auto">
            <a:xfrm>
              <a:off x="3944" y="3404"/>
              <a:ext cx="280" cy="156"/>
            </a:xfrm>
            <a:prstGeom prst="line">
              <a:avLst/>
            </a:prstGeom>
            <a:noFill/>
            <a:ln w="38100">
              <a:solidFill>
                <a:srgbClr val="FA26D7"/>
              </a:solidFill>
              <a:round/>
              <a:headEnd/>
              <a:tailEnd/>
            </a:ln>
          </p:spPr>
          <p:txBody>
            <a:bodyPr wrap="none" anchor="ctr"/>
            <a:lstStyle/>
            <a:p>
              <a:endParaRPr lang="en-US"/>
            </a:p>
          </p:txBody>
        </p:sp>
        <p:sp>
          <p:nvSpPr>
            <p:cNvPr id="17426" name="Line 125"/>
            <p:cNvSpPr>
              <a:spLocks noChangeShapeType="1"/>
            </p:cNvSpPr>
            <p:nvPr/>
          </p:nvSpPr>
          <p:spPr bwMode="auto">
            <a:xfrm>
              <a:off x="4649" y="3072"/>
              <a:ext cx="0" cy="340"/>
            </a:xfrm>
            <a:prstGeom prst="line">
              <a:avLst/>
            </a:prstGeom>
            <a:noFill/>
            <a:ln w="38100">
              <a:solidFill>
                <a:srgbClr val="FA26D7"/>
              </a:solidFill>
              <a:round/>
              <a:headEnd/>
              <a:tailEnd/>
            </a:ln>
          </p:spPr>
          <p:txBody>
            <a:bodyPr wrap="none" anchor="ctr"/>
            <a:lstStyle/>
            <a:p>
              <a:endParaRPr lang="en-US"/>
            </a:p>
          </p:txBody>
        </p:sp>
        <p:sp>
          <p:nvSpPr>
            <p:cNvPr id="17427" name="Line 126"/>
            <p:cNvSpPr>
              <a:spLocks noChangeShapeType="1"/>
            </p:cNvSpPr>
            <p:nvPr/>
          </p:nvSpPr>
          <p:spPr bwMode="auto">
            <a:xfrm>
              <a:off x="4280" y="2648"/>
              <a:ext cx="0" cy="176"/>
            </a:xfrm>
            <a:prstGeom prst="line">
              <a:avLst/>
            </a:prstGeom>
            <a:noFill/>
            <a:ln w="38100">
              <a:solidFill>
                <a:srgbClr val="FA26D7"/>
              </a:solidFill>
              <a:round/>
              <a:headEnd/>
              <a:tailEnd/>
            </a:ln>
          </p:spPr>
          <p:txBody>
            <a:bodyPr wrap="none" anchor="ctr"/>
            <a:lstStyle/>
            <a:p>
              <a:endParaRPr lang="en-US"/>
            </a:p>
          </p:txBody>
        </p:sp>
        <p:sp>
          <p:nvSpPr>
            <p:cNvPr id="17428" name="Text Box 127"/>
            <p:cNvSpPr txBox="1">
              <a:spLocks noChangeArrowheads="1"/>
            </p:cNvSpPr>
            <p:nvPr/>
          </p:nvSpPr>
          <p:spPr bwMode="auto">
            <a:xfrm>
              <a:off x="4171" y="2400"/>
              <a:ext cx="516" cy="250"/>
            </a:xfrm>
            <a:prstGeom prst="rect">
              <a:avLst/>
            </a:prstGeom>
            <a:noFill/>
            <a:ln w="9525">
              <a:noFill/>
              <a:miter lim="800000"/>
              <a:headEnd/>
              <a:tailEnd/>
            </a:ln>
          </p:spPr>
          <p:txBody>
            <a:bodyPr>
              <a:spAutoFit/>
            </a:bodyPr>
            <a:lstStyle/>
            <a:p>
              <a:pPr algn="l" rtl="0" eaLnBrk="0" hangingPunct="0">
                <a:spcBef>
                  <a:spcPct val="50000"/>
                </a:spcBef>
              </a:pPr>
              <a:r>
                <a:rPr lang="en-US" sz="2000" b="1">
                  <a:solidFill>
                    <a:srgbClr val="000000"/>
                  </a:solidFill>
                  <a:latin typeface="Arial" charset="0"/>
                </a:rPr>
                <a:t>NH</a:t>
              </a:r>
              <a:r>
                <a:rPr lang="en-US" sz="2000" b="1" baseline="-25000">
                  <a:solidFill>
                    <a:srgbClr val="000000"/>
                  </a:solidFill>
                  <a:latin typeface="Arial" charset="0"/>
                </a:rPr>
                <a:t>2</a:t>
              </a:r>
              <a:endParaRPr lang="en-US" sz="2000" b="1">
                <a:solidFill>
                  <a:srgbClr val="000000"/>
                </a:solidFill>
                <a:latin typeface="Arial" charset="0"/>
              </a:endParaRPr>
            </a:p>
          </p:txBody>
        </p:sp>
        <p:sp>
          <p:nvSpPr>
            <p:cNvPr id="17429" name="Text Box 129"/>
            <p:cNvSpPr txBox="1">
              <a:spLocks noChangeArrowheads="1"/>
            </p:cNvSpPr>
            <p:nvPr/>
          </p:nvSpPr>
          <p:spPr bwMode="auto">
            <a:xfrm>
              <a:off x="4755" y="3456"/>
              <a:ext cx="244" cy="250"/>
            </a:xfrm>
            <a:prstGeom prst="rect">
              <a:avLst/>
            </a:prstGeom>
            <a:noFill/>
            <a:ln w="9525">
              <a:noFill/>
              <a:miter lim="800000"/>
              <a:headEnd/>
              <a:tailEnd/>
            </a:ln>
          </p:spPr>
          <p:txBody>
            <a:bodyPr>
              <a:spAutoFit/>
            </a:bodyPr>
            <a:lstStyle/>
            <a:p>
              <a:pPr algn="l" rtl="0" eaLnBrk="0" hangingPunct="0">
                <a:spcBef>
                  <a:spcPct val="50000"/>
                </a:spcBef>
              </a:pPr>
              <a:r>
                <a:rPr lang="en-US" sz="2000" b="1">
                  <a:solidFill>
                    <a:srgbClr val="000000"/>
                  </a:solidFill>
                  <a:latin typeface="Arial" charset="0"/>
                </a:rPr>
                <a:t>O</a:t>
              </a:r>
            </a:p>
          </p:txBody>
        </p:sp>
        <p:sp>
          <p:nvSpPr>
            <p:cNvPr id="17430" name="Line 130"/>
            <p:cNvSpPr>
              <a:spLocks noChangeShapeType="1"/>
            </p:cNvSpPr>
            <p:nvPr/>
          </p:nvSpPr>
          <p:spPr bwMode="auto">
            <a:xfrm>
              <a:off x="4648" y="3376"/>
              <a:ext cx="128" cy="120"/>
            </a:xfrm>
            <a:prstGeom prst="line">
              <a:avLst/>
            </a:prstGeom>
            <a:noFill/>
            <a:ln w="38100">
              <a:solidFill>
                <a:srgbClr val="FA26D7"/>
              </a:solidFill>
              <a:round/>
              <a:headEnd/>
              <a:tailEnd/>
            </a:ln>
          </p:spPr>
          <p:txBody>
            <a:bodyPr wrap="none" anchor="ctr"/>
            <a:lstStyle/>
            <a:p>
              <a:endParaRPr lang="en-US"/>
            </a:p>
          </p:txBody>
        </p:sp>
        <p:sp>
          <p:nvSpPr>
            <p:cNvPr id="17431" name="Line 131"/>
            <p:cNvSpPr>
              <a:spLocks noChangeShapeType="1"/>
            </p:cNvSpPr>
            <p:nvPr/>
          </p:nvSpPr>
          <p:spPr bwMode="auto">
            <a:xfrm>
              <a:off x="4624" y="3424"/>
              <a:ext cx="128" cy="120"/>
            </a:xfrm>
            <a:prstGeom prst="line">
              <a:avLst/>
            </a:prstGeom>
            <a:noFill/>
            <a:ln w="38100">
              <a:solidFill>
                <a:srgbClr val="FA26D7"/>
              </a:solidFill>
              <a:round/>
              <a:headEnd/>
              <a:tailEnd/>
            </a:ln>
          </p:spPr>
          <p:txBody>
            <a:bodyPr wrap="none" anchor="ctr"/>
            <a:lstStyle/>
            <a:p>
              <a:endParaRPr lang="en-US"/>
            </a:p>
          </p:txBody>
        </p:sp>
        <p:sp>
          <p:nvSpPr>
            <p:cNvPr id="17432" name="Text Box 132"/>
            <p:cNvSpPr txBox="1">
              <a:spLocks noChangeArrowheads="1"/>
            </p:cNvSpPr>
            <p:nvPr/>
          </p:nvSpPr>
          <p:spPr bwMode="auto">
            <a:xfrm>
              <a:off x="4187" y="3704"/>
              <a:ext cx="228" cy="250"/>
            </a:xfrm>
            <a:prstGeom prst="rect">
              <a:avLst/>
            </a:prstGeom>
            <a:noFill/>
            <a:ln w="9525">
              <a:noFill/>
              <a:miter lim="800000"/>
              <a:headEnd/>
              <a:tailEnd/>
            </a:ln>
          </p:spPr>
          <p:txBody>
            <a:bodyPr>
              <a:spAutoFit/>
            </a:bodyPr>
            <a:lstStyle/>
            <a:p>
              <a:pPr algn="l" rtl="0" eaLnBrk="0" hangingPunct="0">
                <a:spcBef>
                  <a:spcPct val="50000"/>
                </a:spcBef>
              </a:pPr>
              <a:r>
                <a:rPr lang="en-US" sz="2000" b="1">
                  <a:solidFill>
                    <a:srgbClr val="000000"/>
                  </a:solidFill>
                  <a:latin typeface="Arial" charset="0"/>
                </a:rPr>
                <a:t>H</a:t>
              </a:r>
            </a:p>
          </p:txBody>
        </p:sp>
        <p:sp>
          <p:nvSpPr>
            <p:cNvPr id="17433" name="Line 133"/>
            <p:cNvSpPr>
              <a:spLocks noChangeShapeType="1"/>
            </p:cNvSpPr>
            <p:nvPr/>
          </p:nvSpPr>
          <p:spPr bwMode="auto">
            <a:xfrm>
              <a:off x="4304" y="3648"/>
              <a:ext cx="0" cy="88"/>
            </a:xfrm>
            <a:prstGeom prst="line">
              <a:avLst/>
            </a:prstGeom>
            <a:noFill/>
            <a:ln w="38100">
              <a:solidFill>
                <a:srgbClr val="FA26D7"/>
              </a:solidFill>
              <a:round/>
              <a:headEnd/>
              <a:tailEnd/>
            </a:ln>
          </p:spPr>
          <p:txBody>
            <a:bodyPr wrap="none" anchor="ctr"/>
            <a:lstStyle/>
            <a:p>
              <a:endParaRPr lang="en-US"/>
            </a:p>
          </p:txBody>
        </p:sp>
        <p:sp>
          <p:nvSpPr>
            <p:cNvPr id="17434" name="Line 134"/>
            <p:cNvSpPr>
              <a:spLocks noChangeShapeType="1"/>
            </p:cNvSpPr>
            <p:nvPr/>
          </p:nvSpPr>
          <p:spPr bwMode="auto">
            <a:xfrm>
              <a:off x="3992" y="3040"/>
              <a:ext cx="0" cy="344"/>
            </a:xfrm>
            <a:prstGeom prst="line">
              <a:avLst/>
            </a:prstGeom>
            <a:noFill/>
            <a:ln w="38100">
              <a:solidFill>
                <a:srgbClr val="FA26D7"/>
              </a:solidFill>
              <a:round/>
              <a:headEnd/>
              <a:tailEnd/>
            </a:ln>
          </p:spPr>
          <p:txBody>
            <a:bodyPr wrap="none" anchor="ctr"/>
            <a:lstStyle/>
            <a:p>
              <a:endParaRPr lang="en-US"/>
            </a:p>
          </p:txBody>
        </p:sp>
        <p:sp>
          <p:nvSpPr>
            <p:cNvPr id="17435" name="Line 137"/>
            <p:cNvSpPr>
              <a:spLocks noChangeShapeType="1"/>
            </p:cNvSpPr>
            <p:nvPr/>
          </p:nvSpPr>
          <p:spPr bwMode="auto">
            <a:xfrm>
              <a:off x="4296" y="2872"/>
              <a:ext cx="232" cy="112"/>
            </a:xfrm>
            <a:prstGeom prst="line">
              <a:avLst/>
            </a:prstGeom>
            <a:noFill/>
            <a:ln w="38100">
              <a:solidFill>
                <a:srgbClr val="FA26D7"/>
              </a:solidFill>
              <a:round/>
              <a:headEnd/>
              <a:tailEnd/>
            </a:ln>
          </p:spPr>
          <p:txBody>
            <a:bodyPr wrap="none" anchor="ct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9321"/>
                                        </p:tgtEl>
                                        <p:attrNameLst>
                                          <p:attrName>style.visibility</p:attrName>
                                        </p:attrNameLst>
                                      </p:cBhvr>
                                      <p:to>
                                        <p:strVal val="visible"/>
                                      </p:to>
                                    </p:set>
                                    <p:animEffect transition="in" filter="wipe(left)">
                                      <p:cBhvr>
                                        <p:cTn id="15" dur="500"/>
                                        <p:tgtEl>
                                          <p:spTgt spid="9321"/>
                                        </p:tgtEl>
                                      </p:cBhvr>
                                    </p:animEffect>
                                  </p:childTnLst>
                                </p:cTn>
                              </p:par>
                            </p:childTnLst>
                          </p:cTn>
                        </p:par>
                        <p:par>
                          <p:cTn id="16" fill="hold">
                            <p:stCondLst>
                              <p:cond delay="500"/>
                            </p:stCondLst>
                            <p:childTnLst>
                              <p:par>
                                <p:cTn id="17" presetID="23" presetClass="entr" presetSubtype="528" fill="hold" grpId="0" nodeType="afterEffect">
                                  <p:stCondLst>
                                    <p:cond delay="0"/>
                                  </p:stCondLst>
                                  <p:childTnLst>
                                    <p:set>
                                      <p:cBhvr>
                                        <p:cTn id="18" dur="1" fill="hold">
                                          <p:stCondLst>
                                            <p:cond delay="0"/>
                                          </p:stCondLst>
                                        </p:cTn>
                                        <p:tgtEl>
                                          <p:spTgt spid="9319"/>
                                        </p:tgtEl>
                                        <p:attrNameLst>
                                          <p:attrName>style.visibility</p:attrName>
                                        </p:attrNameLst>
                                      </p:cBhvr>
                                      <p:to>
                                        <p:strVal val="visible"/>
                                      </p:to>
                                    </p:set>
                                    <p:anim calcmode="lin" valueType="num">
                                      <p:cBhvr>
                                        <p:cTn id="19" dur="500" fill="hold"/>
                                        <p:tgtEl>
                                          <p:spTgt spid="9319"/>
                                        </p:tgtEl>
                                        <p:attrNameLst>
                                          <p:attrName>ppt_w</p:attrName>
                                        </p:attrNameLst>
                                      </p:cBhvr>
                                      <p:tavLst>
                                        <p:tav tm="0">
                                          <p:val>
                                            <p:fltVal val="0"/>
                                          </p:val>
                                        </p:tav>
                                        <p:tav tm="100000">
                                          <p:val>
                                            <p:strVal val="#ppt_w"/>
                                          </p:val>
                                        </p:tav>
                                      </p:tavLst>
                                    </p:anim>
                                    <p:anim calcmode="lin" valueType="num">
                                      <p:cBhvr>
                                        <p:cTn id="20" dur="500" fill="hold"/>
                                        <p:tgtEl>
                                          <p:spTgt spid="9319"/>
                                        </p:tgtEl>
                                        <p:attrNameLst>
                                          <p:attrName>ppt_h</p:attrName>
                                        </p:attrNameLst>
                                      </p:cBhvr>
                                      <p:tavLst>
                                        <p:tav tm="0">
                                          <p:val>
                                            <p:fltVal val="0"/>
                                          </p:val>
                                        </p:tav>
                                        <p:tav tm="100000">
                                          <p:val>
                                            <p:strVal val="#ppt_h"/>
                                          </p:val>
                                        </p:tav>
                                      </p:tavLst>
                                    </p:anim>
                                    <p:anim calcmode="lin" valueType="num">
                                      <p:cBhvr>
                                        <p:cTn id="21" dur="500" fill="hold"/>
                                        <p:tgtEl>
                                          <p:spTgt spid="9319"/>
                                        </p:tgtEl>
                                        <p:attrNameLst>
                                          <p:attrName>ppt_x</p:attrName>
                                        </p:attrNameLst>
                                      </p:cBhvr>
                                      <p:tavLst>
                                        <p:tav tm="0">
                                          <p:val>
                                            <p:fltVal val="0.5"/>
                                          </p:val>
                                        </p:tav>
                                        <p:tav tm="100000">
                                          <p:val>
                                            <p:strVal val="#ppt_x"/>
                                          </p:val>
                                        </p:tav>
                                      </p:tavLst>
                                    </p:anim>
                                    <p:anim calcmode="lin" valueType="num">
                                      <p:cBhvr>
                                        <p:cTn id="22" dur="500" fill="hold"/>
                                        <p:tgtEl>
                                          <p:spTgt spid="9319"/>
                                        </p:tgtEl>
                                        <p:attrNameLst>
                                          <p:attrName>ppt_y</p:attrName>
                                        </p:attrNameLst>
                                      </p:cBhvr>
                                      <p:tavLst>
                                        <p:tav tm="0">
                                          <p:val>
                                            <p:fltVal val="0.5"/>
                                          </p:val>
                                        </p:tav>
                                        <p:tav tm="100000">
                                          <p:val>
                                            <p:strVal val="#ppt_y"/>
                                          </p:val>
                                        </p:tav>
                                      </p:tavLst>
                                    </p:anim>
                                  </p:childTnLst>
                                </p:cTn>
                              </p:par>
                            </p:childTnLst>
                          </p:cTn>
                        </p:par>
                        <p:par>
                          <p:cTn id="23" fill="hold">
                            <p:stCondLst>
                              <p:cond delay="1000"/>
                            </p:stCondLst>
                            <p:childTnLst>
                              <p:par>
                                <p:cTn id="24" presetID="15" presetClass="entr" presetSubtype="0" fill="hold" nodeType="afterEffect">
                                  <p:stCondLst>
                                    <p:cond delay="0"/>
                                  </p:stCondLst>
                                  <p:childTnLst>
                                    <p:set>
                                      <p:cBhvr>
                                        <p:cTn id="25" dur="1" fill="hold">
                                          <p:stCondLst>
                                            <p:cond delay="0"/>
                                          </p:stCondLst>
                                        </p:cTn>
                                        <p:tgtEl>
                                          <p:spTgt spid="3"/>
                                        </p:tgtEl>
                                        <p:attrNameLst>
                                          <p:attrName>style.visibility</p:attrName>
                                        </p:attrNameLst>
                                      </p:cBhvr>
                                      <p:to>
                                        <p:strVal val="visible"/>
                                      </p:to>
                                    </p:set>
                                    <p:anim calcmode="lin" valueType="num">
                                      <p:cBhvr>
                                        <p:cTn id="26" dur="1000" fill="hold"/>
                                        <p:tgtEl>
                                          <p:spTgt spid="3"/>
                                        </p:tgtEl>
                                        <p:attrNameLst>
                                          <p:attrName>ppt_w</p:attrName>
                                        </p:attrNameLst>
                                      </p:cBhvr>
                                      <p:tavLst>
                                        <p:tav tm="0">
                                          <p:val>
                                            <p:fltVal val="0"/>
                                          </p:val>
                                        </p:tav>
                                        <p:tav tm="100000">
                                          <p:val>
                                            <p:strVal val="#ppt_w"/>
                                          </p:val>
                                        </p:tav>
                                      </p:tavLst>
                                    </p:anim>
                                    <p:anim calcmode="lin" valueType="num">
                                      <p:cBhvr>
                                        <p:cTn id="27" dur="1000" fill="hold"/>
                                        <p:tgtEl>
                                          <p:spTgt spid="3"/>
                                        </p:tgtEl>
                                        <p:attrNameLst>
                                          <p:attrName>ppt_h</p:attrName>
                                        </p:attrNameLst>
                                      </p:cBhvr>
                                      <p:tavLst>
                                        <p:tav tm="0">
                                          <p:val>
                                            <p:fltVal val="0"/>
                                          </p:val>
                                        </p:tav>
                                        <p:tav tm="100000">
                                          <p:val>
                                            <p:strVal val="#ppt_h"/>
                                          </p:val>
                                        </p:tav>
                                      </p:tavLst>
                                    </p:anim>
                                    <p:anim calcmode="lin" valueType="num">
                                      <p:cBhvr>
                                        <p:cTn id="28" dur="1000" fill="hold"/>
                                        <p:tgtEl>
                                          <p:spTgt spid="3"/>
                                        </p:tgtEl>
                                        <p:attrNameLst>
                                          <p:attrName>ppt_x</p:attrName>
                                        </p:attrNameLst>
                                      </p:cBhvr>
                                      <p:tavLst>
                                        <p:tav tm="0" fmla="#ppt_x+(cos(-2*pi*(1-$))*-#ppt_x-sin(-2*pi*(1-$))*(1-#ppt_y))*(1-$)">
                                          <p:val>
                                            <p:fltVal val="0"/>
                                          </p:val>
                                        </p:tav>
                                        <p:tav tm="100000">
                                          <p:val>
                                            <p:fltVal val="1"/>
                                          </p:val>
                                        </p:tav>
                                      </p:tavLst>
                                    </p:anim>
                                    <p:anim calcmode="lin" valueType="num">
                                      <p:cBhvr>
                                        <p:cTn id="29" dur="1000" fill="hold"/>
                                        <p:tgtEl>
                                          <p:spTgt spid="3"/>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9322"/>
                                        </p:tgtEl>
                                        <p:attrNameLst>
                                          <p:attrName>style.visibility</p:attrName>
                                        </p:attrNameLst>
                                      </p:cBhvr>
                                      <p:to>
                                        <p:strVal val="visible"/>
                                      </p:to>
                                    </p:set>
                                    <p:animEffect transition="in" filter="wipe(left)">
                                      <p:cBhvr>
                                        <p:cTn id="34" dur="500"/>
                                        <p:tgtEl>
                                          <p:spTgt spid="9322"/>
                                        </p:tgtEl>
                                      </p:cBhvr>
                                    </p:animEffect>
                                  </p:childTnLst>
                                </p:cTn>
                              </p:par>
                            </p:childTnLst>
                          </p:cTn>
                        </p:par>
                        <p:par>
                          <p:cTn id="35" fill="hold">
                            <p:stCondLst>
                              <p:cond delay="500"/>
                            </p:stCondLst>
                            <p:childTnLst>
                              <p:par>
                                <p:cTn id="36" presetID="23" presetClass="entr" presetSubtype="528" fill="hold" grpId="0" nodeType="afterEffect">
                                  <p:stCondLst>
                                    <p:cond delay="0"/>
                                  </p:stCondLst>
                                  <p:childTnLst>
                                    <p:set>
                                      <p:cBhvr>
                                        <p:cTn id="37" dur="1" fill="hold">
                                          <p:stCondLst>
                                            <p:cond delay="0"/>
                                          </p:stCondLst>
                                        </p:cTn>
                                        <p:tgtEl>
                                          <p:spTgt spid="9320"/>
                                        </p:tgtEl>
                                        <p:attrNameLst>
                                          <p:attrName>style.visibility</p:attrName>
                                        </p:attrNameLst>
                                      </p:cBhvr>
                                      <p:to>
                                        <p:strVal val="visible"/>
                                      </p:to>
                                    </p:set>
                                    <p:anim calcmode="lin" valueType="num">
                                      <p:cBhvr>
                                        <p:cTn id="38" dur="500" fill="hold"/>
                                        <p:tgtEl>
                                          <p:spTgt spid="9320"/>
                                        </p:tgtEl>
                                        <p:attrNameLst>
                                          <p:attrName>ppt_w</p:attrName>
                                        </p:attrNameLst>
                                      </p:cBhvr>
                                      <p:tavLst>
                                        <p:tav tm="0">
                                          <p:val>
                                            <p:fltVal val="0"/>
                                          </p:val>
                                        </p:tav>
                                        <p:tav tm="100000">
                                          <p:val>
                                            <p:strVal val="#ppt_w"/>
                                          </p:val>
                                        </p:tav>
                                      </p:tavLst>
                                    </p:anim>
                                    <p:anim calcmode="lin" valueType="num">
                                      <p:cBhvr>
                                        <p:cTn id="39" dur="500" fill="hold"/>
                                        <p:tgtEl>
                                          <p:spTgt spid="9320"/>
                                        </p:tgtEl>
                                        <p:attrNameLst>
                                          <p:attrName>ppt_h</p:attrName>
                                        </p:attrNameLst>
                                      </p:cBhvr>
                                      <p:tavLst>
                                        <p:tav tm="0">
                                          <p:val>
                                            <p:fltVal val="0"/>
                                          </p:val>
                                        </p:tav>
                                        <p:tav tm="100000">
                                          <p:val>
                                            <p:strVal val="#ppt_h"/>
                                          </p:val>
                                        </p:tav>
                                      </p:tavLst>
                                    </p:anim>
                                    <p:anim calcmode="lin" valueType="num">
                                      <p:cBhvr>
                                        <p:cTn id="40" dur="500" fill="hold"/>
                                        <p:tgtEl>
                                          <p:spTgt spid="9320"/>
                                        </p:tgtEl>
                                        <p:attrNameLst>
                                          <p:attrName>ppt_x</p:attrName>
                                        </p:attrNameLst>
                                      </p:cBhvr>
                                      <p:tavLst>
                                        <p:tav tm="0">
                                          <p:val>
                                            <p:fltVal val="0.5"/>
                                          </p:val>
                                        </p:tav>
                                        <p:tav tm="100000">
                                          <p:val>
                                            <p:strVal val="#ppt_x"/>
                                          </p:val>
                                        </p:tav>
                                      </p:tavLst>
                                    </p:anim>
                                    <p:anim calcmode="lin" valueType="num">
                                      <p:cBhvr>
                                        <p:cTn id="41" dur="500" fill="hold"/>
                                        <p:tgtEl>
                                          <p:spTgt spid="9320"/>
                                        </p:tgtEl>
                                        <p:attrNameLst>
                                          <p:attrName>ppt_y</p:attrName>
                                        </p:attrNameLst>
                                      </p:cBhvr>
                                      <p:tavLst>
                                        <p:tav tm="0">
                                          <p:val>
                                            <p:fltVal val="0.5"/>
                                          </p:val>
                                        </p:tav>
                                        <p:tav tm="100000">
                                          <p:val>
                                            <p:strVal val="#ppt_y"/>
                                          </p:val>
                                        </p:tav>
                                      </p:tavLst>
                                    </p:anim>
                                  </p:childTnLst>
                                </p:cTn>
                              </p:par>
                            </p:childTnLst>
                          </p:cTn>
                        </p:par>
                        <p:par>
                          <p:cTn id="42" fill="hold">
                            <p:stCondLst>
                              <p:cond delay="1000"/>
                            </p:stCondLst>
                            <p:childTnLst>
                              <p:par>
                                <p:cTn id="43" presetID="15" presetClass="entr" presetSubtype="0" fill="hold" nodeType="afterEffect">
                                  <p:stCondLst>
                                    <p:cond delay="0"/>
                                  </p:stCondLst>
                                  <p:childTnLst>
                                    <p:set>
                                      <p:cBhvr>
                                        <p:cTn id="44" dur="1" fill="hold">
                                          <p:stCondLst>
                                            <p:cond delay="0"/>
                                          </p:stCondLst>
                                        </p:cTn>
                                        <p:tgtEl>
                                          <p:spTgt spid="4"/>
                                        </p:tgtEl>
                                        <p:attrNameLst>
                                          <p:attrName>style.visibility</p:attrName>
                                        </p:attrNameLst>
                                      </p:cBhvr>
                                      <p:to>
                                        <p:strVal val="visible"/>
                                      </p:to>
                                    </p:set>
                                    <p:anim calcmode="lin" valueType="num">
                                      <p:cBhvr>
                                        <p:cTn id="45" dur="1000" fill="hold"/>
                                        <p:tgtEl>
                                          <p:spTgt spid="4"/>
                                        </p:tgtEl>
                                        <p:attrNameLst>
                                          <p:attrName>ppt_w</p:attrName>
                                        </p:attrNameLst>
                                      </p:cBhvr>
                                      <p:tavLst>
                                        <p:tav tm="0">
                                          <p:val>
                                            <p:fltVal val="0"/>
                                          </p:val>
                                        </p:tav>
                                        <p:tav tm="100000">
                                          <p:val>
                                            <p:strVal val="#ppt_w"/>
                                          </p:val>
                                        </p:tav>
                                      </p:tavLst>
                                    </p:anim>
                                    <p:anim calcmode="lin" valueType="num">
                                      <p:cBhvr>
                                        <p:cTn id="46" dur="1000" fill="hold"/>
                                        <p:tgtEl>
                                          <p:spTgt spid="4"/>
                                        </p:tgtEl>
                                        <p:attrNameLst>
                                          <p:attrName>ppt_h</p:attrName>
                                        </p:attrNameLst>
                                      </p:cBhvr>
                                      <p:tavLst>
                                        <p:tav tm="0">
                                          <p:val>
                                            <p:fltVal val="0"/>
                                          </p:val>
                                        </p:tav>
                                        <p:tav tm="100000">
                                          <p:val>
                                            <p:strVal val="#ppt_h"/>
                                          </p:val>
                                        </p:tav>
                                      </p:tavLst>
                                    </p:anim>
                                    <p:anim calcmode="lin" valueType="num">
                                      <p:cBhvr>
                                        <p:cTn id="47" dur="1000" fill="hold"/>
                                        <p:tgtEl>
                                          <p:spTgt spid="4"/>
                                        </p:tgtEl>
                                        <p:attrNameLst>
                                          <p:attrName>ppt_x</p:attrName>
                                        </p:attrNameLst>
                                      </p:cBhvr>
                                      <p:tavLst>
                                        <p:tav tm="0" fmla="#ppt_x+(cos(-2*pi*(1-$))*-#ppt_x-sin(-2*pi*(1-$))*(1-#ppt_y))*(1-$)">
                                          <p:val>
                                            <p:fltVal val="0"/>
                                          </p:val>
                                        </p:tav>
                                        <p:tav tm="100000">
                                          <p:val>
                                            <p:fltVal val="1"/>
                                          </p:val>
                                        </p:tav>
                                      </p:tavLst>
                                    </p:anim>
                                    <p:anim calcmode="lin" valueType="num">
                                      <p:cBhvr>
                                        <p:cTn id="48" dur="1000" fill="hold"/>
                                        <p:tgtEl>
                                          <p:spTgt spid="4"/>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9" grpId="0" autoUpdateAnimBg="0"/>
      <p:bldP spid="9320" grpId="0" autoUpdateAnimBg="0"/>
      <p:bldP spid="9321" grpId="0" animBg="1"/>
      <p:bldP spid="932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figure 8-02 part 2"/>
          <p:cNvPicPr>
            <a:picLocks noChangeAspect="1" noChangeArrowheads="1"/>
          </p:cNvPicPr>
          <p:nvPr/>
        </p:nvPicPr>
        <p:blipFill rotWithShape="1">
          <a:blip r:embed="rId3" cstate="print"/>
          <a:srcRect b="10915"/>
          <a:stretch/>
        </p:blipFill>
        <p:spPr bwMode="auto">
          <a:xfrm>
            <a:off x="304800" y="914401"/>
            <a:ext cx="8531225" cy="4495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ext Box 4"/>
          <p:cNvSpPr txBox="1">
            <a:spLocks noChangeArrowheads="1"/>
          </p:cNvSpPr>
          <p:nvPr/>
        </p:nvSpPr>
        <p:spPr bwMode="auto">
          <a:xfrm>
            <a:off x="1295400" y="2895600"/>
            <a:ext cx="5562600" cy="457200"/>
          </a:xfrm>
          <a:prstGeom prst="rect">
            <a:avLst/>
          </a:prstGeom>
          <a:noFill/>
          <a:ln w="9525">
            <a:noFill/>
            <a:miter lim="800000"/>
            <a:headEnd/>
            <a:tailEnd/>
          </a:ln>
        </p:spPr>
        <p:txBody>
          <a:bodyPr>
            <a:spAutoFit/>
          </a:bodyPr>
          <a:lstStyle/>
          <a:p>
            <a:pPr>
              <a:spcBef>
                <a:spcPct val="50000"/>
              </a:spcBef>
            </a:pPr>
            <a:endParaRPr lang="zh-CN" altLang="en-US"/>
          </a:p>
        </p:txBody>
      </p:sp>
      <p:pic>
        <p:nvPicPr>
          <p:cNvPr id="59395" name="Picture 10" descr="图片21"/>
          <p:cNvPicPr>
            <a:picLocks noGrp="1" noChangeAspect="1" noChangeArrowheads="1"/>
          </p:cNvPicPr>
          <p:nvPr>
            <p:ph idx="1"/>
          </p:nvPr>
        </p:nvPicPr>
        <p:blipFill>
          <a:blip r:embed="rId2" cstate="print"/>
          <a:srcRect/>
          <a:stretch>
            <a:fillRect/>
          </a:stretch>
        </p:blipFill>
        <p:spPr>
          <a:xfrm>
            <a:off x="1908175" y="404813"/>
            <a:ext cx="5595938" cy="5757862"/>
          </a:xfrm>
          <a:solidFill>
            <a:schemeClr val="accent3"/>
          </a:solid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85800" y="152400"/>
            <a:ext cx="7772400" cy="381000"/>
          </a:xfrm>
        </p:spPr>
        <p:txBody>
          <a:bodyPr>
            <a:normAutofit fontScale="90000"/>
          </a:bodyPr>
          <a:lstStyle/>
          <a:p>
            <a:pPr eaLnBrk="1" hangingPunct="1"/>
            <a:r>
              <a:rPr lang="en-US" sz="2800" smtClean="0"/>
              <a:t>Nitrogen Bases</a:t>
            </a:r>
          </a:p>
        </p:txBody>
      </p:sp>
      <p:sp>
        <p:nvSpPr>
          <p:cNvPr id="3075" name="Rectangle 3"/>
          <p:cNvSpPr>
            <a:spLocks noGrp="1" noChangeArrowheads="1"/>
          </p:cNvSpPr>
          <p:nvPr>
            <p:ph idx="1"/>
          </p:nvPr>
        </p:nvSpPr>
        <p:spPr>
          <a:xfrm>
            <a:off x="381000" y="533400"/>
            <a:ext cx="8382000" cy="1447800"/>
          </a:xfrm>
        </p:spPr>
        <p:txBody>
          <a:bodyPr>
            <a:normAutofit/>
          </a:bodyPr>
          <a:lstStyle/>
          <a:p>
            <a:pPr eaLnBrk="1" hangingPunct="1"/>
            <a:r>
              <a:rPr lang="en-US" sz="2400" smtClean="0"/>
              <a:t>The </a:t>
            </a:r>
            <a:r>
              <a:rPr lang="en-US" sz="2400" b="1" smtClean="0"/>
              <a:t>nitrogen bases</a:t>
            </a:r>
            <a:r>
              <a:rPr lang="en-US" sz="2400" smtClean="0"/>
              <a:t> in nucleotides consist of two general types:</a:t>
            </a:r>
          </a:p>
          <a:p>
            <a:pPr eaLnBrk="1" hangingPunct="1">
              <a:buFontTx/>
              <a:buNone/>
            </a:pPr>
            <a:r>
              <a:rPr lang="en-US" sz="2400" smtClean="0"/>
              <a:t>	- </a:t>
            </a:r>
            <a:r>
              <a:rPr lang="en-US" sz="2400" b="1" smtClean="0"/>
              <a:t>purines</a:t>
            </a:r>
            <a:r>
              <a:rPr lang="en-US" sz="2400" smtClean="0"/>
              <a:t>:  adenine (A) and guanine (G)</a:t>
            </a:r>
          </a:p>
          <a:p>
            <a:pPr eaLnBrk="1" hangingPunct="1">
              <a:buFontTx/>
              <a:buNone/>
            </a:pPr>
            <a:r>
              <a:rPr lang="en-US" sz="2400" smtClean="0"/>
              <a:t>	- </a:t>
            </a:r>
            <a:r>
              <a:rPr lang="en-US" sz="2400" b="1" smtClean="0"/>
              <a:t>pyrimidines</a:t>
            </a:r>
            <a:r>
              <a:rPr lang="en-US" sz="2400" smtClean="0"/>
              <a:t>:  cytosine (C), thymine (T) and Uracil (U)</a:t>
            </a:r>
          </a:p>
        </p:txBody>
      </p:sp>
      <p:pic>
        <p:nvPicPr>
          <p:cNvPr id="5124" name="Picture 4"/>
          <p:cNvPicPr>
            <a:picLocks noChangeAspect="1" noChangeArrowheads="1"/>
          </p:cNvPicPr>
          <p:nvPr/>
        </p:nvPicPr>
        <p:blipFill>
          <a:blip r:embed="rId3" cstate="print"/>
          <a:srcRect t="1640" b="4921"/>
          <a:stretch>
            <a:fillRect/>
          </a:stretch>
        </p:blipFill>
        <p:spPr bwMode="auto">
          <a:xfrm>
            <a:off x="914400" y="2092325"/>
            <a:ext cx="7391400" cy="46894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box(out)">
                                      <p:cBhvr>
                                        <p:cTn id="7" dur="500"/>
                                        <p:tgtEl>
                                          <p:spTgt spid="3075">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2" name="Camera"/>
                                        </p:tgtEl>
                                      </p:cMediaNode>
                                    </p:audio>
                                  </p:subTnLst>
                                </p:cTn>
                              </p:par>
                            </p:childTnLst>
                          </p:cTn>
                        </p:par>
                      </p:childTnLst>
                    </p:cTn>
                  </p:par>
                  <p:par>
                    <p:cTn id="8" fill="hold">
                      <p:stCondLst>
                        <p:cond delay="indefinite"/>
                      </p:stCondLst>
                      <p:childTnLst>
                        <p:par>
                          <p:cTn id="9" fill="hold">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3075">
                                            <p:txEl>
                                              <p:pRg st="1" end="1"/>
                                            </p:txEl>
                                          </p:spTgt>
                                        </p:tgtEl>
                                        <p:attrNameLst>
                                          <p:attrName>style.visibility</p:attrName>
                                        </p:attrNameLst>
                                      </p:cBhvr>
                                      <p:to>
                                        <p:strVal val="visible"/>
                                      </p:to>
                                    </p:set>
                                    <p:animEffect transition="in" filter="box(out)">
                                      <p:cBhvr>
                                        <p:cTn id="12" dur="500"/>
                                        <p:tgtEl>
                                          <p:spTgt spid="3075">
                                            <p:txEl>
                                              <p:pRg st="1" end="1"/>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2" name="Camera"/>
                                        </p:tgtEl>
                                      </p:cMediaNode>
                                    </p:audio>
                                  </p:subTnLst>
                                </p:cTn>
                              </p:par>
                            </p:childTnLst>
                          </p:cTn>
                        </p:par>
                      </p:childTnLst>
                    </p:cTn>
                  </p:par>
                  <p:par>
                    <p:cTn id="13" fill="hold">
                      <p:stCondLst>
                        <p:cond delay="indefinite"/>
                      </p:stCondLst>
                      <p:childTnLst>
                        <p:par>
                          <p:cTn id="14" fill="hold">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3075">
                                            <p:txEl>
                                              <p:pRg st="2" end="2"/>
                                            </p:txEl>
                                          </p:spTgt>
                                        </p:tgtEl>
                                        <p:attrNameLst>
                                          <p:attrName>style.visibility</p:attrName>
                                        </p:attrNameLst>
                                      </p:cBhvr>
                                      <p:to>
                                        <p:strVal val="visible"/>
                                      </p:to>
                                    </p:set>
                                    <p:animEffect transition="in" filter="box(out)">
                                      <p:cBhvr>
                                        <p:cTn id="17" dur="500"/>
                                        <p:tgtEl>
                                          <p:spTgt spid="3075">
                                            <p:txEl>
                                              <p:pRg st="2" end="2"/>
                                            </p:txEl>
                                          </p:spTgt>
                                        </p:tgtEl>
                                      </p:cBhvr>
                                    </p:animEffect>
                                  </p:childTnLst>
                                  <p:subTnLst>
                                    <p:audio>
                                      <p:cMediaNode>
                                        <p:cTn display="0" masterRel="sameClick">
                                          <p:stCondLst>
                                            <p:cond evt="begin" delay="0">
                                              <p:tn val="15"/>
                                            </p:cond>
                                          </p:stCondLst>
                                          <p:endCondLst>
                                            <p:cond evt="onStopAudio" delay="0">
                                              <p:tgtEl>
                                                <p:sldTgt/>
                                              </p:tgtEl>
                                            </p:cond>
                                          </p:endCondLst>
                                        </p:cTn>
                                        <p:tgtEl>
                                          <p:sndTgt r:embed="rId2" name="Camera"/>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build="p"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17"/>
          <p:cNvSpPr txBox="1">
            <a:spLocks noChangeArrowheads="1"/>
          </p:cNvSpPr>
          <p:nvPr/>
        </p:nvSpPr>
        <p:spPr bwMode="auto">
          <a:xfrm>
            <a:off x="1931988" y="238125"/>
            <a:ext cx="5341937" cy="1128713"/>
          </a:xfrm>
          <a:prstGeom prst="rect">
            <a:avLst/>
          </a:prstGeom>
          <a:noFill/>
          <a:ln w="9525">
            <a:noFill/>
            <a:miter lim="800000"/>
            <a:headEnd/>
            <a:tailEnd/>
          </a:ln>
        </p:spPr>
        <p:txBody>
          <a:bodyPr wrap="none">
            <a:spAutoFit/>
          </a:bodyPr>
          <a:lstStyle/>
          <a:p>
            <a:pPr algn="ctr" rtl="0" eaLnBrk="0" hangingPunct="0"/>
            <a:r>
              <a:rPr lang="en-US" sz="3600" b="1">
                <a:solidFill>
                  <a:srgbClr val="000000"/>
                </a:solidFill>
                <a:latin typeface="Arial" charset="0"/>
              </a:rPr>
              <a:t>Nucleotide Structure - 4</a:t>
            </a:r>
          </a:p>
          <a:p>
            <a:pPr algn="ctr" rtl="0" eaLnBrk="0" hangingPunct="0"/>
            <a:r>
              <a:rPr lang="en-US" sz="3200" b="1">
                <a:solidFill>
                  <a:srgbClr val="000000"/>
                </a:solidFill>
                <a:latin typeface="Arial" charset="0"/>
              </a:rPr>
              <a:t>Bases - Pyrimidines</a:t>
            </a:r>
            <a:endParaRPr lang="en-US" sz="3600" b="1">
              <a:solidFill>
                <a:srgbClr val="000000"/>
              </a:solidFill>
              <a:latin typeface="Arial" charset="0"/>
            </a:endParaRPr>
          </a:p>
        </p:txBody>
      </p:sp>
      <p:grpSp>
        <p:nvGrpSpPr>
          <p:cNvPr id="2" name="Group 18"/>
          <p:cNvGrpSpPr>
            <a:grpSpLocks/>
          </p:cNvGrpSpPr>
          <p:nvPr/>
        </p:nvGrpSpPr>
        <p:grpSpPr bwMode="auto">
          <a:xfrm>
            <a:off x="1339850" y="4049713"/>
            <a:ext cx="1287463" cy="1490662"/>
            <a:chOff x="508" y="1948"/>
            <a:chExt cx="811" cy="939"/>
          </a:xfrm>
        </p:grpSpPr>
        <p:sp>
          <p:nvSpPr>
            <p:cNvPr id="18460" name="Text Box 19"/>
            <p:cNvSpPr txBox="1">
              <a:spLocks noChangeArrowheads="1"/>
            </p:cNvSpPr>
            <p:nvPr/>
          </p:nvSpPr>
          <p:spPr bwMode="auto">
            <a:xfrm>
              <a:off x="1091" y="1976"/>
              <a:ext cx="228" cy="327"/>
            </a:xfrm>
            <a:prstGeom prst="rect">
              <a:avLst/>
            </a:prstGeom>
            <a:noFill/>
            <a:ln w="9525">
              <a:noFill/>
              <a:miter lim="800000"/>
              <a:headEnd/>
              <a:tailEnd/>
            </a:ln>
          </p:spPr>
          <p:txBody>
            <a:bodyPr>
              <a:spAutoFit/>
            </a:bodyPr>
            <a:lstStyle/>
            <a:p>
              <a:pPr algn="l" rtl="0" eaLnBrk="0" hangingPunct="0">
                <a:spcBef>
                  <a:spcPct val="50000"/>
                </a:spcBef>
              </a:pPr>
              <a:r>
                <a:rPr lang="en-US" sz="2800" b="1">
                  <a:solidFill>
                    <a:srgbClr val="000000"/>
                  </a:solidFill>
                  <a:latin typeface="Arial" charset="0"/>
                </a:rPr>
                <a:t>N</a:t>
              </a:r>
            </a:p>
          </p:txBody>
        </p:sp>
        <p:sp>
          <p:nvSpPr>
            <p:cNvPr id="18461" name="Text Box 20"/>
            <p:cNvSpPr txBox="1">
              <a:spLocks noChangeArrowheads="1"/>
            </p:cNvSpPr>
            <p:nvPr/>
          </p:nvSpPr>
          <p:spPr bwMode="auto">
            <a:xfrm>
              <a:off x="731" y="2560"/>
              <a:ext cx="228" cy="327"/>
            </a:xfrm>
            <a:prstGeom prst="rect">
              <a:avLst/>
            </a:prstGeom>
            <a:noFill/>
            <a:ln w="9525">
              <a:noFill/>
              <a:miter lim="800000"/>
              <a:headEnd/>
              <a:tailEnd/>
            </a:ln>
          </p:spPr>
          <p:txBody>
            <a:bodyPr>
              <a:spAutoFit/>
            </a:bodyPr>
            <a:lstStyle/>
            <a:p>
              <a:pPr algn="l" rtl="0" eaLnBrk="0" hangingPunct="0">
                <a:spcBef>
                  <a:spcPct val="50000"/>
                </a:spcBef>
              </a:pPr>
              <a:r>
                <a:rPr lang="en-US" sz="2800" b="1">
                  <a:solidFill>
                    <a:srgbClr val="000000"/>
                  </a:solidFill>
                  <a:latin typeface="Arial" charset="0"/>
                </a:rPr>
                <a:t>N</a:t>
              </a:r>
            </a:p>
          </p:txBody>
        </p:sp>
        <p:sp>
          <p:nvSpPr>
            <p:cNvPr id="18462" name="Line 21"/>
            <p:cNvSpPr>
              <a:spLocks noChangeShapeType="1"/>
            </p:cNvSpPr>
            <p:nvPr/>
          </p:nvSpPr>
          <p:spPr bwMode="auto">
            <a:xfrm>
              <a:off x="508" y="2144"/>
              <a:ext cx="0" cy="396"/>
            </a:xfrm>
            <a:prstGeom prst="line">
              <a:avLst/>
            </a:prstGeom>
            <a:noFill/>
            <a:ln w="38100">
              <a:solidFill>
                <a:srgbClr val="FA26D7"/>
              </a:solidFill>
              <a:round/>
              <a:headEnd/>
              <a:tailEnd/>
            </a:ln>
          </p:spPr>
          <p:txBody>
            <a:bodyPr wrap="none" anchor="ctr"/>
            <a:lstStyle/>
            <a:p>
              <a:endParaRPr lang="en-US"/>
            </a:p>
          </p:txBody>
        </p:sp>
        <p:sp>
          <p:nvSpPr>
            <p:cNvPr id="18463" name="Line 22"/>
            <p:cNvSpPr>
              <a:spLocks noChangeShapeType="1"/>
            </p:cNvSpPr>
            <p:nvPr/>
          </p:nvSpPr>
          <p:spPr bwMode="auto">
            <a:xfrm flipV="1">
              <a:off x="516" y="1948"/>
              <a:ext cx="356" cy="196"/>
            </a:xfrm>
            <a:prstGeom prst="line">
              <a:avLst/>
            </a:prstGeom>
            <a:noFill/>
            <a:ln w="38100">
              <a:solidFill>
                <a:srgbClr val="FA26D7"/>
              </a:solidFill>
              <a:round/>
              <a:headEnd/>
              <a:tailEnd/>
            </a:ln>
          </p:spPr>
          <p:txBody>
            <a:bodyPr wrap="none" anchor="ctr"/>
            <a:lstStyle/>
            <a:p>
              <a:endParaRPr lang="en-US"/>
            </a:p>
          </p:txBody>
        </p:sp>
        <p:sp>
          <p:nvSpPr>
            <p:cNvPr id="18464" name="Line 23"/>
            <p:cNvSpPr>
              <a:spLocks noChangeShapeType="1"/>
            </p:cNvSpPr>
            <p:nvPr/>
          </p:nvSpPr>
          <p:spPr bwMode="auto">
            <a:xfrm>
              <a:off x="872" y="1948"/>
              <a:ext cx="272" cy="136"/>
            </a:xfrm>
            <a:prstGeom prst="line">
              <a:avLst/>
            </a:prstGeom>
            <a:noFill/>
            <a:ln w="38100">
              <a:solidFill>
                <a:srgbClr val="FA26D7"/>
              </a:solidFill>
              <a:round/>
              <a:headEnd/>
              <a:tailEnd/>
            </a:ln>
          </p:spPr>
          <p:txBody>
            <a:bodyPr wrap="none" anchor="ctr"/>
            <a:lstStyle/>
            <a:p>
              <a:endParaRPr lang="en-US"/>
            </a:p>
          </p:txBody>
        </p:sp>
        <p:sp>
          <p:nvSpPr>
            <p:cNvPr id="18465" name="Line 24"/>
            <p:cNvSpPr>
              <a:spLocks noChangeShapeType="1"/>
            </p:cNvSpPr>
            <p:nvPr/>
          </p:nvSpPr>
          <p:spPr bwMode="auto">
            <a:xfrm>
              <a:off x="1232" y="2228"/>
              <a:ext cx="0" cy="308"/>
            </a:xfrm>
            <a:prstGeom prst="line">
              <a:avLst/>
            </a:prstGeom>
            <a:noFill/>
            <a:ln w="38100">
              <a:solidFill>
                <a:srgbClr val="FA26D7"/>
              </a:solidFill>
              <a:round/>
              <a:headEnd/>
              <a:tailEnd/>
            </a:ln>
          </p:spPr>
          <p:txBody>
            <a:bodyPr wrap="none" anchor="ctr"/>
            <a:lstStyle/>
            <a:p>
              <a:endParaRPr lang="en-US"/>
            </a:p>
          </p:txBody>
        </p:sp>
        <p:sp>
          <p:nvSpPr>
            <p:cNvPr id="18466" name="Line 25"/>
            <p:cNvSpPr>
              <a:spLocks noChangeShapeType="1"/>
            </p:cNvSpPr>
            <p:nvPr/>
          </p:nvSpPr>
          <p:spPr bwMode="auto">
            <a:xfrm flipH="1">
              <a:off x="948" y="2536"/>
              <a:ext cx="280" cy="160"/>
            </a:xfrm>
            <a:prstGeom prst="line">
              <a:avLst/>
            </a:prstGeom>
            <a:noFill/>
            <a:ln w="38100">
              <a:solidFill>
                <a:srgbClr val="FA26D7"/>
              </a:solidFill>
              <a:round/>
              <a:headEnd/>
              <a:tailEnd/>
            </a:ln>
          </p:spPr>
          <p:txBody>
            <a:bodyPr wrap="none" anchor="ctr"/>
            <a:lstStyle/>
            <a:p>
              <a:endParaRPr lang="en-US"/>
            </a:p>
          </p:txBody>
        </p:sp>
        <p:sp>
          <p:nvSpPr>
            <p:cNvPr id="18467" name="Line 26"/>
            <p:cNvSpPr>
              <a:spLocks noChangeShapeType="1"/>
            </p:cNvSpPr>
            <p:nvPr/>
          </p:nvSpPr>
          <p:spPr bwMode="auto">
            <a:xfrm>
              <a:off x="512" y="2532"/>
              <a:ext cx="280" cy="156"/>
            </a:xfrm>
            <a:prstGeom prst="line">
              <a:avLst/>
            </a:prstGeom>
            <a:noFill/>
            <a:ln w="38100">
              <a:solidFill>
                <a:srgbClr val="FA26D7"/>
              </a:solidFill>
              <a:round/>
              <a:headEnd/>
              <a:tailEnd/>
            </a:ln>
          </p:spPr>
          <p:txBody>
            <a:bodyPr wrap="none" anchor="ctr"/>
            <a:lstStyle/>
            <a:p>
              <a:endParaRPr lang="en-US"/>
            </a:p>
          </p:txBody>
        </p:sp>
        <p:sp>
          <p:nvSpPr>
            <p:cNvPr id="18468" name="Text Box 27"/>
            <p:cNvSpPr txBox="1">
              <a:spLocks noChangeArrowheads="1"/>
            </p:cNvSpPr>
            <p:nvPr/>
          </p:nvSpPr>
          <p:spPr bwMode="auto">
            <a:xfrm>
              <a:off x="1030" y="2126"/>
              <a:ext cx="172" cy="192"/>
            </a:xfrm>
            <a:prstGeom prst="rect">
              <a:avLst/>
            </a:prstGeom>
            <a:noFill/>
            <a:ln w="9525">
              <a:noFill/>
              <a:miter lim="800000"/>
              <a:headEnd/>
              <a:tailEnd/>
            </a:ln>
          </p:spPr>
          <p:txBody>
            <a:bodyPr wrap="none">
              <a:spAutoFit/>
            </a:bodyPr>
            <a:lstStyle/>
            <a:p>
              <a:pPr algn="l" rtl="0" eaLnBrk="0" hangingPunct="0"/>
              <a:r>
                <a:rPr lang="en-US" sz="1400" b="1">
                  <a:solidFill>
                    <a:srgbClr val="000000"/>
                  </a:solidFill>
                  <a:latin typeface="Times" pitchFamily="1" charset="0"/>
                </a:rPr>
                <a:t>5</a:t>
              </a:r>
            </a:p>
          </p:txBody>
        </p:sp>
        <p:sp>
          <p:nvSpPr>
            <p:cNvPr id="18469" name="Text Box 28"/>
            <p:cNvSpPr txBox="1">
              <a:spLocks noChangeArrowheads="1"/>
            </p:cNvSpPr>
            <p:nvPr/>
          </p:nvSpPr>
          <p:spPr bwMode="auto">
            <a:xfrm>
              <a:off x="1030" y="2374"/>
              <a:ext cx="172" cy="192"/>
            </a:xfrm>
            <a:prstGeom prst="rect">
              <a:avLst/>
            </a:prstGeom>
            <a:noFill/>
            <a:ln w="9525">
              <a:noFill/>
              <a:miter lim="800000"/>
              <a:headEnd/>
              <a:tailEnd/>
            </a:ln>
          </p:spPr>
          <p:txBody>
            <a:bodyPr wrap="none">
              <a:spAutoFit/>
            </a:bodyPr>
            <a:lstStyle/>
            <a:p>
              <a:pPr algn="l" rtl="0" eaLnBrk="0" hangingPunct="0"/>
              <a:r>
                <a:rPr lang="en-US" sz="1400" b="1">
                  <a:solidFill>
                    <a:srgbClr val="000000"/>
                  </a:solidFill>
                  <a:latin typeface="Times" pitchFamily="1" charset="0"/>
                </a:rPr>
                <a:t>6</a:t>
              </a:r>
            </a:p>
          </p:txBody>
        </p:sp>
        <p:sp>
          <p:nvSpPr>
            <p:cNvPr id="18470" name="Text Box 29"/>
            <p:cNvSpPr txBox="1">
              <a:spLocks noChangeArrowheads="1"/>
            </p:cNvSpPr>
            <p:nvPr/>
          </p:nvSpPr>
          <p:spPr bwMode="auto">
            <a:xfrm>
              <a:off x="790" y="2470"/>
              <a:ext cx="172" cy="192"/>
            </a:xfrm>
            <a:prstGeom prst="rect">
              <a:avLst/>
            </a:prstGeom>
            <a:noFill/>
            <a:ln w="9525">
              <a:noFill/>
              <a:miter lim="800000"/>
              <a:headEnd/>
              <a:tailEnd/>
            </a:ln>
          </p:spPr>
          <p:txBody>
            <a:bodyPr wrap="none">
              <a:spAutoFit/>
            </a:bodyPr>
            <a:lstStyle/>
            <a:p>
              <a:pPr algn="l" rtl="0" eaLnBrk="0" hangingPunct="0"/>
              <a:r>
                <a:rPr lang="en-US" sz="1400" b="1">
                  <a:solidFill>
                    <a:srgbClr val="000000"/>
                  </a:solidFill>
                  <a:latin typeface="Times" pitchFamily="1" charset="0"/>
                </a:rPr>
                <a:t>1</a:t>
              </a:r>
            </a:p>
          </p:txBody>
        </p:sp>
        <p:sp>
          <p:nvSpPr>
            <p:cNvPr id="18471" name="Text Box 30"/>
            <p:cNvSpPr txBox="1">
              <a:spLocks noChangeArrowheads="1"/>
            </p:cNvSpPr>
            <p:nvPr/>
          </p:nvSpPr>
          <p:spPr bwMode="auto">
            <a:xfrm>
              <a:off x="526" y="2390"/>
              <a:ext cx="172" cy="192"/>
            </a:xfrm>
            <a:prstGeom prst="rect">
              <a:avLst/>
            </a:prstGeom>
            <a:noFill/>
            <a:ln w="9525">
              <a:noFill/>
              <a:miter lim="800000"/>
              <a:headEnd/>
              <a:tailEnd/>
            </a:ln>
          </p:spPr>
          <p:txBody>
            <a:bodyPr wrap="none">
              <a:spAutoFit/>
            </a:bodyPr>
            <a:lstStyle/>
            <a:p>
              <a:pPr algn="l" rtl="0" eaLnBrk="0" hangingPunct="0"/>
              <a:r>
                <a:rPr lang="en-US" sz="1400" b="1">
                  <a:solidFill>
                    <a:srgbClr val="000000"/>
                  </a:solidFill>
                  <a:latin typeface="Times" pitchFamily="1" charset="0"/>
                </a:rPr>
                <a:t>2</a:t>
              </a:r>
            </a:p>
          </p:txBody>
        </p:sp>
        <p:sp>
          <p:nvSpPr>
            <p:cNvPr id="18472" name="Text Box 31"/>
            <p:cNvSpPr txBox="1">
              <a:spLocks noChangeArrowheads="1"/>
            </p:cNvSpPr>
            <p:nvPr/>
          </p:nvSpPr>
          <p:spPr bwMode="auto">
            <a:xfrm>
              <a:off x="526" y="2110"/>
              <a:ext cx="172" cy="192"/>
            </a:xfrm>
            <a:prstGeom prst="rect">
              <a:avLst/>
            </a:prstGeom>
            <a:noFill/>
            <a:ln w="9525">
              <a:noFill/>
              <a:miter lim="800000"/>
              <a:headEnd/>
              <a:tailEnd/>
            </a:ln>
          </p:spPr>
          <p:txBody>
            <a:bodyPr wrap="none">
              <a:spAutoFit/>
            </a:bodyPr>
            <a:lstStyle/>
            <a:p>
              <a:pPr algn="l" rtl="0" eaLnBrk="0" hangingPunct="0"/>
              <a:r>
                <a:rPr lang="en-US" sz="1400" b="1">
                  <a:solidFill>
                    <a:srgbClr val="000000"/>
                  </a:solidFill>
                  <a:latin typeface="Times" pitchFamily="1" charset="0"/>
                </a:rPr>
                <a:t>3</a:t>
              </a:r>
            </a:p>
          </p:txBody>
        </p:sp>
        <p:sp>
          <p:nvSpPr>
            <p:cNvPr id="18473" name="Text Box 32"/>
            <p:cNvSpPr txBox="1">
              <a:spLocks noChangeArrowheads="1"/>
            </p:cNvSpPr>
            <p:nvPr/>
          </p:nvSpPr>
          <p:spPr bwMode="auto">
            <a:xfrm>
              <a:off x="790" y="1974"/>
              <a:ext cx="172" cy="192"/>
            </a:xfrm>
            <a:prstGeom prst="rect">
              <a:avLst/>
            </a:prstGeom>
            <a:noFill/>
            <a:ln w="9525">
              <a:noFill/>
              <a:miter lim="800000"/>
              <a:headEnd/>
              <a:tailEnd/>
            </a:ln>
          </p:spPr>
          <p:txBody>
            <a:bodyPr wrap="none">
              <a:spAutoFit/>
            </a:bodyPr>
            <a:lstStyle/>
            <a:p>
              <a:pPr algn="l" rtl="0" eaLnBrk="0" hangingPunct="0"/>
              <a:r>
                <a:rPr lang="en-US" sz="1400" b="1">
                  <a:solidFill>
                    <a:srgbClr val="000000"/>
                  </a:solidFill>
                  <a:latin typeface="Times" pitchFamily="1" charset="0"/>
                </a:rPr>
                <a:t>4</a:t>
              </a:r>
            </a:p>
          </p:txBody>
        </p:sp>
      </p:grpSp>
      <p:sp>
        <p:nvSpPr>
          <p:cNvPr id="10273" name="Rectangle 33"/>
          <p:cNvSpPr>
            <a:spLocks noChangeArrowheads="1"/>
          </p:cNvSpPr>
          <p:nvPr/>
        </p:nvSpPr>
        <p:spPr bwMode="auto">
          <a:xfrm>
            <a:off x="4648200" y="3368675"/>
            <a:ext cx="1473200" cy="457200"/>
          </a:xfrm>
          <a:prstGeom prst="rect">
            <a:avLst/>
          </a:prstGeom>
          <a:noFill/>
          <a:ln w="9525">
            <a:noFill/>
            <a:miter lim="800000"/>
            <a:headEnd/>
            <a:tailEnd/>
          </a:ln>
        </p:spPr>
        <p:txBody>
          <a:bodyPr>
            <a:spAutoFit/>
          </a:bodyPr>
          <a:lstStyle/>
          <a:p>
            <a:pPr algn="l" rtl="0" eaLnBrk="0" hangingPunct="0"/>
            <a:r>
              <a:rPr lang="en-US" sz="2400" b="1" i="1" u="sng">
                <a:solidFill>
                  <a:srgbClr val="000000"/>
                </a:solidFill>
                <a:latin typeface="Arial" charset="0"/>
              </a:rPr>
              <a:t>Uracil</a:t>
            </a:r>
            <a:endParaRPr lang="en-US" sz="2400" b="1" u="sng">
              <a:solidFill>
                <a:srgbClr val="000000"/>
              </a:solidFill>
              <a:latin typeface="Arial" charset="0"/>
            </a:endParaRPr>
          </a:p>
        </p:txBody>
      </p:sp>
      <p:sp>
        <p:nvSpPr>
          <p:cNvPr id="10275" name="AutoShape 35"/>
          <p:cNvSpPr>
            <a:spLocks noChangeArrowheads="1"/>
          </p:cNvSpPr>
          <p:nvPr/>
        </p:nvSpPr>
        <p:spPr bwMode="auto">
          <a:xfrm rot="-25200">
            <a:off x="3136900" y="4554538"/>
            <a:ext cx="2552700" cy="215900"/>
          </a:xfrm>
          <a:custGeom>
            <a:avLst/>
            <a:gdLst>
              <a:gd name="T0" fmla="*/ 1914525 w 21600"/>
              <a:gd name="T1" fmla="*/ 0 h 21600"/>
              <a:gd name="T2" fmla="*/ 0 w 21600"/>
              <a:gd name="T3" fmla="*/ 107950 h 21600"/>
              <a:gd name="T4" fmla="*/ 1914525 w 21600"/>
              <a:gd name="T5" fmla="*/ 215900 h 21600"/>
              <a:gd name="T6" fmla="*/ 2552700 w 21600"/>
              <a:gd name="T7" fmla="*/ 107950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gradFill rotWithShape="0">
            <a:gsLst>
              <a:gs pos="0">
                <a:schemeClr val="accent1"/>
              </a:gs>
              <a:gs pos="100000">
                <a:srgbClr val="FF0000"/>
              </a:gs>
            </a:gsLst>
            <a:lin ang="0" scaled="1"/>
          </a:gradFill>
          <a:ln w="9525">
            <a:solidFill>
              <a:schemeClr val="tx1"/>
            </a:solidFill>
            <a:miter lim="800000"/>
            <a:headEnd/>
            <a:tailEnd/>
          </a:ln>
        </p:spPr>
        <p:txBody>
          <a:bodyPr wrap="none" anchor="ctr"/>
          <a:lstStyle/>
          <a:p>
            <a:endParaRPr lang="en-US"/>
          </a:p>
        </p:txBody>
      </p:sp>
      <p:grpSp>
        <p:nvGrpSpPr>
          <p:cNvPr id="3" name="Group 77"/>
          <p:cNvGrpSpPr>
            <a:grpSpLocks/>
          </p:cNvGrpSpPr>
          <p:nvPr/>
        </p:nvGrpSpPr>
        <p:grpSpPr bwMode="auto">
          <a:xfrm>
            <a:off x="6445250" y="3454400"/>
            <a:ext cx="2317750" cy="2466975"/>
            <a:chOff x="4052" y="1232"/>
            <a:chExt cx="1460" cy="1554"/>
          </a:xfrm>
        </p:grpSpPr>
        <p:sp>
          <p:nvSpPr>
            <p:cNvPr id="18442" name="Text Box 38"/>
            <p:cNvSpPr txBox="1">
              <a:spLocks noChangeArrowheads="1"/>
            </p:cNvSpPr>
            <p:nvPr/>
          </p:nvSpPr>
          <p:spPr bwMode="auto">
            <a:xfrm>
              <a:off x="4635" y="1680"/>
              <a:ext cx="396" cy="250"/>
            </a:xfrm>
            <a:prstGeom prst="rect">
              <a:avLst/>
            </a:prstGeom>
            <a:noFill/>
            <a:ln w="9525">
              <a:noFill/>
              <a:miter lim="800000"/>
              <a:headEnd/>
              <a:tailEnd/>
            </a:ln>
          </p:spPr>
          <p:txBody>
            <a:bodyPr>
              <a:spAutoFit/>
            </a:bodyPr>
            <a:lstStyle/>
            <a:p>
              <a:pPr algn="l" rtl="0" eaLnBrk="0" hangingPunct="0">
                <a:spcBef>
                  <a:spcPct val="50000"/>
                </a:spcBef>
              </a:pPr>
              <a:r>
                <a:rPr lang="en-US" sz="2000" b="1">
                  <a:solidFill>
                    <a:srgbClr val="000000"/>
                  </a:solidFill>
                  <a:latin typeface="Arial" charset="0"/>
                </a:rPr>
                <a:t>NH</a:t>
              </a:r>
            </a:p>
          </p:txBody>
        </p:sp>
        <p:sp>
          <p:nvSpPr>
            <p:cNvPr id="18443" name="Text Box 39"/>
            <p:cNvSpPr txBox="1">
              <a:spLocks noChangeArrowheads="1"/>
            </p:cNvSpPr>
            <p:nvPr/>
          </p:nvSpPr>
          <p:spPr bwMode="auto">
            <a:xfrm>
              <a:off x="4301" y="2274"/>
              <a:ext cx="228" cy="250"/>
            </a:xfrm>
            <a:prstGeom prst="rect">
              <a:avLst/>
            </a:prstGeom>
            <a:noFill/>
            <a:ln w="9525">
              <a:noFill/>
              <a:miter lim="800000"/>
              <a:headEnd/>
              <a:tailEnd/>
            </a:ln>
          </p:spPr>
          <p:txBody>
            <a:bodyPr>
              <a:spAutoFit/>
            </a:bodyPr>
            <a:lstStyle/>
            <a:p>
              <a:pPr algn="l" rtl="0" eaLnBrk="0" hangingPunct="0">
                <a:spcBef>
                  <a:spcPct val="50000"/>
                </a:spcBef>
              </a:pPr>
              <a:r>
                <a:rPr lang="en-US" sz="2000" b="1">
                  <a:solidFill>
                    <a:srgbClr val="000000"/>
                  </a:solidFill>
                  <a:latin typeface="Arial" charset="0"/>
                </a:rPr>
                <a:t>N</a:t>
              </a:r>
            </a:p>
          </p:txBody>
        </p:sp>
        <p:sp>
          <p:nvSpPr>
            <p:cNvPr id="18444" name="Line 40"/>
            <p:cNvSpPr>
              <a:spLocks noChangeShapeType="1"/>
            </p:cNvSpPr>
            <p:nvPr/>
          </p:nvSpPr>
          <p:spPr bwMode="auto">
            <a:xfrm>
              <a:off x="4052" y="1848"/>
              <a:ext cx="0" cy="396"/>
            </a:xfrm>
            <a:prstGeom prst="line">
              <a:avLst/>
            </a:prstGeom>
            <a:noFill/>
            <a:ln w="38100">
              <a:solidFill>
                <a:srgbClr val="FA26D7"/>
              </a:solidFill>
              <a:round/>
              <a:headEnd/>
              <a:tailEnd/>
            </a:ln>
          </p:spPr>
          <p:txBody>
            <a:bodyPr wrap="none" anchor="ctr"/>
            <a:lstStyle/>
            <a:p>
              <a:endParaRPr lang="en-US"/>
            </a:p>
          </p:txBody>
        </p:sp>
        <p:sp>
          <p:nvSpPr>
            <p:cNvPr id="18445" name="Line 41"/>
            <p:cNvSpPr>
              <a:spLocks noChangeShapeType="1"/>
            </p:cNvSpPr>
            <p:nvPr/>
          </p:nvSpPr>
          <p:spPr bwMode="auto">
            <a:xfrm flipV="1">
              <a:off x="4060" y="1652"/>
              <a:ext cx="356" cy="196"/>
            </a:xfrm>
            <a:prstGeom prst="line">
              <a:avLst/>
            </a:prstGeom>
            <a:noFill/>
            <a:ln w="38100">
              <a:solidFill>
                <a:srgbClr val="FA26D7"/>
              </a:solidFill>
              <a:round/>
              <a:headEnd/>
              <a:tailEnd/>
            </a:ln>
          </p:spPr>
          <p:txBody>
            <a:bodyPr wrap="none" anchor="ctr"/>
            <a:lstStyle/>
            <a:p>
              <a:endParaRPr lang="en-US"/>
            </a:p>
          </p:txBody>
        </p:sp>
        <p:sp>
          <p:nvSpPr>
            <p:cNvPr id="18446" name="Line 42"/>
            <p:cNvSpPr>
              <a:spLocks noChangeShapeType="1"/>
            </p:cNvSpPr>
            <p:nvPr/>
          </p:nvSpPr>
          <p:spPr bwMode="auto">
            <a:xfrm>
              <a:off x="4408" y="1644"/>
              <a:ext cx="272" cy="136"/>
            </a:xfrm>
            <a:prstGeom prst="line">
              <a:avLst/>
            </a:prstGeom>
            <a:noFill/>
            <a:ln w="38100">
              <a:solidFill>
                <a:srgbClr val="FA26D7"/>
              </a:solidFill>
              <a:round/>
              <a:headEnd/>
              <a:tailEnd/>
            </a:ln>
          </p:spPr>
          <p:txBody>
            <a:bodyPr wrap="none" anchor="ctr"/>
            <a:lstStyle/>
            <a:p>
              <a:endParaRPr lang="en-US"/>
            </a:p>
          </p:txBody>
        </p:sp>
        <p:sp>
          <p:nvSpPr>
            <p:cNvPr id="18447" name="Line 43"/>
            <p:cNvSpPr>
              <a:spLocks noChangeShapeType="1"/>
            </p:cNvSpPr>
            <p:nvPr/>
          </p:nvSpPr>
          <p:spPr bwMode="auto">
            <a:xfrm flipH="1">
              <a:off x="4492" y="2240"/>
              <a:ext cx="280" cy="160"/>
            </a:xfrm>
            <a:prstGeom prst="line">
              <a:avLst/>
            </a:prstGeom>
            <a:noFill/>
            <a:ln w="38100">
              <a:solidFill>
                <a:srgbClr val="FA26D7"/>
              </a:solidFill>
              <a:round/>
              <a:headEnd/>
              <a:tailEnd/>
            </a:ln>
          </p:spPr>
          <p:txBody>
            <a:bodyPr wrap="none" anchor="ctr"/>
            <a:lstStyle/>
            <a:p>
              <a:endParaRPr lang="en-US"/>
            </a:p>
          </p:txBody>
        </p:sp>
        <p:sp>
          <p:nvSpPr>
            <p:cNvPr id="18448" name="Line 44"/>
            <p:cNvSpPr>
              <a:spLocks noChangeShapeType="1"/>
            </p:cNvSpPr>
            <p:nvPr/>
          </p:nvSpPr>
          <p:spPr bwMode="auto">
            <a:xfrm>
              <a:off x="4056" y="2236"/>
              <a:ext cx="280" cy="156"/>
            </a:xfrm>
            <a:prstGeom prst="line">
              <a:avLst/>
            </a:prstGeom>
            <a:noFill/>
            <a:ln w="38100">
              <a:solidFill>
                <a:srgbClr val="FA26D7"/>
              </a:solidFill>
              <a:round/>
              <a:headEnd/>
              <a:tailEnd/>
            </a:ln>
          </p:spPr>
          <p:txBody>
            <a:bodyPr wrap="none" anchor="ctr"/>
            <a:lstStyle/>
            <a:p>
              <a:endParaRPr lang="en-US"/>
            </a:p>
          </p:txBody>
        </p:sp>
        <p:sp>
          <p:nvSpPr>
            <p:cNvPr id="18449" name="Line 45"/>
            <p:cNvSpPr>
              <a:spLocks noChangeShapeType="1"/>
            </p:cNvSpPr>
            <p:nvPr/>
          </p:nvSpPr>
          <p:spPr bwMode="auto">
            <a:xfrm>
              <a:off x="4761" y="1904"/>
              <a:ext cx="0" cy="340"/>
            </a:xfrm>
            <a:prstGeom prst="line">
              <a:avLst/>
            </a:prstGeom>
            <a:noFill/>
            <a:ln w="38100">
              <a:solidFill>
                <a:srgbClr val="FA26D7"/>
              </a:solidFill>
              <a:round/>
              <a:headEnd/>
              <a:tailEnd/>
            </a:ln>
          </p:spPr>
          <p:txBody>
            <a:bodyPr wrap="none" anchor="ctr"/>
            <a:lstStyle/>
            <a:p>
              <a:endParaRPr lang="en-US"/>
            </a:p>
          </p:txBody>
        </p:sp>
        <p:sp>
          <p:nvSpPr>
            <p:cNvPr id="18450" name="Line 46"/>
            <p:cNvSpPr>
              <a:spLocks noChangeShapeType="1"/>
            </p:cNvSpPr>
            <p:nvPr/>
          </p:nvSpPr>
          <p:spPr bwMode="auto">
            <a:xfrm>
              <a:off x="4392" y="1480"/>
              <a:ext cx="0" cy="176"/>
            </a:xfrm>
            <a:prstGeom prst="line">
              <a:avLst/>
            </a:prstGeom>
            <a:noFill/>
            <a:ln w="38100">
              <a:solidFill>
                <a:srgbClr val="FA26D7"/>
              </a:solidFill>
              <a:round/>
              <a:headEnd/>
              <a:tailEnd/>
            </a:ln>
          </p:spPr>
          <p:txBody>
            <a:bodyPr wrap="none" anchor="ctr"/>
            <a:lstStyle/>
            <a:p>
              <a:endParaRPr lang="en-US"/>
            </a:p>
          </p:txBody>
        </p:sp>
        <p:sp>
          <p:nvSpPr>
            <p:cNvPr id="18451" name="Text Box 47"/>
            <p:cNvSpPr txBox="1">
              <a:spLocks noChangeArrowheads="1"/>
            </p:cNvSpPr>
            <p:nvPr/>
          </p:nvSpPr>
          <p:spPr bwMode="auto">
            <a:xfrm>
              <a:off x="4307" y="1232"/>
              <a:ext cx="244" cy="250"/>
            </a:xfrm>
            <a:prstGeom prst="rect">
              <a:avLst/>
            </a:prstGeom>
            <a:noFill/>
            <a:ln w="9525">
              <a:noFill/>
              <a:miter lim="800000"/>
              <a:headEnd/>
              <a:tailEnd/>
            </a:ln>
          </p:spPr>
          <p:txBody>
            <a:bodyPr>
              <a:spAutoFit/>
            </a:bodyPr>
            <a:lstStyle/>
            <a:p>
              <a:pPr algn="l" rtl="0" eaLnBrk="0" hangingPunct="0">
                <a:spcBef>
                  <a:spcPct val="50000"/>
                </a:spcBef>
              </a:pPr>
              <a:r>
                <a:rPr lang="en-US" sz="2000" b="1">
                  <a:solidFill>
                    <a:srgbClr val="000000"/>
                  </a:solidFill>
                  <a:latin typeface="Arial" charset="0"/>
                </a:rPr>
                <a:t>O</a:t>
              </a:r>
            </a:p>
          </p:txBody>
        </p:sp>
        <p:sp>
          <p:nvSpPr>
            <p:cNvPr id="18452" name="Rectangle 48"/>
            <p:cNvSpPr>
              <a:spLocks noChangeArrowheads="1"/>
            </p:cNvSpPr>
            <p:nvPr/>
          </p:nvSpPr>
          <p:spPr bwMode="auto">
            <a:xfrm>
              <a:off x="5048" y="1813"/>
              <a:ext cx="464" cy="365"/>
            </a:xfrm>
            <a:prstGeom prst="rect">
              <a:avLst/>
            </a:prstGeom>
            <a:noFill/>
            <a:ln w="9525">
              <a:noFill/>
              <a:miter lim="800000"/>
              <a:headEnd/>
              <a:tailEnd/>
            </a:ln>
          </p:spPr>
          <p:txBody>
            <a:bodyPr>
              <a:spAutoFit/>
            </a:bodyPr>
            <a:lstStyle/>
            <a:p>
              <a:pPr algn="l" rtl="0" eaLnBrk="0" hangingPunct="0"/>
              <a:r>
                <a:rPr lang="en-US" sz="3200" b="1">
                  <a:solidFill>
                    <a:srgbClr val="000000"/>
                  </a:solidFill>
                  <a:latin typeface="Arial" charset="0"/>
                </a:rPr>
                <a:t>U</a:t>
              </a:r>
              <a:endParaRPr lang="en-US" sz="2400" b="1" u="sng">
                <a:solidFill>
                  <a:srgbClr val="000000"/>
                </a:solidFill>
                <a:latin typeface="Arial" charset="0"/>
              </a:endParaRPr>
            </a:p>
          </p:txBody>
        </p:sp>
        <p:sp>
          <p:nvSpPr>
            <p:cNvPr id="18453" name="Line 49"/>
            <p:cNvSpPr>
              <a:spLocks noChangeShapeType="1"/>
            </p:cNvSpPr>
            <p:nvPr/>
          </p:nvSpPr>
          <p:spPr bwMode="auto">
            <a:xfrm>
              <a:off x="4448" y="1480"/>
              <a:ext cx="0" cy="176"/>
            </a:xfrm>
            <a:prstGeom prst="line">
              <a:avLst/>
            </a:prstGeom>
            <a:noFill/>
            <a:ln w="38100">
              <a:solidFill>
                <a:srgbClr val="FA26D7"/>
              </a:solidFill>
              <a:round/>
              <a:headEnd/>
              <a:tailEnd/>
            </a:ln>
          </p:spPr>
          <p:txBody>
            <a:bodyPr wrap="none" anchor="ctr"/>
            <a:lstStyle/>
            <a:p>
              <a:endParaRPr lang="en-US"/>
            </a:p>
          </p:txBody>
        </p:sp>
        <p:sp>
          <p:nvSpPr>
            <p:cNvPr id="18454" name="Text Box 50"/>
            <p:cNvSpPr txBox="1">
              <a:spLocks noChangeArrowheads="1"/>
            </p:cNvSpPr>
            <p:nvPr/>
          </p:nvSpPr>
          <p:spPr bwMode="auto">
            <a:xfrm>
              <a:off x="4867" y="2288"/>
              <a:ext cx="244" cy="250"/>
            </a:xfrm>
            <a:prstGeom prst="rect">
              <a:avLst/>
            </a:prstGeom>
            <a:noFill/>
            <a:ln w="9525">
              <a:noFill/>
              <a:miter lim="800000"/>
              <a:headEnd/>
              <a:tailEnd/>
            </a:ln>
          </p:spPr>
          <p:txBody>
            <a:bodyPr>
              <a:spAutoFit/>
            </a:bodyPr>
            <a:lstStyle/>
            <a:p>
              <a:pPr algn="l" rtl="0" eaLnBrk="0" hangingPunct="0">
                <a:spcBef>
                  <a:spcPct val="50000"/>
                </a:spcBef>
              </a:pPr>
              <a:r>
                <a:rPr lang="en-US" sz="2000" b="1">
                  <a:solidFill>
                    <a:srgbClr val="000000"/>
                  </a:solidFill>
                  <a:latin typeface="Arial" charset="0"/>
                </a:rPr>
                <a:t>O</a:t>
              </a:r>
            </a:p>
          </p:txBody>
        </p:sp>
        <p:sp>
          <p:nvSpPr>
            <p:cNvPr id="18455" name="Line 51"/>
            <p:cNvSpPr>
              <a:spLocks noChangeShapeType="1"/>
            </p:cNvSpPr>
            <p:nvPr/>
          </p:nvSpPr>
          <p:spPr bwMode="auto">
            <a:xfrm>
              <a:off x="4760" y="2208"/>
              <a:ext cx="128" cy="120"/>
            </a:xfrm>
            <a:prstGeom prst="line">
              <a:avLst/>
            </a:prstGeom>
            <a:noFill/>
            <a:ln w="38100">
              <a:solidFill>
                <a:srgbClr val="FA26D7"/>
              </a:solidFill>
              <a:round/>
              <a:headEnd/>
              <a:tailEnd/>
            </a:ln>
          </p:spPr>
          <p:txBody>
            <a:bodyPr wrap="none" anchor="ctr"/>
            <a:lstStyle/>
            <a:p>
              <a:endParaRPr lang="en-US"/>
            </a:p>
          </p:txBody>
        </p:sp>
        <p:sp>
          <p:nvSpPr>
            <p:cNvPr id="18456" name="Line 52"/>
            <p:cNvSpPr>
              <a:spLocks noChangeShapeType="1"/>
            </p:cNvSpPr>
            <p:nvPr/>
          </p:nvSpPr>
          <p:spPr bwMode="auto">
            <a:xfrm>
              <a:off x="4736" y="2256"/>
              <a:ext cx="128" cy="120"/>
            </a:xfrm>
            <a:prstGeom prst="line">
              <a:avLst/>
            </a:prstGeom>
            <a:noFill/>
            <a:ln w="38100">
              <a:solidFill>
                <a:srgbClr val="FA26D7"/>
              </a:solidFill>
              <a:round/>
              <a:headEnd/>
              <a:tailEnd/>
            </a:ln>
          </p:spPr>
          <p:txBody>
            <a:bodyPr wrap="none" anchor="ctr"/>
            <a:lstStyle/>
            <a:p>
              <a:endParaRPr lang="en-US"/>
            </a:p>
          </p:txBody>
        </p:sp>
        <p:sp>
          <p:nvSpPr>
            <p:cNvPr id="18457" name="Text Box 53"/>
            <p:cNvSpPr txBox="1">
              <a:spLocks noChangeArrowheads="1"/>
            </p:cNvSpPr>
            <p:nvPr/>
          </p:nvSpPr>
          <p:spPr bwMode="auto">
            <a:xfrm>
              <a:off x="4299" y="2536"/>
              <a:ext cx="228" cy="250"/>
            </a:xfrm>
            <a:prstGeom prst="rect">
              <a:avLst/>
            </a:prstGeom>
            <a:noFill/>
            <a:ln w="9525">
              <a:noFill/>
              <a:miter lim="800000"/>
              <a:headEnd/>
              <a:tailEnd/>
            </a:ln>
          </p:spPr>
          <p:txBody>
            <a:bodyPr>
              <a:spAutoFit/>
            </a:bodyPr>
            <a:lstStyle/>
            <a:p>
              <a:pPr algn="l" rtl="0" eaLnBrk="0" hangingPunct="0">
                <a:spcBef>
                  <a:spcPct val="50000"/>
                </a:spcBef>
              </a:pPr>
              <a:r>
                <a:rPr lang="en-US" sz="2000" b="1">
                  <a:solidFill>
                    <a:srgbClr val="000000"/>
                  </a:solidFill>
                  <a:latin typeface="Arial" charset="0"/>
                </a:rPr>
                <a:t>H</a:t>
              </a:r>
            </a:p>
          </p:txBody>
        </p:sp>
        <p:sp>
          <p:nvSpPr>
            <p:cNvPr id="18458" name="Line 54"/>
            <p:cNvSpPr>
              <a:spLocks noChangeShapeType="1"/>
            </p:cNvSpPr>
            <p:nvPr/>
          </p:nvSpPr>
          <p:spPr bwMode="auto">
            <a:xfrm>
              <a:off x="4416" y="2480"/>
              <a:ext cx="0" cy="88"/>
            </a:xfrm>
            <a:prstGeom prst="line">
              <a:avLst/>
            </a:prstGeom>
            <a:noFill/>
            <a:ln w="38100">
              <a:solidFill>
                <a:srgbClr val="FA26D7"/>
              </a:solidFill>
              <a:round/>
              <a:headEnd/>
              <a:tailEnd/>
            </a:ln>
          </p:spPr>
          <p:txBody>
            <a:bodyPr wrap="none" anchor="ctr"/>
            <a:lstStyle/>
            <a:p>
              <a:endParaRPr lang="en-US"/>
            </a:p>
          </p:txBody>
        </p:sp>
        <p:sp>
          <p:nvSpPr>
            <p:cNvPr id="18459" name="Line 55"/>
            <p:cNvSpPr>
              <a:spLocks noChangeShapeType="1"/>
            </p:cNvSpPr>
            <p:nvPr/>
          </p:nvSpPr>
          <p:spPr bwMode="auto">
            <a:xfrm>
              <a:off x="4104" y="1872"/>
              <a:ext cx="0" cy="344"/>
            </a:xfrm>
            <a:prstGeom prst="line">
              <a:avLst/>
            </a:prstGeom>
            <a:noFill/>
            <a:ln w="38100">
              <a:solidFill>
                <a:srgbClr val="FA26D7"/>
              </a:solidFill>
              <a:round/>
              <a:headEnd/>
              <a:tailEnd/>
            </a:ln>
          </p:spPr>
          <p:txBody>
            <a:bodyPr wrap="none" anchor="ctr"/>
            <a:lstStyle/>
            <a:p>
              <a:endParaRPr lang="en-US"/>
            </a:p>
          </p:txBody>
        </p:sp>
      </p:grpSp>
      <p:sp>
        <p:nvSpPr>
          <p:cNvPr id="10318" name="Rectangle 78"/>
          <p:cNvSpPr>
            <a:spLocks noChangeArrowheads="1"/>
          </p:cNvSpPr>
          <p:nvPr/>
        </p:nvSpPr>
        <p:spPr bwMode="auto">
          <a:xfrm>
            <a:off x="393700" y="1557338"/>
            <a:ext cx="3975100" cy="396875"/>
          </a:xfrm>
          <a:prstGeom prst="rect">
            <a:avLst/>
          </a:prstGeom>
          <a:noFill/>
          <a:ln w="9525">
            <a:noFill/>
            <a:miter lim="800000"/>
            <a:headEnd/>
            <a:tailEnd/>
          </a:ln>
        </p:spPr>
        <p:txBody>
          <a:bodyPr>
            <a:spAutoFit/>
          </a:bodyPr>
          <a:lstStyle/>
          <a:p>
            <a:pPr algn="just" rtl="0" eaLnBrk="0" hangingPunct="0"/>
            <a:r>
              <a:rPr lang="en-US" sz="2000">
                <a:solidFill>
                  <a:srgbClr val="000000"/>
                </a:solidFill>
                <a:latin typeface="Arial" charset="0"/>
              </a:rPr>
              <a:t>Thymine is found ONLY in DNA.</a:t>
            </a:r>
          </a:p>
        </p:txBody>
      </p:sp>
      <p:sp>
        <p:nvSpPr>
          <p:cNvPr id="10319" name="Rectangle 79"/>
          <p:cNvSpPr>
            <a:spLocks noChangeArrowheads="1"/>
          </p:cNvSpPr>
          <p:nvPr/>
        </p:nvSpPr>
        <p:spPr bwMode="auto">
          <a:xfrm>
            <a:off x="393700" y="2001838"/>
            <a:ext cx="4711700" cy="396875"/>
          </a:xfrm>
          <a:prstGeom prst="rect">
            <a:avLst/>
          </a:prstGeom>
          <a:noFill/>
          <a:ln w="9525">
            <a:noFill/>
            <a:miter lim="800000"/>
            <a:headEnd/>
            <a:tailEnd/>
          </a:ln>
        </p:spPr>
        <p:txBody>
          <a:bodyPr>
            <a:spAutoFit/>
          </a:bodyPr>
          <a:lstStyle/>
          <a:p>
            <a:pPr algn="just" rtl="0" eaLnBrk="0" hangingPunct="0"/>
            <a:r>
              <a:rPr lang="en-US" sz="2000">
                <a:solidFill>
                  <a:srgbClr val="000000"/>
                </a:solidFill>
                <a:latin typeface="Arial" charset="0"/>
              </a:rPr>
              <a:t>In RNA, thymine is replaced by uracil</a:t>
            </a:r>
          </a:p>
        </p:txBody>
      </p:sp>
      <p:sp>
        <p:nvSpPr>
          <p:cNvPr id="10320" name="Rectangle 80"/>
          <p:cNvSpPr>
            <a:spLocks noChangeArrowheads="1"/>
          </p:cNvSpPr>
          <p:nvPr/>
        </p:nvSpPr>
        <p:spPr bwMode="auto">
          <a:xfrm>
            <a:off x="393700" y="2459038"/>
            <a:ext cx="6159500" cy="396875"/>
          </a:xfrm>
          <a:prstGeom prst="rect">
            <a:avLst/>
          </a:prstGeom>
          <a:noFill/>
          <a:ln w="9525">
            <a:noFill/>
            <a:miter lim="800000"/>
            <a:headEnd/>
            <a:tailEnd/>
          </a:ln>
        </p:spPr>
        <p:txBody>
          <a:bodyPr>
            <a:spAutoFit/>
          </a:bodyPr>
          <a:lstStyle/>
          <a:p>
            <a:pPr algn="just" rtl="0" eaLnBrk="0" hangingPunct="0"/>
            <a:r>
              <a:rPr lang="en-US" sz="2000">
                <a:solidFill>
                  <a:srgbClr val="000000"/>
                </a:solidFill>
                <a:latin typeface="Arial" charset="0"/>
              </a:rPr>
              <a:t>Uracil and Thymine are structurally similar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528" fill="hold" grpId="0" nodeType="clickEffect">
                                  <p:stCondLst>
                                    <p:cond delay="0"/>
                                  </p:stCondLst>
                                  <p:childTnLst>
                                    <p:set>
                                      <p:cBhvr>
                                        <p:cTn id="6" dur="1" fill="hold">
                                          <p:stCondLst>
                                            <p:cond delay="0"/>
                                          </p:stCondLst>
                                        </p:cTn>
                                        <p:tgtEl>
                                          <p:spTgt spid="10318"/>
                                        </p:tgtEl>
                                        <p:attrNameLst>
                                          <p:attrName>style.visibility</p:attrName>
                                        </p:attrNameLst>
                                      </p:cBhvr>
                                      <p:to>
                                        <p:strVal val="visible"/>
                                      </p:to>
                                    </p:set>
                                    <p:anim calcmode="lin" valueType="num">
                                      <p:cBhvr>
                                        <p:cTn id="7" dur="500" fill="hold"/>
                                        <p:tgtEl>
                                          <p:spTgt spid="10318"/>
                                        </p:tgtEl>
                                        <p:attrNameLst>
                                          <p:attrName>ppt_w</p:attrName>
                                        </p:attrNameLst>
                                      </p:cBhvr>
                                      <p:tavLst>
                                        <p:tav tm="0">
                                          <p:val>
                                            <p:fltVal val="0"/>
                                          </p:val>
                                        </p:tav>
                                        <p:tav tm="100000">
                                          <p:val>
                                            <p:strVal val="#ppt_w"/>
                                          </p:val>
                                        </p:tav>
                                      </p:tavLst>
                                    </p:anim>
                                    <p:anim calcmode="lin" valueType="num">
                                      <p:cBhvr>
                                        <p:cTn id="8" dur="500" fill="hold"/>
                                        <p:tgtEl>
                                          <p:spTgt spid="10318"/>
                                        </p:tgtEl>
                                        <p:attrNameLst>
                                          <p:attrName>ppt_h</p:attrName>
                                        </p:attrNameLst>
                                      </p:cBhvr>
                                      <p:tavLst>
                                        <p:tav tm="0">
                                          <p:val>
                                            <p:fltVal val="0"/>
                                          </p:val>
                                        </p:tav>
                                        <p:tav tm="100000">
                                          <p:val>
                                            <p:strVal val="#ppt_h"/>
                                          </p:val>
                                        </p:tav>
                                      </p:tavLst>
                                    </p:anim>
                                    <p:anim calcmode="lin" valueType="num">
                                      <p:cBhvr>
                                        <p:cTn id="9" dur="500" fill="hold"/>
                                        <p:tgtEl>
                                          <p:spTgt spid="10318"/>
                                        </p:tgtEl>
                                        <p:attrNameLst>
                                          <p:attrName>ppt_x</p:attrName>
                                        </p:attrNameLst>
                                      </p:cBhvr>
                                      <p:tavLst>
                                        <p:tav tm="0">
                                          <p:val>
                                            <p:fltVal val="0.5"/>
                                          </p:val>
                                        </p:tav>
                                        <p:tav tm="100000">
                                          <p:val>
                                            <p:strVal val="#ppt_x"/>
                                          </p:val>
                                        </p:tav>
                                      </p:tavLst>
                                    </p:anim>
                                    <p:anim calcmode="lin" valueType="num">
                                      <p:cBhvr>
                                        <p:cTn id="10" dur="500" fill="hold"/>
                                        <p:tgtEl>
                                          <p:spTgt spid="10318"/>
                                        </p:tgtEl>
                                        <p:attrNameLst>
                                          <p:attrName>ppt_y</p:attrName>
                                        </p:attrNameLst>
                                      </p:cBhvr>
                                      <p:tavLst>
                                        <p:tav tm="0">
                                          <p:val>
                                            <p:fltVal val="0.5"/>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3" presetClass="entr" presetSubtype="528" fill="hold" grpId="0" nodeType="clickEffect">
                                  <p:stCondLst>
                                    <p:cond delay="0"/>
                                  </p:stCondLst>
                                  <p:childTnLst>
                                    <p:set>
                                      <p:cBhvr>
                                        <p:cTn id="14" dur="1" fill="hold">
                                          <p:stCondLst>
                                            <p:cond delay="0"/>
                                          </p:stCondLst>
                                        </p:cTn>
                                        <p:tgtEl>
                                          <p:spTgt spid="10319"/>
                                        </p:tgtEl>
                                        <p:attrNameLst>
                                          <p:attrName>style.visibility</p:attrName>
                                        </p:attrNameLst>
                                      </p:cBhvr>
                                      <p:to>
                                        <p:strVal val="visible"/>
                                      </p:to>
                                    </p:set>
                                    <p:anim calcmode="lin" valueType="num">
                                      <p:cBhvr>
                                        <p:cTn id="15" dur="500" fill="hold"/>
                                        <p:tgtEl>
                                          <p:spTgt spid="10319"/>
                                        </p:tgtEl>
                                        <p:attrNameLst>
                                          <p:attrName>ppt_w</p:attrName>
                                        </p:attrNameLst>
                                      </p:cBhvr>
                                      <p:tavLst>
                                        <p:tav tm="0">
                                          <p:val>
                                            <p:fltVal val="0"/>
                                          </p:val>
                                        </p:tav>
                                        <p:tav tm="100000">
                                          <p:val>
                                            <p:strVal val="#ppt_w"/>
                                          </p:val>
                                        </p:tav>
                                      </p:tavLst>
                                    </p:anim>
                                    <p:anim calcmode="lin" valueType="num">
                                      <p:cBhvr>
                                        <p:cTn id="16" dur="500" fill="hold"/>
                                        <p:tgtEl>
                                          <p:spTgt spid="10319"/>
                                        </p:tgtEl>
                                        <p:attrNameLst>
                                          <p:attrName>ppt_h</p:attrName>
                                        </p:attrNameLst>
                                      </p:cBhvr>
                                      <p:tavLst>
                                        <p:tav tm="0">
                                          <p:val>
                                            <p:fltVal val="0"/>
                                          </p:val>
                                        </p:tav>
                                        <p:tav tm="100000">
                                          <p:val>
                                            <p:strVal val="#ppt_h"/>
                                          </p:val>
                                        </p:tav>
                                      </p:tavLst>
                                    </p:anim>
                                    <p:anim calcmode="lin" valueType="num">
                                      <p:cBhvr>
                                        <p:cTn id="17" dur="500" fill="hold"/>
                                        <p:tgtEl>
                                          <p:spTgt spid="10319"/>
                                        </p:tgtEl>
                                        <p:attrNameLst>
                                          <p:attrName>ppt_x</p:attrName>
                                        </p:attrNameLst>
                                      </p:cBhvr>
                                      <p:tavLst>
                                        <p:tav tm="0">
                                          <p:val>
                                            <p:fltVal val="0.5"/>
                                          </p:val>
                                        </p:tav>
                                        <p:tav tm="100000">
                                          <p:val>
                                            <p:strVal val="#ppt_x"/>
                                          </p:val>
                                        </p:tav>
                                      </p:tavLst>
                                    </p:anim>
                                    <p:anim calcmode="lin" valueType="num">
                                      <p:cBhvr>
                                        <p:cTn id="18" dur="500" fill="hold"/>
                                        <p:tgtEl>
                                          <p:spTgt spid="10319"/>
                                        </p:tgtEl>
                                        <p:attrNameLst>
                                          <p:attrName>ppt_y</p:attrName>
                                        </p:attrNameLst>
                                      </p:cBhvr>
                                      <p:tavLst>
                                        <p:tav tm="0">
                                          <p:val>
                                            <p:fltVal val="0.5"/>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3" presetClass="entr" presetSubtype="528" fill="hold" grpId="0" nodeType="clickEffect">
                                  <p:stCondLst>
                                    <p:cond delay="0"/>
                                  </p:stCondLst>
                                  <p:childTnLst>
                                    <p:set>
                                      <p:cBhvr>
                                        <p:cTn id="22" dur="1" fill="hold">
                                          <p:stCondLst>
                                            <p:cond delay="0"/>
                                          </p:stCondLst>
                                        </p:cTn>
                                        <p:tgtEl>
                                          <p:spTgt spid="10320"/>
                                        </p:tgtEl>
                                        <p:attrNameLst>
                                          <p:attrName>style.visibility</p:attrName>
                                        </p:attrNameLst>
                                      </p:cBhvr>
                                      <p:to>
                                        <p:strVal val="visible"/>
                                      </p:to>
                                    </p:set>
                                    <p:anim calcmode="lin" valueType="num">
                                      <p:cBhvr>
                                        <p:cTn id="23" dur="500" fill="hold"/>
                                        <p:tgtEl>
                                          <p:spTgt spid="10320"/>
                                        </p:tgtEl>
                                        <p:attrNameLst>
                                          <p:attrName>ppt_w</p:attrName>
                                        </p:attrNameLst>
                                      </p:cBhvr>
                                      <p:tavLst>
                                        <p:tav tm="0">
                                          <p:val>
                                            <p:fltVal val="0"/>
                                          </p:val>
                                        </p:tav>
                                        <p:tav tm="100000">
                                          <p:val>
                                            <p:strVal val="#ppt_w"/>
                                          </p:val>
                                        </p:tav>
                                      </p:tavLst>
                                    </p:anim>
                                    <p:anim calcmode="lin" valueType="num">
                                      <p:cBhvr>
                                        <p:cTn id="24" dur="500" fill="hold"/>
                                        <p:tgtEl>
                                          <p:spTgt spid="10320"/>
                                        </p:tgtEl>
                                        <p:attrNameLst>
                                          <p:attrName>ppt_h</p:attrName>
                                        </p:attrNameLst>
                                      </p:cBhvr>
                                      <p:tavLst>
                                        <p:tav tm="0">
                                          <p:val>
                                            <p:fltVal val="0"/>
                                          </p:val>
                                        </p:tav>
                                        <p:tav tm="100000">
                                          <p:val>
                                            <p:strVal val="#ppt_h"/>
                                          </p:val>
                                        </p:tav>
                                      </p:tavLst>
                                    </p:anim>
                                    <p:anim calcmode="lin" valueType="num">
                                      <p:cBhvr>
                                        <p:cTn id="25" dur="500" fill="hold"/>
                                        <p:tgtEl>
                                          <p:spTgt spid="10320"/>
                                        </p:tgtEl>
                                        <p:attrNameLst>
                                          <p:attrName>ppt_x</p:attrName>
                                        </p:attrNameLst>
                                      </p:cBhvr>
                                      <p:tavLst>
                                        <p:tav tm="0">
                                          <p:val>
                                            <p:fltVal val="0.5"/>
                                          </p:val>
                                        </p:tav>
                                        <p:tav tm="100000">
                                          <p:val>
                                            <p:strVal val="#ppt_x"/>
                                          </p:val>
                                        </p:tav>
                                      </p:tavLst>
                                    </p:anim>
                                    <p:anim calcmode="lin" valueType="num">
                                      <p:cBhvr>
                                        <p:cTn id="26" dur="500" fill="hold"/>
                                        <p:tgtEl>
                                          <p:spTgt spid="10320"/>
                                        </p:tgtEl>
                                        <p:attrNameLst>
                                          <p:attrName>ppt_y</p:attrName>
                                        </p:attrNameLst>
                                      </p:cBhvr>
                                      <p:tavLst>
                                        <p:tav tm="0">
                                          <p:val>
                                            <p:fltVal val="0.5"/>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5" presetClass="entr" presetSubtype="0" fill="hold" nodeType="clickEffect">
                                  <p:stCondLst>
                                    <p:cond delay="0"/>
                                  </p:stCondLst>
                                  <p:childTnLst>
                                    <p:set>
                                      <p:cBhvr>
                                        <p:cTn id="30" dur="1" fill="hold">
                                          <p:stCondLst>
                                            <p:cond delay="0"/>
                                          </p:stCondLst>
                                        </p:cTn>
                                        <p:tgtEl>
                                          <p:spTgt spid="2"/>
                                        </p:tgtEl>
                                        <p:attrNameLst>
                                          <p:attrName>style.visibility</p:attrName>
                                        </p:attrNameLst>
                                      </p:cBhvr>
                                      <p:to>
                                        <p:strVal val="visible"/>
                                      </p:to>
                                    </p:set>
                                    <p:anim calcmode="lin" valueType="num">
                                      <p:cBhvr>
                                        <p:cTn id="31" dur="1000" fill="hold"/>
                                        <p:tgtEl>
                                          <p:spTgt spid="2"/>
                                        </p:tgtEl>
                                        <p:attrNameLst>
                                          <p:attrName>ppt_w</p:attrName>
                                        </p:attrNameLst>
                                      </p:cBhvr>
                                      <p:tavLst>
                                        <p:tav tm="0">
                                          <p:val>
                                            <p:fltVal val="0"/>
                                          </p:val>
                                        </p:tav>
                                        <p:tav tm="100000">
                                          <p:val>
                                            <p:strVal val="#ppt_w"/>
                                          </p:val>
                                        </p:tav>
                                      </p:tavLst>
                                    </p:anim>
                                    <p:anim calcmode="lin" valueType="num">
                                      <p:cBhvr>
                                        <p:cTn id="32" dur="1000" fill="hold"/>
                                        <p:tgtEl>
                                          <p:spTgt spid="2"/>
                                        </p:tgtEl>
                                        <p:attrNameLst>
                                          <p:attrName>ppt_h</p:attrName>
                                        </p:attrNameLst>
                                      </p:cBhvr>
                                      <p:tavLst>
                                        <p:tav tm="0">
                                          <p:val>
                                            <p:fltVal val="0"/>
                                          </p:val>
                                        </p:tav>
                                        <p:tav tm="100000">
                                          <p:val>
                                            <p:strVal val="#ppt_h"/>
                                          </p:val>
                                        </p:tav>
                                      </p:tavLst>
                                    </p:anim>
                                    <p:anim calcmode="lin" valueType="num">
                                      <p:cBhvr>
                                        <p:cTn id="33" dur="1000" fill="hold"/>
                                        <p:tgtEl>
                                          <p:spTgt spid="2"/>
                                        </p:tgtEl>
                                        <p:attrNameLst>
                                          <p:attrName>ppt_x</p:attrName>
                                        </p:attrNameLst>
                                      </p:cBhvr>
                                      <p:tavLst>
                                        <p:tav tm="0" fmla="#ppt_x+(cos(-2*pi*(1-$))*-#ppt_x-sin(-2*pi*(1-$))*(1-#ppt_y))*(1-$)">
                                          <p:val>
                                            <p:fltVal val="0"/>
                                          </p:val>
                                        </p:tav>
                                        <p:tav tm="100000">
                                          <p:val>
                                            <p:fltVal val="1"/>
                                          </p:val>
                                        </p:tav>
                                      </p:tavLst>
                                    </p:anim>
                                    <p:anim calcmode="lin" valueType="num">
                                      <p:cBhvr>
                                        <p:cTn id="34" dur="1000" fill="hold"/>
                                        <p:tgtEl>
                                          <p:spTgt spid="2"/>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10275"/>
                                        </p:tgtEl>
                                        <p:attrNameLst>
                                          <p:attrName>style.visibility</p:attrName>
                                        </p:attrNameLst>
                                      </p:cBhvr>
                                      <p:to>
                                        <p:strVal val="visible"/>
                                      </p:to>
                                    </p:set>
                                    <p:animEffect transition="in" filter="wipe(left)">
                                      <p:cBhvr>
                                        <p:cTn id="39" dur="500"/>
                                        <p:tgtEl>
                                          <p:spTgt spid="10275"/>
                                        </p:tgtEl>
                                      </p:cBhvr>
                                    </p:animEffect>
                                  </p:childTnLst>
                                </p:cTn>
                              </p:par>
                            </p:childTnLst>
                          </p:cTn>
                        </p:par>
                        <p:par>
                          <p:cTn id="40" fill="hold">
                            <p:stCondLst>
                              <p:cond delay="500"/>
                            </p:stCondLst>
                            <p:childTnLst>
                              <p:par>
                                <p:cTn id="41" presetID="23" presetClass="entr" presetSubtype="528" fill="hold" grpId="0" nodeType="afterEffect">
                                  <p:stCondLst>
                                    <p:cond delay="0"/>
                                  </p:stCondLst>
                                  <p:childTnLst>
                                    <p:set>
                                      <p:cBhvr>
                                        <p:cTn id="42" dur="1" fill="hold">
                                          <p:stCondLst>
                                            <p:cond delay="0"/>
                                          </p:stCondLst>
                                        </p:cTn>
                                        <p:tgtEl>
                                          <p:spTgt spid="10273"/>
                                        </p:tgtEl>
                                        <p:attrNameLst>
                                          <p:attrName>style.visibility</p:attrName>
                                        </p:attrNameLst>
                                      </p:cBhvr>
                                      <p:to>
                                        <p:strVal val="visible"/>
                                      </p:to>
                                    </p:set>
                                    <p:anim calcmode="lin" valueType="num">
                                      <p:cBhvr>
                                        <p:cTn id="43" dur="500" fill="hold"/>
                                        <p:tgtEl>
                                          <p:spTgt spid="10273"/>
                                        </p:tgtEl>
                                        <p:attrNameLst>
                                          <p:attrName>ppt_w</p:attrName>
                                        </p:attrNameLst>
                                      </p:cBhvr>
                                      <p:tavLst>
                                        <p:tav tm="0">
                                          <p:val>
                                            <p:fltVal val="0"/>
                                          </p:val>
                                        </p:tav>
                                        <p:tav tm="100000">
                                          <p:val>
                                            <p:strVal val="#ppt_w"/>
                                          </p:val>
                                        </p:tav>
                                      </p:tavLst>
                                    </p:anim>
                                    <p:anim calcmode="lin" valueType="num">
                                      <p:cBhvr>
                                        <p:cTn id="44" dur="500" fill="hold"/>
                                        <p:tgtEl>
                                          <p:spTgt spid="10273"/>
                                        </p:tgtEl>
                                        <p:attrNameLst>
                                          <p:attrName>ppt_h</p:attrName>
                                        </p:attrNameLst>
                                      </p:cBhvr>
                                      <p:tavLst>
                                        <p:tav tm="0">
                                          <p:val>
                                            <p:fltVal val="0"/>
                                          </p:val>
                                        </p:tav>
                                        <p:tav tm="100000">
                                          <p:val>
                                            <p:strVal val="#ppt_h"/>
                                          </p:val>
                                        </p:tav>
                                      </p:tavLst>
                                    </p:anim>
                                    <p:anim calcmode="lin" valueType="num">
                                      <p:cBhvr>
                                        <p:cTn id="45" dur="500" fill="hold"/>
                                        <p:tgtEl>
                                          <p:spTgt spid="10273"/>
                                        </p:tgtEl>
                                        <p:attrNameLst>
                                          <p:attrName>ppt_x</p:attrName>
                                        </p:attrNameLst>
                                      </p:cBhvr>
                                      <p:tavLst>
                                        <p:tav tm="0">
                                          <p:val>
                                            <p:fltVal val="0.5"/>
                                          </p:val>
                                        </p:tav>
                                        <p:tav tm="100000">
                                          <p:val>
                                            <p:strVal val="#ppt_x"/>
                                          </p:val>
                                        </p:tav>
                                      </p:tavLst>
                                    </p:anim>
                                    <p:anim calcmode="lin" valueType="num">
                                      <p:cBhvr>
                                        <p:cTn id="46" dur="500" fill="hold"/>
                                        <p:tgtEl>
                                          <p:spTgt spid="10273"/>
                                        </p:tgtEl>
                                        <p:attrNameLst>
                                          <p:attrName>ppt_y</p:attrName>
                                        </p:attrNameLst>
                                      </p:cBhvr>
                                      <p:tavLst>
                                        <p:tav tm="0">
                                          <p:val>
                                            <p:fltVal val="0.5"/>
                                          </p:val>
                                        </p:tav>
                                        <p:tav tm="100000">
                                          <p:val>
                                            <p:strVal val="#ppt_y"/>
                                          </p:val>
                                        </p:tav>
                                      </p:tavLst>
                                    </p:anim>
                                  </p:childTnLst>
                                </p:cTn>
                              </p:par>
                            </p:childTnLst>
                          </p:cTn>
                        </p:par>
                        <p:par>
                          <p:cTn id="47" fill="hold">
                            <p:stCondLst>
                              <p:cond delay="1000"/>
                            </p:stCondLst>
                            <p:childTnLst>
                              <p:par>
                                <p:cTn id="48" presetID="15" presetClass="entr" presetSubtype="0" fill="hold" nodeType="afterEffect">
                                  <p:stCondLst>
                                    <p:cond delay="0"/>
                                  </p:stCondLst>
                                  <p:childTnLst>
                                    <p:set>
                                      <p:cBhvr>
                                        <p:cTn id="49" dur="1" fill="hold">
                                          <p:stCondLst>
                                            <p:cond delay="0"/>
                                          </p:stCondLst>
                                        </p:cTn>
                                        <p:tgtEl>
                                          <p:spTgt spid="3"/>
                                        </p:tgtEl>
                                        <p:attrNameLst>
                                          <p:attrName>style.visibility</p:attrName>
                                        </p:attrNameLst>
                                      </p:cBhvr>
                                      <p:to>
                                        <p:strVal val="visible"/>
                                      </p:to>
                                    </p:set>
                                    <p:anim calcmode="lin" valueType="num">
                                      <p:cBhvr>
                                        <p:cTn id="50" dur="1000" fill="hold"/>
                                        <p:tgtEl>
                                          <p:spTgt spid="3"/>
                                        </p:tgtEl>
                                        <p:attrNameLst>
                                          <p:attrName>ppt_w</p:attrName>
                                        </p:attrNameLst>
                                      </p:cBhvr>
                                      <p:tavLst>
                                        <p:tav tm="0">
                                          <p:val>
                                            <p:fltVal val="0"/>
                                          </p:val>
                                        </p:tav>
                                        <p:tav tm="100000">
                                          <p:val>
                                            <p:strVal val="#ppt_w"/>
                                          </p:val>
                                        </p:tav>
                                      </p:tavLst>
                                    </p:anim>
                                    <p:anim calcmode="lin" valueType="num">
                                      <p:cBhvr>
                                        <p:cTn id="51" dur="1000" fill="hold"/>
                                        <p:tgtEl>
                                          <p:spTgt spid="3"/>
                                        </p:tgtEl>
                                        <p:attrNameLst>
                                          <p:attrName>ppt_h</p:attrName>
                                        </p:attrNameLst>
                                      </p:cBhvr>
                                      <p:tavLst>
                                        <p:tav tm="0">
                                          <p:val>
                                            <p:fltVal val="0"/>
                                          </p:val>
                                        </p:tav>
                                        <p:tav tm="100000">
                                          <p:val>
                                            <p:strVal val="#ppt_h"/>
                                          </p:val>
                                        </p:tav>
                                      </p:tavLst>
                                    </p:anim>
                                    <p:anim calcmode="lin" valueType="num">
                                      <p:cBhvr>
                                        <p:cTn id="52" dur="1000" fill="hold"/>
                                        <p:tgtEl>
                                          <p:spTgt spid="3"/>
                                        </p:tgtEl>
                                        <p:attrNameLst>
                                          <p:attrName>ppt_x</p:attrName>
                                        </p:attrNameLst>
                                      </p:cBhvr>
                                      <p:tavLst>
                                        <p:tav tm="0" fmla="#ppt_x+(cos(-2*pi*(1-$))*-#ppt_x-sin(-2*pi*(1-$))*(1-#ppt_y))*(1-$)">
                                          <p:val>
                                            <p:fltVal val="0"/>
                                          </p:val>
                                        </p:tav>
                                        <p:tav tm="100000">
                                          <p:val>
                                            <p:fltVal val="1"/>
                                          </p:val>
                                        </p:tav>
                                      </p:tavLst>
                                    </p:anim>
                                    <p:anim calcmode="lin" valueType="num">
                                      <p:cBhvr>
                                        <p:cTn id="53" dur="1000" fill="hold"/>
                                        <p:tgtEl>
                                          <p:spTgt spid="3"/>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3" grpId="0" autoUpdateAnimBg="0"/>
      <p:bldP spid="10275" grpId="0" animBg="1"/>
      <p:bldP spid="10318" grpId="0" autoUpdateAnimBg="0"/>
      <p:bldP spid="10319" grpId="0" autoUpdateAnimBg="0"/>
      <p:bldP spid="10320" grpId="0" autoUpdateAnimBg="0"/>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685800" y="152400"/>
            <a:ext cx="7772400" cy="457200"/>
          </a:xfrm>
        </p:spPr>
        <p:txBody>
          <a:bodyPr>
            <a:normAutofit fontScale="90000"/>
          </a:bodyPr>
          <a:lstStyle/>
          <a:p>
            <a:pPr eaLnBrk="1" hangingPunct="1"/>
            <a:r>
              <a:rPr lang="en-US" sz="2800" smtClean="0"/>
              <a:t>Nucleic Acids</a:t>
            </a:r>
          </a:p>
        </p:txBody>
      </p:sp>
      <p:sp>
        <p:nvSpPr>
          <p:cNvPr id="2051" name="Rectangle 3"/>
          <p:cNvSpPr>
            <a:spLocks noGrp="1" noChangeArrowheads="1"/>
          </p:cNvSpPr>
          <p:nvPr>
            <p:ph idx="1"/>
          </p:nvPr>
        </p:nvSpPr>
        <p:spPr>
          <a:xfrm>
            <a:off x="381000" y="685800"/>
            <a:ext cx="8382000" cy="3352800"/>
          </a:xfrm>
        </p:spPr>
        <p:txBody>
          <a:bodyPr>
            <a:normAutofit/>
          </a:bodyPr>
          <a:lstStyle/>
          <a:p>
            <a:pPr eaLnBrk="1" hangingPunct="1"/>
            <a:r>
              <a:rPr lang="en-US" sz="2400" b="1" smtClean="0"/>
              <a:t>Nucleic acids</a:t>
            </a:r>
            <a:r>
              <a:rPr lang="en-US" sz="2400" smtClean="0"/>
              <a:t> are molecules that store information for cellular growth and reproduction</a:t>
            </a:r>
          </a:p>
          <a:p>
            <a:pPr eaLnBrk="1" hangingPunct="1"/>
            <a:r>
              <a:rPr lang="en-US" sz="2400" smtClean="0"/>
              <a:t>There are two types of nucleic acids:</a:t>
            </a:r>
          </a:p>
          <a:p>
            <a:pPr eaLnBrk="1" hangingPunct="1">
              <a:buFontTx/>
              <a:buNone/>
            </a:pPr>
            <a:r>
              <a:rPr lang="en-US" sz="2400" smtClean="0"/>
              <a:t>	- </a:t>
            </a:r>
            <a:r>
              <a:rPr lang="en-US" sz="2400" b="1" smtClean="0"/>
              <a:t>deoxyribonucleic acid (DNA)</a:t>
            </a:r>
            <a:r>
              <a:rPr lang="en-US" sz="2400" smtClean="0"/>
              <a:t> and </a:t>
            </a:r>
            <a:r>
              <a:rPr lang="en-US" sz="2400" b="1" smtClean="0"/>
              <a:t>ribonucleic acid (RNA)</a:t>
            </a:r>
            <a:endParaRPr lang="en-US" sz="2400" smtClean="0"/>
          </a:p>
          <a:p>
            <a:pPr eaLnBrk="1" hangingPunct="1"/>
            <a:r>
              <a:rPr lang="en-US" sz="2400" smtClean="0"/>
              <a:t>These are polymers consisting of long chains of monomers called</a:t>
            </a:r>
            <a:r>
              <a:rPr lang="en-US" sz="2400" b="1" smtClean="0"/>
              <a:t> </a:t>
            </a:r>
            <a:r>
              <a:rPr lang="en-US" sz="2400" smtClean="0"/>
              <a:t>nucleotides</a:t>
            </a:r>
          </a:p>
          <a:p>
            <a:pPr eaLnBrk="1" hangingPunct="1"/>
            <a:r>
              <a:rPr lang="en-US" sz="2400" smtClean="0"/>
              <a:t>A </a:t>
            </a:r>
            <a:r>
              <a:rPr lang="en-US" sz="2400" b="1" smtClean="0"/>
              <a:t>nucleotide</a:t>
            </a:r>
            <a:r>
              <a:rPr lang="en-US" sz="2400" smtClean="0"/>
              <a:t> consists of a nitrogenous base, a pentose sugar and a phosphate group:</a:t>
            </a:r>
          </a:p>
        </p:txBody>
      </p:sp>
      <p:pic>
        <p:nvPicPr>
          <p:cNvPr id="4100" name="Picture 4"/>
          <p:cNvPicPr>
            <a:picLocks noChangeAspect="1" noChangeArrowheads="1"/>
          </p:cNvPicPr>
          <p:nvPr/>
        </p:nvPicPr>
        <p:blipFill>
          <a:blip r:embed="rId3" cstate="print"/>
          <a:srcRect/>
          <a:stretch>
            <a:fillRect/>
          </a:stretch>
        </p:blipFill>
        <p:spPr bwMode="auto">
          <a:xfrm>
            <a:off x="2424113" y="4114800"/>
            <a:ext cx="4433887" cy="25130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051">
                                            <p:txEl>
                                              <p:pRg st="0" end="0"/>
                                            </p:txEl>
                                          </p:spTgt>
                                        </p:tgtEl>
                                        <p:attrNameLst>
                                          <p:attrName>style.visibility</p:attrName>
                                        </p:attrNameLst>
                                      </p:cBhvr>
                                      <p:to>
                                        <p:strVal val="visible"/>
                                      </p:to>
                                    </p:set>
                                    <p:anim calcmode="lin" valueType="num">
                                      <p:cBhvr additive="base">
                                        <p:cTn id="7" dur="500" fill="hold"/>
                                        <p:tgtEl>
                                          <p:spTgt spid="205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051">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051">
                                            <p:txEl>
                                              <p:pRg st="1" end="1"/>
                                            </p:txEl>
                                          </p:spTgt>
                                        </p:tgtEl>
                                        <p:attrNameLst>
                                          <p:attrName>style.visibility</p:attrName>
                                        </p:attrNameLst>
                                      </p:cBhvr>
                                      <p:to>
                                        <p:strVal val="visible"/>
                                      </p:to>
                                    </p:set>
                                    <p:anim calcmode="lin" valueType="num">
                                      <p:cBhvr additive="base">
                                        <p:cTn id="13" dur="500" fill="hold"/>
                                        <p:tgtEl>
                                          <p:spTgt spid="205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051">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Whoosh"/>
                                        </p:tgtEl>
                                      </p:cMediaNode>
                                    </p:audio>
                                  </p:sub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051">
                                            <p:txEl>
                                              <p:pRg st="2" end="2"/>
                                            </p:txEl>
                                          </p:spTgt>
                                        </p:tgtEl>
                                        <p:attrNameLst>
                                          <p:attrName>style.visibility</p:attrName>
                                        </p:attrNameLst>
                                      </p:cBhvr>
                                      <p:to>
                                        <p:strVal val="visible"/>
                                      </p:to>
                                    </p:set>
                                    <p:anim calcmode="lin" valueType="num">
                                      <p:cBhvr additive="base">
                                        <p:cTn id="19" dur="500" fill="hold"/>
                                        <p:tgtEl>
                                          <p:spTgt spid="2051">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051">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Whoosh"/>
                                        </p:tgtEl>
                                      </p:cMediaNode>
                                    </p:audio>
                                  </p:sub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051">
                                            <p:txEl>
                                              <p:pRg st="3" end="3"/>
                                            </p:txEl>
                                          </p:spTgt>
                                        </p:tgtEl>
                                        <p:attrNameLst>
                                          <p:attrName>style.visibility</p:attrName>
                                        </p:attrNameLst>
                                      </p:cBhvr>
                                      <p:to>
                                        <p:strVal val="visible"/>
                                      </p:to>
                                    </p:set>
                                    <p:anim calcmode="lin" valueType="num">
                                      <p:cBhvr additive="base">
                                        <p:cTn id="25" dur="500" fill="hold"/>
                                        <p:tgtEl>
                                          <p:spTgt spid="2051">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051">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2" name="Whoosh"/>
                                        </p:tgtEl>
                                      </p:cMediaNode>
                                    </p:audio>
                                  </p:sub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051">
                                            <p:txEl>
                                              <p:pRg st="4" end="4"/>
                                            </p:txEl>
                                          </p:spTgt>
                                        </p:tgtEl>
                                        <p:attrNameLst>
                                          <p:attrName>style.visibility</p:attrName>
                                        </p:attrNameLst>
                                      </p:cBhvr>
                                      <p:to>
                                        <p:strVal val="visible"/>
                                      </p:to>
                                    </p:set>
                                    <p:anim calcmode="lin" valueType="num">
                                      <p:cBhvr additive="base">
                                        <p:cTn id="31" dur="500" fill="hold"/>
                                        <p:tgtEl>
                                          <p:spTgt spid="2051">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051">
                                            <p:txEl>
                                              <p:pRg st="4" end="4"/>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2" name="Whoosh"/>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1" grpId="0" build="p"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29"/>
          <p:cNvSpPr txBox="1">
            <a:spLocks noChangeArrowheads="1"/>
          </p:cNvSpPr>
          <p:nvPr/>
        </p:nvSpPr>
        <p:spPr bwMode="auto">
          <a:xfrm>
            <a:off x="1931988" y="238125"/>
            <a:ext cx="5341937" cy="1128713"/>
          </a:xfrm>
          <a:prstGeom prst="rect">
            <a:avLst/>
          </a:prstGeom>
          <a:noFill/>
          <a:ln w="9525">
            <a:noFill/>
            <a:miter lim="800000"/>
            <a:headEnd/>
            <a:tailEnd/>
          </a:ln>
        </p:spPr>
        <p:txBody>
          <a:bodyPr wrap="none">
            <a:spAutoFit/>
          </a:bodyPr>
          <a:lstStyle/>
          <a:p>
            <a:pPr algn="ctr" rtl="0" eaLnBrk="0" hangingPunct="0"/>
            <a:r>
              <a:rPr lang="en-US" sz="3600" b="1">
                <a:solidFill>
                  <a:srgbClr val="000000"/>
                </a:solidFill>
                <a:latin typeface="Arial" charset="0"/>
              </a:rPr>
              <a:t>Nucleotide Structure - 4</a:t>
            </a:r>
          </a:p>
          <a:p>
            <a:pPr algn="ctr" rtl="0" eaLnBrk="0" hangingPunct="0"/>
            <a:r>
              <a:rPr lang="en-US" sz="3200" b="1">
                <a:solidFill>
                  <a:srgbClr val="000000"/>
                </a:solidFill>
                <a:latin typeface="Arial" charset="0"/>
              </a:rPr>
              <a:t>Base-Sugar-PO</a:t>
            </a:r>
            <a:r>
              <a:rPr lang="en-US" sz="3200" b="1" baseline="-25000">
                <a:solidFill>
                  <a:srgbClr val="000000"/>
                </a:solidFill>
                <a:latin typeface="Arial" charset="0"/>
              </a:rPr>
              <a:t>4</a:t>
            </a:r>
            <a:r>
              <a:rPr lang="en-US" sz="3200" b="1" baseline="30000">
                <a:solidFill>
                  <a:srgbClr val="000000"/>
                </a:solidFill>
                <a:latin typeface="Arial" charset="0"/>
              </a:rPr>
              <a:t>2-</a:t>
            </a:r>
            <a:r>
              <a:rPr lang="en-US" sz="2000">
                <a:solidFill>
                  <a:srgbClr val="000000"/>
                </a:solidFill>
                <a:latin typeface="Arial" charset="0"/>
              </a:rPr>
              <a:t> </a:t>
            </a:r>
          </a:p>
        </p:txBody>
      </p:sp>
      <p:grpSp>
        <p:nvGrpSpPr>
          <p:cNvPr id="2" name="Group 83"/>
          <p:cNvGrpSpPr>
            <a:grpSpLocks/>
          </p:cNvGrpSpPr>
          <p:nvPr/>
        </p:nvGrpSpPr>
        <p:grpSpPr bwMode="auto">
          <a:xfrm>
            <a:off x="2057400" y="2459038"/>
            <a:ext cx="1725613" cy="1436687"/>
            <a:chOff x="1584" y="1693"/>
            <a:chExt cx="1087" cy="905"/>
          </a:xfrm>
        </p:grpSpPr>
        <p:sp>
          <p:nvSpPr>
            <p:cNvPr id="22567" name="Rectangle 30"/>
            <p:cNvSpPr>
              <a:spLocks noChangeArrowheads="1"/>
            </p:cNvSpPr>
            <p:nvPr/>
          </p:nvSpPr>
          <p:spPr bwMode="auto">
            <a:xfrm>
              <a:off x="1959" y="2040"/>
              <a:ext cx="212" cy="231"/>
            </a:xfrm>
            <a:prstGeom prst="rect">
              <a:avLst/>
            </a:prstGeom>
            <a:noFill/>
            <a:ln w="9525">
              <a:noFill/>
              <a:miter lim="800000"/>
              <a:headEnd/>
              <a:tailEnd/>
            </a:ln>
          </p:spPr>
          <p:txBody>
            <a:bodyPr wrap="none">
              <a:spAutoFit/>
            </a:bodyPr>
            <a:lstStyle/>
            <a:p>
              <a:pPr algn="l" rtl="0" eaLnBrk="0" hangingPunct="0">
                <a:spcBef>
                  <a:spcPct val="50000"/>
                </a:spcBef>
              </a:pPr>
              <a:r>
                <a:rPr lang="en-US" b="1">
                  <a:solidFill>
                    <a:srgbClr val="000000"/>
                  </a:solidFill>
                  <a:latin typeface="Arial" charset="0"/>
                </a:rPr>
                <a:t>P</a:t>
              </a:r>
            </a:p>
          </p:txBody>
        </p:sp>
        <p:sp>
          <p:nvSpPr>
            <p:cNvPr id="22568" name="Rectangle 31"/>
            <p:cNvSpPr>
              <a:spLocks noChangeArrowheads="1"/>
            </p:cNvSpPr>
            <p:nvPr/>
          </p:nvSpPr>
          <p:spPr bwMode="auto">
            <a:xfrm>
              <a:off x="1951" y="1693"/>
              <a:ext cx="228" cy="231"/>
            </a:xfrm>
            <a:prstGeom prst="rect">
              <a:avLst/>
            </a:prstGeom>
            <a:noFill/>
            <a:ln w="9525">
              <a:noFill/>
              <a:miter lim="800000"/>
              <a:headEnd/>
              <a:tailEnd/>
            </a:ln>
          </p:spPr>
          <p:txBody>
            <a:bodyPr wrap="none">
              <a:spAutoFit/>
            </a:bodyPr>
            <a:lstStyle/>
            <a:p>
              <a:pPr algn="l" rtl="0" eaLnBrk="0" hangingPunct="0">
                <a:spcBef>
                  <a:spcPct val="50000"/>
                </a:spcBef>
              </a:pPr>
              <a:r>
                <a:rPr lang="en-US" b="1">
                  <a:solidFill>
                    <a:srgbClr val="000000"/>
                  </a:solidFill>
                  <a:latin typeface="Arial" charset="0"/>
                </a:rPr>
                <a:t>O</a:t>
              </a:r>
            </a:p>
          </p:txBody>
        </p:sp>
        <p:sp>
          <p:nvSpPr>
            <p:cNvPr id="22569" name="Rectangle 32"/>
            <p:cNvSpPr>
              <a:spLocks noChangeArrowheads="1"/>
            </p:cNvSpPr>
            <p:nvPr/>
          </p:nvSpPr>
          <p:spPr bwMode="auto">
            <a:xfrm>
              <a:off x="1613" y="2040"/>
              <a:ext cx="228" cy="231"/>
            </a:xfrm>
            <a:prstGeom prst="rect">
              <a:avLst/>
            </a:prstGeom>
            <a:noFill/>
            <a:ln w="9525">
              <a:noFill/>
              <a:miter lim="800000"/>
              <a:headEnd/>
              <a:tailEnd/>
            </a:ln>
          </p:spPr>
          <p:txBody>
            <a:bodyPr wrap="none">
              <a:spAutoFit/>
            </a:bodyPr>
            <a:lstStyle/>
            <a:p>
              <a:pPr algn="l" rtl="0" eaLnBrk="0" hangingPunct="0">
                <a:spcBef>
                  <a:spcPct val="50000"/>
                </a:spcBef>
              </a:pPr>
              <a:r>
                <a:rPr lang="en-US" b="1">
                  <a:solidFill>
                    <a:srgbClr val="000000"/>
                  </a:solidFill>
                  <a:latin typeface="Arial" charset="0"/>
                </a:rPr>
                <a:t>O</a:t>
              </a:r>
            </a:p>
          </p:txBody>
        </p:sp>
        <p:sp>
          <p:nvSpPr>
            <p:cNvPr id="22570" name="Rectangle 33"/>
            <p:cNvSpPr>
              <a:spLocks noChangeArrowheads="1"/>
            </p:cNvSpPr>
            <p:nvPr/>
          </p:nvSpPr>
          <p:spPr bwMode="auto">
            <a:xfrm>
              <a:off x="1943" y="2367"/>
              <a:ext cx="228" cy="231"/>
            </a:xfrm>
            <a:prstGeom prst="rect">
              <a:avLst/>
            </a:prstGeom>
            <a:noFill/>
            <a:ln w="9525">
              <a:noFill/>
              <a:miter lim="800000"/>
              <a:headEnd/>
              <a:tailEnd/>
            </a:ln>
          </p:spPr>
          <p:txBody>
            <a:bodyPr wrap="none">
              <a:spAutoFit/>
            </a:bodyPr>
            <a:lstStyle/>
            <a:p>
              <a:pPr algn="l" rtl="0" eaLnBrk="0" hangingPunct="0">
                <a:spcBef>
                  <a:spcPct val="50000"/>
                </a:spcBef>
              </a:pPr>
              <a:r>
                <a:rPr lang="en-US" b="1">
                  <a:solidFill>
                    <a:srgbClr val="000000"/>
                  </a:solidFill>
                  <a:latin typeface="Arial" charset="0"/>
                </a:rPr>
                <a:t>O</a:t>
              </a:r>
            </a:p>
          </p:txBody>
        </p:sp>
        <p:sp>
          <p:nvSpPr>
            <p:cNvPr id="22571" name="Rectangle 34"/>
            <p:cNvSpPr>
              <a:spLocks noChangeArrowheads="1"/>
            </p:cNvSpPr>
            <p:nvPr/>
          </p:nvSpPr>
          <p:spPr bwMode="auto">
            <a:xfrm>
              <a:off x="2282" y="2040"/>
              <a:ext cx="228" cy="231"/>
            </a:xfrm>
            <a:prstGeom prst="rect">
              <a:avLst/>
            </a:prstGeom>
            <a:noFill/>
            <a:ln w="9525">
              <a:noFill/>
              <a:miter lim="800000"/>
              <a:headEnd/>
              <a:tailEnd/>
            </a:ln>
          </p:spPr>
          <p:txBody>
            <a:bodyPr wrap="none">
              <a:spAutoFit/>
            </a:bodyPr>
            <a:lstStyle/>
            <a:p>
              <a:pPr algn="l" rtl="0" eaLnBrk="0" hangingPunct="0">
                <a:spcBef>
                  <a:spcPct val="50000"/>
                </a:spcBef>
              </a:pPr>
              <a:r>
                <a:rPr lang="en-US" b="1">
                  <a:solidFill>
                    <a:srgbClr val="000000"/>
                  </a:solidFill>
                  <a:latin typeface="Arial" charset="0"/>
                </a:rPr>
                <a:t>O</a:t>
              </a:r>
            </a:p>
          </p:txBody>
        </p:sp>
        <p:sp>
          <p:nvSpPr>
            <p:cNvPr id="22572" name="Line 35"/>
            <p:cNvSpPr>
              <a:spLocks noChangeShapeType="1"/>
            </p:cNvSpPr>
            <p:nvPr/>
          </p:nvSpPr>
          <p:spPr bwMode="auto">
            <a:xfrm>
              <a:off x="1807" y="2141"/>
              <a:ext cx="187" cy="0"/>
            </a:xfrm>
            <a:prstGeom prst="line">
              <a:avLst/>
            </a:prstGeom>
            <a:noFill/>
            <a:ln w="38100">
              <a:solidFill>
                <a:srgbClr val="FF8200"/>
              </a:solidFill>
              <a:round/>
              <a:headEnd/>
              <a:tailEnd/>
            </a:ln>
          </p:spPr>
          <p:txBody>
            <a:bodyPr wrap="none" anchor="ctr"/>
            <a:lstStyle/>
            <a:p>
              <a:endParaRPr lang="en-US"/>
            </a:p>
          </p:txBody>
        </p:sp>
        <p:sp>
          <p:nvSpPr>
            <p:cNvPr id="22573" name="Line 36"/>
            <p:cNvSpPr>
              <a:spLocks noChangeShapeType="1"/>
            </p:cNvSpPr>
            <p:nvPr/>
          </p:nvSpPr>
          <p:spPr bwMode="auto">
            <a:xfrm>
              <a:off x="2124" y="2141"/>
              <a:ext cx="187" cy="0"/>
            </a:xfrm>
            <a:prstGeom prst="line">
              <a:avLst/>
            </a:prstGeom>
            <a:noFill/>
            <a:ln w="38100">
              <a:solidFill>
                <a:srgbClr val="FF8200"/>
              </a:solidFill>
              <a:round/>
              <a:headEnd/>
              <a:tailEnd/>
            </a:ln>
          </p:spPr>
          <p:txBody>
            <a:bodyPr wrap="none" anchor="ctr"/>
            <a:lstStyle/>
            <a:p>
              <a:endParaRPr lang="en-US"/>
            </a:p>
          </p:txBody>
        </p:sp>
        <p:sp>
          <p:nvSpPr>
            <p:cNvPr id="22574" name="Line 37"/>
            <p:cNvSpPr>
              <a:spLocks noChangeShapeType="1"/>
            </p:cNvSpPr>
            <p:nvPr/>
          </p:nvSpPr>
          <p:spPr bwMode="auto">
            <a:xfrm rot="-5400000">
              <a:off x="1976" y="2301"/>
              <a:ext cx="166" cy="0"/>
            </a:xfrm>
            <a:prstGeom prst="line">
              <a:avLst/>
            </a:prstGeom>
            <a:noFill/>
            <a:ln w="38100">
              <a:solidFill>
                <a:srgbClr val="FF8200"/>
              </a:solidFill>
              <a:round/>
              <a:headEnd/>
              <a:tailEnd/>
            </a:ln>
          </p:spPr>
          <p:txBody>
            <a:bodyPr wrap="none" anchor="ctr"/>
            <a:lstStyle/>
            <a:p>
              <a:endParaRPr lang="en-US"/>
            </a:p>
          </p:txBody>
        </p:sp>
        <p:sp>
          <p:nvSpPr>
            <p:cNvPr id="22575" name="Line 38"/>
            <p:cNvSpPr>
              <a:spLocks noChangeShapeType="1"/>
            </p:cNvSpPr>
            <p:nvPr/>
          </p:nvSpPr>
          <p:spPr bwMode="auto">
            <a:xfrm rot="-5400000">
              <a:off x="1946" y="1973"/>
              <a:ext cx="167" cy="0"/>
            </a:xfrm>
            <a:prstGeom prst="line">
              <a:avLst/>
            </a:prstGeom>
            <a:noFill/>
            <a:ln w="38100">
              <a:solidFill>
                <a:srgbClr val="FF8200"/>
              </a:solidFill>
              <a:round/>
              <a:headEnd/>
              <a:tailEnd/>
            </a:ln>
          </p:spPr>
          <p:txBody>
            <a:bodyPr wrap="none" anchor="ctr"/>
            <a:lstStyle/>
            <a:p>
              <a:endParaRPr lang="en-US"/>
            </a:p>
          </p:txBody>
        </p:sp>
        <p:sp>
          <p:nvSpPr>
            <p:cNvPr id="22576" name="Line 39"/>
            <p:cNvSpPr>
              <a:spLocks noChangeShapeType="1"/>
            </p:cNvSpPr>
            <p:nvPr/>
          </p:nvSpPr>
          <p:spPr bwMode="auto">
            <a:xfrm>
              <a:off x="2484" y="2141"/>
              <a:ext cx="187" cy="0"/>
            </a:xfrm>
            <a:prstGeom prst="line">
              <a:avLst/>
            </a:prstGeom>
            <a:noFill/>
            <a:ln w="38100">
              <a:solidFill>
                <a:srgbClr val="FF8200"/>
              </a:solidFill>
              <a:round/>
              <a:headEnd/>
              <a:tailEnd/>
            </a:ln>
          </p:spPr>
          <p:txBody>
            <a:bodyPr wrap="none" anchor="ctr"/>
            <a:lstStyle/>
            <a:p>
              <a:endParaRPr lang="en-US"/>
            </a:p>
          </p:txBody>
        </p:sp>
        <p:sp>
          <p:nvSpPr>
            <p:cNvPr id="22577" name="Line 41"/>
            <p:cNvSpPr>
              <a:spLocks noChangeShapeType="1"/>
            </p:cNvSpPr>
            <p:nvPr/>
          </p:nvSpPr>
          <p:spPr bwMode="auto">
            <a:xfrm rot="-5400000">
              <a:off x="1997" y="1973"/>
              <a:ext cx="167" cy="0"/>
            </a:xfrm>
            <a:prstGeom prst="line">
              <a:avLst/>
            </a:prstGeom>
            <a:noFill/>
            <a:ln w="38100">
              <a:solidFill>
                <a:srgbClr val="FF8200"/>
              </a:solidFill>
              <a:round/>
              <a:headEnd/>
              <a:tailEnd/>
            </a:ln>
          </p:spPr>
          <p:txBody>
            <a:bodyPr wrap="none" anchor="ctr"/>
            <a:lstStyle/>
            <a:p>
              <a:endParaRPr lang="en-US"/>
            </a:p>
          </p:txBody>
        </p:sp>
        <p:sp>
          <p:nvSpPr>
            <p:cNvPr id="22578" name="Line 42"/>
            <p:cNvSpPr>
              <a:spLocks noChangeShapeType="1"/>
            </p:cNvSpPr>
            <p:nvPr/>
          </p:nvSpPr>
          <p:spPr bwMode="auto">
            <a:xfrm>
              <a:off x="1584" y="2070"/>
              <a:ext cx="50" cy="0"/>
            </a:xfrm>
            <a:prstGeom prst="line">
              <a:avLst/>
            </a:prstGeom>
            <a:noFill/>
            <a:ln w="38100">
              <a:solidFill>
                <a:srgbClr val="FF8200"/>
              </a:solidFill>
              <a:round/>
              <a:headEnd/>
              <a:tailEnd/>
            </a:ln>
          </p:spPr>
          <p:txBody>
            <a:bodyPr wrap="none" anchor="ctr"/>
            <a:lstStyle/>
            <a:p>
              <a:endParaRPr lang="en-US"/>
            </a:p>
          </p:txBody>
        </p:sp>
        <p:sp>
          <p:nvSpPr>
            <p:cNvPr id="22579" name="Line 43"/>
            <p:cNvSpPr>
              <a:spLocks noChangeShapeType="1"/>
            </p:cNvSpPr>
            <p:nvPr/>
          </p:nvSpPr>
          <p:spPr bwMode="auto">
            <a:xfrm>
              <a:off x="2123" y="2424"/>
              <a:ext cx="50" cy="0"/>
            </a:xfrm>
            <a:prstGeom prst="line">
              <a:avLst/>
            </a:prstGeom>
            <a:noFill/>
            <a:ln w="38100">
              <a:solidFill>
                <a:srgbClr val="FF8200"/>
              </a:solidFill>
              <a:round/>
              <a:headEnd/>
              <a:tailEnd/>
            </a:ln>
          </p:spPr>
          <p:txBody>
            <a:bodyPr wrap="none" anchor="ctr"/>
            <a:lstStyle/>
            <a:p>
              <a:endParaRPr lang="en-US"/>
            </a:p>
          </p:txBody>
        </p:sp>
      </p:grpSp>
      <p:grpSp>
        <p:nvGrpSpPr>
          <p:cNvPr id="3" name="Group 77"/>
          <p:cNvGrpSpPr>
            <a:grpSpLocks/>
          </p:cNvGrpSpPr>
          <p:nvPr/>
        </p:nvGrpSpPr>
        <p:grpSpPr bwMode="auto">
          <a:xfrm>
            <a:off x="4946650" y="1657350"/>
            <a:ext cx="1312863" cy="1406525"/>
            <a:chOff x="2972" y="1628"/>
            <a:chExt cx="827" cy="886"/>
          </a:xfrm>
        </p:grpSpPr>
        <p:sp>
          <p:nvSpPr>
            <p:cNvPr id="22553" name="Text Box 61"/>
            <p:cNvSpPr txBox="1">
              <a:spLocks noChangeArrowheads="1"/>
            </p:cNvSpPr>
            <p:nvPr/>
          </p:nvSpPr>
          <p:spPr bwMode="auto">
            <a:xfrm>
              <a:off x="3571" y="1704"/>
              <a:ext cx="228" cy="250"/>
            </a:xfrm>
            <a:prstGeom prst="rect">
              <a:avLst/>
            </a:prstGeom>
            <a:noFill/>
            <a:ln w="9525">
              <a:noFill/>
              <a:miter lim="800000"/>
              <a:headEnd/>
              <a:tailEnd/>
            </a:ln>
          </p:spPr>
          <p:txBody>
            <a:bodyPr>
              <a:spAutoFit/>
            </a:bodyPr>
            <a:lstStyle/>
            <a:p>
              <a:pPr algn="l" rtl="0" eaLnBrk="0" hangingPunct="0">
                <a:spcBef>
                  <a:spcPct val="50000"/>
                </a:spcBef>
              </a:pPr>
              <a:r>
                <a:rPr lang="en-US" sz="2000" b="1">
                  <a:solidFill>
                    <a:srgbClr val="000000"/>
                  </a:solidFill>
                  <a:latin typeface="Arial" charset="0"/>
                </a:rPr>
                <a:t>N</a:t>
              </a:r>
            </a:p>
          </p:txBody>
        </p:sp>
        <p:sp>
          <p:nvSpPr>
            <p:cNvPr id="22554" name="Text Box 62"/>
            <p:cNvSpPr txBox="1">
              <a:spLocks noChangeArrowheads="1"/>
            </p:cNvSpPr>
            <p:nvPr/>
          </p:nvSpPr>
          <p:spPr bwMode="auto">
            <a:xfrm>
              <a:off x="3219" y="2264"/>
              <a:ext cx="228" cy="250"/>
            </a:xfrm>
            <a:prstGeom prst="rect">
              <a:avLst/>
            </a:prstGeom>
            <a:noFill/>
            <a:ln w="9525">
              <a:noFill/>
              <a:miter lim="800000"/>
              <a:headEnd/>
              <a:tailEnd/>
            </a:ln>
          </p:spPr>
          <p:txBody>
            <a:bodyPr>
              <a:spAutoFit/>
            </a:bodyPr>
            <a:lstStyle/>
            <a:p>
              <a:pPr algn="l" rtl="0" eaLnBrk="0" hangingPunct="0">
                <a:spcBef>
                  <a:spcPct val="50000"/>
                </a:spcBef>
              </a:pPr>
              <a:r>
                <a:rPr lang="en-US" sz="2000" b="1">
                  <a:solidFill>
                    <a:srgbClr val="000000"/>
                  </a:solidFill>
                  <a:latin typeface="Arial" charset="0"/>
                </a:rPr>
                <a:t>N</a:t>
              </a:r>
            </a:p>
          </p:txBody>
        </p:sp>
        <p:sp>
          <p:nvSpPr>
            <p:cNvPr id="22555" name="Line 63"/>
            <p:cNvSpPr>
              <a:spLocks noChangeShapeType="1"/>
            </p:cNvSpPr>
            <p:nvPr/>
          </p:nvSpPr>
          <p:spPr bwMode="auto">
            <a:xfrm>
              <a:off x="2972" y="1824"/>
              <a:ext cx="0" cy="396"/>
            </a:xfrm>
            <a:prstGeom prst="line">
              <a:avLst/>
            </a:prstGeom>
            <a:noFill/>
            <a:ln w="38100">
              <a:solidFill>
                <a:srgbClr val="FA26D7"/>
              </a:solidFill>
              <a:round/>
              <a:headEnd/>
              <a:tailEnd/>
            </a:ln>
          </p:spPr>
          <p:txBody>
            <a:bodyPr wrap="none" anchor="ctr"/>
            <a:lstStyle/>
            <a:p>
              <a:endParaRPr lang="en-US"/>
            </a:p>
          </p:txBody>
        </p:sp>
        <p:sp>
          <p:nvSpPr>
            <p:cNvPr id="22556" name="Line 64"/>
            <p:cNvSpPr>
              <a:spLocks noChangeShapeType="1"/>
            </p:cNvSpPr>
            <p:nvPr/>
          </p:nvSpPr>
          <p:spPr bwMode="auto">
            <a:xfrm flipV="1">
              <a:off x="2980" y="1628"/>
              <a:ext cx="356" cy="196"/>
            </a:xfrm>
            <a:prstGeom prst="line">
              <a:avLst/>
            </a:prstGeom>
            <a:noFill/>
            <a:ln w="38100">
              <a:solidFill>
                <a:srgbClr val="FA26D7"/>
              </a:solidFill>
              <a:round/>
              <a:headEnd/>
              <a:tailEnd/>
            </a:ln>
          </p:spPr>
          <p:txBody>
            <a:bodyPr wrap="none" anchor="ctr"/>
            <a:lstStyle/>
            <a:p>
              <a:endParaRPr lang="en-US"/>
            </a:p>
          </p:txBody>
        </p:sp>
        <p:sp>
          <p:nvSpPr>
            <p:cNvPr id="22557" name="Line 65"/>
            <p:cNvSpPr>
              <a:spLocks noChangeShapeType="1"/>
            </p:cNvSpPr>
            <p:nvPr/>
          </p:nvSpPr>
          <p:spPr bwMode="auto">
            <a:xfrm>
              <a:off x="3336" y="1628"/>
              <a:ext cx="272" cy="136"/>
            </a:xfrm>
            <a:prstGeom prst="line">
              <a:avLst/>
            </a:prstGeom>
            <a:noFill/>
            <a:ln w="38100">
              <a:solidFill>
                <a:srgbClr val="FA26D7"/>
              </a:solidFill>
              <a:round/>
              <a:headEnd/>
              <a:tailEnd/>
            </a:ln>
          </p:spPr>
          <p:txBody>
            <a:bodyPr wrap="none" anchor="ctr"/>
            <a:lstStyle/>
            <a:p>
              <a:endParaRPr lang="en-US"/>
            </a:p>
          </p:txBody>
        </p:sp>
        <p:sp>
          <p:nvSpPr>
            <p:cNvPr id="22558" name="Line 66"/>
            <p:cNvSpPr>
              <a:spLocks noChangeShapeType="1"/>
            </p:cNvSpPr>
            <p:nvPr/>
          </p:nvSpPr>
          <p:spPr bwMode="auto">
            <a:xfrm>
              <a:off x="3696" y="1908"/>
              <a:ext cx="0" cy="308"/>
            </a:xfrm>
            <a:prstGeom prst="line">
              <a:avLst/>
            </a:prstGeom>
            <a:noFill/>
            <a:ln w="38100">
              <a:solidFill>
                <a:srgbClr val="FA26D7"/>
              </a:solidFill>
              <a:round/>
              <a:headEnd/>
              <a:tailEnd/>
            </a:ln>
          </p:spPr>
          <p:txBody>
            <a:bodyPr wrap="none" anchor="ctr"/>
            <a:lstStyle/>
            <a:p>
              <a:endParaRPr lang="en-US"/>
            </a:p>
          </p:txBody>
        </p:sp>
        <p:sp>
          <p:nvSpPr>
            <p:cNvPr id="22559" name="Line 67"/>
            <p:cNvSpPr>
              <a:spLocks noChangeShapeType="1"/>
            </p:cNvSpPr>
            <p:nvPr/>
          </p:nvSpPr>
          <p:spPr bwMode="auto">
            <a:xfrm flipH="1">
              <a:off x="3412" y="2216"/>
              <a:ext cx="280" cy="160"/>
            </a:xfrm>
            <a:prstGeom prst="line">
              <a:avLst/>
            </a:prstGeom>
            <a:noFill/>
            <a:ln w="38100">
              <a:solidFill>
                <a:srgbClr val="FA26D7"/>
              </a:solidFill>
              <a:round/>
              <a:headEnd/>
              <a:tailEnd/>
            </a:ln>
          </p:spPr>
          <p:txBody>
            <a:bodyPr wrap="none" anchor="ctr"/>
            <a:lstStyle/>
            <a:p>
              <a:endParaRPr lang="en-US"/>
            </a:p>
          </p:txBody>
        </p:sp>
        <p:sp>
          <p:nvSpPr>
            <p:cNvPr id="22560" name="Line 68"/>
            <p:cNvSpPr>
              <a:spLocks noChangeShapeType="1"/>
            </p:cNvSpPr>
            <p:nvPr/>
          </p:nvSpPr>
          <p:spPr bwMode="auto">
            <a:xfrm>
              <a:off x="2976" y="2212"/>
              <a:ext cx="280" cy="156"/>
            </a:xfrm>
            <a:prstGeom prst="line">
              <a:avLst/>
            </a:prstGeom>
            <a:noFill/>
            <a:ln w="38100">
              <a:solidFill>
                <a:srgbClr val="FA26D7"/>
              </a:solidFill>
              <a:round/>
              <a:headEnd/>
              <a:tailEnd/>
            </a:ln>
          </p:spPr>
          <p:txBody>
            <a:bodyPr wrap="none" anchor="ctr"/>
            <a:lstStyle/>
            <a:p>
              <a:endParaRPr lang="en-US"/>
            </a:p>
          </p:txBody>
        </p:sp>
        <p:sp>
          <p:nvSpPr>
            <p:cNvPr id="22561" name="Text Box 69"/>
            <p:cNvSpPr txBox="1">
              <a:spLocks noChangeArrowheads="1"/>
            </p:cNvSpPr>
            <p:nvPr/>
          </p:nvSpPr>
          <p:spPr bwMode="auto">
            <a:xfrm>
              <a:off x="3494" y="1806"/>
              <a:ext cx="172" cy="192"/>
            </a:xfrm>
            <a:prstGeom prst="rect">
              <a:avLst/>
            </a:prstGeom>
            <a:noFill/>
            <a:ln w="9525">
              <a:noFill/>
              <a:miter lim="800000"/>
              <a:headEnd/>
              <a:tailEnd/>
            </a:ln>
          </p:spPr>
          <p:txBody>
            <a:bodyPr wrap="none">
              <a:spAutoFit/>
            </a:bodyPr>
            <a:lstStyle/>
            <a:p>
              <a:pPr algn="l" rtl="0" eaLnBrk="0" hangingPunct="0"/>
              <a:r>
                <a:rPr lang="en-US" sz="1400" b="1">
                  <a:solidFill>
                    <a:srgbClr val="000000"/>
                  </a:solidFill>
                  <a:latin typeface="Times" pitchFamily="1" charset="0"/>
                </a:rPr>
                <a:t>5</a:t>
              </a:r>
            </a:p>
          </p:txBody>
        </p:sp>
        <p:sp>
          <p:nvSpPr>
            <p:cNvPr id="22562" name="Text Box 70"/>
            <p:cNvSpPr txBox="1">
              <a:spLocks noChangeArrowheads="1"/>
            </p:cNvSpPr>
            <p:nvPr/>
          </p:nvSpPr>
          <p:spPr bwMode="auto">
            <a:xfrm>
              <a:off x="3494" y="2054"/>
              <a:ext cx="172" cy="192"/>
            </a:xfrm>
            <a:prstGeom prst="rect">
              <a:avLst/>
            </a:prstGeom>
            <a:noFill/>
            <a:ln w="9525">
              <a:noFill/>
              <a:miter lim="800000"/>
              <a:headEnd/>
              <a:tailEnd/>
            </a:ln>
          </p:spPr>
          <p:txBody>
            <a:bodyPr wrap="none">
              <a:spAutoFit/>
            </a:bodyPr>
            <a:lstStyle/>
            <a:p>
              <a:pPr algn="l" rtl="0" eaLnBrk="0" hangingPunct="0"/>
              <a:r>
                <a:rPr lang="en-US" sz="1400" b="1">
                  <a:solidFill>
                    <a:srgbClr val="000000"/>
                  </a:solidFill>
                  <a:latin typeface="Times" pitchFamily="1" charset="0"/>
                </a:rPr>
                <a:t>6</a:t>
              </a:r>
            </a:p>
          </p:txBody>
        </p:sp>
        <p:sp>
          <p:nvSpPr>
            <p:cNvPr id="22563" name="Text Box 71"/>
            <p:cNvSpPr txBox="1">
              <a:spLocks noChangeArrowheads="1"/>
            </p:cNvSpPr>
            <p:nvPr/>
          </p:nvSpPr>
          <p:spPr bwMode="auto">
            <a:xfrm>
              <a:off x="3254" y="2150"/>
              <a:ext cx="172" cy="192"/>
            </a:xfrm>
            <a:prstGeom prst="rect">
              <a:avLst/>
            </a:prstGeom>
            <a:noFill/>
            <a:ln w="9525">
              <a:noFill/>
              <a:miter lim="800000"/>
              <a:headEnd/>
              <a:tailEnd/>
            </a:ln>
          </p:spPr>
          <p:txBody>
            <a:bodyPr wrap="none">
              <a:spAutoFit/>
            </a:bodyPr>
            <a:lstStyle/>
            <a:p>
              <a:pPr algn="l" rtl="0" eaLnBrk="0" hangingPunct="0"/>
              <a:r>
                <a:rPr lang="en-US" sz="1400" b="1">
                  <a:solidFill>
                    <a:srgbClr val="000000"/>
                  </a:solidFill>
                  <a:latin typeface="Times" pitchFamily="1" charset="0"/>
                </a:rPr>
                <a:t>1</a:t>
              </a:r>
            </a:p>
          </p:txBody>
        </p:sp>
        <p:sp>
          <p:nvSpPr>
            <p:cNvPr id="22564" name="Text Box 72"/>
            <p:cNvSpPr txBox="1">
              <a:spLocks noChangeArrowheads="1"/>
            </p:cNvSpPr>
            <p:nvPr/>
          </p:nvSpPr>
          <p:spPr bwMode="auto">
            <a:xfrm>
              <a:off x="2990" y="2070"/>
              <a:ext cx="172" cy="192"/>
            </a:xfrm>
            <a:prstGeom prst="rect">
              <a:avLst/>
            </a:prstGeom>
            <a:noFill/>
            <a:ln w="9525">
              <a:noFill/>
              <a:miter lim="800000"/>
              <a:headEnd/>
              <a:tailEnd/>
            </a:ln>
          </p:spPr>
          <p:txBody>
            <a:bodyPr wrap="none">
              <a:spAutoFit/>
            </a:bodyPr>
            <a:lstStyle/>
            <a:p>
              <a:pPr algn="l" rtl="0" eaLnBrk="0" hangingPunct="0"/>
              <a:r>
                <a:rPr lang="en-US" sz="1400" b="1">
                  <a:solidFill>
                    <a:srgbClr val="000000"/>
                  </a:solidFill>
                  <a:latin typeface="Times" pitchFamily="1" charset="0"/>
                </a:rPr>
                <a:t>2</a:t>
              </a:r>
            </a:p>
          </p:txBody>
        </p:sp>
        <p:sp>
          <p:nvSpPr>
            <p:cNvPr id="22565" name="Text Box 73"/>
            <p:cNvSpPr txBox="1">
              <a:spLocks noChangeArrowheads="1"/>
            </p:cNvSpPr>
            <p:nvPr/>
          </p:nvSpPr>
          <p:spPr bwMode="auto">
            <a:xfrm>
              <a:off x="2990" y="1790"/>
              <a:ext cx="172" cy="192"/>
            </a:xfrm>
            <a:prstGeom prst="rect">
              <a:avLst/>
            </a:prstGeom>
            <a:noFill/>
            <a:ln w="9525">
              <a:noFill/>
              <a:miter lim="800000"/>
              <a:headEnd/>
              <a:tailEnd/>
            </a:ln>
          </p:spPr>
          <p:txBody>
            <a:bodyPr wrap="none">
              <a:spAutoFit/>
            </a:bodyPr>
            <a:lstStyle/>
            <a:p>
              <a:pPr algn="l" rtl="0" eaLnBrk="0" hangingPunct="0"/>
              <a:r>
                <a:rPr lang="en-US" sz="1400" b="1">
                  <a:solidFill>
                    <a:srgbClr val="000000"/>
                  </a:solidFill>
                  <a:latin typeface="Times" pitchFamily="1" charset="0"/>
                </a:rPr>
                <a:t>3</a:t>
              </a:r>
            </a:p>
          </p:txBody>
        </p:sp>
        <p:sp>
          <p:nvSpPr>
            <p:cNvPr id="22566" name="Text Box 74"/>
            <p:cNvSpPr txBox="1">
              <a:spLocks noChangeArrowheads="1"/>
            </p:cNvSpPr>
            <p:nvPr/>
          </p:nvSpPr>
          <p:spPr bwMode="auto">
            <a:xfrm>
              <a:off x="3254" y="1654"/>
              <a:ext cx="172" cy="192"/>
            </a:xfrm>
            <a:prstGeom prst="rect">
              <a:avLst/>
            </a:prstGeom>
            <a:noFill/>
            <a:ln w="9525">
              <a:noFill/>
              <a:miter lim="800000"/>
              <a:headEnd/>
              <a:tailEnd/>
            </a:ln>
          </p:spPr>
          <p:txBody>
            <a:bodyPr wrap="none">
              <a:spAutoFit/>
            </a:bodyPr>
            <a:lstStyle/>
            <a:p>
              <a:pPr algn="l" rtl="0" eaLnBrk="0" hangingPunct="0"/>
              <a:r>
                <a:rPr lang="en-US" sz="1400" b="1">
                  <a:solidFill>
                    <a:srgbClr val="000000"/>
                  </a:solidFill>
                  <a:latin typeface="Times" pitchFamily="1" charset="0"/>
                </a:rPr>
                <a:t>4</a:t>
              </a:r>
            </a:p>
          </p:txBody>
        </p:sp>
      </p:grpSp>
      <p:grpSp>
        <p:nvGrpSpPr>
          <p:cNvPr id="4" name="Group 82"/>
          <p:cNvGrpSpPr>
            <a:grpSpLocks/>
          </p:cNvGrpSpPr>
          <p:nvPr/>
        </p:nvGrpSpPr>
        <p:grpSpPr bwMode="auto">
          <a:xfrm>
            <a:off x="3789363" y="2916238"/>
            <a:ext cx="1809750" cy="2147887"/>
            <a:chOff x="2675" y="1981"/>
            <a:chExt cx="1140" cy="1353"/>
          </a:xfrm>
        </p:grpSpPr>
        <p:grpSp>
          <p:nvGrpSpPr>
            <p:cNvPr id="5" name="Group 81"/>
            <p:cNvGrpSpPr>
              <a:grpSpLocks/>
            </p:cNvGrpSpPr>
            <p:nvPr/>
          </p:nvGrpSpPr>
          <p:grpSpPr bwMode="auto">
            <a:xfrm>
              <a:off x="2675" y="1981"/>
              <a:ext cx="1140" cy="931"/>
              <a:chOff x="2675" y="1981"/>
              <a:chExt cx="1140" cy="931"/>
            </a:xfrm>
          </p:grpSpPr>
          <p:sp>
            <p:nvSpPr>
              <p:cNvPr id="22540" name="Text Box 47"/>
              <p:cNvSpPr txBox="1">
                <a:spLocks noChangeArrowheads="1"/>
              </p:cNvSpPr>
              <p:nvPr/>
            </p:nvSpPr>
            <p:spPr bwMode="auto">
              <a:xfrm>
                <a:off x="3131" y="2104"/>
                <a:ext cx="228" cy="250"/>
              </a:xfrm>
              <a:prstGeom prst="rect">
                <a:avLst/>
              </a:prstGeom>
              <a:noFill/>
              <a:ln w="38100">
                <a:noFill/>
                <a:miter lim="800000"/>
                <a:headEnd/>
                <a:tailEnd/>
              </a:ln>
            </p:spPr>
            <p:txBody>
              <a:bodyPr>
                <a:spAutoFit/>
              </a:bodyPr>
              <a:lstStyle/>
              <a:p>
                <a:pPr algn="l" rtl="0" eaLnBrk="0" hangingPunct="0">
                  <a:spcBef>
                    <a:spcPct val="50000"/>
                  </a:spcBef>
                </a:pPr>
                <a:r>
                  <a:rPr lang="en-US" sz="2000" b="1">
                    <a:solidFill>
                      <a:srgbClr val="000000"/>
                    </a:solidFill>
                    <a:latin typeface="Arial" charset="0"/>
                  </a:rPr>
                  <a:t>O</a:t>
                </a:r>
              </a:p>
            </p:txBody>
          </p:sp>
          <p:sp>
            <p:nvSpPr>
              <p:cNvPr id="22541" name="Line 48"/>
              <p:cNvSpPr>
                <a:spLocks noChangeShapeType="1"/>
              </p:cNvSpPr>
              <p:nvPr/>
            </p:nvSpPr>
            <p:spPr bwMode="auto">
              <a:xfrm>
                <a:off x="2784" y="2248"/>
                <a:ext cx="0" cy="232"/>
              </a:xfrm>
              <a:prstGeom prst="line">
                <a:avLst/>
              </a:prstGeom>
              <a:noFill/>
              <a:ln w="38100">
                <a:solidFill>
                  <a:srgbClr val="FF0000"/>
                </a:solidFill>
                <a:round/>
                <a:headEnd/>
                <a:tailEnd/>
              </a:ln>
            </p:spPr>
            <p:txBody>
              <a:bodyPr wrap="none" anchor="ctr"/>
              <a:lstStyle/>
              <a:p>
                <a:endParaRPr lang="en-US"/>
              </a:p>
            </p:txBody>
          </p:sp>
          <p:sp>
            <p:nvSpPr>
              <p:cNvPr id="22542" name="Line 49"/>
              <p:cNvSpPr>
                <a:spLocks noChangeShapeType="1"/>
              </p:cNvSpPr>
              <p:nvPr/>
            </p:nvSpPr>
            <p:spPr bwMode="auto">
              <a:xfrm flipH="1">
                <a:off x="2784" y="2272"/>
                <a:ext cx="368" cy="208"/>
              </a:xfrm>
              <a:prstGeom prst="line">
                <a:avLst/>
              </a:prstGeom>
              <a:noFill/>
              <a:ln w="38100">
                <a:solidFill>
                  <a:srgbClr val="FF0000"/>
                </a:solidFill>
                <a:round/>
                <a:headEnd/>
                <a:tailEnd/>
              </a:ln>
            </p:spPr>
            <p:txBody>
              <a:bodyPr wrap="none" anchor="ctr"/>
              <a:lstStyle/>
              <a:p>
                <a:endParaRPr lang="en-US"/>
              </a:p>
            </p:txBody>
          </p:sp>
          <p:sp>
            <p:nvSpPr>
              <p:cNvPr id="22543" name="Line 50"/>
              <p:cNvSpPr>
                <a:spLocks noChangeShapeType="1"/>
              </p:cNvSpPr>
              <p:nvPr/>
            </p:nvSpPr>
            <p:spPr bwMode="auto">
              <a:xfrm>
                <a:off x="2784" y="2480"/>
                <a:ext cx="184" cy="432"/>
              </a:xfrm>
              <a:prstGeom prst="line">
                <a:avLst/>
              </a:prstGeom>
              <a:noFill/>
              <a:ln w="38100">
                <a:solidFill>
                  <a:srgbClr val="FF0000"/>
                </a:solidFill>
                <a:round/>
                <a:headEnd/>
                <a:tailEnd/>
              </a:ln>
            </p:spPr>
            <p:txBody>
              <a:bodyPr wrap="none" anchor="ctr"/>
              <a:lstStyle/>
              <a:p>
                <a:endParaRPr lang="en-US"/>
              </a:p>
            </p:txBody>
          </p:sp>
          <p:sp>
            <p:nvSpPr>
              <p:cNvPr id="22544" name="Line 51"/>
              <p:cNvSpPr>
                <a:spLocks noChangeShapeType="1"/>
              </p:cNvSpPr>
              <p:nvPr/>
            </p:nvSpPr>
            <p:spPr bwMode="auto">
              <a:xfrm>
                <a:off x="3352" y="2277"/>
                <a:ext cx="376" cy="208"/>
              </a:xfrm>
              <a:prstGeom prst="line">
                <a:avLst/>
              </a:prstGeom>
              <a:noFill/>
              <a:ln w="38100">
                <a:solidFill>
                  <a:srgbClr val="FF0000"/>
                </a:solidFill>
                <a:round/>
                <a:headEnd/>
                <a:tailEnd/>
              </a:ln>
            </p:spPr>
            <p:txBody>
              <a:bodyPr wrap="none" anchor="ctr"/>
              <a:lstStyle/>
              <a:p>
                <a:endParaRPr lang="en-US"/>
              </a:p>
            </p:txBody>
          </p:sp>
          <p:sp>
            <p:nvSpPr>
              <p:cNvPr id="22545" name="Line 52"/>
              <p:cNvSpPr>
                <a:spLocks noChangeShapeType="1"/>
              </p:cNvSpPr>
              <p:nvPr/>
            </p:nvSpPr>
            <p:spPr bwMode="auto">
              <a:xfrm flipH="1">
                <a:off x="3547" y="2480"/>
                <a:ext cx="176" cy="432"/>
              </a:xfrm>
              <a:prstGeom prst="line">
                <a:avLst/>
              </a:prstGeom>
              <a:noFill/>
              <a:ln w="38100">
                <a:solidFill>
                  <a:srgbClr val="FF0000"/>
                </a:solidFill>
                <a:round/>
                <a:headEnd/>
                <a:tailEnd/>
              </a:ln>
            </p:spPr>
            <p:txBody>
              <a:bodyPr wrap="none" anchor="ctr"/>
              <a:lstStyle/>
              <a:p>
                <a:endParaRPr lang="en-US"/>
              </a:p>
            </p:txBody>
          </p:sp>
          <p:sp>
            <p:nvSpPr>
              <p:cNvPr id="22546" name="Line 53"/>
              <p:cNvSpPr>
                <a:spLocks noChangeShapeType="1"/>
              </p:cNvSpPr>
              <p:nvPr/>
            </p:nvSpPr>
            <p:spPr bwMode="auto">
              <a:xfrm>
                <a:off x="2974" y="2911"/>
                <a:ext cx="568" cy="0"/>
              </a:xfrm>
              <a:prstGeom prst="line">
                <a:avLst/>
              </a:prstGeom>
              <a:noFill/>
              <a:ln w="38100">
                <a:solidFill>
                  <a:srgbClr val="FF0000"/>
                </a:solidFill>
                <a:round/>
                <a:headEnd/>
                <a:tailEnd/>
              </a:ln>
            </p:spPr>
            <p:txBody>
              <a:bodyPr wrap="none" anchor="ctr"/>
              <a:lstStyle/>
              <a:p>
                <a:endParaRPr lang="en-US"/>
              </a:p>
            </p:txBody>
          </p:sp>
          <p:sp>
            <p:nvSpPr>
              <p:cNvPr id="22547" name="Text Box 54"/>
              <p:cNvSpPr txBox="1">
                <a:spLocks noChangeArrowheads="1"/>
              </p:cNvSpPr>
              <p:nvPr/>
            </p:nvSpPr>
            <p:spPr bwMode="auto">
              <a:xfrm>
                <a:off x="2675" y="2024"/>
                <a:ext cx="228" cy="250"/>
              </a:xfrm>
              <a:prstGeom prst="rect">
                <a:avLst/>
              </a:prstGeom>
              <a:noFill/>
              <a:ln w="38100">
                <a:noFill/>
                <a:miter lim="800000"/>
                <a:headEnd/>
                <a:tailEnd/>
              </a:ln>
            </p:spPr>
            <p:txBody>
              <a:bodyPr>
                <a:spAutoFit/>
              </a:bodyPr>
              <a:lstStyle/>
              <a:p>
                <a:pPr algn="l" rtl="0" eaLnBrk="0" hangingPunct="0">
                  <a:spcBef>
                    <a:spcPct val="50000"/>
                  </a:spcBef>
                </a:pPr>
                <a:r>
                  <a:rPr lang="en-US" sz="2000" b="1">
                    <a:solidFill>
                      <a:srgbClr val="000000"/>
                    </a:solidFill>
                    <a:latin typeface="Arial" charset="0"/>
                  </a:rPr>
                  <a:t>C</a:t>
                </a:r>
              </a:p>
            </p:txBody>
          </p:sp>
          <p:sp>
            <p:nvSpPr>
              <p:cNvPr id="22548" name="Text Box 55"/>
              <p:cNvSpPr txBox="1">
                <a:spLocks noChangeArrowheads="1"/>
              </p:cNvSpPr>
              <p:nvPr/>
            </p:nvSpPr>
            <p:spPr bwMode="auto">
              <a:xfrm>
                <a:off x="2907" y="1981"/>
                <a:ext cx="324" cy="192"/>
              </a:xfrm>
              <a:prstGeom prst="rect">
                <a:avLst/>
              </a:prstGeom>
              <a:noFill/>
              <a:ln w="38100">
                <a:noFill/>
                <a:miter lim="800000"/>
                <a:headEnd/>
                <a:tailEnd/>
              </a:ln>
            </p:spPr>
            <p:txBody>
              <a:bodyPr>
                <a:spAutoFit/>
              </a:bodyPr>
              <a:lstStyle/>
              <a:p>
                <a:pPr algn="l" rtl="0" eaLnBrk="0" hangingPunct="0">
                  <a:spcBef>
                    <a:spcPct val="50000"/>
                  </a:spcBef>
                </a:pPr>
                <a:r>
                  <a:rPr lang="en-US" sz="1400" b="1">
                    <a:solidFill>
                      <a:srgbClr val="000000"/>
                    </a:solidFill>
                    <a:latin typeface="Times" pitchFamily="1" charset="0"/>
                  </a:rPr>
                  <a:t>5’</a:t>
                </a:r>
              </a:p>
            </p:txBody>
          </p:sp>
          <p:sp>
            <p:nvSpPr>
              <p:cNvPr id="22549" name="Text Box 56"/>
              <p:cNvSpPr txBox="1">
                <a:spLocks noChangeArrowheads="1"/>
              </p:cNvSpPr>
              <p:nvPr/>
            </p:nvSpPr>
            <p:spPr bwMode="auto">
              <a:xfrm>
                <a:off x="3491" y="2429"/>
                <a:ext cx="324" cy="192"/>
              </a:xfrm>
              <a:prstGeom prst="rect">
                <a:avLst/>
              </a:prstGeom>
              <a:noFill/>
              <a:ln w="38100">
                <a:noFill/>
                <a:miter lim="800000"/>
                <a:headEnd/>
                <a:tailEnd/>
              </a:ln>
            </p:spPr>
            <p:txBody>
              <a:bodyPr>
                <a:spAutoFit/>
              </a:bodyPr>
              <a:lstStyle/>
              <a:p>
                <a:pPr algn="l" rtl="0" eaLnBrk="0" hangingPunct="0">
                  <a:spcBef>
                    <a:spcPct val="50000"/>
                  </a:spcBef>
                </a:pPr>
                <a:r>
                  <a:rPr lang="en-US" sz="1400" b="1">
                    <a:solidFill>
                      <a:srgbClr val="000000"/>
                    </a:solidFill>
                    <a:latin typeface="Times" pitchFamily="1" charset="0"/>
                  </a:rPr>
                  <a:t>1’</a:t>
                </a:r>
              </a:p>
            </p:txBody>
          </p:sp>
          <p:sp>
            <p:nvSpPr>
              <p:cNvPr id="22550" name="Text Box 57"/>
              <p:cNvSpPr txBox="1">
                <a:spLocks noChangeArrowheads="1"/>
              </p:cNvSpPr>
              <p:nvPr/>
            </p:nvSpPr>
            <p:spPr bwMode="auto">
              <a:xfrm>
                <a:off x="2811" y="2413"/>
                <a:ext cx="324" cy="192"/>
              </a:xfrm>
              <a:prstGeom prst="rect">
                <a:avLst/>
              </a:prstGeom>
              <a:noFill/>
              <a:ln w="38100">
                <a:noFill/>
                <a:miter lim="800000"/>
                <a:headEnd/>
                <a:tailEnd/>
              </a:ln>
            </p:spPr>
            <p:txBody>
              <a:bodyPr>
                <a:spAutoFit/>
              </a:bodyPr>
              <a:lstStyle/>
              <a:p>
                <a:pPr algn="l" rtl="0" eaLnBrk="0" hangingPunct="0">
                  <a:spcBef>
                    <a:spcPct val="50000"/>
                  </a:spcBef>
                </a:pPr>
                <a:r>
                  <a:rPr lang="en-US" sz="1400" b="1">
                    <a:solidFill>
                      <a:srgbClr val="000000"/>
                    </a:solidFill>
                    <a:latin typeface="Times" pitchFamily="1" charset="0"/>
                  </a:rPr>
                  <a:t>4’</a:t>
                </a:r>
              </a:p>
            </p:txBody>
          </p:sp>
          <p:sp>
            <p:nvSpPr>
              <p:cNvPr id="22551" name="Text Box 58"/>
              <p:cNvSpPr txBox="1">
                <a:spLocks noChangeArrowheads="1"/>
              </p:cNvSpPr>
              <p:nvPr/>
            </p:nvSpPr>
            <p:spPr bwMode="auto">
              <a:xfrm>
                <a:off x="2963" y="2709"/>
                <a:ext cx="324" cy="192"/>
              </a:xfrm>
              <a:prstGeom prst="rect">
                <a:avLst/>
              </a:prstGeom>
              <a:noFill/>
              <a:ln w="38100">
                <a:noFill/>
                <a:miter lim="800000"/>
                <a:headEnd/>
                <a:tailEnd/>
              </a:ln>
            </p:spPr>
            <p:txBody>
              <a:bodyPr>
                <a:spAutoFit/>
              </a:bodyPr>
              <a:lstStyle/>
              <a:p>
                <a:pPr algn="l" rtl="0" eaLnBrk="0" hangingPunct="0">
                  <a:spcBef>
                    <a:spcPct val="50000"/>
                  </a:spcBef>
                </a:pPr>
                <a:r>
                  <a:rPr lang="en-US" sz="1400" b="1">
                    <a:solidFill>
                      <a:srgbClr val="000000"/>
                    </a:solidFill>
                    <a:latin typeface="Times" pitchFamily="1" charset="0"/>
                  </a:rPr>
                  <a:t>3’</a:t>
                </a:r>
              </a:p>
            </p:txBody>
          </p:sp>
          <p:sp>
            <p:nvSpPr>
              <p:cNvPr id="22552" name="Text Box 59"/>
              <p:cNvSpPr txBox="1">
                <a:spLocks noChangeArrowheads="1"/>
              </p:cNvSpPr>
              <p:nvPr/>
            </p:nvSpPr>
            <p:spPr bwMode="auto">
              <a:xfrm>
                <a:off x="3347" y="2709"/>
                <a:ext cx="324" cy="192"/>
              </a:xfrm>
              <a:prstGeom prst="rect">
                <a:avLst/>
              </a:prstGeom>
              <a:noFill/>
              <a:ln w="38100">
                <a:noFill/>
                <a:miter lim="800000"/>
                <a:headEnd/>
                <a:tailEnd/>
              </a:ln>
            </p:spPr>
            <p:txBody>
              <a:bodyPr>
                <a:spAutoFit/>
              </a:bodyPr>
              <a:lstStyle/>
              <a:p>
                <a:pPr algn="l" rtl="0" eaLnBrk="0" hangingPunct="0">
                  <a:spcBef>
                    <a:spcPct val="50000"/>
                  </a:spcBef>
                </a:pPr>
                <a:r>
                  <a:rPr lang="en-US" sz="1400" b="1">
                    <a:solidFill>
                      <a:srgbClr val="000000"/>
                    </a:solidFill>
                    <a:latin typeface="Times" pitchFamily="1" charset="0"/>
                  </a:rPr>
                  <a:t>2’</a:t>
                </a:r>
              </a:p>
            </p:txBody>
          </p:sp>
        </p:grpSp>
        <p:sp>
          <p:nvSpPr>
            <p:cNvPr id="22536" name="Line 76"/>
            <p:cNvSpPr>
              <a:spLocks noChangeShapeType="1"/>
            </p:cNvSpPr>
            <p:nvPr/>
          </p:nvSpPr>
          <p:spPr bwMode="auto">
            <a:xfrm flipV="1">
              <a:off x="3736" y="2064"/>
              <a:ext cx="0" cy="592"/>
            </a:xfrm>
            <a:prstGeom prst="line">
              <a:avLst/>
            </a:prstGeom>
            <a:noFill/>
            <a:ln w="38100">
              <a:solidFill>
                <a:srgbClr val="FF0000"/>
              </a:solidFill>
              <a:round/>
              <a:headEnd/>
              <a:tailEnd/>
            </a:ln>
          </p:spPr>
          <p:txBody>
            <a:bodyPr wrap="none" anchor="ctr"/>
            <a:lstStyle/>
            <a:p>
              <a:endParaRPr lang="en-US"/>
            </a:p>
          </p:txBody>
        </p:sp>
        <p:sp>
          <p:nvSpPr>
            <p:cNvPr id="22537" name="Line 78"/>
            <p:cNvSpPr>
              <a:spLocks noChangeShapeType="1"/>
            </p:cNvSpPr>
            <p:nvPr/>
          </p:nvSpPr>
          <p:spPr bwMode="auto">
            <a:xfrm>
              <a:off x="2975" y="2659"/>
              <a:ext cx="0" cy="471"/>
            </a:xfrm>
            <a:prstGeom prst="line">
              <a:avLst/>
            </a:prstGeom>
            <a:noFill/>
            <a:ln w="28575">
              <a:solidFill>
                <a:srgbClr val="FF0000"/>
              </a:solidFill>
              <a:round/>
              <a:headEnd/>
              <a:tailEnd/>
            </a:ln>
          </p:spPr>
          <p:txBody>
            <a:bodyPr wrap="none" anchor="ctr"/>
            <a:lstStyle/>
            <a:p>
              <a:endParaRPr lang="en-US"/>
            </a:p>
          </p:txBody>
        </p:sp>
        <p:sp>
          <p:nvSpPr>
            <p:cNvPr id="22538" name="Line 79"/>
            <p:cNvSpPr>
              <a:spLocks noChangeShapeType="1"/>
            </p:cNvSpPr>
            <p:nvPr/>
          </p:nvSpPr>
          <p:spPr bwMode="auto">
            <a:xfrm>
              <a:off x="2975" y="2667"/>
              <a:ext cx="0" cy="471"/>
            </a:xfrm>
            <a:prstGeom prst="line">
              <a:avLst/>
            </a:prstGeom>
            <a:noFill/>
            <a:ln w="28575">
              <a:solidFill>
                <a:srgbClr val="FF0000"/>
              </a:solidFill>
              <a:round/>
              <a:headEnd/>
              <a:tailEnd/>
            </a:ln>
          </p:spPr>
          <p:txBody>
            <a:bodyPr wrap="none" anchor="ctr"/>
            <a:lstStyle/>
            <a:p>
              <a:endParaRPr lang="en-US"/>
            </a:p>
          </p:txBody>
        </p:sp>
        <p:sp>
          <p:nvSpPr>
            <p:cNvPr id="22539" name="Text Box 80"/>
            <p:cNvSpPr txBox="1">
              <a:spLocks noChangeArrowheads="1"/>
            </p:cNvSpPr>
            <p:nvPr/>
          </p:nvSpPr>
          <p:spPr bwMode="auto">
            <a:xfrm>
              <a:off x="2837" y="3084"/>
              <a:ext cx="557" cy="250"/>
            </a:xfrm>
            <a:prstGeom prst="rect">
              <a:avLst/>
            </a:prstGeom>
            <a:noFill/>
            <a:ln w="9525">
              <a:noFill/>
              <a:miter lim="800000"/>
              <a:headEnd/>
              <a:tailEnd/>
            </a:ln>
          </p:spPr>
          <p:txBody>
            <a:bodyPr>
              <a:spAutoFit/>
            </a:bodyPr>
            <a:lstStyle/>
            <a:p>
              <a:pPr algn="l" rtl="0" eaLnBrk="0" hangingPunct="0">
                <a:spcBef>
                  <a:spcPct val="50000"/>
                </a:spcBef>
              </a:pPr>
              <a:r>
                <a:rPr lang="en-US" sz="2000" b="1">
                  <a:solidFill>
                    <a:srgbClr val="000000"/>
                  </a:solidFill>
                  <a:latin typeface="Arial" charset="0"/>
                </a:rPr>
                <a:t>OH</a:t>
              </a:r>
            </a:p>
          </p:txBody>
        </p:sp>
      </p:grpSp>
      <p:sp>
        <p:nvSpPr>
          <p:cNvPr id="14424" name="Rectangle 88"/>
          <p:cNvSpPr>
            <a:spLocks noChangeArrowheads="1"/>
          </p:cNvSpPr>
          <p:nvPr/>
        </p:nvSpPr>
        <p:spPr bwMode="auto">
          <a:xfrm>
            <a:off x="3810000" y="5456238"/>
            <a:ext cx="2146300" cy="396875"/>
          </a:xfrm>
          <a:prstGeom prst="rect">
            <a:avLst/>
          </a:prstGeom>
          <a:noFill/>
          <a:ln w="9525">
            <a:noFill/>
            <a:miter lim="800000"/>
            <a:headEnd/>
            <a:tailEnd/>
          </a:ln>
        </p:spPr>
        <p:txBody>
          <a:bodyPr>
            <a:spAutoFit/>
          </a:bodyPr>
          <a:lstStyle/>
          <a:p>
            <a:pPr algn="just" rtl="0" eaLnBrk="0" hangingPunct="0"/>
            <a:r>
              <a:rPr lang="en-US" sz="2000" b="1">
                <a:solidFill>
                  <a:srgbClr val="000000"/>
                </a:solidFill>
                <a:latin typeface="Arial" charset="0"/>
              </a:rPr>
              <a:t>Mono</a:t>
            </a:r>
            <a:r>
              <a:rPr lang="en-US" sz="2000">
                <a:solidFill>
                  <a:srgbClr val="000000"/>
                </a:solidFill>
                <a:latin typeface="Arial" charset="0"/>
              </a:rPr>
              <a:t>phosphate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4"/>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1000" fill="hold"/>
                                        <p:tgtEl>
                                          <p:spTgt spid="2"/>
                                        </p:tgtEl>
                                        <p:attrNameLst>
                                          <p:attrName>ppt_w</p:attrName>
                                        </p:attrNameLst>
                                      </p:cBhvr>
                                      <p:tavLst>
                                        <p:tav tm="0">
                                          <p:val>
                                            <p:fltVal val="0"/>
                                          </p:val>
                                        </p:tav>
                                        <p:tav tm="100000">
                                          <p:val>
                                            <p:strVal val="#ppt_w"/>
                                          </p:val>
                                        </p:tav>
                                      </p:tavLst>
                                    </p:anim>
                                    <p:anim calcmode="lin" valueType="num">
                                      <p:cBhvr>
                                        <p:cTn id="16" dur="1000" fill="hold"/>
                                        <p:tgtEl>
                                          <p:spTgt spid="2"/>
                                        </p:tgtEl>
                                        <p:attrNameLst>
                                          <p:attrName>ppt_h</p:attrName>
                                        </p:attrNameLst>
                                      </p:cBhvr>
                                      <p:tavLst>
                                        <p:tav tm="0">
                                          <p:val>
                                            <p:fltVal val="0"/>
                                          </p:val>
                                        </p:tav>
                                        <p:tav tm="100000">
                                          <p:val>
                                            <p:strVal val="#ppt_h"/>
                                          </p:val>
                                        </p:tav>
                                      </p:tavLst>
                                    </p:anim>
                                    <p:anim calcmode="lin" valueType="num">
                                      <p:cBhvr>
                                        <p:cTn id="17" dur="1000" fill="hold"/>
                                        <p:tgtEl>
                                          <p:spTgt spid="2"/>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2"/>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9" fill="hold">
                      <p:stCondLst>
                        <p:cond delay="indefinite"/>
                      </p:stCondLst>
                      <p:childTnLst>
                        <p:par>
                          <p:cTn id="20" fill="hold">
                            <p:stCondLst>
                              <p:cond delay="0"/>
                            </p:stCondLst>
                            <p:childTnLst>
                              <p:par>
                                <p:cTn id="21" presetID="15" presetClass="entr" presetSubtype="0"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p:cTn id="23" dur="1000" fill="hold"/>
                                        <p:tgtEl>
                                          <p:spTgt spid="3"/>
                                        </p:tgtEl>
                                        <p:attrNameLst>
                                          <p:attrName>ppt_w</p:attrName>
                                        </p:attrNameLst>
                                      </p:cBhvr>
                                      <p:tavLst>
                                        <p:tav tm="0">
                                          <p:val>
                                            <p:fltVal val="0"/>
                                          </p:val>
                                        </p:tav>
                                        <p:tav tm="100000">
                                          <p:val>
                                            <p:strVal val="#ppt_w"/>
                                          </p:val>
                                        </p:tav>
                                      </p:tavLst>
                                    </p:anim>
                                    <p:anim calcmode="lin" valueType="num">
                                      <p:cBhvr>
                                        <p:cTn id="24" dur="1000" fill="hold"/>
                                        <p:tgtEl>
                                          <p:spTgt spid="3"/>
                                        </p:tgtEl>
                                        <p:attrNameLst>
                                          <p:attrName>ppt_h</p:attrName>
                                        </p:attrNameLst>
                                      </p:cBhvr>
                                      <p:tavLst>
                                        <p:tav tm="0">
                                          <p:val>
                                            <p:fltVal val="0"/>
                                          </p:val>
                                        </p:tav>
                                        <p:tav tm="100000">
                                          <p:val>
                                            <p:strVal val="#ppt_h"/>
                                          </p:val>
                                        </p:tav>
                                      </p:tavLst>
                                    </p:anim>
                                    <p:anim calcmode="lin" valueType="num">
                                      <p:cBhvr>
                                        <p:cTn id="25" dur="1000" fill="hold"/>
                                        <p:tgtEl>
                                          <p:spTgt spid="3"/>
                                        </p:tgtEl>
                                        <p:attrNameLst>
                                          <p:attrName>ppt_x</p:attrName>
                                        </p:attrNameLst>
                                      </p:cBhvr>
                                      <p:tavLst>
                                        <p:tav tm="0" fmla="#ppt_x+(cos(-2*pi*(1-$))*-#ppt_x-sin(-2*pi*(1-$))*(1-#ppt_y))*(1-$)">
                                          <p:val>
                                            <p:fltVal val="0"/>
                                          </p:val>
                                        </p:tav>
                                        <p:tav tm="100000">
                                          <p:val>
                                            <p:fltVal val="1"/>
                                          </p:val>
                                        </p:tav>
                                      </p:tavLst>
                                    </p:anim>
                                    <p:anim calcmode="lin" valueType="num">
                                      <p:cBhvr>
                                        <p:cTn id="26" dur="1000" fill="hold"/>
                                        <p:tgtEl>
                                          <p:spTgt spid="3"/>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7" fill="hold">
                      <p:stCondLst>
                        <p:cond delay="indefinite"/>
                      </p:stCondLst>
                      <p:childTnLst>
                        <p:par>
                          <p:cTn id="28" fill="hold">
                            <p:stCondLst>
                              <p:cond delay="0"/>
                            </p:stCondLst>
                            <p:childTnLst>
                              <p:par>
                                <p:cTn id="29" presetID="23" presetClass="entr" presetSubtype="528" fill="hold" grpId="0" nodeType="clickEffect">
                                  <p:stCondLst>
                                    <p:cond delay="0"/>
                                  </p:stCondLst>
                                  <p:childTnLst>
                                    <p:set>
                                      <p:cBhvr>
                                        <p:cTn id="30" dur="1" fill="hold">
                                          <p:stCondLst>
                                            <p:cond delay="0"/>
                                          </p:stCondLst>
                                        </p:cTn>
                                        <p:tgtEl>
                                          <p:spTgt spid="14424"/>
                                        </p:tgtEl>
                                        <p:attrNameLst>
                                          <p:attrName>style.visibility</p:attrName>
                                        </p:attrNameLst>
                                      </p:cBhvr>
                                      <p:to>
                                        <p:strVal val="visible"/>
                                      </p:to>
                                    </p:set>
                                    <p:anim calcmode="lin" valueType="num">
                                      <p:cBhvr>
                                        <p:cTn id="31" dur="500" fill="hold"/>
                                        <p:tgtEl>
                                          <p:spTgt spid="14424"/>
                                        </p:tgtEl>
                                        <p:attrNameLst>
                                          <p:attrName>ppt_w</p:attrName>
                                        </p:attrNameLst>
                                      </p:cBhvr>
                                      <p:tavLst>
                                        <p:tav tm="0">
                                          <p:val>
                                            <p:fltVal val="0"/>
                                          </p:val>
                                        </p:tav>
                                        <p:tav tm="100000">
                                          <p:val>
                                            <p:strVal val="#ppt_w"/>
                                          </p:val>
                                        </p:tav>
                                      </p:tavLst>
                                    </p:anim>
                                    <p:anim calcmode="lin" valueType="num">
                                      <p:cBhvr>
                                        <p:cTn id="32" dur="500" fill="hold"/>
                                        <p:tgtEl>
                                          <p:spTgt spid="14424"/>
                                        </p:tgtEl>
                                        <p:attrNameLst>
                                          <p:attrName>ppt_h</p:attrName>
                                        </p:attrNameLst>
                                      </p:cBhvr>
                                      <p:tavLst>
                                        <p:tav tm="0">
                                          <p:val>
                                            <p:fltVal val="0"/>
                                          </p:val>
                                        </p:tav>
                                        <p:tav tm="100000">
                                          <p:val>
                                            <p:strVal val="#ppt_h"/>
                                          </p:val>
                                        </p:tav>
                                      </p:tavLst>
                                    </p:anim>
                                    <p:anim calcmode="lin" valueType="num">
                                      <p:cBhvr>
                                        <p:cTn id="33" dur="500" fill="hold"/>
                                        <p:tgtEl>
                                          <p:spTgt spid="14424"/>
                                        </p:tgtEl>
                                        <p:attrNameLst>
                                          <p:attrName>ppt_x</p:attrName>
                                        </p:attrNameLst>
                                      </p:cBhvr>
                                      <p:tavLst>
                                        <p:tav tm="0">
                                          <p:val>
                                            <p:fltVal val="0.5"/>
                                          </p:val>
                                        </p:tav>
                                        <p:tav tm="100000">
                                          <p:val>
                                            <p:strVal val="#ppt_x"/>
                                          </p:val>
                                        </p:tav>
                                      </p:tavLst>
                                    </p:anim>
                                    <p:anim calcmode="lin" valueType="num">
                                      <p:cBhvr>
                                        <p:cTn id="34" dur="500" fill="hold"/>
                                        <p:tgtEl>
                                          <p:spTgt spid="14424"/>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424" grpId="0"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20"/>
          <p:cNvSpPr txBox="1">
            <a:spLocks noChangeArrowheads="1"/>
          </p:cNvSpPr>
          <p:nvPr/>
        </p:nvSpPr>
        <p:spPr bwMode="auto">
          <a:xfrm>
            <a:off x="1931988" y="238125"/>
            <a:ext cx="5341937" cy="1128713"/>
          </a:xfrm>
          <a:prstGeom prst="rect">
            <a:avLst/>
          </a:prstGeom>
          <a:noFill/>
          <a:ln w="9525">
            <a:noFill/>
            <a:miter lim="800000"/>
            <a:headEnd/>
            <a:tailEnd/>
          </a:ln>
        </p:spPr>
        <p:txBody>
          <a:bodyPr wrap="none">
            <a:spAutoFit/>
          </a:bodyPr>
          <a:lstStyle/>
          <a:p>
            <a:pPr algn="ctr" rtl="0" eaLnBrk="0" hangingPunct="0"/>
            <a:r>
              <a:rPr lang="en-US" sz="3600" b="1">
                <a:solidFill>
                  <a:srgbClr val="000000"/>
                </a:solidFill>
                <a:latin typeface="Arial" charset="0"/>
              </a:rPr>
              <a:t>Nucleotide Structure - 4</a:t>
            </a:r>
          </a:p>
          <a:p>
            <a:pPr algn="ctr" rtl="0" eaLnBrk="0" hangingPunct="0"/>
            <a:r>
              <a:rPr lang="en-US" sz="3200" b="1">
                <a:solidFill>
                  <a:srgbClr val="000000"/>
                </a:solidFill>
                <a:latin typeface="Arial" charset="0"/>
              </a:rPr>
              <a:t>Phosphate Groups</a:t>
            </a:r>
            <a:endParaRPr lang="en-US" sz="3600" b="1">
              <a:solidFill>
                <a:srgbClr val="000000"/>
              </a:solidFill>
              <a:latin typeface="Arial" charset="0"/>
            </a:endParaRPr>
          </a:p>
        </p:txBody>
      </p:sp>
      <p:sp>
        <p:nvSpPr>
          <p:cNvPr id="11324" name="Rectangle 60"/>
          <p:cNvSpPr>
            <a:spLocks noChangeArrowheads="1"/>
          </p:cNvSpPr>
          <p:nvPr/>
        </p:nvSpPr>
        <p:spPr bwMode="auto">
          <a:xfrm>
            <a:off x="381000" y="1608138"/>
            <a:ext cx="8267700" cy="830997"/>
          </a:xfrm>
          <a:prstGeom prst="rect">
            <a:avLst/>
          </a:prstGeom>
          <a:noFill/>
          <a:ln w="9525">
            <a:noFill/>
            <a:miter lim="800000"/>
            <a:headEnd/>
            <a:tailEnd/>
          </a:ln>
        </p:spPr>
        <p:txBody>
          <a:bodyPr>
            <a:spAutoFit/>
          </a:bodyPr>
          <a:lstStyle/>
          <a:p>
            <a:pPr algn="just" rtl="0" eaLnBrk="0" hangingPunct="0"/>
            <a:r>
              <a:rPr lang="en-US" sz="2400" b="1" dirty="0">
                <a:solidFill>
                  <a:srgbClr val="000000"/>
                </a:solidFill>
                <a:latin typeface="Arial" charset="0"/>
              </a:rPr>
              <a:t>Phosphate groups are what makes a nucleoside a nucleotide</a:t>
            </a:r>
          </a:p>
        </p:txBody>
      </p:sp>
      <p:sp>
        <p:nvSpPr>
          <p:cNvPr id="11325" name="Rectangle 61"/>
          <p:cNvSpPr>
            <a:spLocks noChangeArrowheads="1"/>
          </p:cNvSpPr>
          <p:nvPr/>
        </p:nvSpPr>
        <p:spPr bwMode="auto">
          <a:xfrm>
            <a:off x="457200" y="2286000"/>
            <a:ext cx="8255000" cy="954107"/>
          </a:xfrm>
          <a:prstGeom prst="rect">
            <a:avLst/>
          </a:prstGeom>
          <a:noFill/>
          <a:ln w="9525">
            <a:noFill/>
            <a:miter lim="800000"/>
            <a:headEnd/>
            <a:tailEnd/>
          </a:ln>
        </p:spPr>
        <p:txBody>
          <a:bodyPr>
            <a:spAutoFit/>
          </a:bodyPr>
          <a:lstStyle/>
          <a:p>
            <a:pPr algn="just" rtl="0" eaLnBrk="0" hangingPunct="0"/>
            <a:r>
              <a:rPr lang="en-US" sz="2800" b="1" dirty="0">
                <a:solidFill>
                  <a:srgbClr val="000000"/>
                </a:solidFill>
                <a:latin typeface="Arial" charset="0"/>
              </a:rPr>
              <a:t>Phosphate groups are essential for nucleotide polymerization</a:t>
            </a:r>
          </a:p>
        </p:txBody>
      </p:sp>
      <p:grpSp>
        <p:nvGrpSpPr>
          <p:cNvPr id="2" name="Group 77"/>
          <p:cNvGrpSpPr>
            <a:grpSpLocks/>
          </p:cNvGrpSpPr>
          <p:nvPr/>
        </p:nvGrpSpPr>
        <p:grpSpPr bwMode="auto">
          <a:xfrm>
            <a:off x="3390900" y="3932238"/>
            <a:ext cx="2271713" cy="1781175"/>
            <a:chOff x="872" y="2333"/>
            <a:chExt cx="1431" cy="1122"/>
          </a:xfrm>
        </p:grpSpPr>
        <p:sp>
          <p:nvSpPr>
            <p:cNvPr id="19463" name="Rectangle 63"/>
            <p:cNvSpPr>
              <a:spLocks noChangeArrowheads="1"/>
            </p:cNvSpPr>
            <p:nvPr/>
          </p:nvSpPr>
          <p:spPr bwMode="auto">
            <a:xfrm>
              <a:off x="1289" y="2767"/>
              <a:ext cx="223" cy="250"/>
            </a:xfrm>
            <a:prstGeom prst="rect">
              <a:avLst/>
            </a:prstGeom>
            <a:noFill/>
            <a:ln w="9525">
              <a:noFill/>
              <a:miter lim="800000"/>
              <a:headEnd/>
              <a:tailEnd/>
            </a:ln>
          </p:spPr>
          <p:txBody>
            <a:bodyPr wrap="none">
              <a:spAutoFit/>
            </a:bodyPr>
            <a:lstStyle/>
            <a:p>
              <a:pPr algn="l" rtl="0" eaLnBrk="0" hangingPunct="0">
                <a:spcBef>
                  <a:spcPct val="50000"/>
                </a:spcBef>
              </a:pPr>
              <a:r>
                <a:rPr lang="en-US" sz="2000" b="1">
                  <a:solidFill>
                    <a:srgbClr val="000000"/>
                  </a:solidFill>
                  <a:latin typeface="Arial" charset="0"/>
                </a:rPr>
                <a:t>P</a:t>
              </a:r>
            </a:p>
          </p:txBody>
        </p:sp>
        <p:sp>
          <p:nvSpPr>
            <p:cNvPr id="19464" name="Rectangle 64"/>
            <p:cNvSpPr>
              <a:spLocks noChangeArrowheads="1"/>
            </p:cNvSpPr>
            <p:nvPr/>
          </p:nvSpPr>
          <p:spPr bwMode="auto">
            <a:xfrm>
              <a:off x="1280" y="2333"/>
              <a:ext cx="240" cy="250"/>
            </a:xfrm>
            <a:prstGeom prst="rect">
              <a:avLst/>
            </a:prstGeom>
            <a:noFill/>
            <a:ln w="9525">
              <a:noFill/>
              <a:miter lim="800000"/>
              <a:headEnd/>
              <a:tailEnd/>
            </a:ln>
          </p:spPr>
          <p:txBody>
            <a:bodyPr wrap="none">
              <a:spAutoFit/>
            </a:bodyPr>
            <a:lstStyle/>
            <a:p>
              <a:pPr algn="l" rtl="0" eaLnBrk="0" hangingPunct="0">
                <a:spcBef>
                  <a:spcPct val="50000"/>
                </a:spcBef>
              </a:pPr>
              <a:r>
                <a:rPr lang="en-US" sz="2000" b="1">
                  <a:solidFill>
                    <a:srgbClr val="000000"/>
                  </a:solidFill>
                  <a:latin typeface="Arial" charset="0"/>
                </a:rPr>
                <a:t>O</a:t>
              </a:r>
            </a:p>
          </p:txBody>
        </p:sp>
        <p:sp>
          <p:nvSpPr>
            <p:cNvPr id="19465" name="Rectangle 65"/>
            <p:cNvSpPr>
              <a:spLocks noChangeArrowheads="1"/>
            </p:cNvSpPr>
            <p:nvPr/>
          </p:nvSpPr>
          <p:spPr bwMode="auto">
            <a:xfrm>
              <a:off x="904" y="2767"/>
              <a:ext cx="240" cy="250"/>
            </a:xfrm>
            <a:prstGeom prst="rect">
              <a:avLst/>
            </a:prstGeom>
            <a:noFill/>
            <a:ln w="9525">
              <a:noFill/>
              <a:miter lim="800000"/>
              <a:headEnd/>
              <a:tailEnd/>
            </a:ln>
          </p:spPr>
          <p:txBody>
            <a:bodyPr wrap="none">
              <a:spAutoFit/>
            </a:bodyPr>
            <a:lstStyle/>
            <a:p>
              <a:pPr algn="l" rtl="0" eaLnBrk="0" hangingPunct="0">
                <a:spcBef>
                  <a:spcPct val="50000"/>
                </a:spcBef>
              </a:pPr>
              <a:r>
                <a:rPr lang="en-US" sz="2000" b="1">
                  <a:solidFill>
                    <a:srgbClr val="000000"/>
                  </a:solidFill>
                  <a:latin typeface="Arial" charset="0"/>
                </a:rPr>
                <a:t>O</a:t>
              </a:r>
            </a:p>
          </p:txBody>
        </p:sp>
        <p:sp>
          <p:nvSpPr>
            <p:cNvPr id="19466" name="Rectangle 66"/>
            <p:cNvSpPr>
              <a:spLocks noChangeArrowheads="1"/>
            </p:cNvSpPr>
            <p:nvPr/>
          </p:nvSpPr>
          <p:spPr bwMode="auto">
            <a:xfrm>
              <a:off x="1280" y="3205"/>
              <a:ext cx="240" cy="250"/>
            </a:xfrm>
            <a:prstGeom prst="rect">
              <a:avLst/>
            </a:prstGeom>
            <a:noFill/>
            <a:ln w="9525">
              <a:noFill/>
              <a:miter lim="800000"/>
              <a:headEnd/>
              <a:tailEnd/>
            </a:ln>
          </p:spPr>
          <p:txBody>
            <a:bodyPr wrap="none">
              <a:spAutoFit/>
            </a:bodyPr>
            <a:lstStyle/>
            <a:p>
              <a:pPr algn="l" rtl="0" eaLnBrk="0" hangingPunct="0">
                <a:spcBef>
                  <a:spcPct val="50000"/>
                </a:spcBef>
              </a:pPr>
              <a:r>
                <a:rPr lang="en-US" sz="2000" b="1">
                  <a:solidFill>
                    <a:srgbClr val="000000"/>
                  </a:solidFill>
                  <a:latin typeface="Arial" charset="0"/>
                </a:rPr>
                <a:t>O</a:t>
              </a:r>
            </a:p>
          </p:txBody>
        </p:sp>
        <p:sp>
          <p:nvSpPr>
            <p:cNvPr id="19467" name="Rectangle 67"/>
            <p:cNvSpPr>
              <a:spLocks noChangeArrowheads="1"/>
            </p:cNvSpPr>
            <p:nvPr/>
          </p:nvSpPr>
          <p:spPr bwMode="auto">
            <a:xfrm>
              <a:off x="1648" y="2767"/>
              <a:ext cx="240" cy="250"/>
            </a:xfrm>
            <a:prstGeom prst="rect">
              <a:avLst/>
            </a:prstGeom>
            <a:noFill/>
            <a:ln w="9525">
              <a:noFill/>
              <a:miter lim="800000"/>
              <a:headEnd/>
              <a:tailEnd/>
            </a:ln>
          </p:spPr>
          <p:txBody>
            <a:bodyPr wrap="none">
              <a:spAutoFit/>
            </a:bodyPr>
            <a:lstStyle/>
            <a:p>
              <a:pPr algn="l" rtl="0" eaLnBrk="0" hangingPunct="0">
                <a:spcBef>
                  <a:spcPct val="50000"/>
                </a:spcBef>
              </a:pPr>
              <a:r>
                <a:rPr lang="en-US" sz="2000" b="1">
                  <a:solidFill>
                    <a:srgbClr val="000000"/>
                  </a:solidFill>
                  <a:latin typeface="Arial" charset="0"/>
                </a:rPr>
                <a:t>O</a:t>
              </a:r>
            </a:p>
          </p:txBody>
        </p:sp>
        <p:sp>
          <p:nvSpPr>
            <p:cNvPr id="19468" name="Line 68"/>
            <p:cNvSpPr>
              <a:spLocks noChangeShapeType="1"/>
            </p:cNvSpPr>
            <p:nvPr/>
          </p:nvSpPr>
          <p:spPr bwMode="auto">
            <a:xfrm>
              <a:off x="1120" y="2892"/>
              <a:ext cx="208" cy="0"/>
            </a:xfrm>
            <a:prstGeom prst="line">
              <a:avLst/>
            </a:prstGeom>
            <a:noFill/>
            <a:ln w="38100">
              <a:solidFill>
                <a:srgbClr val="FF8200"/>
              </a:solidFill>
              <a:round/>
              <a:headEnd/>
              <a:tailEnd/>
            </a:ln>
          </p:spPr>
          <p:txBody>
            <a:bodyPr wrap="none" anchor="ctr"/>
            <a:lstStyle/>
            <a:p>
              <a:endParaRPr lang="en-US"/>
            </a:p>
          </p:txBody>
        </p:sp>
        <p:sp>
          <p:nvSpPr>
            <p:cNvPr id="19469" name="Line 69"/>
            <p:cNvSpPr>
              <a:spLocks noChangeShapeType="1"/>
            </p:cNvSpPr>
            <p:nvPr/>
          </p:nvSpPr>
          <p:spPr bwMode="auto">
            <a:xfrm>
              <a:off x="1472" y="2892"/>
              <a:ext cx="208" cy="0"/>
            </a:xfrm>
            <a:prstGeom prst="line">
              <a:avLst/>
            </a:prstGeom>
            <a:noFill/>
            <a:ln w="38100">
              <a:solidFill>
                <a:srgbClr val="FF8200"/>
              </a:solidFill>
              <a:round/>
              <a:headEnd/>
              <a:tailEnd/>
            </a:ln>
          </p:spPr>
          <p:txBody>
            <a:bodyPr wrap="none" anchor="ctr"/>
            <a:lstStyle/>
            <a:p>
              <a:endParaRPr lang="en-US"/>
            </a:p>
          </p:txBody>
        </p:sp>
        <p:sp>
          <p:nvSpPr>
            <p:cNvPr id="19470" name="Line 70"/>
            <p:cNvSpPr>
              <a:spLocks noChangeShapeType="1"/>
            </p:cNvSpPr>
            <p:nvPr/>
          </p:nvSpPr>
          <p:spPr bwMode="auto">
            <a:xfrm rot="-5400000">
              <a:off x="1296" y="3112"/>
              <a:ext cx="208" cy="0"/>
            </a:xfrm>
            <a:prstGeom prst="line">
              <a:avLst/>
            </a:prstGeom>
            <a:noFill/>
            <a:ln w="38100">
              <a:solidFill>
                <a:srgbClr val="FF8200"/>
              </a:solidFill>
              <a:round/>
              <a:headEnd/>
              <a:tailEnd/>
            </a:ln>
          </p:spPr>
          <p:txBody>
            <a:bodyPr wrap="none" anchor="ctr"/>
            <a:lstStyle/>
            <a:p>
              <a:endParaRPr lang="en-US"/>
            </a:p>
          </p:txBody>
        </p:sp>
        <p:sp>
          <p:nvSpPr>
            <p:cNvPr id="19471" name="Line 71"/>
            <p:cNvSpPr>
              <a:spLocks noChangeShapeType="1"/>
            </p:cNvSpPr>
            <p:nvPr/>
          </p:nvSpPr>
          <p:spPr bwMode="auto">
            <a:xfrm rot="-5400000">
              <a:off x="1264" y="2672"/>
              <a:ext cx="208" cy="0"/>
            </a:xfrm>
            <a:prstGeom prst="line">
              <a:avLst/>
            </a:prstGeom>
            <a:noFill/>
            <a:ln w="38100">
              <a:solidFill>
                <a:srgbClr val="FF8200"/>
              </a:solidFill>
              <a:round/>
              <a:headEnd/>
              <a:tailEnd/>
            </a:ln>
          </p:spPr>
          <p:txBody>
            <a:bodyPr wrap="none" anchor="ctr"/>
            <a:lstStyle/>
            <a:p>
              <a:endParaRPr lang="en-US"/>
            </a:p>
          </p:txBody>
        </p:sp>
        <p:sp>
          <p:nvSpPr>
            <p:cNvPr id="19472" name="Line 72"/>
            <p:cNvSpPr>
              <a:spLocks noChangeShapeType="1"/>
            </p:cNvSpPr>
            <p:nvPr/>
          </p:nvSpPr>
          <p:spPr bwMode="auto">
            <a:xfrm>
              <a:off x="1872" y="2892"/>
              <a:ext cx="208" cy="0"/>
            </a:xfrm>
            <a:prstGeom prst="line">
              <a:avLst/>
            </a:prstGeom>
            <a:noFill/>
            <a:ln w="38100">
              <a:solidFill>
                <a:srgbClr val="FF8200"/>
              </a:solidFill>
              <a:round/>
              <a:headEnd/>
              <a:tailEnd/>
            </a:ln>
          </p:spPr>
          <p:txBody>
            <a:bodyPr wrap="none" anchor="ctr"/>
            <a:lstStyle/>
            <a:p>
              <a:endParaRPr lang="en-US"/>
            </a:p>
          </p:txBody>
        </p:sp>
        <p:sp>
          <p:nvSpPr>
            <p:cNvPr id="19473" name="Rectangle 73"/>
            <p:cNvSpPr>
              <a:spLocks noChangeArrowheads="1"/>
            </p:cNvSpPr>
            <p:nvPr/>
          </p:nvSpPr>
          <p:spPr bwMode="auto">
            <a:xfrm>
              <a:off x="2080" y="2767"/>
              <a:ext cx="223" cy="250"/>
            </a:xfrm>
            <a:prstGeom prst="rect">
              <a:avLst/>
            </a:prstGeom>
            <a:noFill/>
            <a:ln w="9525">
              <a:noFill/>
              <a:miter lim="800000"/>
              <a:headEnd/>
              <a:tailEnd/>
            </a:ln>
          </p:spPr>
          <p:txBody>
            <a:bodyPr wrap="none">
              <a:spAutoFit/>
            </a:bodyPr>
            <a:lstStyle/>
            <a:p>
              <a:pPr algn="l" rtl="0" eaLnBrk="0" hangingPunct="0">
                <a:spcBef>
                  <a:spcPct val="50000"/>
                </a:spcBef>
              </a:pPr>
              <a:r>
                <a:rPr lang="en-US" sz="2000" b="1">
                  <a:solidFill>
                    <a:srgbClr val="000000"/>
                  </a:solidFill>
                  <a:latin typeface="Arial" charset="0"/>
                </a:rPr>
                <a:t>X</a:t>
              </a:r>
            </a:p>
          </p:txBody>
        </p:sp>
        <p:sp>
          <p:nvSpPr>
            <p:cNvPr id="19474" name="Line 74"/>
            <p:cNvSpPr>
              <a:spLocks noChangeShapeType="1"/>
            </p:cNvSpPr>
            <p:nvPr/>
          </p:nvSpPr>
          <p:spPr bwMode="auto">
            <a:xfrm rot="-5400000">
              <a:off x="1320" y="2672"/>
              <a:ext cx="208" cy="0"/>
            </a:xfrm>
            <a:prstGeom prst="line">
              <a:avLst/>
            </a:prstGeom>
            <a:noFill/>
            <a:ln w="38100">
              <a:solidFill>
                <a:srgbClr val="FF8200"/>
              </a:solidFill>
              <a:round/>
              <a:headEnd/>
              <a:tailEnd/>
            </a:ln>
          </p:spPr>
          <p:txBody>
            <a:bodyPr wrap="none" anchor="ctr"/>
            <a:lstStyle/>
            <a:p>
              <a:endParaRPr lang="en-US"/>
            </a:p>
          </p:txBody>
        </p:sp>
        <p:sp>
          <p:nvSpPr>
            <p:cNvPr id="19475" name="Line 75"/>
            <p:cNvSpPr>
              <a:spLocks noChangeShapeType="1"/>
            </p:cNvSpPr>
            <p:nvPr/>
          </p:nvSpPr>
          <p:spPr bwMode="auto">
            <a:xfrm>
              <a:off x="872" y="2824"/>
              <a:ext cx="56" cy="0"/>
            </a:xfrm>
            <a:prstGeom prst="line">
              <a:avLst/>
            </a:prstGeom>
            <a:noFill/>
            <a:ln w="38100">
              <a:solidFill>
                <a:srgbClr val="FF8200"/>
              </a:solidFill>
              <a:round/>
              <a:headEnd/>
              <a:tailEnd/>
            </a:ln>
          </p:spPr>
          <p:txBody>
            <a:bodyPr wrap="none" anchor="ctr"/>
            <a:lstStyle/>
            <a:p>
              <a:endParaRPr lang="en-US"/>
            </a:p>
          </p:txBody>
        </p:sp>
        <p:sp>
          <p:nvSpPr>
            <p:cNvPr id="19476" name="Line 76"/>
            <p:cNvSpPr>
              <a:spLocks noChangeShapeType="1"/>
            </p:cNvSpPr>
            <p:nvPr/>
          </p:nvSpPr>
          <p:spPr bwMode="auto">
            <a:xfrm>
              <a:off x="1480" y="3296"/>
              <a:ext cx="56" cy="0"/>
            </a:xfrm>
            <a:prstGeom prst="line">
              <a:avLst/>
            </a:prstGeom>
            <a:noFill/>
            <a:ln w="38100">
              <a:solidFill>
                <a:srgbClr val="FF8200"/>
              </a:solidFill>
              <a:round/>
              <a:headEnd/>
              <a:tailEnd/>
            </a:ln>
          </p:spPr>
          <p:txBody>
            <a:bodyPr wrap="none" anchor="ctr"/>
            <a:lstStyle/>
            <a:p>
              <a:endParaRPr lang="en-US"/>
            </a:p>
          </p:txBody>
        </p:sp>
      </p:grpSp>
      <p:sp>
        <p:nvSpPr>
          <p:cNvPr id="11342" name="Rectangle 78"/>
          <p:cNvSpPr>
            <a:spLocks noChangeArrowheads="1"/>
          </p:cNvSpPr>
          <p:nvPr/>
        </p:nvSpPr>
        <p:spPr bwMode="auto">
          <a:xfrm>
            <a:off x="1130300" y="3386138"/>
            <a:ext cx="8267700" cy="396875"/>
          </a:xfrm>
          <a:prstGeom prst="rect">
            <a:avLst/>
          </a:prstGeom>
          <a:noFill/>
          <a:ln w="9525">
            <a:noFill/>
            <a:miter lim="800000"/>
            <a:headEnd/>
            <a:tailEnd/>
          </a:ln>
        </p:spPr>
        <p:txBody>
          <a:bodyPr>
            <a:spAutoFit/>
          </a:bodyPr>
          <a:lstStyle/>
          <a:p>
            <a:pPr algn="just" rtl="0" eaLnBrk="0" hangingPunct="0"/>
            <a:r>
              <a:rPr lang="en-US" sz="2000">
                <a:solidFill>
                  <a:srgbClr val="000000"/>
                </a:solidFill>
                <a:latin typeface="Arial" charset="0"/>
              </a:rPr>
              <a:t>Basic structure: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528" fill="hold" grpId="0" nodeType="clickEffect">
                                  <p:stCondLst>
                                    <p:cond delay="0"/>
                                  </p:stCondLst>
                                  <p:childTnLst>
                                    <p:set>
                                      <p:cBhvr>
                                        <p:cTn id="6" dur="1" fill="hold">
                                          <p:stCondLst>
                                            <p:cond delay="0"/>
                                          </p:stCondLst>
                                        </p:cTn>
                                        <p:tgtEl>
                                          <p:spTgt spid="11324"/>
                                        </p:tgtEl>
                                        <p:attrNameLst>
                                          <p:attrName>style.visibility</p:attrName>
                                        </p:attrNameLst>
                                      </p:cBhvr>
                                      <p:to>
                                        <p:strVal val="visible"/>
                                      </p:to>
                                    </p:set>
                                    <p:anim calcmode="lin" valueType="num">
                                      <p:cBhvr>
                                        <p:cTn id="7" dur="500" fill="hold"/>
                                        <p:tgtEl>
                                          <p:spTgt spid="11324"/>
                                        </p:tgtEl>
                                        <p:attrNameLst>
                                          <p:attrName>ppt_w</p:attrName>
                                        </p:attrNameLst>
                                      </p:cBhvr>
                                      <p:tavLst>
                                        <p:tav tm="0">
                                          <p:val>
                                            <p:fltVal val="0"/>
                                          </p:val>
                                        </p:tav>
                                        <p:tav tm="100000">
                                          <p:val>
                                            <p:strVal val="#ppt_w"/>
                                          </p:val>
                                        </p:tav>
                                      </p:tavLst>
                                    </p:anim>
                                    <p:anim calcmode="lin" valueType="num">
                                      <p:cBhvr>
                                        <p:cTn id="8" dur="500" fill="hold"/>
                                        <p:tgtEl>
                                          <p:spTgt spid="11324"/>
                                        </p:tgtEl>
                                        <p:attrNameLst>
                                          <p:attrName>ppt_h</p:attrName>
                                        </p:attrNameLst>
                                      </p:cBhvr>
                                      <p:tavLst>
                                        <p:tav tm="0">
                                          <p:val>
                                            <p:fltVal val="0"/>
                                          </p:val>
                                        </p:tav>
                                        <p:tav tm="100000">
                                          <p:val>
                                            <p:strVal val="#ppt_h"/>
                                          </p:val>
                                        </p:tav>
                                      </p:tavLst>
                                    </p:anim>
                                    <p:anim calcmode="lin" valueType="num">
                                      <p:cBhvr>
                                        <p:cTn id="9" dur="500" fill="hold"/>
                                        <p:tgtEl>
                                          <p:spTgt spid="11324"/>
                                        </p:tgtEl>
                                        <p:attrNameLst>
                                          <p:attrName>ppt_x</p:attrName>
                                        </p:attrNameLst>
                                      </p:cBhvr>
                                      <p:tavLst>
                                        <p:tav tm="0">
                                          <p:val>
                                            <p:fltVal val="0.5"/>
                                          </p:val>
                                        </p:tav>
                                        <p:tav tm="100000">
                                          <p:val>
                                            <p:strVal val="#ppt_x"/>
                                          </p:val>
                                        </p:tav>
                                      </p:tavLst>
                                    </p:anim>
                                    <p:anim calcmode="lin" valueType="num">
                                      <p:cBhvr>
                                        <p:cTn id="10" dur="500" fill="hold"/>
                                        <p:tgtEl>
                                          <p:spTgt spid="11324"/>
                                        </p:tgtEl>
                                        <p:attrNameLst>
                                          <p:attrName>ppt_y</p:attrName>
                                        </p:attrNameLst>
                                      </p:cBhvr>
                                      <p:tavLst>
                                        <p:tav tm="0">
                                          <p:val>
                                            <p:fltVal val="0.5"/>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3" presetClass="entr" presetSubtype="528" fill="hold" grpId="0" nodeType="clickEffect">
                                  <p:stCondLst>
                                    <p:cond delay="0"/>
                                  </p:stCondLst>
                                  <p:childTnLst>
                                    <p:set>
                                      <p:cBhvr>
                                        <p:cTn id="14" dur="1" fill="hold">
                                          <p:stCondLst>
                                            <p:cond delay="0"/>
                                          </p:stCondLst>
                                        </p:cTn>
                                        <p:tgtEl>
                                          <p:spTgt spid="11325"/>
                                        </p:tgtEl>
                                        <p:attrNameLst>
                                          <p:attrName>style.visibility</p:attrName>
                                        </p:attrNameLst>
                                      </p:cBhvr>
                                      <p:to>
                                        <p:strVal val="visible"/>
                                      </p:to>
                                    </p:set>
                                    <p:anim calcmode="lin" valueType="num">
                                      <p:cBhvr>
                                        <p:cTn id="15" dur="500" fill="hold"/>
                                        <p:tgtEl>
                                          <p:spTgt spid="11325"/>
                                        </p:tgtEl>
                                        <p:attrNameLst>
                                          <p:attrName>ppt_w</p:attrName>
                                        </p:attrNameLst>
                                      </p:cBhvr>
                                      <p:tavLst>
                                        <p:tav tm="0">
                                          <p:val>
                                            <p:fltVal val="0"/>
                                          </p:val>
                                        </p:tav>
                                        <p:tav tm="100000">
                                          <p:val>
                                            <p:strVal val="#ppt_w"/>
                                          </p:val>
                                        </p:tav>
                                      </p:tavLst>
                                    </p:anim>
                                    <p:anim calcmode="lin" valueType="num">
                                      <p:cBhvr>
                                        <p:cTn id="16" dur="500" fill="hold"/>
                                        <p:tgtEl>
                                          <p:spTgt spid="11325"/>
                                        </p:tgtEl>
                                        <p:attrNameLst>
                                          <p:attrName>ppt_h</p:attrName>
                                        </p:attrNameLst>
                                      </p:cBhvr>
                                      <p:tavLst>
                                        <p:tav tm="0">
                                          <p:val>
                                            <p:fltVal val="0"/>
                                          </p:val>
                                        </p:tav>
                                        <p:tav tm="100000">
                                          <p:val>
                                            <p:strVal val="#ppt_h"/>
                                          </p:val>
                                        </p:tav>
                                      </p:tavLst>
                                    </p:anim>
                                    <p:anim calcmode="lin" valueType="num">
                                      <p:cBhvr>
                                        <p:cTn id="17" dur="500" fill="hold"/>
                                        <p:tgtEl>
                                          <p:spTgt spid="11325"/>
                                        </p:tgtEl>
                                        <p:attrNameLst>
                                          <p:attrName>ppt_x</p:attrName>
                                        </p:attrNameLst>
                                      </p:cBhvr>
                                      <p:tavLst>
                                        <p:tav tm="0">
                                          <p:val>
                                            <p:fltVal val="0.5"/>
                                          </p:val>
                                        </p:tav>
                                        <p:tav tm="100000">
                                          <p:val>
                                            <p:strVal val="#ppt_x"/>
                                          </p:val>
                                        </p:tav>
                                      </p:tavLst>
                                    </p:anim>
                                    <p:anim calcmode="lin" valueType="num">
                                      <p:cBhvr>
                                        <p:cTn id="18" dur="500" fill="hold"/>
                                        <p:tgtEl>
                                          <p:spTgt spid="11325"/>
                                        </p:tgtEl>
                                        <p:attrNameLst>
                                          <p:attrName>ppt_y</p:attrName>
                                        </p:attrNameLst>
                                      </p:cBhvr>
                                      <p:tavLst>
                                        <p:tav tm="0">
                                          <p:val>
                                            <p:fltVal val="0.5"/>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11342"/>
                                        </p:tgtEl>
                                        <p:attrNameLst>
                                          <p:attrName>style.visibility</p:attrName>
                                        </p:attrNameLst>
                                      </p:cBhvr>
                                      <p:to>
                                        <p:strVal val="visible"/>
                                      </p:to>
                                    </p:set>
                                    <p:animEffect transition="in" filter="wipe(left)">
                                      <p:cBhvr>
                                        <p:cTn id="23" dur="500"/>
                                        <p:tgtEl>
                                          <p:spTgt spid="11342"/>
                                        </p:tgtEl>
                                      </p:cBhvr>
                                    </p:animEffect>
                                  </p:childTnLst>
                                </p:cTn>
                              </p:par>
                            </p:childTnLst>
                          </p:cTn>
                        </p:par>
                        <p:par>
                          <p:cTn id="24" fill="hold">
                            <p:stCondLst>
                              <p:cond delay="500"/>
                            </p:stCondLst>
                            <p:childTnLst>
                              <p:par>
                                <p:cTn id="25" presetID="15" presetClass="entr" presetSubtype="0" fill="hold" nodeType="afterEffect">
                                  <p:stCondLst>
                                    <p:cond delay="0"/>
                                  </p:stCondLst>
                                  <p:childTnLst>
                                    <p:set>
                                      <p:cBhvr>
                                        <p:cTn id="26" dur="1" fill="hold">
                                          <p:stCondLst>
                                            <p:cond delay="0"/>
                                          </p:stCondLst>
                                        </p:cTn>
                                        <p:tgtEl>
                                          <p:spTgt spid="2"/>
                                        </p:tgtEl>
                                        <p:attrNameLst>
                                          <p:attrName>style.visibility</p:attrName>
                                        </p:attrNameLst>
                                      </p:cBhvr>
                                      <p:to>
                                        <p:strVal val="visible"/>
                                      </p:to>
                                    </p:set>
                                    <p:anim calcmode="lin" valueType="num">
                                      <p:cBhvr>
                                        <p:cTn id="27" dur="1000" fill="hold"/>
                                        <p:tgtEl>
                                          <p:spTgt spid="2"/>
                                        </p:tgtEl>
                                        <p:attrNameLst>
                                          <p:attrName>ppt_w</p:attrName>
                                        </p:attrNameLst>
                                      </p:cBhvr>
                                      <p:tavLst>
                                        <p:tav tm="0">
                                          <p:val>
                                            <p:fltVal val="0"/>
                                          </p:val>
                                        </p:tav>
                                        <p:tav tm="100000">
                                          <p:val>
                                            <p:strVal val="#ppt_w"/>
                                          </p:val>
                                        </p:tav>
                                      </p:tavLst>
                                    </p:anim>
                                    <p:anim calcmode="lin" valueType="num">
                                      <p:cBhvr>
                                        <p:cTn id="28" dur="1000" fill="hold"/>
                                        <p:tgtEl>
                                          <p:spTgt spid="2"/>
                                        </p:tgtEl>
                                        <p:attrNameLst>
                                          <p:attrName>ppt_h</p:attrName>
                                        </p:attrNameLst>
                                      </p:cBhvr>
                                      <p:tavLst>
                                        <p:tav tm="0">
                                          <p:val>
                                            <p:fltVal val="0"/>
                                          </p:val>
                                        </p:tav>
                                        <p:tav tm="100000">
                                          <p:val>
                                            <p:strVal val="#ppt_h"/>
                                          </p:val>
                                        </p:tav>
                                      </p:tavLst>
                                    </p:anim>
                                    <p:anim calcmode="lin" valueType="num">
                                      <p:cBhvr>
                                        <p:cTn id="29" dur="1000" fill="hold"/>
                                        <p:tgtEl>
                                          <p:spTgt spid="2"/>
                                        </p:tgtEl>
                                        <p:attrNameLst>
                                          <p:attrName>ppt_x</p:attrName>
                                        </p:attrNameLst>
                                      </p:cBhvr>
                                      <p:tavLst>
                                        <p:tav tm="0" fmla="#ppt_x+(cos(-2*pi*(1-$))*-#ppt_x-sin(-2*pi*(1-$))*(1-#ppt_y))*(1-$)">
                                          <p:val>
                                            <p:fltVal val="0"/>
                                          </p:val>
                                        </p:tav>
                                        <p:tav tm="100000">
                                          <p:val>
                                            <p:fltVal val="1"/>
                                          </p:val>
                                        </p:tav>
                                      </p:tavLst>
                                    </p:anim>
                                    <p:anim calcmode="lin" valueType="num">
                                      <p:cBhvr>
                                        <p:cTn id="30" dur="1000" fill="hold"/>
                                        <p:tgtEl>
                                          <p:spTgt spid="2"/>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24" grpId="0" autoUpdateAnimBg="0"/>
      <p:bldP spid="11325" grpId="0" autoUpdateAnimBg="0"/>
      <p:bldP spid="11342" grpId="0"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41"/>
          <p:cNvSpPr txBox="1">
            <a:spLocks noChangeArrowheads="1"/>
          </p:cNvSpPr>
          <p:nvPr/>
        </p:nvSpPr>
        <p:spPr bwMode="auto">
          <a:xfrm>
            <a:off x="1931988" y="238125"/>
            <a:ext cx="5341937" cy="1128713"/>
          </a:xfrm>
          <a:prstGeom prst="rect">
            <a:avLst/>
          </a:prstGeom>
          <a:noFill/>
          <a:ln w="9525">
            <a:noFill/>
            <a:miter lim="800000"/>
            <a:headEnd/>
            <a:tailEnd/>
          </a:ln>
        </p:spPr>
        <p:txBody>
          <a:bodyPr wrap="none">
            <a:spAutoFit/>
          </a:bodyPr>
          <a:lstStyle/>
          <a:p>
            <a:pPr algn="ctr" rtl="0" eaLnBrk="0" hangingPunct="0"/>
            <a:r>
              <a:rPr lang="en-US" sz="3600" b="1">
                <a:solidFill>
                  <a:srgbClr val="000000"/>
                </a:solidFill>
                <a:latin typeface="Arial" charset="0"/>
              </a:rPr>
              <a:t>Nucleotide Structure - 4</a:t>
            </a:r>
          </a:p>
          <a:p>
            <a:pPr algn="ctr" rtl="0" eaLnBrk="0" hangingPunct="0"/>
            <a:r>
              <a:rPr lang="en-US" sz="3200" b="1">
                <a:solidFill>
                  <a:srgbClr val="000000"/>
                </a:solidFill>
                <a:latin typeface="Arial" charset="0"/>
              </a:rPr>
              <a:t>Phosphate Groups</a:t>
            </a:r>
            <a:endParaRPr lang="en-US" sz="3600" b="1">
              <a:solidFill>
                <a:srgbClr val="000000"/>
              </a:solidFill>
              <a:latin typeface="Arial" charset="0"/>
            </a:endParaRPr>
          </a:p>
        </p:txBody>
      </p:sp>
      <p:sp>
        <p:nvSpPr>
          <p:cNvPr id="12330" name="Rectangle 42"/>
          <p:cNvSpPr>
            <a:spLocks noChangeArrowheads="1"/>
          </p:cNvSpPr>
          <p:nvPr/>
        </p:nvSpPr>
        <p:spPr bwMode="auto">
          <a:xfrm>
            <a:off x="876300" y="1582738"/>
            <a:ext cx="8267700" cy="396875"/>
          </a:xfrm>
          <a:prstGeom prst="rect">
            <a:avLst/>
          </a:prstGeom>
          <a:noFill/>
          <a:ln w="9525">
            <a:noFill/>
            <a:miter lim="800000"/>
            <a:headEnd/>
            <a:tailEnd/>
          </a:ln>
        </p:spPr>
        <p:txBody>
          <a:bodyPr>
            <a:spAutoFit/>
          </a:bodyPr>
          <a:lstStyle/>
          <a:p>
            <a:pPr algn="just" rtl="0" eaLnBrk="0" hangingPunct="0"/>
            <a:r>
              <a:rPr lang="en-US" sz="2000" b="1">
                <a:solidFill>
                  <a:srgbClr val="000000"/>
                </a:solidFill>
                <a:latin typeface="Arial" charset="0"/>
              </a:rPr>
              <a:t>Number of phosphate groups determines nomenclature</a:t>
            </a:r>
          </a:p>
        </p:txBody>
      </p:sp>
      <p:grpSp>
        <p:nvGrpSpPr>
          <p:cNvPr id="2" name="Group 124"/>
          <p:cNvGrpSpPr>
            <a:grpSpLocks/>
          </p:cNvGrpSpPr>
          <p:nvPr/>
        </p:nvGrpSpPr>
        <p:grpSpPr bwMode="auto">
          <a:xfrm>
            <a:off x="3238500" y="2192338"/>
            <a:ext cx="2324100" cy="1436687"/>
            <a:chOff x="2040" y="1381"/>
            <a:chExt cx="1464" cy="905"/>
          </a:xfrm>
        </p:grpSpPr>
        <p:sp>
          <p:nvSpPr>
            <p:cNvPr id="20515" name="Rectangle 46"/>
            <p:cNvSpPr>
              <a:spLocks noChangeArrowheads="1"/>
            </p:cNvSpPr>
            <p:nvPr/>
          </p:nvSpPr>
          <p:spPr bwMode="auto">
            <a:xfrm>
              <a:off x="2415" y="1728"/>
              <a:ext cx="212" cy="231"/>
            </a:xfrm>
            <a:prstGeom prst="rect">
              <a:avLst/>
            </a:prstGeom>
            <a:noFill/>
            <a:ln w="9525">
              <a:noFill/>
              <a:miter lim="800000"/>
              <a:headEnd/>
              <a:tailEnd/>
            </a:ln>
          </p:spPr>
          <p:txBody>
            <a:bodyPr wrap="none">
              <a:spAutoFit/>
            </a:bodyPr>
            <a:lstStyle/>
            <a:p>
              <a:pPr algn="l" rtl="0" eaLnBrk="0" hangingPunct="0">
                <a:spcBef>
                  <a:spcPct val="50000"/>
                </a:spcBef>
              </a:pPr>
              <a:r>
                <a:rPr lang="en-US" b="1">
                  <a:solidFill>
                    <a:srgbClr val="000000"/>
                  </a:solidFill>
                  <a:latin typeface="Arial" charset="0"/>
                </a:rPr>
                <a:t>P</a:t>
              </a:r>
            </a:p>
          </p:txBody>
        </p:sp>
        <p:sp>
          <p:nvSpPr>
            <p:cNvPr id="20516" name="Rectangle 47"/>
            <p:cNvSpPr>
              <a:spLocks noChangeArrowheads="1"/>
            </p:cNvSpPr>
            <p:nvPr/>
          </p:nvSpPr>
          <p:spPr bwMode="auto">
            <a:xfrm>
              <a:off x="2407" y="1381"/>
              <a:ext cx="228" cy="231"/>
            </a:xfrm>
            <a:prstGeom prst="rect">
              <a:avLst/>
            </a:prstGeom>
            <a:noFill/>
            <a:ln w="9525">
              <a:noFill/>
              <a:miter lim="800000"/>
              <a:headEnd/>
              <a:tailEnd/>
            </a:ln>
          </p:spPr>
          <p:txBody>
            <a:bodyPr wrap="none">
              <a:spAutoFit/>
            </a:bodyPr>
            <a:lstStyle/>
            <a:p>
              <a:pPr algn="l" rtl="0" eaLnBrk="0" hangingPunct="0">
                <a:spcBef>
                  <a:spcPct val="50000"/>
                </a:spcBef>
              </a:pPr>
              <a:r>
                <a:rPr lang="en-US" b="1">
                  <a:solidFill>
                    <a:srgbClr val="000000"/>
                  </a:solidFill>
                  <a:latin typeface="Arial" charset="0"/>
                </a:rPr>
                <a:t>O</a:t>
              </a:r>
            </a:p>
          </p:txBody>
        </p:sp>
        <p:sp>
          <p:nvSpPr>
            <p:cNvPr id="20517" name="Rectangle 48"/>
            <p:cNvSpPr>
              <a:spLocks noChangeArrowheads="1"/>
            </p:cNvSpPr>
            <p:nvPr/>
          </p:nvSpPr>
          <p:spPr bwMode="auto">
            <a:xfrm>
              <a:off x="2069" y="1728"/>
              <a:ext cx="228" cy="231"/>
            </a:xfrm>
            <a:prstGeom prst="rect">
              <a:avLst/>
            </a:prstGeom>
            <a:noFill/>
            <a:ln w="9525">
              <a:noFill/>
              <a:miter lim="800000"/>
              <a:headEnd/>
              <a:tailEnd/>
            </a:ln>
          </p:spPr>
          <p:txBody>
            <a:bodyPr wrap="none">
              <a:spAutoFit/>
            </a:bodyPr>
            <a:lstStyle/>
            <a:p>
              <a:pPr algn="l" rtl="0" eaLnBrk="0" hangingPunct="0">
                <a:spcBef>
                  <a:spcPct val="50000"/>
                </a:spcBef>
              </a:pPr>
              <a:r>
                <a:rPr lang="en-US" b="1">
                  <a:solidFill>
                    <a:srgbClr val="000000"/>
                  </a:solidFill>
                  <a:latin typeface="Arial" charset="0"/>
                </a:rPr>
                <a:t>O</a:t>
              </a:r>
            </a:p>
          </p:txBody>
        </p:sp>
        <p:sp>
          <p:nvSpPr>
            <p:cNvPr id="20518" name="Rectangle 49"/>
            <p:cNvSpPr>
              <a:spLocks noChangeArrowheads="1"/>
            </p:cNvSpPr>
            <p:nvPr/>
          </p:nvSpPr>
          <p:spPr bwMode="auto">
            <a:xfrm>
              <a:off x="2399" y="2055"/>
              <a:ext cx="228" cy="231"/>
            </a:xfrm>
            <a:prstGeom prst="rect">
              <a:avLst/>
            </a:prstGeom>
            <a:noFill/>
            <a:ln w="9525">
              <a:noFill/>
              <a:miter lim="800000"/>
              <a:headEnd/>
              <a:tailEnd/>
            </a:ln>
          </p:spPr>
          <p:txBody>
            <a:bodyPr wrap="none">
              <a:spAutoFit/>
            </a:bodyPr>
            <a:lstStyle/>
            <a:p>
              <a:pPr algn="l" rtl="0" eaLnBrk="0" hangingPunct="0">
                <a:spcBef>
                  <a:spcPct val="50000"/>
                </a:spcBef>
              </a:pPr>
              <a:r>
                <a:rPr lang="en-US" b="1">
                  <a:solidFill>
                    <a:srgbClr val="000000"/>
                  </a:solidFill>
                  <a:latin typeface="Arial" charset="0"/>
                </a:rPr>
                <a:t>O</a:t>
              </a:r>
            </a:p>
          </p:txBody>
        </p:sp>
        <p:sp>
          <p:nvSpPr>
            <p:cNvPr id="20519" name="Rectangle 50"/>
            <p:cNvSpPr>
              <a:spLocks noChangeArrowheads="1"/>
            </p:cNvSpPr>
            <p:nvPr/>
          </p:nvSpPr>
          <p:spPr bwMode="auto">
            <a:xfrm>
              <a:off x="2738" y="1728"/>
              <a:ext cx="228" cy="231"/>
            </a:xfrm>
            <a:prstGeom prst="rect">
              <a:avLst/>
            </a:prstGeom>
            <a:noFill/>
            <a:ln w="9525">
              <a:noFill/>
              <a:miter lim="800000"/>
              <a:headEnd/>
              <a:tailEnd/>
            </a:ln>
          </p:spPr>
          <p:txBody>
            <a:bodyPr wrap="none">
              <a:spAutoFit/>
            </a:bodyPr>
            <a:lstStyle/>
            <a:p>
              <a:pPr algn="l" rtl="0" eaLnBrk="0" hangingPunct="0">
                <a:spcBef>
                  <a:spcPct val="50000"/>
                </a:spcBef>
              </a:pPr>
              <a:r>
                <a:rPr lang="en-US" b="1">
                  <a:solidFill>
                    <a:srgbClr val="000000"/>
                  </a:solidFill>
                  <a:latin typeface="Arial" charset="0"/>
                </a:rPr>
                <a:t>O</a:t>
              </a:r>
            </a:p>
          </p:txBody>
        </p:sp>
        <p:sp>
          <p:nvSpPr>
            <p:cNvPr id="20520" name="Line 51"/>
            <p:cNvSpPr>
              <a:spLocks noChangeShapeType="1"/>
            </p:cNvSpPr>
            <p:nvPr/>
          </p:nvSpPr>
          <p:spPr bwMode="auto">
            <a:xfrm>
              <a:off x="2263" y="1829"/>
              <a:ext cx="187" cy="0"/>
            </a:xfrm>
            <a:prstGeom prst="line">
              <a:avLst/>
            </a:prstGeom>
            <a:noFill/>
            <a:ln w="38100">
              <a:solidFill>
                <a:srgbClr val="FF8200"/>
              </a:solidFill>
              <a:round/>
              <a:headEnd/>
              <a:tailEnd/>
            </a:ln>
          </p:spPr>
          <p:txBody>
            <a:bodyPr wrap="none" anchor="ctr"/>
            <a:lstStyle/>
            <a:p>
              <a:endParaRPr lang="en-US"/>
            </a:p>
          </p:txBody>
        </p:sp>
        <p:sp>
          <p:nvSpPr>
            <p:cNvPr id="20521" name="Line 52"/>
            <p:cNvSpPr>
              <a:spLocks noChangeShapeType="1"/>
            </p:cNvSpPr>
            <p:nvPr/>
          </p:nvSpPr>
          <p:spPr bwMode="auto">
            <a:xfrm>
              <a:off x="2580" y="1829"/>
              <a:ext cx="187" cy="0"/>
            </a:xfrm>
            <a:prstGeom prst="line">
              <a:avLst/>
            </a:prstGeom>
            <a:noFill/>
            <a:ln w="38100">
              <a:solidFill>
                <a:srgbClr val="FF8200"/>
              </a:solidFill>
              <a:round/>
              <a:headEnd/>
              <a:tailEnd/>
            </a:ln>
          </p:spPr>
          <p:txBody>
            <a:bodyPr wrap="none" anchor="ctr"/>
            <a:lstStyle/>
            <a:p>
              <a:endParaRPr lang="en-US"/>
            </a:p>
          </p:txBody>
        </p:sp>
        <p:sp>
          <p:nvSpPr>
            <p:cNvPr id="20522" name="Line 53"/>
            <p:cNvSpPr>
              <a:spLocks noChangeShapeType="1"/>
            </p:cNvSpPr>
            <p:nvPr/>
          </p:nvSpPr>
          <p:spPr bwMode="auto">
            <a:xfrm rot="-5400000">
              <a:off x="2432" y="1989"/>
              <a:ext cx="166" cy="0"/>
            </a:xfrm>
            <a:prstGeom prst="line">
              <a:avLst/>
            </a:prstGeom>
            <a:noFill/>
            <a:ln w="38100">
              <a:solidFill>
                <a:srgbClr val="FF8200"/>
              </a:solidFill>
              <a:round/>
              <a:headEnd/>
              <a:tailEnd/>
            </a:ln>
          </p:spPr>
          <p:txBody>
            <a:bodyPr wrap="none" anchor="ctr"/>
            <a:lstStyle/>
            <a:p>
              <a:endParaRPr lang="en-US"/>
            </a:p>
          </p:txBody>
        </p:sp>
        <p:sp>
          <p:nvSpPr>
            <p:cNvPr id="20523" name="Line 54"/>
            <p:cNvSpPr>
              <a:spLocks noChangeShapeType="1"/>
            </p:cNvSpPr>
            <p:nvPr/>
          </p:nvSpPr>
          <p:spPr bwMode="auto">
            <a:xfrm rot="-5400000">
              <a:off x="2402" y="1661"/>
              <a:ext cx="167" cy="0"/>
            </a:xfrm>
            <a:prstGeom prst="line">
              <a:avLst/>
            </a:prstGeom>
            <a:noFill/>
            <a:ln w="38100">
              <a:solidFill>
                <a:srgbClr val="FF8200"/>
              </a:solidFill>
              <a:round/>
              <a:headEnd/>
              <a:tailEnd/>
            </a:ln>
          </p:spPr>
          <p:txBody>
            <a:bodyPr wrap="none" anchor="ctr"/>
            <a:lstStyle/>
            <a:p>
              <a:endParaRPr lang="en-US"/>
            </a:p>
          </p:txBody>
        </p:sp>
        <p:sp>
          <p:nvSpPr>
            <p:cNvPr id="20524" name="Line 55"/>
            <p:cNvSpPr>
              <a:spLocks noChangeShapeType="1"/>
            </p:cNvSpPr>
            <p:nvPr/>
          </p:nvSpPr>
          <p:spPr bwMode="auto">
            <a:xfrm>
              <a:off x="2940" y="1829"/>
              <a:ext cx="187" cy="0"/>
            </a:xfrm>
            <a:prstGeom prst="line">
              <a:avLst/>
            </a:prstGeom>
            <a:noFill/>
            <a:ln w="38100">
              <a:solidFill>
                <a:srgbClr val="FF8200"/>
              </a:solidFill>
              <a:round/>
              <a:headEnd/>
              <a:tailEnd/>
            </a:ln>
          </p:spPr>
          <p:txBody>
            <a:bodyPr wrap="none" anchor="ctr"/>
            <a:lstStyle/>
            <a:p>
              <a:endParaRPr lang="en-US"/>
            </a:p>
          </p:txBody>
        </p:sp>
        <p:sp>
          <p:nvSpPr>
            <p:cNvPr id="20525" name="Rectangle 56"/>
            <p:cNvSpPr>
              <a:spLocks noChangeArrowheads="1"/>
            </p:cNvSpPr>
            <p:nvPr/>
          </p:nvSpPr>
          <p:spPr bwMode="auto">
            <a:xfrm>
              <a:off x="3127" y="1728"/>
              <a:ext cx="377" cy="231"/>
            </a:xfrm>
            <a:prstGeom prst="rect">
              <a:avLst/>
            </a:prstGeom>
            <a:noFill/>
            <a:ln w="9525">
              <a:noFill/>
              <a:miter lim="800000"/>
              <a:headEnd/>
              <a:tailEnd/>
            </a:ln>
          </p:spPr>
          <p:txBody>
            <a:bodyPr wrap="none">
              <a:spAutoFit/>
            </a:bodyPr>
            <a:lstStyle/>
            <a:p>
              <a:pPr algn="l" rtl="0" eaLnBrk="0" hangingPunct="0">
                <a:spcBef>
                  <a:spcPct val="50000"/>
                </a:spcBef>
              </a:pPr>
              <a:r>
                <a:rPr lang="en-US" b="1">
                  <a:solidFill>
                    <a:srgbClr val="000000"/>
                  </a:solidFill>
                  <a:latin typeface="Arial" charset="0"/>
                </a:rPr>
                <a:t>CH</a:t>
              </a:r>
              <a:r>
                <a:rPr lang="en-US" b="1" baseline="-25000">
                  <a:solidFill>
                    <a:srgbClr val="000000"/>
                  </a:solidFill>
                  <a:latin typeface="Arial" charset="0"/>
                </a:rPr>
                <a:t>2</a:t>
              </a:r>
              <a:endParaRPr lang="en-US" b="1">
                <a:solidFill>
                  <a:srgbClr val="000000"/>
                </a:solidFill>
                <a:latin typeface="Arial" charset="0"/>
              </a:endParaRPr>
            </a:p>
          </p:txBody>
        </p:sp>
        <p:sp>
          <p:nvSpPr>
            <p:cNvPr id="20526" name="Line 57"/>
            <p:cNvSpPr>
              <a:spLocks noChangeShapeType="1"/>
            </p:cNvSpPr>
            <p:nvPr/>
          </p:nvSpPr>
          <p:spPr bwMode="auto">
            <a:xfrm rot="-5400000">
              <a:off x="2453" y="1661"/>
              <a:ext cx="167" cy="0"/>
            </a:xfrm>
            <a:prstGeom prst="line">
              <a:avLst/>
            </a:prstGeom>
            <a:noFill/>
            <a:ln w="38100">
              <a:solidFill>
                <a:srgbClr val="FF8200"/>
              </a:solidFill>
              <a:round/>
              <a:headEnd/>
              <a:tailEnd/>
            </a:ln>
          </p:spPr>
          <p:txBody>
            <a:bodyPr wrap="none" anchor="ctr"/>
            <a:lstStyle/>
            <a:p>
              <a:endParaRPr lang="en-US"/>
            </a:p>
          </p:txBody>
        </p:sp>
        <p:sp>
          <p:nvSpPr>
            <p:cNvPr id="20527" name="Line 58"/>
            <p:cNvSpPr>
              <a:spLocks noChangeShapeType="1"/>
            </p:cNvSpPr>
            <p:nvPr/>
          </p:nvSpPr>
          <p:spPr bwMode="auto">
            <a:xfrm>
              <a:off x="2040" y="1758"/>
              <a:ext cx="50" cy="0"/>
            </a:xfrm>
            <a:prstGeom prst="line">
              <a:avLst/>
            </a:prstGeom>
            <a:noFill/>
            <a:ln w="38100">
              <a:solidFill>
                <a:srgbClr val="FF8200"/>
              </a:solidFill>
              <a:round/>
              <a:headEnd/>
              <a:tailEnd/>
            </a:ln>
          </p:spPr>
          <p:txBody>
            <a:bodyPr wrap="none" anchor="ctr"/>
            <a:lstStyle/>
            <a:p>
              <a:endParaRPr lang="en-US"/>
            </a:p>
          </p:txBody>
        </p:sp>
        <p:sp>
          <p:nvSpPr>
            <p:cNvPr id="20528" name="Line 59"/>
            <p:cNvSpPr>
              <a:spLocks noChangeShapeType="1"/>
            </p:cNvSpPr>
            <p:nvPr/>
          </p:nvSpPr>
          <p:spPr bwMode="auto">
            <a:xfrm>
              <a:off x="2579" y="2112"/>
              <a:ext cx="50" cy="0"/>
            </a:xfrm>
            <a:prstGeom prst="line">
              <a:avLst/>
            </a:prstGeom>
            <a:noFill/>
            <a:ln w="38100">
              <a:solidFill>
                <a:srgbClr val="FF8200"/>
              </a:solidFill>
              <a:round/>
              <a:headEnd/>
              <a:tailEnd/>
            </a:ln>
          </p:spPr>
          <p:txBody>
            <a:bodyPr wrap="none" anchor="ctr"/>
            <a:lstStyle/>
            <a:p>
              <a:endParaRPr lang="en-US"/>
            </a:p>
          </p:txBody>
        </p:sp>
        <p:sp>
          <p:nvSpPr>
            <p:cNvPr id="20529" name="Line 119"/>
            <p:cNvSpPr>
              <a:spLocks noChangeShapeType="1"/>
            </p:cNvSpPr>
            <p:nvPr/>
          </p:nvSpPr>
          <p:spPr bwMode="auto">
            <a:xfrm rot="-5400000">
              <a:off x="3144" y="2029"/>
              <a:ext cx="166" cy="0"/>
            </a:xfrm>
            <a:prstGeom prst="line">
              <a:avLst/>
            </a:prstGeom>
            <a:noFill/>
            <a:ln w="38100">
              <a:solidFill>
                <a:srgbClr val="FF8200"/>
              </a:solidFill>
              <a:round/>
              <a:headEnd/>
              <a:tailEnd/>
            </a:ln>
          </p:spPr>
          <p:txBody>
            <a:bodyPr wrap="none" anchor="ctr"/>
            <a:lstStyle/>
            <a:p>
              <a:endParaRPr lang="en-US"/>
            </a:p>
          </p:txBody>
        </p:sp>
      </p:grpSp>
      <p:grpSp>
        <p:nvGrpSpPr>
          <p:cNvPr id="3" name="Group 125"/>
          <p:cNvGrpSpPr>
            <a:grpSpLocks/>
          </p:cNvGrpSpPr>
          <p:nvPr/>
        </p:nvGrpSpPr>
        <p:grpSpPr bwMode="auto">
          <a:xfrm>
            <a:off x="3238500" y="4033838"/>
            <a:ext cx="3390900" cy="1462087"/>
            <a:chOff x="2040" y="2541"/>
            <a:chExt cx="2136" cy="921"/>
          </a:xfrm>
        </p:grpSpPr>
        <p:sp>
          <p:nvSpPr>
            <p:cNvPr id="20490" name="Rectangle 91"/>
            <p:cNvSpPr>
              <a:spLocks noChangeArrowheads="1"/>
            </p:cNvSpPr>
            <p:nvPr/>
          </p:nvSpPr>
          <p:spPr bwMode="auto">
            <a:xfrm>
              <a:off x="2415" y="2896"/>
              <a:ext cx="212" cy="231"/>
            </a:xfrm>
            <a:prstGeom prst="rect">
              <a:avLst/>
            </a:prstGeom>
            <a:noFill/>
            <a:ln w="9525">
              <a:noFill/>
              <a:miter lim="800000"/>
              <a:headEnd/>
              <a:tailEnd/>
            </a:ln>
          </p:spPr>
          <p:txBody>
            <a:bodyPr wrap="none">
              <a:spAutoFit/>
            </a:bodyPr>
            <a:lstStyle/>
            <a:p>
              <a:pPr algn="l" rtl="0" eaLnBrk="0" hangingPunct="0">
                <a:spcBef>
                  <a:spcPct val="50000"/>
                </a:spcBef>
              </a:pPr>
              <a:r>
                <a:rPr lang="en-US" b="1">
                  <a:solidFill>
                    <a:srgbClr val="000000"/>
                  </a:solidFill>
                  <a:latin typeface="Arial" charset="0"/>
                </a:rPr>
                <a:t>P</a:t>
              </a:r>
            </a:p>
          </p:txBody>
        </p:sp>
        <p:sp>
          <p:nvSpPr>
            <p:cNvPr id="20491" name="Rectangle 92"/>
            <p:cNvSpPr>
              <a:spLocks noChangeArrowheads="1"/>
            </p:cNvSpPr>
            <p:nvPr/>
          </p:nvSpPr>
          <p:spPr bwMode="auto">
            <a:xfrm>
              <a:off x="2407" y="2557"/>
              <a:ext cx="228" cy="231"/>
            </a:xfrm>
            <a:prstGeom prst="rect">
              <a:avLst/>
            </a:prstGeom>
            <a:noFill/>
            <a:ln w="9525">
              <a:noFill/>
              <a:miter lim="800000"/>
              <a:headEnd/>
              <a:tailEnd/>
            </a:ln>
          </p:spPr>
          <p:txBody>
            <a:bodyPr wrap="none">
              <a:spAutoFit/>
            </a:bodyPr>
            <a:lstStyle/>
            <a:p>
              <a:pPr algn="l" rtl="0" eaLnBrk="0" hangingPunct="0">
                <a:spcBef>
                  <a:spcPct val="50000"/>
                </a:spcBef>
              </a:pPr>
              <a:r>
                <a:rPr lang="en-US" b="1">
                  <a:solidFill>
                    <a:srgbClr val="000000"/>
                  </a:solidFill>
                  <a:latin typeface="Arial" charset="0"/>
                </a:rPr>
                <a:t>O</a:t>
              </a:r>
            </a:p>
          </p:txBody>
        </p:sp>
        <p:sp>
          <p:nvSpPr>
            <p:cNvPr id="20492" name="Rectangle 93"/>
            <p:cNvSpPr>
              <a:spLocks noChangeArrowheads="1"/>
            </p:cNvSpPr>
            <p:nvPr/>
          </p:nvSpPr>
          <p:spPr bwMode="auto">
            <a:xfrm>
              <a:off x="2069" y="2896"/>
              <a:ext cx="228" cy="231"/>
            </a:xfrm>
            <a:prstGeom prst="rect">
              <a:avLst/>
            </a:prstGeom>
            <a:noFill/>
            <a:ln w="9525">
              <a:noFill/>
              <a:miter lim="800000"/>
              <a:headEnd/>
              <a:tailEnd/>
            </a:ln>
          </p:spPr>
          <p:txBody>
            <a:bodyPr wrap="none">
              <a:spAutoFit/>
            </a:bodyPr>
            <a:lstStyle/>
            <a:p>
              <a:pPr algn="l" rtl="0" eaLnBrk="0" hangingPunct="0">
                <a:spcBef>
                  <a:spcPct val="50000"/>
                </a:spcBef>
              </a:pPr>
              <a:r>
                <a:rPr lang="en-US" b="1">
                  <a:solidFill>
                    <a:srgbClr val="000000"/>
                  </a:solidFill>
                  <a:latin typeface="Arial" charset="0"/>
                </a:rPr>
                <a:t>O</a:t>
              </a:r>
            </a:p>
          </p:txBody>
        </p:sp>
        <p:sp>
          <p:nvSpPr>
            <p:cNvPr id="20493" name="Rectangle 94"/>
            <p:cNvSpPr>
              <a:spLocks noChangeArrowheads="1"/>
            </p:cNvSpPr>
            <p:nvPr/>
          </p:nvSpPr>
          <p:spPr bwMode="auto">
            <a:xfrm>
              <a:off x="2399" y="3231"/>
              <a:ext cx="228" cy="231"/>
            </a:xfrm>
            <a:prstGeom prst="rect">
              <a:avLst/>
            </a:prstGeom>
            <a:noFill/>
            <a:ln w="9525">
              <a:noFill/>
              <a:miter lim="800000"/>
              <a:headEnd/>
              <a:tailEnd/>
            </a:ln>
          </p:spPr>
          <p:txBody>
            <a:bodyPr wrap="none">
              <a:spAutoFit/>
            </a:bodyPr>
            <a:lstStyle/>
            <a:p>
              <a:pPr algn="l" rtl="0" eaLnBrk="0" hangingPunct="0">
                <a:spcBef>
                  <a:spcPct val="50000"/>
                </a:spcBef>
              </a:pPr>
              <a:r>
                <a:rPr lang="en-US" b="1">
                  <a:solidFill>
                    <a:srgbClr val="000000"/>
                  </a:solidFill>
                  <a:latin typeface="Arial" charset="0"/>
                </a:rPr>
                <a:t>O</a:t>
              </a:r>
            </a:p>
          </p:txBody>
        </p:sp>
        <p:sp>
          <p:nvSpPr>
            <p:cNvPr id="20494" name="Line 96"/>
            <p:cNvSpPr>
              <a:spLocks noChangeShapeType="1"/>
            </p:cNvSpPr>
            <p:nvPr/>
          </p:nvSpPr>
          <p:spPr bwMode="auto">
            <a:xfrm>
              <a:off x="2263" y="3011"/>
              <a:ext cx="187" cy="0"/>
            </a:xfrm>
            <a:prstGeom prst="line">
              <a:avLst/>
            </a:prstGeom>
            <a:noFill/>
            <a:ln w="38100">
              <a:solidFill>
                <a:srgbClr val="FF8200"/>
              </a:solidFill>
              <a:round/>
              <a:headEnd/>
              <a:tailEnd/>
            </a:ln>
          </p:spPr>
          <p:txBody>
            <a:bodyPr wrap="none" anchor="ctr"/>
            <a:lstStyle/>
            <a:p>
              <a:endParaRPr lang="en-US"/>
            </a:p>
          </p:txBody>
        </p:sp>
        <p:sp>
          <p:nvSpPr>
            <p:cNvPr id="20495" name="Line 97"/>
            <p:cNvSpPr>
              <a:spLocks noChangeShapeType="1"/>
            </p:cNvSpPr>
            <p:nvPr/>
          </p:nvSpPr>
          <p:spPr bwMode="auto">
            <a:xfrm>
              <a:off x="2580" y="3011"/>
              <a:ext cx="187" cy="0"/>
            </a:xfrm>
            <a:prstGeom prst="line">
              <a:avLst/>
            </a:prstGeom>
            <a:noFill/>
            <a:ln w="38100">
              <a:solidFill>
                <a:srgbClr val="FF8200"/>
              </a:solidFill>
              <a:round/>
              <a:headEnd/>
              <a:tailEnd/>
            </a:ln>
          </p:spPr>
          <p:txBody>
            <a:bodyPr wrap="none" anchor="ctr"/>
            <a:lstStyle/>
            <a:p>
              <a:endParaRPr lang="en-US"/>
            </a:p>
          </p:txBody>
        </p:sp>
        <p:sp>
          <p:nvSpPr>
            <p:cNvPr id="20496" name="Line 98"/>
            <p:cNvSpPr>
              <a:spLocks noChangeShapeType="1"/>
            </p:cNvSpPr>
            <p:nvPr/>
          </p:nvSpPr>
          <p:spPr bwMode="auto">
            <a:xfrm rot="-5400000">
              <a:off x="2432" y="3165"/>
              <a:ext cx="166" cy="0"/>
            </a:xfrm>
            <a:prstGeom prst="line">
              <a:avLst/>
            </a:prstGeom>
            <a:noFill/>
            <a:ln w="38100">
              <a:solidFill>
                <a:srgbClr val="FF8200"/>
              </a:solidFill>
              <a:round/>
              <a:headEnd/>
              <a:tailEnd/>
            </a:ln>
          </p:spPr>
          <p:txBody>
            <a:bodyPr wrap="none" anchor="ctr"/>
            <a:lstStyle/>
            <a:p>
              <a:endParaRPr lang="en-US"/>
            </a:p>
          </p:txBody>
        </p:sp>
        <p:sp>
          <p:nvSpPr>
            <p:cNvPr id="20497" name="Line 99"/>
            <p:cNvSpPr>
              <a:spLocks noChangeShapeType="1"/>
            </p:cNvSpPr>
            <p:nvPr/>
          </p:nvSpPr>
          <p:spPr bwMode="auto">
            <a:xfrm rot="-5400000">
              <a:off x="2402" y="2837"/>
              <a:ext cx="167" cy="0"/>
            </a:xfrm>
            <a:prstGeom prst="line">
              <a:avLst/>
            </a:prstGeom>
            <a:noFill/>
            <a:ln w="38100">
              <a:solidFill>
                <a:srgbClr val="FF8200"/>
              </a:solidFill>
              <a:round/>
              <a:headEnd/>
              <a:tailEnd/>
            </a:ln>
          </p:spPr>
          <p:txBody>
            <a:bodyPr wrap="none" anchor="ctr"/>
            <a:lstStyle/>
            <a:p>
              <a:endParaRPr lang="en-US"/>
            </a:p>
          </p:txBody>
        </p:sp>
        <p:sp>
          <p:nvSpPr>
            <p:cNvPr id="20498" name="Line 102"/>
            <p:cNvSpPr>
              <a:spLocks noChangeShapeType="1"/>
            </p:cNvSpPr>
            <p:nvPr/>
          </p:nvSpPr>
          <p:spPr bwMode="auto">
            <a:xfrm rot="-5400000">
              <a:off x="2453" y="2837"/>
              <a:ext cx="167" cy="0"/>
            </a:xfrm>
            <a:prstGeom prst="line">
              <a:avLst/>
            </a:prstGeom>
            <a:noFill/>
            <a:ln w="38100">
              <a:solidFill>
                <a:srgbClr val="FF8200"/>
              </a:solidFill>
              <a:round/>
              <a:headEnd/>
              <a:tailEnd/>
            </a:ln>
          </p:spPr>
          <p:txBody>
            <a:bodyPr wrap="none" anchor="ctr"/>
            <a:lstStyle/>
            <a:p>
              <a:endParaRPr lang="en-US"/>
            </a:p>
          </p:txBody>
        </p:sp>
        <p:sp>
          <p:nvSpPr>
            <p:cNvPr id="20499" name="Line 103"/>
            <p:cNvSpPr>
              <a:spLocks noChangeShapeType="1"/>
            </p:cNvSpPr>
            <p:nvPr/>
          </p:nvSpPr>
          <p:spPr bwMode="auto">
            <a:xfrm>
              <a:off x="2040" y="2934"/>
              <a:ext cx="50" cy="0"/>
            </a:xfrm>
            <a:prstGeom prst="line">
              <a:avLst/>
            </a:prstGeom>
            <a:noFill/>
            <a:ln w="38100">
              <a:solidFill>
                <a:srgbClr val="FF8200"/>
              </a:solidFill>
              <a:round/>
              <a:headEnd/>
              <a:tailEnd/>
            </a:ln>
          </p:spPr>
          <p:txBody>
            <a:bodyPr wrap="none" anchor="ctr"/>
            <a:lstStyle/>
            <a:p>
              <a:endParaRPr lang="en-US"/>
            </a:p>
          </p:txBody>
        </p:sp>
        <p:sp>
          <p:nvSpPr>
            <p:cNvPr id="20500" name="Line 104"/>
            <p:cNvSpPr>
              <a:spLocks noChangeShapeType="1"/>
            </p:cNvSpPr>
            <p:nvPr/>
          </p:nvSpPr>
          <p:spPr bwMode="auto">
            <a:xfrm>
              <a:off x="2579" y="3288"/>
              <a:ext cx="50" cy="0"/>
            </a:xfrm>
            <a:prstGeom prst="line">
              <a:avLst/>
            </a:prstGeom>
            <a:noFill/>
            <a:ln w="38100">
              <a:solidFill>
                <a:srgbClr val="FF8200"/>
              </a:solidFill>
              <a:round/>
              <a:headEnd/>
              <a:tailEnd/>
            </a:ln>
          </p:spPr>
          <p:txBody>
            <a:bodyPr wrap="none" anchor="ctr"/>
            <a:lstStyle/>
            <a:p>
              <a:endParaRPr lang="en-US"/>
            </a:p>
          </p:txBody>
        </p:sp>
        <p:sp>
          <p:nvSpPr>
            <p:cNvPr id="20501" name="Rectangle 105"/>
            <p:cNvSpPr>
              <a:spLocks noChangeArrowheads="1"/>
            </p:cNvSpPr>
            <p:nvPr/>
          </p:nvSpPr>
          <p:spPr bwMode="auto">
            <a:xfrm>
              <a:off x="3087" y="2896"/>
              <a:ext cx="212" cy="231"/>
            </a:xfrm>
            <a:prstGeom prst="rect">
              <a:avLst/>
            </a:prstGeom>
            <a:noFill/>
            <a:ln w="9525">
              <a:noFill/>
              <a:miter lim="800000"/>
              <a:headEnd/>
              <a:tailEnd/>
            </a:ln>
          </p:spPr>
          <p:txBody>
            <a:bodyPr wrap="none">
              <a:spAutoFit/>
            </a:bodyPr>
            <a:lstStyle/>
            <a:p>
              <a:pPr algn="l" rtl="0" eaLnBrk="0" hangingPunct="0">
                <a:spcBef>
                  <a:spcPct val="50000"/>
                </a:spcBef>
              </a:pPr>
              <a:r>
                <a:rPr lang="en-US" b="1">
                  <a:solidFill>
                    <a:srgbClr val="000000"/>
                  </a:solidFill>
                  <a:latin typeface="Arial" charset="0"/>
                </a:rPr>
                <a:t>P</a:t>
              </a:r>
            </a:p>
          </p:txBody>
        </p:sp>
        <p:sp>
          <p:nvSpPr>
            <p:cNvPr id="20502" name="Rectangle 106"/>
            <p:cNvSpPr>
              <a:spLocks noChangeArrowheads="1"/>
            </p:cNvSpPr>
            <p:nvPr/>
          </p:nvSpPr>
          <p:spPr bwMode="auto">
            <a:xfrm>
              <a:off x="3079" y="2541"/>
              <a:ext cx="228" cy="231"/>
            </a:xfrm>
            <a:prstGeom prst="rect">
              <a:avLst/>
            </a:prstGeom>
            <a:noFill/>
            <a:ln w="9525">
              <a:noFill/>
              <a:miter lim="800000"/>
              <a:headEnd/>
              <a:tailEnd/>
            </a:ln>
          </p:spPr>
          <p:txBody>
            <a:bodyPr wrap="none">
              <a:spAutoFit/>
            </a:bodyPr>
            <a:lstStyle/>
            <a:p>
              <a:pPr algn="l" rtl="0" eaLnBrk="0" hangingPunct="0">
                <a:spcBef>
                  <a:spcPct val="50000"/>
                </a:spcBef>
              </a:pPr>
              <a:r>
                <a:rPr lang="en-US" b="1">
                  <a:solidFill>
                    <a:srgbClr val="000000"/>
                  </a:solidFill>
                  <a:latin typeface="Arial" charset="0"/>
                </a:rPr>
                <a:t>O</a:t>
              </a:r>
            </a:p>
          </p:txBody>
        </p:sp>
        <p:sp>
          <p:nvSpPr>
            <p:cNvPr id="20503" name="Rectangle 107"/>
            <p:cNvSpPr>
              <a:spLocks noChangeArrowheads="1"/>
            </p:cNvSpPr>
            <p:nvPr/>
          </p:nvSpPr>
          <p:spPr bwMode="auto">
            <a:xfrm>
              <a:off x="2741" y="2896"/>
              <a:ext cx="228" cy="231"/>
            </a:xfrm>
            <a:prstGeom prst="rect">
              <a:avLst/>
            </a:prstGeom>
            <a:noFill/>
            <a:ln w="9525">
              <a:noFill/>
              <a:miter lim="800000"/>
              <a:headEnd/>
              <a:tailEnd/>
            </a:ln>
          </p:spPr>
          <p:txBody>
            <a:bodyPr wrap="none">
              <a:spAutoFit/>
            </a:bodyPr>
            <a:lstStyle/>
            <a:p>
              <a:pPr algn="l" rtl="0" eaLnBrk="0" hangingPunct="0">
                <a:spcBef>
                  <a:spcPct val="50000"/>
                </a:spcBef>
              </a:pPr>
              <a:r>
                <a:rPr lang="en-US" b="1">
                  <a:solidFill>
                    <a:srgbClr val="000000"/>
                  </a:solidFill>
                  <a:latin typeface="Arial" charset="0"/>
                </a:rPr>
                <a:t>O</a:t>
              </a:r>
            </a:p>
          </p:txBody>
        </p:sp>
        <p:sp>
          <p:nvSpPr>
            <p:cNvPr id="20504" name="Rectangle 108"/>
            <p:cNvSpPr>
              <a:spLocks noChangeArrowheads="1"/>
            </p:cNvSpPr>
            <p:nvPr/>
          </p:nvSpPr>
          <p:spPr bwMode="auto">
            <a:xfrm>
              <a:off x="3071" y="3215"/>
              <a:ext cx="228" cy="231"/>
            </a:xfrm>
            <a:prstGeom prst="rect">
              <a:avLst/>
            </a:prstGeom>
            <a:noFill/>
            <a:ln w="9525">
              <a:noFill/>
              <a:miter lim="800000"/>
              <a:headEnd/>
              <a:tailEnd/>
            </a:ln>
          </p:spPr>
          <p:txBody>
            <a:bodyPr wrap="none">
              <a:spAutoFit/>
            </a:bodyPr>
            <a:lstStyle/>
            <a:p>
              <a:pPr algn="l" rtl="0" eaLnBrk="0" hangingPunct="0">
                <a:spcBef>
                  <a:spcPct val="50000"/>
                </a:spcBef>
              </a:pPr>
              <a:r>
                <a:rPr lang="en-US" b="1">
                  <a:solidFill>
                    <a:srgbClr val="000000"/>
                  </a:solidFill>
                  <a:latin typeface="Arial" charset="0"/>
                </a:rPr>
                <a:t>O</a:t>
              </a:r>
            </a:p>
          </p:txBody>
        </p:sp>
        <p:sp>
          <p:nvSpPr>
            <p:cNvPr id="20505" name="Rectangle 109"/>
            <p:cNvSpPr>
              <a:spLocks noChangeArrowheads="1"/>
            </p:cNvSpPr>
            <p:nvPr/>
          </p:nvSpPr>
          <p:spPr bwMode="auto">
            <a:xfrm>
              <a:off x="3410" y="2896"/>
              <a:ext cx="228" cy="231"/>
            </a:xfrm>
            <a:prstGeom prst="rect">
              <a:avLst/>
            </a:prstGeom>
            <a:noFill/>
            <a:ln w="9525">
              <a:noFill/>
              <a:miter lim="800000"/>
              <a:headEnd/>
              <a:tailEnd/>
            </a:ln>
          </p:spPr>
          <p:txBody>
            <a:bodyPr wrap="none">
              <a:spAutoFit/>
            </a:bodyPr>
            <a:lstStyle/>
            <a:p>
              <a:pPr algn="l" rtl="0" eaLnBrk="0" hangingPunct="0">
                <a:spcBef>
                  <a:spcPct val="50000"/>
                </a:spcBef>
              </a:pPr>
              <a:r>
                <a:rPr lang="en-US" b="1">
                  <a:solidFill>
                    <a:srgbClr val="000000"/>
                  </a:solidFill>
                  <a:latin typeface="Arial" charset="0"/>
                </a:rPr>
                <a:t>O</a:t>
              </a:r>
            </a:p>
          </p:txBody>
        </p:sp>
        <p:sp>
          <p:nvSpPr>
            <p:cNvPr id="20506" name="Line 110"/>
            <p:cNvSpPr>
              <a:spLocks noChangeShapeType="1"/>
            </p:cNvSpPr>
            <p:nvPr/>
          </p:nvSpPr>
          <p:spPr bwMode="auto">
            <a:xfrm>
              <a:off x="2935" y="3011"/>
              <a:ext cx="187" cy="0"/>
            </a:xfrm>
            <a:prstGeom prst="line">
              <a:avLst/>
            </a:prstGeom>
            <a:noFill/>
            <a:ln w="38100">
              <a:solidFill>
                <a:srgbClr val="FF8200"/>
              </a:solidFill>
              <a:round/>
              <a:headEnd/>
              <a:tailEnd/>
            </a:ln>
          </p:spPr>
          <p:txBody>
            <a:bodyPr wrap="none" anchor="ctr"/>
            <a:lstStyle/>
            <a:p>
              <a:endParaRPr lang="en-US"/>
            </a:p>
          </p:txBody>
        </p:sp>
        <p:sp>
          <p:nvSpPr>
            <p:cNvPr id="20507" name="Line 111"/>
            <p:cNvSpPr>
              <a:spLocks noChangeShapeType="1"/>
            </p:cNvSpPr>
            <p:nvPr/>
          </p:nvSpPr>
          <p:spPr bwMode="auto">
            <a:xfrm>
              <a:off x="3252" y="3011"/>
              <a:ext cx="187" cy="0"/>
            </a:xfrm>
            <a:prstGeom prst="line">
              <a:avLst/>
            </a:prstGeom>
            <a:noFill/>
            <a:ln w="38100">
              <a:solidFill>
                <a:srgbClr val="FF8200"/>
              </a:solidFill>
              <a:round/>
              <a:headEnd/>
              <a:tailEnd/>
            </a:ln>
          </p:spPr>
          <p:txBody>
            <a:bodyPr wrap="none" anchor="ctr"/>
            <a:lstStyle/>
            <a:p>
              <a:endParaRPr lang="en-US"/>
            </a:p>
          </p:txBody>
        </p:sp>
        <p:sp>
          <p:nvSpPr>
            <p:cNvPr id="20508" name="Line 112"/>
            <p:cNvSpPr>
              <a:spLocks noChangeShapeType="1"/>
            </p:cNvSpPr>
            <p:nvPr/>
          </p:nvSpPr>
          <p:spPr bwMode="auto">
            <a:xfrm rot="-5400000">
              <a:off x="3104" y="3149"/>
              <a:ext cx="166" cy="0"/>
            </a:xfrm>
            <a:prstGeom prst="line">
              <a:avLst/>
            </a:prstGeom>
            <a:noFill/>
            <a:ln w="38100">
              <a:solidFill>
                <a:srgbClr val="FF8200"/>
              </a:solidFill>
              <a:round/>
              <a:headEnd/>
              <a:tailEnd/>
            </a:ln>
          </p:spPr>
          <p:txBody>
            <a:bodyPr wrap="none" anchor="ctr"/>
            <a:lstStyle/>
            <a:p>
              <a:endParaRPr lang="en-US"/>
            </a:p>
          </p:txBody>
        </p:sp>
        <p:sp>
          <p:nvSpPr>
            <p:cNvPr id="20509" name="Line 113"/>
            <p:cNvSpPr>
              <a:spLocks noChangeShapeType="1"/>
            </p:cNvSpPr>
            <p:nvPr/>
          </p:nvSpPr>
          <p:spPr bwMode="auto">
            <a:xfrm rot="-5400000">
              <a:off x="3074" y="2821"/>
              <a:ext cx="167" cy="0"/>
            </a:xfrm>
            <a:prstGeom prst="line">
              <a:avLst/>
            </a:prstGeom>
            <a:noFill/>
            <a:ln w="38100">
              <a:solidFill>
                <a:srgbClr val="FF8200"/>
              </a:solidFill>
              <a:round/>
              <a:headEnd/>
              <a:tailEnd/>
            </a:ln>
          </p:spPr>
          <p:txBody>
            <a:bodyPr wrap="none" anchor="ctr"/>
            <a:lstStyle/>
            <a:p>
              <a:endParaRPr lang="en-US"/>
            </a:p>
          </p:txBody>
        </p:sp>
        <p:sp>
          <p:nvSpPr>
            <p:cNvPr id="20510" name="Line 114"/>
            <p:cNvSpPr>
              <a:spLocks noChangeShapeType="1"/>
            </p:cNvSpPr>
            <p:nvPr/>
          </p:nvSpPr>
          <p:spPr bwMode="auto">
            <a:xfrm>
              <a:off x="3612" y="3011"/>
              <a:ext cx="187" cy="0"/>
            </a:xfrm>
            <a:prstGeom prst="line">
              <a:avLst/>
            </a:prstGeom>
            <a:noFill/>
            <a:ln w="38100">
              <a:solidFill>
                <a:srgbClr val="FF8200"/>
              </a:solidFill>
              <a:round/>
              <a:headEnd/>
              <a:tailEnd/>
            </a:ln>
          </p:spPr>
          <p:txBody>
            <a:bodyPr wrap="none" anchor="ctr"/>
            <a:lstStyle/>
            <a:p>
              <a:endParaRPr lang="en-US"/>
            </a:p>
          </p:txBody>
        </p:sp>
        <p:sp>
          <p:nvSpPr>
            <p:cNvPr id="20511" name="Line 116"/>
            <p:cNvSpPr>
              <a:spLocks noChangeShapeType="1"/>
            </p:cNvSpPr>
            <p:nvPr/>
          </p:nvSpPr>
          <p:spPr bwMode="auto">
            <a:xfrm rot="-5400000">
              <a:off x="3125" y="2821"/>
              <a:ext cx="167" cy="0"/>
            </a:xfrm>
            <a:prstGeom prst="line">
              <a:avLst/>
            </a:prstGeom>
            <a:noFill/>
            <a:ln w="38100">
              <a:solidFill>
                <a:srgbClr val="FF8200"/>
              </a:solidFill>
              <a:round/>
              <a:headEnd/>
              <a:tailEnd/>
            </a:ln>
          </p:spPr>
          <p:txBody>
            <a:bodyPr wrap="none" anchor="ctr"/>
            <a:lstStyle/>
            <a:p>
              <a:endParaRPr lang="en-US"/>
            </a:p>
          </p:txBody>
        </p:sp>
        <p:sp>
          <p:nvSpPr>
            <p:cNvPr id="20512" name="Line 118"/>
            <p:cNvSpPr>
              <a:spLocks noChangeShapeType="1"/>
            </p:cNvSpPr>
            <p:nvPr/>
          </p:nvSpPr>
          <p:spPr bwMode="auto">
            <a:xfrm>
              <a:off x="3251" y="3272"/>
              <a:ext cx="50" cy="0"/>
            </a:xfrm>
            <a:prstGeom prst="line">
              <a:avLst/>
            </a:prstGeom>
            <a:noFill/>
            <a:ln w="38100">
              <a:solidFill>
                <a:srgbClr val="FF8200"/>
              </a:solidFill>
              <a:round/>
              <a:headEnd/>
              <a:tailEnd/>
            </a:ln>
          </p:spPr>
          <p:txBody>
            <a:bodyPr wrap="none" anchor="ctr"/>
            <a:lstStyle/>
            <a:p>
              <a:endParaRPr lang="en-US"/>
            </a:p>
          </p:txBody>
        </p:sp>
        <p:sp>
          <p:nvSpPr>
            <p:cNvPr id="20513" name="Rectangle 120"/>
            <p:cNvSpPr>
              <a:spLocks noChangeArrowheads="1"/>
            </p:cNvSpPr>
            <p:nvPr/>
          </p:nvSpPr>
          <p:spPr bwMode="auto">
            <a:xfrm>
              <a:off x="3799" y="2888"/>
              <a:ext cx="377" cy="231"/>
            </a:xfrm>
            <a:prstGeom prst="rect">
              <a:avLst/>
            </a:prstGeom>
            <a:noFill/>
            <a:ln w="9525">
              <a:noFill/>
              <a:miter lim="800000"/>
              <a:headEnd/>
              <a:tailEnd/>
            </a:ln>
          </p:spPr>
          <p:txBody>
            <a:bodyPr wrap="none">
              <a:spAutoFit/>
            </a:bodyPr>
            <a:lstStyle/>
            <a:p>
              <a:pPr algn="l" rtl="0" eaLnBrk="0" hangingPunct="0">
                <a:spcBef>
                  <a:spcPct val="50000"/>
                </a:spcBef>
              </a:pPr>
              <a:r>
                <a:rPr lang="en-US" b="1">
                  <a:solidFill>
                    <a:srgbClr val="000000"/>
                  </a:solidFill>
                  <a:latin typeface="Arial" charset="0"/>
                </a:rPr>
                <a:t>CH</a:t>
              </a:r>
              <a:r>
                <a:rPr lang="en-US" b="1" baseline="-25000">
                  <a:solidFill>
                    <a:srgbClr val="000000"/>
                  </a:solidFill>
                  <a:latin typeface="Arial" charset="0"/>
                </a:rPr>
                <a:t>2</a:t>
              </a:r>
              <a:endParaRPr lang="en-US" b="1">
                <a:solidFill>
                  <a:srgbClr val="000000"/>
                </a:solidFill>
                <a:latin typeface="Arial" charset="0"/>
              </a:endParaRPr>
            </a:p>
          </p:txBody>
        </p:sp>
        <p:sp>
          <p:nvSpPr>
            <p:cNvPr id="20514" name="Line 121"/>
            <p:cNvSpPr>
              <a:spLocks noChangeShapeType="1"/>
            </p:cNvSpPr>
            <p:nvPr/>
          </p:nvSpPr>
          <p:spPr bwMode="auto">
            <a:xfrm rot="-5400000">
              <a:off x="3816" y="3189"/>
              <a:ext cx="166" cy="0"/>
            </a:xfrm>
            <a:prstGeom prst="line">
              <a:avLst/>
            </a:prstGeom>
            <a:noFill/>
            <a:ln w="38100">
              <a:solidFill>
                <a:srgbClr val="FF8200"/>
              </a:solidFill>
              <a:round/>
              <a:headEnd/>
              <a:tailEnd/>
            </a:ln>
          </p:spPr>
          <p:txBody>
            <a:bodyPr wrap="none" anchor="ctr"/>
            <a:lstStyle/>
            <a:p>
              <a:endParaRPr lang="en-US"/>
            </a:p>
          </p:txBody>
        </p:sp>
      </p:grpSp>
      <p:sp>
        <p:nvSpPr>
          <p:cNvPr id="12410" name="Rectangle 122"/>
          <p:cNvSpPr>
            <a:spLocks noChangeArrowheads="1"/>
          </p:cNvSpPr>
          <p:nvPr/>
        </p:nvSpPr>
        <p:spPr bwMode="auto">
          <a:xfrm>
            <a:off x="266700" y="2116138"/>
            <a:ext cx="2260600" cy="701675"/>
          </a:xfrm>
          <a:prstGeom prst="rect">
            <a:avLst/>
          </a:prstGeom>
          <a:noFill/>
          <a:ln w="9525">
            <a:noFill/>
            <a:miter lim="800000"/>
            <a:headEnd/>
            <a:tailEnd/>
          </a:ln>
        </p:spPr>
        <p:txBody>
          <a:bodyPr>
            <a:spAutoFit/>
          </a:bodyPr>
          <a:lstStyle/>
          <a:p>
            <a:pPr algn="just" rtl="0" eaLnBrk="0" hangingPunct="0"/>
            <a:r>
              <a:rPr lang="en-US" sz="2000">
                <a:solidFill>
                  <a:srgbClr val="000000"/>
                </a:solidFill>
                <a:latin typeface="Arial" charset="0"/>
              </a:rPr>
              <a:t>Monophosphate</a:t>
            </a:r>
          </a:p>
          <a:p>
            <a:pPr algn="just" rtl="0" eaLnBrk="0" hangingPunct="0"/>
            <a:r>
              <a:rPr lang="en-US" sz="2000">
                <a:solidFill>
                  <a:srgbClr val="000000"/>
                </a:solidFill>
                <a:latin typeface="Arial" charset="0"/>
              </a:rPr>
              <a:t>e.g. AMP</a:t>
            </a:r>
          </a:p>
        </p:txBody>
      </p:sp>
      <p:sp>
        <p:nvSpPr>
          <p:cNvPr id="12411" name="Rectangle 123"/>
          <p:cNvSpPr>
            <a:spLocks noChangeArrowheads="1"/>
          </p:cNvSpPr>
          <p:nvPr/>
        </p:nvSpPr>
        <p:spPr bwMode="auto">
          <a:xfrm>
            <a:off x="266700" y="4084638"/>
            <a:ext cx="2260600" cy="625475"/>
          </a:xfrm>
          <a:prstGeom prst="rect">
            <a:avLst/>
          </a:prstGeom>
          <a:noFill/>
          <a:ln w="9525">
            <a:noFill/>
            <a:miter lim="800000"/>
            <a:headEnd/>
            <a:tailEnd/>
          </a:ln>
        </p:spPr>
        <p:txBody>
          <a:bodyPr>
            <a:spAutoFit/>
          </a:bodyPr>
          <a:lstStyle/>
          <a:p>
            <a:pPr algn="just" rtl="0" eaLnBrk="0" hangingPunct="0"/>
            <a:r>
              <a:rPr lang="en-US" sz="2000">
                <a:solidFill>
                  <a:srgbClr val="000000"/>
                </a:solidFill>
                <a:latin typeface="Arial" charset="0"/>
              </a:rPr>
              <a:t>Diphosphate</a:t>
            </a:r>
          </a:p>
          <a:p>
            <a:pPr algn="just" rtl="0" eaLnBrk="0" hangingPunct="0">
              <a:lnSpc>
                <a:spcPct val="75000"/>
              </a:lnSpc>
            </a:pPr>
            <a:r>
              <a:rPr lang="en-US" sz="2000">
                <a:solidFill>
                  <a:srgbClr val="000000"/>
                </a:solidFill>
                <a:latin typeface="Arial" charset="0"/>
              </a:rPr>
              <a:t>e.g. ADP</a:t>
            </a:r>
          </a:p>
        </p:txBody>
      </p:sp>
      <p:sp>
        <p:nvSpPr>
          <p:cNvPr id="12414" name="Rectangle 126"/>
          <p:cNvSpPr>
            <a:spLocks noChangeArrowheads="1"/>
          </p:cNvSpPr>
          <p:nvPr/>
        </p:nvSpPr>
        <p:spPr bwMode="auto">
          <a:xfrm>
            <a:off x="266700" y="2928938"/>
            <a:ext cx="2425700" cy="701675"/>
          </a:xfrm>
          <a:prstGeom prst="rect">
            <a:avLst/>
          </a:prstGeom>
          <a:noFill/>
          <a:ln w="9525">
            <a:noFill/>
            <a:miter lim="800000"/>
            <a:headEnd/>
            <a:tailEnd/>
          </a:ln>
        </p:spPr>
        <p:txBody>
          <a:bodyPr>
            <a:spAutoFit/>
          </a:bodyPr>
          <a:lstStyle/>
          <a:p>
            <a:pPr algn="l" rtl="0" eaLnBrk="0" hangingPunct="0"/>
            <a:r>
              <a:rPr lang="en-US" sz="2000">
                <a:solidFill>
                  <a:srgbClr val="000000"/>
                </a:solidFill>
                <a:latin typeface="Arial" charset="0"/>
              </a:rPr>
              <a:t>Free = inorganic phosphate (Pi)</a:t>
            </a:r>
          </a:p>
        </p:txBody>
      </p:sp>
      <p:sp>
        <p:nvSpPr>
          <p:cNvPr id="12415" name="Rectangle 127"/>
          <p:cNvSpPr>
            <a:spLocks noChangeArrowheads="1"/>
          </p:cNvSpPr>
          <p:nvPr/>
        </p:nvSpPr>
        <p:spPr bwMode="auto">
          <a:xfrm>
            <a:off x="266700" y="4935538"/>
            <a:ext cx="2322513" cy="701675"/>
          </a:xfrm>
          <a:prstGeom prst="rect">
            <a:avLst/>
          </a:prstGeom>
          <a:noFill/>
          <a:ln w="9525">
            <a:noFill/>
            <a:miter lim="800000"/>
            <a:headEnd/>
            <a:tailEnd/>
          </a:ln>
        </p:spPr>
        <p:txBody>
          <a:bodyPr>
            <a:spAutoFit/>
          </a:bodyPr>
          <a:lstStyle/>
          <a:p>
            <a:pPr algn="l" rtl="0" eaLnBrk="0" hangingPunct="0"/>
            <a:r>
              <a:rPr lang="en-US" sz="2000">
                <a:solidFill>
                  <a:srgbClr val="000000"/>
                </a:solidFill>
                <a:latin typeface="Arial" charset="0"/>
              </a:rPr>
              <a:t>Free = Pyro- phosphate (PPi)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528" fill="hold" grpId="0" nodeType="clickEffect">
                                  <p:stCondLst>
                                    <p:cond delay="0"/>
                                  </p:stCondLst>
                                  <p:childTnLst>
                                    <p:set>
                                      <p:cBhvr>
                                        <p:cTn id="6" dur="1" fill="hold">
                                          <p:stCondLst>
                                            <p:cond delay="0"/>
                                          </p:stCondLst>
                                        </p:cTn>
                                        <p:tgtEl>
                                          <p:spTgt spid="12330"/>
                                        </p:tgtEl>
                                        <p:attrNameLst>
                                          <p:attrName>style.visibility</p:attrName>
                                        </p:attrNameLst>
                                      </p:cBhvr>
                                      <p:to>
                                        <p:strVal val="visible"/>
                                      </p:to>
                                    </p:set>
                                    <p:anim calcmode="lin" valueType="num">
                                      <p:cBhvr>
                                        <p:cTn id="7" dur="500" fill="hold"/>
                                        <p:tgtEl>
                                          <p:spTgt spid="12330"/>
                                        </p:tgtEl>
                                        <p:attrNameLst>
                                          <p:attrName>ppt_w</p:attrName>
                                        </p:attrNameLst>
                                      </p:cBhvr>
                                      <p:tavLst>
                                        <p:tav tm="0">
                                          <p:val>
                                            <p:fltVal val="0"/>
                                          </p:val>
                                        </p:tav>
                                        <p:tav tm="100000">
                                          <p:val>
                                            <p:strVal val="#ppt_w"/>
                                          </p:val>
                                        </p:tav>
                                      </p:tavLst>
                                    </p:anim>
                                    <p:anim calcmode="lin" valueType="num">
                                      <p:cBhvr>
                                        <p:cTn id="8" dur="500" fill="hold"/>
                                        <p:tgtEl>
                                          <p:spTgt spid="12330"/>
                                        </p:tgtEl>
                                        <p:attrNameLst>
                                          <p:attrName>ppt_h</p:attrName>
                                        </p:attrNameLst>
                                      </p:cBhvr>
                                      <p:tavLst>
                                        <p:tav tm="0">
                                          <p:val>
                                            <p:fltVal val="0"/>
                                          </p:val>
                                        </p:tav>
                                        <p:tav tm="100000">
                                          <p:val>
                                            <p:strVal val="#ppt_h"/>
                                          </p:val>
                                        </p:tav>
                                      </p:tavLst>
                                    </p:anim>
                                    <p:anim calcmode="lin" valueType="num">
                                      <p:cBhvr>
                                        <p:cTn id="9" dur="500" fill="hold"/>
                                        <p:tgtEl>
                                          <p:spTgt spid="12330"/>
                                        </p:tgtEl>
                                        <p:attrNameLst>
                                          <p:attrName>ppt_x</p:attrName>
                                        </p:attrNameLst>
                                      </p:cBhvr>
                                      <p:tavLst>
                                        <p:tav tm="0">
                                          <p:val>
                                            <p:fltVal val="0.5"/>
                                          </p:val>
                                        </p:tav>
                                        <p:tav tm="100000">
                                          <p:val>
                                            <p:strVal val="#ppt_x"/>
                                          </p:val>
                                        </p:tav>
                                      </p:tavLst>
                                    </p:anim>
                                    <p:anim calcmode="lin" valueType="num">
                                      <p:cBhvr>
                                        <p:cTn id="10" dur="500" fill="hold"/>
                                        <p:tgtEl>
                                          <p:spTgt spid="12330"/>
                                        </p:tgtEl>
                                        <p:attrNameLst>
                                          <p:attrName>ppt_y</p:attrName>
                                        </p:attrNameLst>
                                      </p:cBhvr>
                                      <p:tavLst>
                                        <p:tav tm="0">
                                          <p:val>
                                            <p:fltVal val="0.5"/>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3" presetClass="entr" presetSubtype="528" fill="hold" grpId="0" nodeType="clickEffect">
                                  <p:stCondLst>
                                    <p:cond delay="0"/>
                                  </p:stCondLst>
                                  <p:childTnLst>
                                    <p:set>
                                      <p:cBhvr>
                                        <p:cTn id="14" dur="1" fill="hold">
                                          <p:stCondLst>
                                            <p:cond delay="0"/>
                                          </p:stCondLst>
                                        </p:cTn>
                                        <p:tgtEl>
                                          <p:spTgt spid="12410"/>
                                        </p:tgtEl>
                                        <p:attrNameLst>
                                          <p:attrName>style.visibility</p:attrName>
                                        </p:attrNameLst>
                                      </p:cBhvr>
                                      <p:to>
                                        <p:strVal val="visible"/>
                                      </p:to>
                                    </p:set>
                                    <p:anim calcmode="lin" valueType="num">
                                      <p:cBhvr>
                                        <p:cTn id="15" dur="500" fill="hold"/>
                                        <p:tgtEl>
                                          <p:spTgt spid="12410"/>
                                        </p:tgtEl>
                                        <p:attrNameLst>
                                          <p:attrName>ppt_w</p:attrName>
                                        </p:attrNameLst>
                                      </p:cBhvr>
                                      <p:tavLst>
                                        <p:tav tm="0">
                                          <p:val>
                                            <p:fltVal val="0"/>
                                          </p:val>
                                        </p:tav>
                                        <p:tav tm="100000">
                                          <p:val>
                                            <p:strVal val="#ppt_w"/>
                                          </p:val>
                                        </p:tav>
                                      </p:tavLst>
                                    </p:anim>
                                    <p:anim calcmode="lin" valueType="num">
                                      <p:cBhvr>
                                        <p:cTn id="16" dur="500" fill="hold"/>
                                        <p:tgtEl>
                                          <p:spTgt spid="12410"/>
                                        </p:tgtEl>
                                        <p:attrNameLst>
                                          <p:attrName>ppt_h</p:attrName>
                                        </p:attrNameLst>
                                      </p:cBhvr>
                                      <p:tavLst>
                                        <p:tav tm="0">
                                          <p:val>
                                            <p:fltVal val="0"/>
                                          </p:val>
                                        </p:tav>
                                        <p:tav tm="100000">
                                          <p:val>
                                            <p:strVal val="#ppt_h"/>
                                          </p:val>
                                        </p:tav>
                                      </p:tavLst>
                                    </p:anim>
                                    <p:anim calcmode="lin" valueType="num">
                                      <p:cBhvr>
                                        <p:cTn id="17" dur="500" fill="hold"/>
                                        <p:tgtEl>
                                          <p:spTgt spid="12410"/>
                                        </p:tgtEl>
                                        <p:attrNameLst>
                                          <p:attrName>ppt_x</p:attrName>
                                        </p:attrNameLst>
                                      </p:cBhvr>
                                      <p:tavLst>
                                        <p:tav tm="0">
                                          <p:val>
                                            <p:fltVal val="0.5"/>
                                          </p:val>
                                        </p:tav>
                                        <p:tav tm="100000">
                                          <p:val>
                                            <p:strVal val="#ppt_x"/>
                                          </p:val>
                                        </p:tav>
                                      </p:tavLst>
                                    </p:anim>
                                    <p:anim calcmode="lin" valueType="num">
                                      <p:cBhvr>
                                        <p:cTn id="18" dur="500" fill="hold"/>
                                        <p:tgtEl>
                                          <p:spTgt spid="12410"/>
                                        </p:tgtEl>
                                        <p:attrNameLst>
                                          <p:attrName>ppt_y</p:attrName>
                                        </p:attrNameLst>
                                      </p:cBhvr>
                                      <p:tavLst>
                                        <p:tav tm="0">
                                          <p:val>
                                            <p:fltVal val="0.5"/>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wipe(left)">
                                      <p:cBhvr>
                                        <p:cTn id="23" dur="500"/>
                                        <p:tgtEl>
                                          <p:spTgt spid="2"/>
                                        </p:tgtEl>
                                      </p:cBhvr>
                                    </p:animEffect>
                                  </p:childTnLst>
                                </p:cTn>
                              </p:par>
                            </p:childTnLst>
                          </p:cTn>
                        </p:par>
                      </p:childTnLst>
                    </p:cTn>
                  </p:par>
                  <p:par>
                    <p:cTn id="24" fill="hold">
                      <p:stCondLst>
                        <p:cond delay="indefinite"/>
                      </p:stCondLst>
                      <p:childTnLst>
                        <p:par>
                          <p:cTn id="25" fill="hold">
                            <p:stCondLst>
                              <p:cond delay="0"/>
                            </p:stCondLst>
                            <p:childTnLst>
                              <p:par>
                                <p:cTn id="26" presetID="23" presetClass="entr" presetSubtype="528" fill="hold" grpId="0" nodeType="clickEffect">
                                  <p:stCondLst>
                                    <p:cond delay="0"/>
                                  </p:stCondLst>
                                  <p:childTnLst>
                                    <p:set>
                                      <p:cBhvr>
                                        <p:cTn id="27" dur="1" fill="hold">
                                          <p:stCondLst>
                                            <p:cond delay="0"/>
                                          </p:stCondLst>
                                        </p:cTn>
                                        <p:tgtEl>
                                          <p:spTgt spid="12414"/>
                                        </p:tgtEl>
                                        <p:attrNameLst>
                                          <p:attrName>style.visibility</p:attrName>
                                        </p:attrNameLst>
                                      </p:cBhvr>
                                      <p:to>
                                        <p:strVal val="visible"/>
                                      </p:to>
                                    </p:set>
                                    <p:anim calcmode="lin" valueType="num">
                                      <p:cBhvr>
                                        <p:cTn id="28" dur="500" fill="hold"/>
                                        <p:tgtEl>
                                          <p:spTgt spid="12414"/>
                                        </p:tgtEl>
                                        <p:attrNameLst>
                                          <p:attrName>ppt_w</p:attrName>
                                        </p:attrNameLst>
                                      </p:cBhvr>
                                      <p:tavLst>
                                        <p:tav tm="0">
                                          <p:val>
                                            <p:fltVal val="0"/>
                                          </p:val>
                                        </p:tav>
                                        <p:tav tm="100000">
                                          <p:val>
                                            <p:strVal val="#ppt_w"/>
                                          </p:val>
                                        </p:tav>
                                      </p:tavLst>
                                    </p:anim>
                                    <p:anim calcmode="lin" valueType="num">
                                      <p:cBhvr>
                                        <p:cTn id="29" dur="500" fill="hold"/>
                                        <p:tgtEl>
                                          <p:spTgt spid="12414"/>
                                        </p:tgtEl>
                                        <p:attrNameLst>
                                          <p:attrName>ppt_h</p:attrName>
                                        </p:attrNameLst>
                                      </p:cBhvr>
                                      <p:tavLst>
                                        <p:tav tm="0">
                                          <p:val>
                                            <p:fltVal val="0"/>
                                          </p:val>
                                        </p:tav>
                                        <p:tav tm="100000">
                                          <p:val>
                                            <p:strVal val="#ppt_h"/>
                                          </p:val>
                                        </p:tav>
                                      </p:tavLst>
                                    </p:anim>
                                    <p:anim calcmode="lin" valueType="num">
                                      <p:cBhvr>
                                        <p:cTn id="30" dur="500" fill="hold"/>
                                        <p:tgtEl>
                                          <p:spTgt spid="12414"/>
                                        </p:tgtEl>
                                        <p:attrNameLst>
                                          <p:attrName>ppt_x</p:attrName>
                                        </p:attrNameLst>
                                      </p:cBhvr>
                                      <p:tavLst>
                                        <p:tav tm="0">
                                          <p:val>
                                            <p:fltVal val="0.5"/>
                                          </p:val>
                                        </p:tav>
                                        <p:tav tm="100000">
                                          <p:val>
                                            <p:strVal val="#ppt_x"/>
                                          </p:val>
                                        </p:tav>
                                      </p:tavLst>
                                    </p:anim>
                                    <p:anim calcmode="lin" valueType="num">
                                      <p:cBhvr>
                                        <p:cTn id="31" dur="500" fill="hold"/>
                                        <p:tgtEl>
                                          <p:spTgt spid="12414"/>
                                        </p:tgtEl>
                                        <p:attrNameLst>
                                          <p:attrName>ppt_y</p:attrName>
                                        </p:attrNameLst>
                                      </p:cBhvr>
                                      <p:tavLst>
                                        <p:tav tm="0">
                                          <p:val>
                                            <p:fltVal val="0.5"/>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3" presetClass="entr" presetSubtype="528" fill="hold" grpId="0" nodeType="clickEffect">
                                  <p:stCondLst>
                                    <p:cond delay="0"/>
                                  </p:stCondLst>
                                  <p:childTnLst>
                                    <p:set>
                                      <p:cBhvr>
                                        <p:cTn id="35" dur="1" fill="hold">
                                          <p:stCondLst>
                                            <p:cond delay="0"/>
                                          </p:stCondLst>
                                        </p:cTn>
                                        <p:tgtEl>
                                          <p:spTgt spid="12411"/>
                                        </p:tgtEl>
                                        <p:attrNameLst>
                                          <p:attrName>style.visibility</p:attrName>
                                        </p:attrNameLst>
                                      </p:cBhvr>
                                      <p:to>
                                        <p:strVal val="visible"/>
                                      </p:to>
                                    </p:set>
                                    <p:anim calcmode="lin" valueType="num">
                                      <p:cBhvr>
                                        <p:cTn id="36" dur="500" fill="hold"/>
                                        <p:tgtEl>
                                          <p:spTgt spid="12411"/>
                                        </p:tgtEl>
                                        <p:attrNameLst>
                                          <p:attrName>ppt_w</p:attrName>
                                        </p:attrNameLst>
                                      </p:cBhvr>
                                      <p:tavLst>
                                        <p:tav tm="0">
                                          <p:val>
                                            <p:fltVal val="0"/>
                                          </p:val>
                                        </p:tav>
                                        <p:tav tm="100000">
                                          <p:val>
                                            <p:strVal val="#ppt_w"/>
                                          </p:val>
                                        </p:tav>
                                      </p:tavLst>
                                    </p:anim>
                                    <p:anim calcmode="lin" valueType="num">
                                      <p:cBhvr>
                                        <p:cTn id="37" dur="500" fill="hold"/>
                                        <p:tgtEl>
                                          <p:spTgt spid="12411"/>
                                        </p:tgtEl>
                                        <p:attrNameLst>
                                          <p:attrName>ppt_h</p:attrName>
                                        </p:attrNameLst>
                                      </p:cBhvr>
                                      <p:tavLst>
                                        <p:tav tm="0">
                                          <p:val>
                                            <p:fltVal val="0"/>
                                          </p:val>
                                        </p:tav>
                                        <p:tav tm="100000">
                                          <p:val>
                                            <p:strVal val="#ppt_h"/>
                                          </p:val>
                                        </p:tav>
                                      </p:tavLst>
                                    </p:anim>
                                    <p:anim calcmode="lin" valueType="num">
                                      <p:cBhvr>
                                        <p:cTn id="38" dur="500" fill="hold"/>
                                        <p:tgtEl>
                                          <p:spTgt spid="12411"/>
                                        </p:tgtEl>
                                        <p:attrNameLst>
                                          <p:attrName>ppt_x</p:attrName>
                                        </p:attrNameLst>
                                      </p:cBhvr>
                                      <p:tavLst>
                                        <p:tav tm="0">
                                          <p:val>
                                            <p:fltVal val="0.5"/>
                                          </p:val>
                                        </p:tav>
                                        <p:tav tm="100000">
                                          <p:val>
                                            <p:strVal val="#ppt_x"/>
                                          </p:val>
                                        </p:tav>
                                      </p:tavLst>
                                    </p:anim>
                                    <p:anim calcmode="lin" valueType="num">
                                      <p:cBhvr>
                                        <p:cTn id="39" dur="500" fill="hold"/>
                                        <p:tgtEl>
                                          <p:spTgt spid="12411"/>
                                        </p:tgtEl>
                                        <p:attrNameLst>
                                          <p:attrName>ppt_y</p:attrName>
                                        </p:attrNameLst>
                                      </p:cBhvr>
                                      <p:tavLst>
                                        <p:tav tm="0">
                                          <p:val>
                                            <p:fltVal val="0.5"/>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3"/>
                                        </p:tgtEl>
                                        <p:attrNameLst>
                                          <p:attrName>style.visibility</p:attrName>
                                        </p:attrNameLst>
                                      </p:cBhvr>
                                      <p:to>
                                        <p:strVal val="visible"/>
                                      </p:to>
                                    </p:set>
                                    <p:animEffect transition="in" filter="wipe(left)">
                                      <p:cBhvr>
                                        <p:cTn id="44" dur="500"/>
                                        <p:tgtEl>
                                          <p:spTgt spid="3"/>
                                        </p:tgtEl>
                                      </p:cBhvr>
                                    </p:animEffect>
                                  </p:childTnLst>
                                </p:cTn>
                              </p:par>
                            </p:childTnLst>
                          </p:cTn>
                        </p:par>
                      </p:childTnLst>
                    </p:cTn>
                  </p:par>
                  <p:par>
                    <p:cTn id="45" fill="hold">
                      <p:stCondLst>
                        <p:cond delay="indefinite"/>
                      </p:stCondLst>
                      <p:childTnLst>
                        <p:par>
                          <p:cTn id="46" fill="hold">
                            <p:stCondLst>
                              <p:cond delay="0"/>
                            </p:stCondLst>
                            <p:childTnLst>
                              <p:par>
                                <p:cTn id="47" presetID="23" presetClass="entr" presetSubtype="528" fill="hold" grpId="0" nodeType="clickEffect">
                                  <p:stCondLst>
                                    <p:cond delay="0"/>
                                  </p:stCondLst>
                                  <p:childTnLst>
                                    <p:set>
                                      <p:cBhvr>
                                        <p:cTn id="48" dur="1" fill="hold">
                                          <p:stCondLst>
                                            <p:cond delay="0"/>
                                          </p:stCondLst>
                                        </p:cTn>
                                        <p:tgtEl>
                                          <p:spTgt spid="12415"/>
                                        </p:tgtEl>
                                        <p:attrNameLst>
                                          <p:attrName>style.visibility</p:attrName>
                                        </p:attrNameLst>
                                      </p:cBhvr>
                                      <p:to>
                                        <p:strVal val="visible"/>
                                      </p:to>
                                    </p:set>
                                    <p:anim calcmode="lin" valueType="num">
                                      <p:cBhvr>
                                        <p:cTn id="49" dur="500" fill="hold"/>
                                        <p:tgtEl>
                                          <p:spTgt spid="12415"/>
                                        </p:tgtEl>
                                        <p:attrNameLst>
                                          <p:attrName>ppt_w</p:attrName>
                                        </p:attrNameLst>
                                      </p:cBhvr>
                                      <p:tavLst>
                                        <p:tav tm="0">
                                          <p:val>
                                            <p:fltVal val="0"/>
                                          </p:val>
                                        </p:tav>
                                        <p:tav tm="100000">
                                          <p:val>
                                            <p:strVal val="#ppt_w"/>
                                          </p:val>
                                        </p:tav>
                                      </p:tavLst>
                                    </p:anim>
                                    <p:anim calcmode="lin" valueType="num">
                                      <p:cBhvr>
                                        <p:cTn id="50" dur="500" fill="hold"/>
                                        <p:tgtEl>
                                          <p:spTgt spid="12415"/>
                                        </p:tgtEl>
                                        <p:attrNameLst>
                                          <p:attrName>ppt_h</p:attrName>
                                        </p:attrNameLst>
                                      </p:cBhvr>
                                      <p:tavLst>
                                        <p:tav tm="0">
                                          <p:val>
                                            <p:fltVal val="0"/>
                                          </p:val>
                                        </p:tav>
                                        <p:tav tm="100000">
                                          <p:val>
                                            <p:strVal val="#ppt_h"/>
                                          </p:val>
                                        </p:tav>
                                      </p:tavLst>
                                    </p:anim>
                                    <p:anim calcmode="lin" valueType="num">
                                      <p:cBhvr>
                                        <p:cTn id="51" dur="500" fill="hold"/>
                                        <p:tgtEl>
                                          <p:spTgt spid="12415"/>
                                        </p:tgtEl>
                                        <p:attrNameLst>
                                          <p:attrName>ppt_x</p:attrName>
                                        </p:attrNameLst>
                                      </p:cBhvr>
                                      <p:tavLst>
                                        <p:tav tm="0">
                                          <p:val>
                                            <p:fltVal val="0.5"/>
                                          </p:val>
                                        </p:tav>
                                        <p:tav tm="100000">
                                          <p:val>
                                            <p:strVal val="#ppt_x"/>
                                          </p:val>
                                        </p:tav>
                                      </p:tavLst>
                                    </p:anim>
                                    <p:anim calcmode="lin" valueType="num">
                                      <p:cBhvr>
                                        <p:cTn id="52" dur="500" fill="hold"/>
                                        <p:tgtEl>
                                          <p:spTgt spid="12415"/>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30" grpId="0" autoUpdateAnimBg="0"/>
      <p:bldP spid="12410" grpId="0" autoUpdateAnimBg="0"/>
      <p:bldP spid="12411" grpId="0" autoUpdateAnimBg="0"/>
      <p:bldP spid="12414" grpId="0" autoUpdateAnimBg="0"/>
      <p:bldP spid="12415" grpId="0"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55" name="Rectangle 43"/>
          <p:cNvSpPr>
            <a:spLocks noChangeArrowheads="1"/>
          </p:cNvSpPr>
          <p:nvPr/>
        </p:nvSpPr>
        <p:spPr bwMode="auto">
          <a:xfrm>
            <a:off x="279400" y="2801938"/>
            <a:ext cx="1866900" cy="701675"/>
          </a:xfrm>
          <a:prstGeom prst="rect">
            <a:avLst/>
          </a:prstGeom>
          <a:noFill/>
          <a:ln w="9525">
            <a:noFill/>
            <a:miter lim="800000"/>
            <a:headEnd/>
            <a:tailEnd/>
          </a:ln>
        </p:spPr>
        <p:txBody>
          <a:bodyPr>
            <a:spAutoFit/>
          </a:bodyPr>
          <a:lstStyle/>
          <a:p>
            <a:pPr algn="just" rtl="0" eaLnBrk="0" hangingPunct="0"/>
            <a:r>
              <a:rPr lang="en-US" sz="2000">
                <a:solidFill>
                  <a:srgbClr val="000000"/>
                </a:solidFill>
                <a:latin typeface="Arial" charset="0"/>
              </a:rPr>
              <a:t>Triphosphate</a:t>
            </a:r>
          </a:p>
          <a:p>
            <a:pPr algn="just" rtl="0" eaLnBrk="0" hangingPunct="0"/>
            <a:r>
              <a:rPr lang="en-US" sz="2000">
                <a:solidFill>
                  <a:srgbClr val="000000"/>
                </a:solidFill>
                <a:latin typeface="Arial" charset="0"/>
              </a:rPr>
              <a:t>e.g. ATP</a:t>
            </a:r>
          </a:p>
        </p:txBody>
      </p:sp>
      <p:grpSp>
        <p:nvGrpSpPr>
          <p:cNvPr id="2" name="Group 58"/>
          <p:cNvGrpSpPr>
            <a:grpSpLocks/>
          </p:cNvGrpSpPr>
          <p:nvPr/>
        </p:nvGrpSpPr>
        <p:grpSpPr bwMode="auto">
          <a:xfrm>
            <a:off x="3581400" y="2916238"/>
            <a:ext cx="4470400" cy="1462087"/>
            <a:chOff x="1488" y="1853"/>
            <a:chExt cx="2816" cy="921"/>
          </a:xfrm>
        </p:grpSpPr>
        <p:sp>
          <p:nvSpPr>
            <p:cNvPr id="21510" name="Rectangle 18"/>
            <p:cNvSpPr>
              <a:spLocks noChangeArrowheads="1"/>
            </p:cNvSpPr>
            <p:nvPr/>
          </p:nvSpPr>
          <p:spPr bwMode="auto">
            <a:xfrm>
              <a:off x="1863" y="2208"/>
              <a:ext cx="212" cy="231"/>
            </a:xfrm>
            <a:prstGeom prst="rect">
              <a:avLst/>
            </a:prstGeom>
            <a:noFill/>
            <a:ln w="9525">
              <a:noFill/>
              <a:miter lim="800000"/>
              <a:headEnd/>
              <a:tailEnd/>
            </a:ln>
          </p:spPr>
          <p:txBody>
            <a:bodyPr wrap="none">
              <a:spAutoFit/>
            </a:bodyPr>
            <a:lstStyle/>
            <a:p>
              <a:pPr algn="l" rtl="0" eaLnBrk="0" hangingPunct="0">
                <a:spcBef>
                  <a:spcPct val="50000"/>
                </a:spcBef>
              </a:pPr>
              <a:r>
                <a:rPr lang="en-US" b="1">
                  <a:solidFill>
                    <a:srgbClr val="000000"/>
                  </a:solidFill>
                  <a:latin typeface="Arial" charset="0"/>
                </a:rPr>
                <a:t>P</a:t>
              </a:r>
            </a:p>
          </p:txBody>
        </p:sp>
        <p:sp>
          <p:nvSpPr>
            <p:cNvPr id="21511" name="Rectangle 19"/>
            <p:cNvSpPr>
              <a:spLocks noChangeArrowheads="1"/>
            </p:cNvSpPr>
            <p:nvPr/>
          </p:nvSpPr>
          <p:spPr bwMode="auto">
            <a:xfrm>
              <a:off x="1855" y="1869"/>
              <a:ext cx="228" cy="231"/>
            </a:xfrm>
            <a:prstGeom prst="rect">
              <a:avLst/>
            </a:prstGeom>
            <a:noFill/>
            <a:ln w="9525">
              <a:noFill/>
              <a:miter lim="800000"/>
              <a:headEnd/>
              <a:tailEnd/>
            </a:ln>
          </p:spPr>
          <p:txBody>
            <a:bodyPr wrap="none">
              <a:spAutoFit/>
            </a:bodyPr>
            <a:lstStyle/>
            <a:p>
              <a:pPr algn="l" rtl="0" eaLnBrk="0" hangingPunct="0">
                <a:spcBef>
                  <a:spcPct val="50000"/>
                </a:spcBef>
              </a:pPr>
              <a:r>
                <a:rPr lang="en-US" b="1">
                  <a:solidFill>
                    <a:srgbClr val="000000"/>
                  </a:solidFill>
                  <a:latin typeface="Arial" charset="0"/>
                </a:rPr>
                <a:t>O</a:t>
              </a:r>
            </a:p>
          </p:txBody>
        </p:sp>
        <p:sp>
          <p:nvSpPr>
            <p:cNvPr id="21512" name="Rectangle 20"/>
            <p:cNvSpPr>
              <a:spLocks noChangeArrowheads="1"/>
            </p:cNvSpPr>
            <p:nvPr/>
          </p:nvSpPr>
          <p:spPr bwMode="auto">
            <a:xfrm>
              <a:off x="1517" y="2208"/>
              <a:ext cx="228" cy="231"/>
            </a:xfrm>
            <a:prstGeom prst="rect">
              <a:avLst/>
            </a:prstGeom>
            <a:noFill/>
            <a:ln w="9525">
              <a:noFill/>
              <a:miter lim="800000"/>
              <a:headEnd/>
              <a:tailEnd/>
            </a:ln>
          </p:spPr>
          <p:txBody>
            <a:bodyPr wrap="none">
              <a:spAutoFit/>
            </a:bodyPr>
            <a:lstStyle/>
            <a:p>
              <a:pPr algn="l" rtl="0" eaLnBrk="0" hangingPunct="0">
                <a:spcBef>
                  <a:spcPct val="50000"/>
                </a:spcBef>
              </a:pPr>
              <a:r>
                <a:rPr lang="en-US" b="1">
                  <a:solidFill>
                    <a:srgbClr val="000000"/>
                  </a:solidFill>
                  <a:latin typeface="Arial" charset="0"/>
                </a:rPr>
                <a:t>O</a:t>
              </a:r>
            </a:p>
          </p:txBody>
        </p:sp>
        <p:sp>
          <p:nvSpPr>
            <p:cNvPr id="21513" name="Rectangle 21"/>
            <p:cNvSpPr>
              <a:spLocks noChangeArrowheads="1"/>
            </p:cNvSpPr>
            <p:nvPr/>
          </p:nvSpPr>
          <p:spPr bwMode="auto">
            <a:xfrm>
              <a:off x="1847" y="2543"/>
              <a:ext cx="228" cy="231"/>
            </a:xfrm>
            <a:prstGeom prst="rect">
              <a:avLst/>
            </a:prstGeom>
            <a:noFill/>
            <a:ln w="9525">
              <a:noFill/>
              <a:miter lim="800000"/>
              <a:headEnd/>
              <a:tailEnd/>
            </a:ln>
          </p:spPr>
          <p:txBody>
            <a:bodyPr wrap="none">
              <a:spAutoFit/>
            </a:bodyPr>
            <a:lstStyle/>
            <a:p>
              <a:pPr algn="l" rtl="0" eaLnBrk="0" hangingPunct="0">
                <a:spcBef>
                  <a:spcPct val="50000"/>
                </a:spcBef>
              </a:pPr>
              <a:r>
                <a:rPr lang="en-US" b="1">
                  <a:solidFill>
                    <a:srgbClr val="000000"/>
                  </a:solidFill>
                  <a:latin typeface="Arial" charset="0"/>
                </a:rPr>
                <a:t>O</a:t>
              </a:r>
            </a:p>
          </p:txBody>
        </p:sp>
        <p:sp>
          <p:nvSpPr>
            <p:cNvPr id="21514" name="Line 22"/>
            <p:cNvSpPr>
              <a:spLocks noChangeShapeType="1"/>
            </p:cNvSpPr>
            <p:nvPr/>
          </p:nvSpPr>
          <p:spPr bwMode="auto">
            <a:xfrm>
              <a:off x="1711" y="2323"/>
              <a:ext cx="187" cy="0"/>
            </a:xfrm>
            <a:prstGeom prst="line">
              <a:avLst/>
            </a:prstGeom>
            <a:noFill/>
            <a:ln w="38100">
              <a:solidFill>
                <a:srgbClr val="FF8200"/>
              </a:solidFill>
              <a:round/>
              <a:headEnd/>
              <a:tailEnd/>
            </a:ln>
          </p:spPr>
          <p:txBody>
            <a:bodyPr wrap="none" anchor="ctr"/>
            <a:lstStyle/>
            <a:p>
              <a:endParaRPr lang="en-US"/>
            </a:p>
          </p:txBody>
        </p:sp>
        <p:sp>
          <p:nvSpPr>
            <p:cNvPr id="21515" name="Line 23"/>
            <p:cNvSpPr>
              <a:spLocks noChangeShapeType="1"/>
            </p:cNvSpPr>
            <p:nvPr/>
          </p:nvSpPr>
          <p:spPr bwMode="auto">
            <a:xfrm>
              <a:off x="2028" y="2323"/>
              <a:ext cx="187" cy="0"/>
            </a:xfrm>
            <a:prstGeom prst="line">
              <a:avLst/>
            </a:prstGeom>
            <a:noFill/>
            <a:ln w="38100">
              <a:solidFill>
                <a:srgbClr val="FF8200"/>
              </a:solidFill>
              <a:round/>
              <a:headEnd/>
              <a:tailEnd/>
            </a:ln>
          </p:spPr>
          <p:txBody>
            <a:bodyPr wrap="none" anchor="ctr"/>
            <a:lstStyle/>
            <a:p>
              <a:endParaRPr lang="en-US"/>
            </a:p>
          </p:txBody>
        </p:sp>
        <p:sp>
          <p:nvSpPr>
            <p:cNvPr id="21516" name="Line 24"/>
            <p:cNvSpPr>
              <a:spLocks noChangeShapeType="1"/>
            </p:cNvSpPr>
            <p:nvPr/>
          </p:nvSpPr>
          <p:spPr bwMode="auto">
            <a:xfrm rot="-5400000">
              <a:off x="1880" y="2477"/>
              <a:ext cx="166" cy="0"/>
            </a:xfrm>
            <a:prstGeom prst="line">
              <a:avLst/>
            </a:prstGeom>
            <a:noFill/>
            <a:ln w="38100">
              <a:solidFill>
                <a:srgbClr val="FF8200"/>
              </a:solidFill>
              <a:round/>
              <a:headEnd/>
              <a:tailEnd/>
            </a:ln>
          </p:spPr>
          <p:txBody>
            <a:bodyPr wrap="none" anchor="ctr"/>
            <a:lstStyle/>
            <a:p>
              <a:endParaRPr lang="en-US"/>
            </a:p>
          </p:txBody>
        </p:sp>
        <p:sp>
          <p:nvSpPr>
            <p:cNvPr id="21517" name="Line 25"/>
            <p:cNvSpPr>
              <a:spLocks noChangeShapeType="1"/>
            </p:cNvSpPr>
            <p:nvPr/>
          </p:nvSpPr>
          <p:spPr bwMode="auto">
            <a:xfrm rot="-5400000">
              <a:off x="1850" y="2149"/>
              <a:ext cx="167" cy="0"/>
            </a:xfrm>
            <a:prstGeom prst="line">
              <a:avLst/>
            </a:prstGeom>
            <a:noFill/>
            <a:ln w="38100">
              <a:solidFill>
                <a:srgbClr val="FF8200"/>
              </a:solidFill>
              <a:round/>
              <a:headEnd/>
              <a:tailEnd/>
            </a:ln>
          </p:spPr>
          <p:txBody>
            <a:bodyPr wrap="none" anchor="ctr"/>
            <a:lstStyle/>
            <a:p>
              <a:endParaRPr lang="en-US"/>
            </a:p>
          </p:txBody>
        </p:sp>
        <p:sp>
          <p:nvSpPr>
            <p:cNvPr id="21518" name="Line 26"/>
            <p:cNvSpPr>
              <a:spLocks noChangeShapeType="1"/>
            </p:cNvSpPr>
            <p:nvPr/>
          </p:nvSpPr>
          <p:spPr bwMode="auto">
            <a:xfrm rot="-5400000">
              <a:off x="1901" y="2149"/>
              <a:ext cx="167" cy="0"/>
            </a:xfrm>
            <a:prstGeom prst="line">
              <a:avLst/>
            </a:prstGeom>
            <a:noFill/>
            <a:ln w="38100">
              <a:solidFill>
                <a:srgbClr val="FF8200"/>
              </a:solidFill>
              <a:round/>
              <a:headEnd/>
              <a:tailEnd/>
            </a:ln>
          </p:spPr>
          <p:txBody>
            <a:bodyPr wrap="none" anchor="ctr"/>
            <a:lstStyle/>
            <a:p>
              <a:endParaRPr lang="en-US"/>
            </a:p>
          </p:txBody>
        </p:sp>
        <p:sp>
          <p:nvSpPr>
            <p:cNvPr id="21519" name="Line 27"/>
            <p:cNvSpPr>
              <a:spLocks noChangeShapeType="1"/>
            </p:cNvSpPr>
            <p:nvPr/>
          </p:nvSpPr>
          <p:spPr bwMode="auto">
            <a:xfrm>
              <a:off x="1488" y="2246"/>
              <a:ext cx="50" cy="0"/>
            </a:xfrm>
            <a:prstGeom prst="line">
              <a:avLst/>
            </a:prstGeom>
            <a:noFill/>
            <a:ln w="38100">
              <a:solidFill>
                <a:srgbClr val="FF8200"/>
              </a:solidFill>
              <a:round/>
              <a:headEnd/>
              <a:tailEnd/>
            </a:ln>
          </p:spPr>
          <p:txBody>
            <a:bodyPr wrap="none" anchor="ctr"/>
            <a:lstStyle/>
            <a:p>
              <a:endParaRPr lang="en-US"/>
            </a:p>
          </p:txBody>
        </p:sp>
        <p:sp>
          <p:nvSpPr>
            <p:cNvPr id="21520" name="Line 28"/>
            <p:cNvSpPr>
              <a:spLocks noChangeShapeType="1"/>
            </p:cNvSpPr>
            <p:nvPr/>
          </p:nvSpPr>
          <p:spPr bwMode="auto">
            <a:xfrm>
              <a:off x="2027" y="2600"/>
              <a:ext cx="50" cy="0"/>
            </a:xfrm>
            <a:prstGeom prst="line">
              <a:avLst/>
            </a:prstGeom>
            <a:noFill/>
            <a:ln w="38100">
              <a:solidFill>
                <a:srgbClr val="FF8200"/>
              </a:solidFill>
              <a:round/>
              <a:headEnd/>
              <a:tailEnd/>
            </a:ln>
          </p:spPr>
          <p:txBody>
            <a:bodyPr wrap="none" anchor="ctr"/>
            <a:lstStyle/>
            <a:p>
              <a:endParaRPr lang="en-US"/>
            </a:p>
          </p:txBody>
        </p:sp>
        <p:sp>
          <p:nvSpPr>
            <p:cNvPr id="21521" name="Rectangle 29"/>
            <p:cNvSpPr>
              <a:spLocks noChangeArrowheads="1"/>
            </p:cNvSpPr>
            <p:nvPr/>
          </p:nvSpPr>
          <p:spPr bwMode="auto">
            <a:xfrm>
              <a:off x="2535" y="2208"/>
              <a:ext cx="212" cy="231"/>
            </a:xfrm>
            <a:prstGeom prst="rect">
              <a:avLst/>
            </a:prstGeom>
            <a:noFill/>
            <a:ln w="9525">
              <a:noFill/>
              <a:miter lim="800000"/>
              <a:headEnd/>
              <a:tailEnd/>
            </a:ln>
          </p:spPr>
          <p:txBody>
            <a:bodyPr wrap="none">
              <a:spAutoFit/>
            </a:bodyPr>
            <a:lstStyle/>
            <a:p>
              <a:pPr algn="l" rtl="0" eaLnBrk="0" hangingPunct="0">
                <a:spcBef>
                  <a:spcPct val="50000"/>
                </a:spcBef>
              </a:pPr>
              <a:r>
                <a:rPr lang="en-US" b="1">
                  <a:solidFill>
                    <a:srgbClr val="000000"/>
                  </a:solidFill>
                  <a:latin typeface="Arial" charset="0"/>
                </a:rPr>
                <a:t>P</a:t>
              </a:r>
            </a:p>
          </p:txBody>
        </p:sp>
        <p:sp>
          <p:nvSpPr>
            <p:cNvPr id="21522" name="Rectangle 30"/>
            <p:cNvSpPr>
              <a:spLocks noChangeArrowheads="1"/>
            </p:cNvSpPr>
            <p:nvPr/>
          </p:nvSpPr>
          <p:spPr bwMode="auto">
            <a:xfrm>
              <a:off x="2527" y="1853"/>
              <a:ext cx="228" cy="231"/>
            </a:xfrm>
            <a:prstGeom prst="rect">
              <a:avLst/>
            </a:prstGeom>
            <a:noFill/>
            <a:ln w="9525">
              <a:noFill/>
              <a:miter lim="800000"/>
              <a:headEnd/>
              <a:tailEnd/>
            </a:ln>
          </p:spPr>
          <p:txBody>
            <a:bodyPr wrap="none">
              <a:spAutoFit/>
            </a:bodyPr>
            <a:lstStyle/>
            <a:p>
              <a:pPr algn="l" rtl="0" eaLnBrk="0" hangingPunct="0">
                <a:spcBef>
                  <a:spcPct val="50000"/>
                </a:spcBef>
              </a:pPr>
              <a:r>
                <a:rPr lang="en-US" b="1">
                  <a:solidFill>
                    <a:srgbClr val="000000"/>
                  </a:solidFill>
                  <a:latin typeface="Arial" charset="0"/>
                </a:rPr>
                <a:t>O</a:t>
              </a:r>
            </a:p>
          </p:txBody>
        </p:sp>
        <p:sp>
          <p:nvSpPr>
            <p:cNvPr id="21523" name="Rectangle 31"/>
            <p:cNvSpPr>
              <a:spLocks noChangeArrowheads="1"/>
            </p:cNvSpPr>
            <p:nvPr/>
          </p:nvSpPr>
          <p:spPr bwMode="auto">
            <a:xfrm>
              <a:off x="2189" y="2208"/>
              <a:ext cx="228" cy="231"/>
            </a:xfrm>
            <a:prstGeom prst="rect">
              <a:avLst/>
            </a:prstGeom>
            <a:noFill/>
            <a:ln w="9525">
              <a:noFill/>
              <a:miter lim="800000"/>
              <a:headEnd/>
              <a:tailEnd/>
            </a:ln>
          </p:spPr>
          <p:txBody>
            <a:bodyPr wrap="none">
              <a:spAutoFit/>
            </a:bodyPr>
            <a:lstStyle/>
            <a:p>
              <a:pPr algn="l" rtl="0" eaLnBrk="0" hangingPunct="0">
                <a:spcBef>
                  <a:spcPct val="50000"/>
                </a:spcBef>
              </a:pPr>
              <a:r>
                <a:rPr lang="en-US" b="1">
                  <a:solidFill>
                    <a:srgbClr val="000000"/>
                  </a:solidFill>
                  <a:latin typeface="Arial" charset="0"/>
                </a:rPr>
                <a:t>O</a:t>
              </a:r>
            </a:p>
          </p:txBody>
        </p:sp>
        <p:sp>
          <p:nvSpPr>
            <p:cNvPr id="21524" name="Rectangle 32"/>
            <p:cNvSpPr>
              <a:spLocks noChangeArrowheads="1"/>
            </p:cNvSpPr>
            <p:nvPr/>
          </p:nvSpPr>
          <p:spPr bwMode="auto">
            <a:xfrm>
              <a:off x="2519" y="2527"/>
              <a:ext cx="228" cy="231"/>
            </a:xfrm>
            <a:prstGeom prst="rect">
              <a:avLst/>
            </a:prstGeom>
            <a:noFill/>
            <a:ln w="9525">
              <a:noFill/>
              <a:miter lim="800000"/>
              <a:headEnd/>
              <a:tailEnd/>
            </a:ln>
          </p:spPr>
          <p:txBody>
            <a:bodyPr wrap="none">
              <a:spAutoFit/>
            </a:bodyPr>
            <a:lstStyle/>
            <a:p>
              <a:pPr algn="l" rtl="0" eaLnBrk="0" hangingPunct="0">
                <a:spcBef>
                  <a:spcPct val="50000"/>
                </a:spcBef>
              </a:pPr>
              <a:r>
                <a:rPr lang="en-US" b="1">
                  <a:solidFill>
                    <a:srgbClr val="000000"/>
                  </a:solidFill>
                  <a:latin typeface="Arial" charset="0"/>
                </a:rPr>
                <a:t>O</a:t>
              </a:r>
            </a:p>
          </p:txBody>
        </p:sp>
        <p:sp>
          <p:nvSpPr>
            <p:cNvPr id="21525" name="Rectangle 33"/>
            <p:cNvSpPr>
              <a:spLocks noChangeArrowheads="1"/>
            </p:cNvSpPr>
            <p:nvPr/>
          </p:nvSpPr>
          <p:spPr bwMode="auto">
            <a:xfrm>
              <a:off x="2858" y="2208"/>
              <a:ext cx="228" cy="231"/>
            </a:xfrm>
            <a:prstGeom prst="rect">
              <a:avLst/>
            </a:prstGeom>
            <a:noFill/>
            <a:ln w="9525">
              <a:noFill/>
              <a:miter lim="800000"/>
              <a:headEnd/>
              <a:tailEnd/>
            </a:ln>
          </p:spPr>
          <p:txBody>
            <a:bodyPr wrap="none">
              <a:spAutoFit/>
            </a:bodyPr>
            <a:lstStyle/>
            <a:p>
              <a:pPr algn="l" rtl="0" eaLnBrk="0" hangingPunct="0">
                <a:spcBef>
                  <a:spcPct val="50000"/>
                </a:spcBef>
              </a:pPr>
              <a:r>
                <a:rPr lang="en-US" b="1">
                  <a:solidFill>
                    <a:srgbClr val="000000"/>
                  </a:solidFill>
                  <a:latin typeface="Arial" charset="0"/>
                </a:rPr>
                <a:t>O</a:t>
              </a:r>
            </a:p>
          </p:txBody>
        </p:sp>
        <p:sp>
          <p:nvSpPr>
            <p:cNvPr id="21526" name="Line 34"/>
            <p:cNvSpPr>
              <a:spLocks noChangeShapeType="1"/>
            </p:cNvSpPr>
            <p:nvPr/>
          </p:nvSpPr>
          <p:spPr bwMode="auto">
            <a:xfrm>
              <a:off x="2383" y="2323"/>
              <a:ext cx="187" cy="0"/>
            </a:xfrm>
            <a:prstGeom prst="line">
              <a:avLst/>
            </a:prstGeom>
            <a:noFill/>
            <a:ln w="38100">
              <a:solidFill>
                <a:srgbClr val="FF8200"/>
              </a:solidFill>
              <a:round/>
              <a:headEnd/>
              <a:tailEnd/>
            </a:ln>
          </p:spPr>
          <p:txBody>
            <a:bodyPr wrap="none" anchor="ctr"/>
            <a:lstStyle/>
            <a:p>
              <a:endParaRPr lang="en-US"/>
            </a:p>
          </p:txBody>
        </p:sp>
        <p:sp>
          <p:nvSpPr>
            <p:cNvPr id="21527" name="Line 35"/>
            <p:cNvSpPr>
              <a:spLocks noChangeShapeType="1"/>
            </p:cNvSpPr>
            <p:nvPr/>
          </p:nvSpPr>
          <p:spPr bwMode="auto">
            <a:xfrm>
              <a:off x="2700" y="2323"/>
              <a:ext cx="187" cy="0"/>
            </a:xfrm>
            <a:prstGeom prst="line">
              <a:avLst/>
            </a:prstGeom>
            <a:noFill/>
            <a:ln w="38100">
              <a:solidFill>
                <a:srgbClr val="FF8200"/>
              </a:solidFill>
              <a:round/>
              <a:headEnd/>
              <a:tailEnd/>
            </a:ln>
          </p:spPr>
          <p:txBody>
            <a:bodyPr wrap="none" anchor="ctr"/>
            <a:lstStyle/>
            <a:p>
              <a:endParaRPr lang="en-US"/>
            </a:p>
          </p:txBody>
        </p:sp>
        <p:sp>
          <p:nvSpPr>
            <p:cNvPr id="21528" name="Line 36"/>
            <p:cNvSpPr>
              <a:spLocks noChangeShapeType="1"/>
            </p:cNvSpPr>
            <p:nvPr/>
          </p:nvSpPr>
          <p:spPr bwMode="auto">
            <a:xfrm rot="-5400000">
              <a:off x="2552" y="2461"/>
              <a:ext cx="166" cy="0"/>
            </a:xfrm>
            <a:prstGeom prst="line">
              <a:avLst/>
            </a:prstGeom>
            <a:noFill/>
            <a:ln w="38100">
              <a:solidFill>
                <a:srgbClr val="FF8200"/>
              </a:solidFill>
              <a:round/>
              <a:headEnd/>
              <a:tailEnd/>
            </a:ln>
          </p:spPr>
          <p:txBody>
            <a:bodyPr wrap="none" anchor="ctr"/>
            <a:lstStyle/>
            <a:p>
              <a:endParaRPr lang="en-US"/>
            </a:p>
          </p:txBody>
        </p:sp>
        <p:sp>
          <p:nvSpPr>
            <p:cNvPr id="21529" name="Line 37"/>
            <p:cNvSpPr>
              <a:spLocks noChangeShapeType="1"/>
            </p:cNvSpPr>
            <p:nvPr/>
          </p:nvSpPr>
          <p:spPr bwMode="auto">
            <a:xfrm rot="-5400000">
              <a:off x="2522" y="2133"/>
              <a:ext cx="167" cy="0"/>
            </a:xfrm>
            <a:prstGeom prst="line">
              <a:avLst/>
            </a:prstGeom>
            <a:noFill/>
            <a:ln w="38100">
              <a:solidFill>
                <a:srgbClr val="FF8200"/>
              </a:solidFill>
              <a:round/>
              <a:headEnd/>
              <a:tailEnd/>
            </a:ln>
          </p:spPr>
          <p:txBody>
            <a:bodyPr wrap="none" anchor="ctr"/>
            <a:lstStyle/>
            <a:p>
              <a:endParaRPr lang="en-US"/>
            </a:p>
          </p:txBody>
        </p:sp>
        <p:sp>
          <p:nvSpPr>
            <p:cNvPr id="21530" name="Line 39"/>
            <p:cNvSpPr>
              <a:spLocks noChangeShapeType="1"/>
            </p:cNvSpPr>
            <p:nvPr/>
          </p:nvSpPr>
          <p:spPr bwMode="auto">
            <a:xfrm rot="-5400000">
              <a:off x="2573" y="2133"/>
              <a:ext cx="167" cy="0"/>
            </a:xfrm>
            <a:prstGeom prst="line">
              <a:avLst/>
            </a:prstGeom>
            <a:noFill/>
            <a:ln w="38100">
              <a:solidFill>
                <a:srgbClr val="FF8200"/>
              </a:solidFill>
              <a:round/>
              <a:headEnd/>
              <a:tailEnd/>
            </a:ln>
          </p:spPr>
          <p:txBody>
            <a:bodyPr wrap="none" anchor="ctr"/>
            <a:lstStyle/>
            <a:p>
              <a:endParaRPr lang="en-US"/>
            </a:p>
          </p:txBody>
        </p:sp>
        <p:sp>
          <p:nvSpPr>
            <p:cNvPr id="21531" name="Line 40"/>
            <p:cNvSpPr>
              <a:spLocks noChangeShapeType="1"/>
            </p:cNvSpPr>
            <p:nvPr/>
          </p:nvSpPr>
          <p:spPr bwMode="auto">
            <a:xfrm>
              <a:off x="2699" y="2584"/>
              <a:ext cx="50" cy="0"/>
            </a:xfrm>
            <a:prstGeom prst="line">
              <a:avLst/>
            </a:prstGeom>
            <a:noFill/>
            <a:ln w="38100">
              <a:solidFill>
                <a:srgbClr val="FF8200"/>
              </a:solidFill>
              <a:round/>
              <a:headEnd/>
              <a:tailEnd/>
            </a:ln>
          </p:spPr>
          <p:txBody>
            <a:bodyPr wrap="none" anchor="ctr"/>
            <a:lstStyle/>
            <a:p>
              <a:endParaRPr lang="en-US"/>
            </a:p>
          </p:txBody>
        </p:sp>
        <p:sp>
          <p:nvSpPr>
            <p:cNvPr id="21532" name="Rectangle 44"/>
            <p:cNvSpPr>
              <a:spLocks noChangeArrowheads="1"/>
            </p:cNvSpPr>
            <p:nvPr/>
          </p:nvSpPr>
          <p:spPr bwMode="auto">
            <a:xfrm>
              <a:off x="3215" y="2208"/>
              <a:ext cx="212" cy="231"/>
            </a:xfrm>
            <a:prstGeom prst="rect">
              <a:avLst/>
            </a:prstGeom>
            <a:noFill/>
            <a:ln w="9525">
              <a:noFill/>
              <a:miter lim="800000"/>
              <a:headEnd/>
              <a:tailEnd/>
            </a:ln>
          </p:spPr>
          <p:txBody>
            <a:bodyPr wrap="none">
              <a:spAutoFit/>
            </a:bodyPr>
            <a:lstStyle/>
            <a:p>
              <a:pPr algn="l" rtl="0" eaLnBrk="0" hangingPunct="0">
                <a:spcBef>
                  <a:spcPct val="50000"/>
                </a:spcBef>
              </a:pPr>
              <a:r>
                <a:rPr lang="en-US" b="1">
                  <a:solidFill>
                    <a:srgbClr val="000000"/>
                  </a:solidFill>
                  <a:latin typeface="Arial" charset="0"/>
                </a:rPr>
                <a:t>P</a:t>
              </a:r>
            </a:p>
          </p:txBody>
        </p:sp>
        <p:sp>
          <p:nvSpPr>
            <p:cNvPr id="21533" name="Rectangle 45"/>
            <p:cNvSpPr>
              <a:spLocks noChangeArrowheads="1"/>
            </p:cNvSpPr>
            <p:nvPr/>
          </p:nvSpPr>
          <p:spPr bwMode="auto">
            <a:xfrm>
              <a:off x="3207" y="1853"/>
              <a:ext cx="228" cy="231"/>
            </a:xfrm>
            <a:prstGeom prst="rect">
              <a:avLst/>
            </a:prstGeom>
            <a:noFill/>
            <a:ln w="9525">
              <a:noFill/>
              <a:miter lim="800000"/>
              <a:headEnd/>
              <a:tailEnd/>
            </a:ln>
          </p:spPr>
          <p:txBody>
            <a:bodyPr wrap="none">
              <a:spAutoFit/>
            </a:bodyPr>
            <a:lstStyle/>
            <a:p>
              <a:pPr algn="l" rtl="0" eaLnBrk="0" hangingPunct="0">
                <a:spcBef>
                  <a:spcPct val="50000"/>
                </a:spcBef>
              </a:pPr>
              <a:r>
                <a:rPr lang="en-US" b="1">
                  <a:solidFill>
                    <a:srgbClr val="000000"/>
                  </a:solidFill>
                  <a:latin typeface="Arial" charset="0"/>
                </a:rPr>
                <a:t>O</a:t>
              </a:r>
            </a:p>
          </p:txBody>
        </p:sp>
        <p:sp>
          <p:nvSpPr>
            <p:cNvPr id="21534" name="Rectangle 46"/>
            <p:cNvSpPr>
              <a:spLocks noChangeArrowheads="1"/>
            </p:cNvSpPr>
            <p:nvPr/>
          </p:nvSpPr>
          <p:spPr bwMode="auto">
            <a:xfrm>
              <a:off x="3199" y="2527"/>
              <a:ext cx="228" cy="231"/>
            </a:xfrm>
            <a:prstGeom prst="rect">
              <a:avLst/>
            </a:prstGeom>
            <a:noFill/>
            <a:ln w="9525">
              <a:noFill/>
              <a:miter lim="800000"/>
              <a:headEnd/>
              <a:tailEnd/>
            </a:ln>
          </p:spPr>
          <p:txBody>
            <a:bodyPr wrap="none">
              <a:spAutoFit/>
            </a:bodyPr>
            <a:lstStyle/>
            <a:p>
              <a:pPr algn="l" rtl="0" eaLnBrk="0" hangingPunct="0">
                <a:spcBef>
                  <a:spcPct val="50000"/>
                </a:spcBef>
              </a:pPr>
              <a:r>
                <a:rPr lang="en-US" b="1">
                  <a:solidFill>
                    <a:srgbClr val="000000"/>
                  </a:solidFill>
                  <a:latin typeface="Arial" charset="0"/>
                </a:rPr>
                <a:t>O</a:t>
              </a:r>
            </a:p>
          </p:txBody>
        </p:sp>
        <p:sp>
          <p:nvSpPr>
            <p:cNvPr id="21535" name="Rectangle 47"/>
            <p:cNvSpPr>
              <a:spLocks noChangeArrowheads="1"/>
            </p:cNvSpPr>
            <p:nvPr/>
          </p:nvSpPr>
          <p:spPr bwMode="auto">
            <a:xfrm>
              <a:off x="3538" y="2208"/>
              <a:ext cx="228" cy="231"/>
            </a:xfrm>
            <a:prstGeom prst="rect">
              <a:avLst/>
            </a:prstGeom>
            <a:noFill/>
            <a:ln w="9525">
              <a:noFill/>
              <a:miter lim="800000"/>
              <a:headEnd/>
              <a:tailEnd/>
            </a:ln>
          </p:spPr>
          <p:txBody>
            <a:bodyPr wrap="none">
              <a:spAutoFit/>
            </a:bodyPr>
            <a:lstStyle/>
            <a:p>
              <a:pPr algn="l" rtl="0" eaLnBrk="0" hangingPunct="0">
                <a:spcBef>
                  <a:spcPct val="50000"/>
                </a:spcBef>
              </a:pPr>
              <a:r>
                <a:rPr lang="en-US" b="1">
                  <a:solidFill>
                    <a:srgbClr val="000000"/>
                  </a:solidFill>
                  <a:latin typeface="Arial" charset="0"/>
                </a:rPr>
                <a:t>O</a:t>
              </a:r>
            </a:p>
          </p:txBody>
        </p:sp>
        <p:sp>
          <p:nvSpPr>
            <p:cNvPr id="21536" name="Line 48"/>
            <p:cNvSpPr>
              <a:spLocks noChangeShapeType="1"/>
            </p:cNvSpPr>
            <p:nvPr/>
          </p:nvSpPr>
          <p:spPr bwMode="auto">
            <a:xfrm>
              <a:off x="3063" y="2323"/>
              <a:ext cx="187" cy="0"/>
            </a:xfrm>
            <a:prstGeom prst="line">
              <a:avLst/>
            </a:prstGeom>
            <a:noFill/>
            <a:ln w="38100">
              <a:solidFill>
                <a:srgbClr val="FF8200"/>
              </a:solidFill>
              <a:round/>
              <a:headEnd/>
              <a:tailEnd/>
            </a:ln>
          </p:spPr>
          <p:txBody>
            <a:bodyPr wrap="none" anchor="ctr"/>
            <a:lstStyle/>
            <a:p>
              <a:endParaRPr lang="en-US"/>
            </a:p>
          </p:txBody>
        </p:sp>
        <p:sp>
          <p:nvSpPr>
            <p:cNvPr id="21537" name="Line 49"/>
            <p:cNvSpPr>
              <a:spLocks noChangeShapeType="1"/>
            </p:cNvSpPr>
            <p:nvPr/>
          </p:nvSpPr>
          <p:spPr bwMode="auto">
            <a:xfrm>
              <a:off x="3380" y="2323"/>
              <a:ext cx="187" cy="0"/>
            </a:xfrm>
            <a:prstGeom prst="line">
              <a:avLst/>
            </a:prstGeom>
            <a:noFill/>
            <a:ln w="38100">
              <a:solidFill>
                <a:srgbClr val="FF8200"/>
              </a:solidFill>
              <a:round/>
              <a:headEnd/>
              <a:tailEnd/>
            </a:ln>
          </p:spPr>
          <p:txBody>
            <a:bodyPr wrap="none" anchor="ctr"/>
            <a:lstStyle/>
            <a:p>
              <a:endParaRPr lang="en-US"/>
            </a:p>
          </p:txBody>
        </p:sp>
        <p:sp>
          <p:nvSpPr>
            <p:cNvPr id="21538" name="Line 50"/>
            <p:cNvSpPr>
              <a:spLocks noChangeShapeType="1"/>
            </p:cNvSpPr>
            <p:nvPr/>
          </p:nvSpPr>
          <p:spPr bwMode="auto">
            <a:xfrm rot="-5400000">
              <a:off x="3232" y="2461"/>
              <a:ext cx="166" cy="0"/>
            </a:xfrm>
            <a:prstGeom prst="line">
              <a:avLst/>
            </a:prstGeom>
            <a:noFill/>
            <a:ln w="38100">
              <a:solidFill>
                <a:srgbClr val="FF8200"/>
              </a:solidFill>
              <a:round/>
              <a:headEnd/>
              <a:tailEnd/>
            </a:ln>
          </p:spPr>
          <p:txBody>
            <a:bodyPr wrap="none" anchor="ctr"/>
            <a:lstStyle/>
            <a:p>
              <a:endParaRPr lang="en-US"/>
            </a:p>
          </p:txBody>
        </p:sp>
        <p:sp>
          <p:nvSpPr>
            <p:cNvPr id="21539" name="Line 51"/>
            <p:cNvSpPr>
              <a:spLocks noChangeShapeType="1"/>
            </p:cNvSpPr>
            <p:nvPr/>
          </p:nvSpPr>
          <p:spPr bwMode="auto">
            <a:xfrm rot="-5400000">
              <a:off x="3202" y="2133"/>
              <a:ext cx="167" cy="0"/>
            </a:xfrm>
            <a:prstGeom prst="line">
              <a:avLst/>
            </a:prstGeom>
            <a:noFill/>
            <a:ln w="38100">
              <a:solidFill>
                <a:srgbClr val="FF8200"/>
              </a:solidFill>
              <a:round/>
              <a:headEnd/>
              <a:tailEnd/>
            </a:ln>
          </p:spPr>
          <p:txBody>
            <a:bodyPr wrap="none" anchor="ctr"/>
            <a:lstStyle/>
            <a:p>
              <a:endParaRPr lang="en-US"/>
            </a:p>
          </p:txBody>
        </p:sp>
        <p:sp>
          <p:nvSpPr>
            <p:cNvPr id="21540" name="Line 52"/>
            <p:cNvSpPr>
              <a:spLocks noChangeShapeType="1"/>
            </p:cNvSpPr>
            <p:nvPr/>
          </p:nvSpPr>
          <p:spPr bwMode="auto">
            <a:xfrm>
              <a:off x="3740" y="2323"/>
              <a:ext cx="187" cy="0"/>
            </a:xfrm>
            <a:prstGeom prst="line">
              <a:avLst/>
            </a:prstGeom>
            <a:noFill/>
            <a:ln w="38100">
              <a:solidFill>
                <a:srgbClr val="FF8200"/>
              </a:solidFill>
              <a:round/>
              <a:headEnd/>
              <a:tailEnd/>
            </a:ln>
          </p:spPr>
          <p:txBody>
            <a:bodyPr wrap="none" anchor="ctr"/>
            <a:lstStyle/>
            <a:p>
              <a:endParaRPr lang="en-US"/>
            </a:p>
          </p:txBody>
        </p:sp>
        <p:sp>
          <p:nvSpPr>
            <p:cNvPr id="21541" name="Line 53"/>
            <p:cNvSpPr>
              <a:spLocks noChangeShapeType="1"/>
            </p:cNvSpPr>
            <p:nvPr/>
          </p:nvSpPr>
          <p:spPr bwMode="auto">
            <a:xfrm rot="-5400000">
              <a:off x="3253" y="2133"/>
              <a:ext cx="167" cy="0"/>
            </a:xfrm>
            <a:prstGeom prst="line">
              <a:avLst/>
            </a:prstGeom>
            <a:noFill/>
            <a:ln w="38100">
              <a:solidFill>
                <a:srgbClr val="FF8200"/>
              </a:solidFill>
              <a:round/>
              <a:headEnd/>
              <a:tailEnd/>
            </a:ln>
          </p:spPr>
          <p:txBody>
            <a:bodyPr wrap="none" anchor="ctr"/>
            <a:lstStyle/>
            <a:p>
              <a:endParaRPr lang="en-US"/>
            </a:p>
          </p:txBody>
        </p:sp>
        <p:sp>
          <p:nvSpPr>
            <p:cNvPr id="21542" name="Line 54"/>
            <p:cNvSpPr>
              <a:spLocks noChangeShapeType="1"/>
            </p:cNvSpPr>
            <p:nvPr/>
          </p:nvSpPr>
          <p:spPr bwMode="auto">
            <a:xfrm>
              <a:off x="3379" y="2584"/>
              <a:ext cx="50" cy="0"/>
            </a:xfrm>
            <a:prstGeom prst="line">
              <a:avLst/>
            </a:prstGeom>
            <a:noFill/>
            <a:ln w="38100">
              <a:solidFill>
                <a:srgbClr val="FF8200"/>
              </a:solidFill>
              <a:round/>
              <a:headEnd/>
              <a:tailEnd/>
            </a:ln>
          </p:spPr>
          <p:txBody>
            <a:bodyPr wrap="none" anchor="ctr"/>
            <a:lstStyle/>
            <a:p>
              <a:endParaRPr lang="en-US"/>
            </a:p>
          </p:txBody>
        </p:sp>
        <p:sp>
          <p:nvSpPr>
            <p:cNvPr id="21543" name="Rectangle 55"/>
            <p:cNvSpPr>
              <a:spLocks noChangeArrowheads="1"/>
            </p:cNvSpPr>
            <p:nvPr/>
          </p:nvSpPr>
          <p:spPr bwMode="auto">
            <a:xfrm>
              <a:off x="3927" y="2200"/>
              <a:ext cx="377" cy="231"/>
            </a:xfrm>
            <a:prstGeom prst="rect">
              <a:avLst/>
            </a:prstGeom>
            <a:noFill/>
            <a:ln w="9525">
              <a:noFill/>
              <a:miter lim="800000"/>
              <a:headEnd/>
              <a:tailEnd/>
            </a:ln>
          </p:spPr>
          <p:txBody>
            <a:bodyPr wrap="none">
              <a:spAutoFit/>
            </a:bodyPr>
            <a:lstStyle/>
            <a:p>
              <a:pPr algn="l" rtl="0" eaLnBrk="0" hangingPunct="0">
                <a:spcBef>
                  <a:spcPct val="50000"/>
                </a:spcBef>
              </a:pPr>
              <a:r>
                <a:rPr lang="en-US" b="1">
                  <a:solidFill>
                    <a:srgbClr val="000000"/>
                  </a:solidFill>
                  <a:latin typeface="Arial" charset="0"/>
                </a:rPr>
                <a:t>CH</a:t>
              </a:r>
              <a:r>
                <a:rPr lang="en-US" b="1" baseline="-25000">
                  <a:solidFill>
                    <a:srgbClr val="000000"/>
                  </a:solidFill>
                  <a:latin typeface="Arial" charset="0"/>
                </a:rPr>
                <a:t>2</a:t>
              </a:r>
              <a:endParaRPr lang="en-US" b="1">
                <a:solidFill>
                  <a:srgbClr val="000000"/>
                </a:solidFill>
                <a:latin typeface="Arial" charset="0"/>
              </a:endParaRPr>
            </a:p>
          </p:txBody>
        </p:sp>
        <p:sp>
          <p:nvSpPr>
            <p:cNvPr id="21544" name="Line 56"/>
            <p:cNvSpPr>
              <a:spLocks noChangeShapeType="1"/>
            </p:cNvSpPr>
            <p:nvPr/>
          </p:nvSpPr>
          <p:spPr bwMode="auto">
            <a:xfrm rot="-5400000">
              <a:off x="3944" y="2501"/>
              <a:ext cx="166" cy="0"/>
            </a:xfrm>
            <a:prstGeom prst="line">
              <a:avLst/>
            </a:prstGeom>
            <a:noFill/>
            <a:ln w="38100">
              <a:solidFill>
                <a:srgbClr val="FF8200"/>
              </a:solidFill>
              <a:round/>
              <a:headEnd/>
              <a:tailEnd/>
            </a:ln>
          </p:spPr>
          <p:txBody>
            <a:bodyPr wrap="none" anchor="ctr"/>
            <a:lstStyle/>
            <a:p>
              <a:endParaRPr lang="en-US"/>
            </a:p>
          </p:txBody>
        </p:sp>
      </p:grpSp>
      <p:sp>
        <p:nvSpPr>
          <p:cNvPr id="21508" name="Text Box 59"/>
          <p:cNvSpPr txBox="1">
            <a:spLocks noChangeArrowheads="1"/>
          </p:cNvSpPr>
          <p:nvPr/>
        </p:nvSpPr>
        <p:spPr bwMode="auto">
          <a:xfrm>
            <a:off x="1931988" y="238125"/>
            <a:ext cx="5341937" cy="1128713"/>
          </a:xfrm>
          <a:prstGeom prst="rect">
            <a:avLst/>
          </a:prstGeom>
          <a:noFill/>
          <a:ln w="9525">
            <a:noFill/>
            <a:miter lim="800000"/>
            <a:headEnd/>
            <a:tailEnd/>
          </a:ln>
        </p:spPr>
        <p:txBody>
          <a:bodyPr wrap="none">
            <a:spAutoFit/>
          </a:bodyPr>
          <a:lstStyle/>
          <a:p>
            <a:pPr algn="ctr" rtl="0" eaLnBrk="0" hangingPunct="0"/>
            <a:r>
              <a:rPr lang="en-US" sz="3600" b="1">
                <a:solidFill>
                  <a:srgbClr val="000000"/>
                </a:solidFill>
                <a:latin typeface="Arial" charset="0"/>
              </a:rPr>
              <a:t>Nucleotide Structure - 4</a:t>
            </a:r>
          </a:p>
          <a:p>
            <a:pPr algn="ctr" rtl="0" eaLnBrk="0" hangingPunct="0"/>
            <a:r>
              <a:rPr lang="en-US" sz="3200" b="1">
                <a:solidFill>
                  <a:srgbClr val="000000"/>
                </a:solidFill>
                <a:latin typeface="Arial" charset="0"/>
              </a:rPr>
              <a:t>Phosphate Groups</a:t>
            </a:r>
            <a:endParaRPr lang="en-US" sz="3600" b="1">
              <a:solidFill>
                <a:srgbClr val="000000"/>
              </a:solidFill>
              <a:latin typeface="Arial" charset="0"/>
            </a:endParaRPr>
          </a:p>
        </p:txBody>
      </p:sp>
      <p:sp>
        <p:nvSpPr>
          <p:cNvPr id="13372" name="Rectangle 60"/>
          <p:cNvSpPr>
            <a:spLocks noChangeArrowheads="1"/>
          </p:cNvSpPr>
          <p:nvPr/>
        </p:nvSpPr>
        <p:spPr bwMode="auto">
          <a:xfrm>
            <a:off x="279400" y="3856038"/>
            <a:ext cx="2411413" cy="396875"/>
          </a:xfrm>
          <a:prstGeom prst="rect">
            <a:avLst/>
          </a:prstGeom>
          <a:noFill/>
          <a:ln w="9525">
            <a:noFill/>
            <a:miter lim="800000"/>
            <a:headEnd/>
            <a:tailEnd/>
          </a:ln>
        </p:spPr>
        <p:txBody>
          <a:bodyPr wrap="none">
            <a:spAutoFit/>
          </a:bodyPr>
          <a:lstStyle/>
          <a:p>
            <a:pPr algn="l" rtl="0" eaLnBrk="0" hangingPunct="0"/>
            <a:r>
              <a:rPr lang="en-US" sz="2000" b="1">
                <a:solidFill>
                  <a:srgbClr val="000000"/>
                </a:solidFill>
                <a:latin typeface="Arial" charset="0"/>
              </a:rPr>
              <a:t>No </a:t>
            </a:r>
            <a:r>
              <a:rPr lang="en-US" sz="2000">
                <a:solidFill>
                  <a:srgbClr val="000000"/>
                </a:solidFill>
                <a:latin typeface="Arial" charset="0"/>
              </a:rPr>
              <a:t>Free form exists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528" fill="hold" grpId="0" nodeType="clickEffect">
                                  <p:stCondLst>
                                    <p:cond delay="0"/>
                                  </p:stCondLst>
                                  <p:childTnLst>
                                    <p:set>
                                      <p:cBhvr>
                                        <p:cTn id="6" dur="1" fill="hold">
                                          <p:stCondLst>
                                            <p:cond delay="0"/>
                                          </p:stCondLst>
                                        </p:cTn>
                                        <p:tgtEl>
                                          <p:spTgt spid="13355"/>
                                        </p:tgtEl>
                                        <p:attrNameLst>
                                          <p:attrName>style.visibility</p:attrName>
                                        </p:attrNameLst>
                                      </p:cBhvr>
                                      <p:to>
                                        <p:strVal val="visible"/>
                                      </p:to>
                                    </p:set>
                                    <p:anim calcmode="lin" valueType="num">
                                      <p:cBhvr>
                                        <p:cTn id="7" dur="500" fill="hold"/>
                                        <p:tgtEl>
                                          <p:spTgt spid="13355"/>
                                        </p:tgtEl>
                                        <p:attrNameLst>
                                          <p:attrName>ppt_w</p:attrName>
                                        </p:attrNameLst>
                                      </p:cBhvr>
                                      <p:tavLst>
                                        <p:tav tm="0">
                                          <p:val>
                                            <p:fltVal val="0"/>
                                          </p:val>
                                        </p:tav>
                                        <p:tav tm="100000">
                                          <p:val>
                                            <p:strVal val="#ppt_w"/>
                                          </p:val>
                                        </p:tav>
                                      </p:tavLst>
                                    </p:anim>
                                    <p:anim calcmode="lin" valueType="num">
                                      <p:cBhvr>
                                        <p:cTn id="8" dur="500" fill="hold"/>
                                        <p:tgtEl>
                                          <p:spTgt spid="13355"/>
                                        </p:tgtEl>
                                        <p:attrNameLst>
                                          <p:attrName>ppt_h</p:attrName>
                                        </p:attrNameLst>
                                      </p:cBhvr>
                                      <p:tavLst>
                                        <p:tav tm="0">
                                          <p:val>
                                            <p:fltVal val="0"/>
                                          </p:val>
                                        </p:tav>
                                        <p:tav tm="100000">
                                          <p:val>
                                            <p:strVal val="#ppt_h"/>
                                          </p:val>
                                        </p:tav>
                                      </p:tavLst>
                                    </p:anim>
                                    <p:anim calcmode="lin" valueType="num">
                                      <p:cBhvr>
                                        <p:cTn id="9" dur="500" fill="hold"/>
                                        <p:tgtEl>
                                          <p:spTgt spid="13355"/>
                                        </p:tgtEl>
                                        <p:attrNameLst>
                                          <p:attrName>ppt_x</p:attrName>
                                        </p:attrNameLst>
                                      </p:cBhvr>
                                      <p:tavLst>
                                        <p:tav tm="0">
                                          <p:val>
                                            <p:fltVal val="0.5"/>
                                          </p:val>
                                        </p:tav>
                                        <p:tav tm="100000">
                                          <p:val>
                                            <p:strVal val="#ppt_x"/>
                                          </p:val>
                                        </p:tav>
                                      </p:tavLst>
                                    </p:anim>
                                    <p:anim calcmode="lin" valueType="num">
                                      <p:cBhvr>
                                        <p:cTn id="10" dur="500" fill="hold"/>
                                        <p:tgtEl>
                                          <p:spTgt spid="13355"/>
                                        </p:tgtEl>
                                        <p:attrNameLst>
                                          <p:attrName>ppt_y</p:attrName>
                                        </p:attrNameLst>
                                      </p:cBhvr>
                                      <p:tavLst>
                                        <p:tav tm="0">
                                          <p:val>
                                            <p:fltVal val="0.5"/>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1000" fill="hold"/>
                                        <p:tgtEl>
                                          <p:spTgt spid="2"/>
                                        </p:tgtEl>
                                        <p:attrNameLst>
                                          <p:attrName>ppt_w</p:attrName>
                                        </p:attrNameLst>
                                      </p:cBhvr>
                                      <p:tavLst>
                                        <p:tav tm="0">
                                          <p:val>
                                            <p:fltVal val="0"/>
                                          </p:val>
                                        </p:tav>
                                        <p:tav tm="100000">
                                          <p:val>
                                            <p:strVal val="#ppt_w"/>
                                          </p:val>
                                        </p:tav>
                                      </p:tavLst>
                                    </p:anim>
                                    <p:anim calcmode="lin" valueType="num">
                                      <p:cBhvr>
                                        <p:cTn id="16" dur="1000" fill="hold"/>
                                        <p:tgtEl>
                                          <p:spTgt spid="2"/>
                                        </p:tgtEl>
                                        <p:attrNameLst>
                                          <p:attrName>ppt_h</p:attrName>
                                        </p:attrNameLst>
                                      </p:cBhvr>
                                      <p:tavLst>
                                        <p:tav tm="0">
                                          <p:val>
                                            <p:fltVal val="0"/>
                                          </p:val>
                                        </p:tav>
                                        <p:tav tm="100000">
                                          <p:val>
                                            <p:strVal val="#ppt_h"/>
                                          </p:val>
                                        </p:tav>
                                      </p:tavLst>
                                    </p:anim>
                                    <p:anim calcmode="lin" valueType="num">
                                      <p:cBhvr>
                                        <p:cTn id="17" dur="1000" fill="hold"/>
                                        <p:tgtEl>
                                          <p:spTgt spid="2"/>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2"/>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9" fill="hold">
                      <p:stCondLst>
                        <p:cond delay="indefinite"/>
                      </p:stCondLst>
                      <p:childTnLst>
                        <p:par>
                          <p:cTn id="20" fill="hold">
                            <p:stCondLst>
                              <p:cond delay="0"/>
                            </p:stCondLst>
                            <p:childTnLst>
                              <p:par>
                                <p:cTn id="21" presetID="23" presetClass="entr" presetSubtype="528" fill="hold" grpId="0" nodeType="clickEffect">
                                  <p:stCondLst>
                                    <p:cond delay="0"/>
                                  </p:stCondLst>
                                  <p:childTnLst>
                                    <p:set>
                                      <p:cBhvr>
                                        <p:cTn id="22" dur="1" fill="hold">
                                          <p:stCondLst>
                                            <p:cond delay="0"/>
                                          </p:stCondLst>
                                        </p:cTn>
                                        <p:tgtEl>
                                          <p:spTgt spid="13372"/>
                                        </p:tgtEl>
                                        <p:attrNameLst>
                                          <p:attrName>style.visibility</p:attrName>
                                        </p:attrNameLst>
                                      </p:cBhvr>
                                      <p:to>
                                        <p:strVal val="visible"/>
                                      </p:to>
                                    </p:set>
                                    <p:anim calcmode="lin" valueType="num">
                                      <p:cBhvr>
                                        <p:cTn id="23" dur="500" fill="hold"/>
                                        <p:tgtEl>
                                          <p:spTgt spid="13372"/>
                                        </p:tgtEl>
                                        <p:attrNameLst>
                                          <p:attrName>ppt_w</p:attrName>
                                        </p:attrNameLst>
                                      </p:cBhvr>
                                      <p:tavLst>
                                        <p:tav tm="0">
                                          <p:val>
                                            <p:fltVal val="0"/>
                                          </p:val>
                                        </p:tav>
                                        <p:tav tm="100000">
                                          <p:val>
                                            <p:strVal val="#ppt_w"/>
                                          </p:val>
                                        </p:tav>
                                      </p:tavLst>
                                    </p:anim>
                                    <p:anim calcmode="lin" valueType="num">
                                      <p:cBhvr>
                                        <p:cTn id="24" dur="500" fill="hold"/>
                                        <p:tgtEl>
                                          <p:spTgt spid="13372"/>
                                        </p:tgtEl>
                                        <p:attrNameLst>
                                          <p:attrName>ppt_h</p:attrName>
                                        </p:attrNameLst>
                                      </p:cBhvr>
                                      <p:tavLst>
                                        <p:tav tm="0">
                                          <p:val>
                                            <p:fltVal val="0"/>
                                          </p:val>
                                        </p:tav>
                                        <p:tav tm="100000">
                                          <p:val>
                                            <p:strVal val="#ppt_h"/>
                                          </p:val>
                                        </p:tav>
                                      </p:tavLst>
                                    </p:anim>
                                    <p:anim calcmode="lin" valueType="num">
                                      <p:cBhvr>
                                        <p:cTn id="25" dur="500" fill="hold"/>
                                        <p:tgtEl>
                                          <p:spTgt spid="13372"/>
                                        </p:tgtEl>
                                        <p:attrNameLst>
                                          <p:attrName>ppt_x</p:attrName>
                                        </p:attrNameLst>
                                      </p:cBhvr>
                                      <p:tavLst>
                                        <p:tav tm="0">
                                          <p:val>
                                            <p:fltVal val="0.5"/>
                                          </p:val>
                                        </p:tav>
                                        <p:tav tm="100000">
                                          <p:val>
                                            <p:strVal val="#ppt_x"/>
                                          </p:val>
                                        </p:tav>
                                      </p:tavLst>
                                    </p:anim>
                                    <p:anim calcmode="lin" valueType="num">
                                      <p:cBhvr>
                                        <p:cTn id="26" dur="500" fill="hold"/>
                                        <p:tgtEl>
                                          <p:spTgt spid="13372"/>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55" grpId="0" autoUpdateAnimBg="0"/>
      <p:bldP spid="13372" grpId="0"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685800" y="76200"/>
            <a:ext cx="7772400" cy="381000"/>
          </a:xfrm>
        </p:spPr>
        <p:txBody>
          <a:bodyPr>
            <a:normAutofit fontScale="90000"/>
          </a:bodyPr>
          <a:lstStyle/>
          <a:p>
            <a:pPr eaLnBrk="1" hangingPunct="1"/>
            <a:r>
              <a:rPr lang="en-US" sz="2800" smtClean="0"/>
              <a:t>Nucleosides and Nucleotides</a:t>
            </a:r>
          </a:p>
        </p:txBody>
      </p:sp>
      <p:sp>
        <p:nvSpPr>
          <p:cNvPr id="5123" name="Rectangle 3"/>
          <p:cNvSpPr>
            <a:spLocks noGrp="1" noChangeArrowheads="1"/>
          </p:cNvSpPr>
          <p:nvPr>
            <p:ph idx="1"/>
          </p:nvPr>
        </p:nvSpPr>
        <p:spPr>
          <a:xfrm>
            <a:off x="381000" y="457200"/>
            <a:ext cx="8382000" cy="3429000"/>
          </a:xfrm>
        </p:spPr>
        <p:txBody>
          <a:bodyPr/>
          <a:lstStyle/>
          <a:p>
            <a:pPr eaLnBrk="1" hangingPunct="1">
              <a:spcBef>
                <a:spcPct val="5000"/>
              </a:spcBef>
            </a:pPr>
            <a:r>
              <a:rPr lang="en-US" sz="2400" smtClean="0"/>
              <a:t>A nucleoside consists of a nitrogen base linked by a glycosidic bond to C1’ of a ribose or deoxyribose</a:t>
            </a:r>
          </a:p>
          <a:p>
            <a:pPr eaLnBrk="1" hangingPunct="1">
              <a:spcBef>
                <a:spcPct val="5000"/>
              </a:spcBef>
            </a:pPr>
            <a:r>
              <a:rPr lang="en-US" sz="2400" smtClean="0"/>
              <a:t>Nucleosides are named by changing the the nitrogen base ending to </a:t>
            </a:r>
            <a:r>
              <a:rPr lang="en-US" sz="2400" i="1" smtClean="0"/>
              <a:t>-osine</a:t>
            </a:r>
            <a:r>
              <a:rPr lang="en-US" sz="2400" smtClean="0"/>
              <a:t> for purines and </a:t>
            </a:r>
            <a:r>
              <a:rPr lang="en-US" sz="2400" i="1" smtClean="0"/>
              <a:t>–idine</a:t>
            </a:r>
            <a:r>
              <a:rPr lang="en-US" sz="2400" smtClean="0"/>
              <a:t> for pyrimidines</a:t>
            </a:r>
          </a:p>
          <a:p>
            <a:pPr eaLnBrk="1" hangingPunct="1">
              <a:spcBef>
                <a:spcPct val="5000"/>
              </a:spcBef>
            </a:pPr>
            <a:r>
              <a:rPr lang="en-US" sz="2400" smtClean="0"/>
              <a:t>A nucleotide is a nucleoside that forms a phosphate ester with the C5’ OH group of ribose or deoxyribose</a:t>
            </a:r>
          </a:p>
          <a:p>
            <a:pPr eaLnBrk="1" hangingPunct="1">
              <a:spcBef>
                <a:spcPct val="5000"/>
              </a:spcBef>
            </a:pPr>
            <a:r>
              <a:rPr lang="en-US" sz="2400" smtClean="0"/>
              <a:t>Nucleotides are named using the name of the nucleoside followed by </a:t>
            </a:r>
            <a:r>
              <a:rPr lang="en-US" sz="2400" i="1" smtClean="0"/>
              <a:t>5’-monophosphate</a:t>
            </a:r>
          </a:p>
        </p:txBody>
      </p:sp>
      <p:pic>
        <p:nvPicPr>
          <p:cNvPr id="7172" name="Picture 7" descr="2204.jpg                                                       0001C664Macintosh HD                   BA03BFAA:"/>
          <p:cNvPicPr preferRelativeResize="0">
            <a:picLocks noChangeAspect="1" noChangeArrowheads="1"/>
          </p:cNvPicPr>
          <p:nvPr/>
        </p:nvPicPr>
        <p:blipFill>
          <a:blip r:embed="rId2" r:link="rId3" cstate="print"/>
          <a:srcRect r="66110" b="77904"/>
          <a:stretch>
            <a:fillRect/>
          </a:stretch>
        </p:blipFill>
        <p:spPr bwMode="auto">
          <a:xfrm>
            <a:off x="5257800" y="3124200"/>
            <a:ext cx="3886200" cy="2108200"/>
          </a:xfrm>
          <a:prstGeom prst="rect">
            <a:avLst/>
          </a:prstGeom>
          <a:noFill/>
          <a:ln w="9525">
            <a:noFill/>
            <a:miter lim="800000"/>
            <a:headEnd/>
            <a:tailEnd/>
          </a:ln>
        </p:spPr>
      </p:pic>
      <p:pic>
        <p:nvPicPr>
          <p:cNvPr id="7173" name="Picture 8" descr="2204.jpg                                                       0001C664Macintosh HD                   BA03BFAA:"/>
          <p:cNvPicPr preferRelativeResize="0">
            <a:picLocks noChangeAspect="1" noChangeArrowheads="1"/>
          </p:cNvPicPr>
          <p:nvPr/>
        </p:nvPicPr>
        <p:blipFill>
          <a:blip r:embed="rId2" r:link="rId3" cstate="print"/>
          <a:srcRect l="36060" r="1202" b="77904"/>
          <a:stretch>
            <a:fillRect/>
          </a:stretch>
        </p:blipFill>
        <p:spPr bwMode="auto">
          <a:xfrm>
            <a:off x="1" y="4952999"/>
            <a:ext cx="5791199" cy="1905001"/>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123">
                                            <p:txEl>
                                              <p:pRg st="0" end="0"/>
                                            </p:txEl>
                                          </p:spTgt>
                                        </p:tgtEl>
                                        <p:attrNameLst>
                                          <p:attrName>style.visibility</p:attrName>
                                        </p:attrNameLst>
                                      </p:cBhvr>
                                      <p:to>
                                        <p:strVal val="visible"/>
                                      </p:to>
                                    </p:set>
                                    <p:animEffect transition="in" filter="dissolve">
                                      <p:cBhvr>
                                        <p:cTn id="7" dur="500"/>
                                        <p:tgtEl>
                                          <p:spTgt spid="512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123">
                                            <p:txEl>
                                              <p:pRg st="1" end="1"/>
                                            </p:txEl>
                                          </p:spTgt>
                                        </p:tgtEl>
                                        <p:attrNameLst>
                                          <p:attrName>style.visibility</p:attrName>
                                        </p:attrNameLst>
                                      </p:cBhvr>
                                      <p:to>
                                        <p:strVal val="visible"/>
                                      </p:to>
                                    </p:set>
                                    <p:animEffect transition="in" filter="dissolve">
                                      <p:cBhvr>
                                        <p:cTn id="12" dur="500"/>
                                        <p:tgtEl>
                                          <p:spTgt spid="512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5123">
                                            <p:txEl>
                                              <p:pRg st="2" end="2"/>
                                            </p:txEl>
                                          </p:spTgt>
                                        </p:tgtEl>
                                        <p:attrNameLst>
                                          <p:attrName>style.visibility</p:attrName>
                                        </p:attrNameLst>
                                      </p:cBhvr>
                                      <p:to>
                                        <p:strVal val="visible"/>
                                      </p:to>
                                    </p:set>
                                    <p:animEffect transition="in" filter="dissolve">
                                      <p:cBhvr>
                                        <p:cTn id="17" dur="500"/>
                                        <p:tgtEl>
                                          <p:spTgt spid="512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5123">
                                            <p:txEl>
                                              <p:pRg st="3" end="3"/>
                                            </p:txEl>
                                          </p:spTgt>
                                        </p:tgtEl>
                                        <p:attrNameLst>
                                          <p:attrName>style.visibility</p:attrName>
                                        </p:attrNameLst>
                                      </p:cBhvr>
                                      <p:to>
                                        <p:strVal val="visible"/>
                                      </p:to>
                                    </p:set>
                                    <p:animEffect transition="in" filter="dissolve">
                                      <p:cBhvr>
                                        <p:cTn id="22" dur="500"/>
                                        <p:tgtEl>
                                          <p:spTgt spid="512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build="p"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685800" y="152400"/>
            <a:ext cx="7772400" cy="457200"/>
          </a:xfrm>
        </p:spPr>
        <p:txBody>
          <a:bodyPr>
            <a:normAutofit fontScale="90000"/>
          </a:bodyPr>
          <a:lstStyle/>
          <a:p>
            <a:pPr eaLnBrk="1" hangingPunct="1"/>
            <a:r>
              <a:rPr lang="en-US" sz="2800" u="sng" smtClean="0"/>
              <a:t>Names of Nucleosides and Nucleotides</a:t>
            </a:r>
            <a:endParaRPr lang="en-US" sz="2800" smtClean="0"/>
          </a:p>
        </p:txBody>
      </p:sp>
      <p:pic>
        <p:nvPicPr>
          <p:cNvPr id="8195" name="Picture 5"/>
          <p:cNvPicPr>
            <a:picLocks noChangeAspect="1" noChangeArrowheads="1"/>
          </p:cNvPicPr>
          <p:nvPr/>
        </p:nvPicPr>
        <p:blipFill>
          <a:blip r:embed="rId2" cstate="print"/>
          <a:srcRect t="11481" b="8200"/>
          <a:stretch>
            <a:fillRect/>
          </a:stretch>
        </p:blipFill>
        <p:spPr bwMode="auto">
          <a:xfrm>
            <a:off x="131763" y="685800"/>
            <a:ext cx="8878887" cy="5562600"/>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685800" y="152400"/>
            <a:ext cx="7772400" cy="381000"/>
          </a:xfrm>
        </p:spPr>
        <p:txBody>
          <a:bodyPr>
            <a:normAutofit fontScale="90000"/>
          </a:bodyPr>
          <a:lstStyle/>
          <a:p>
            <a:pPr eaLnBrk="1" hangingPunct="1"/>
            <a:r>
              <a:rPr lang="en-US" sz="2800" smtClean="0"/>
              <a:t>AMP, ADP and ATP</a:t>
            </a:r>
          </a:p>
        </p:txBody>
      </p:sp>
      <p:sp>
        <p:nvSpPr>
          <p:cNvPr id="7171" name="Rectangle 3"/>
          <p:cNvSpPr>
            <a:spLocks noGrp="1" noChangeArrowheads="1"/>
          </p:cNvSpPr>
          <p:nvPr>
            <p:ph idx="1"/>
          </p:nvPr>
        </p:nvSpPr>
        <p:spPr>
          <a:xfrm>
            <a:off x="381000" y="533400"/>
            <a:ext cx="8305800" cy="1219200"/>
          </a:xfrm>
        </p:spPr>
        <p:txBody>
          <a:bodyPr>
            <a:normAutofit/>
          </a:bodyPr>
          <a:lstStyle/>
          <a:p>
            <a:pPr eaLnBrk="1" hangingPunct="1">
              <a:lnSpc>
                <a:spcPct val="90000"/>
              </a:lnSpc>
            </a:pPr>
            <a:r>
              <a:rPr lang="en-US" sz="2400" dirty="0" smtClean="0"/>
              <a:t>Additional phosphate groups can be added to the nucleoside 5’-monophosphates to form </a:t>
            </a:r>
            <a:r>
              <a:rPr lang="en-US" sz="2400" b="1" dirty="0" err="1" smtClean="0"/>
              <a:t>diphosphates</a:t>
            </a:r>
            <a:r>
              <a:rPr lang="en-US" sz="2400" dirty="0" smtClean="0"/>
              <a:t> and </a:t>
            </a:r>
            <a:r>
              <a:rPr lang="en-US" sz="2400" b="1" dirty="0" err="1" smtClean="0"/>
              <a:t>triphosphates</a:t>
            </a:r>
            <a:endParaRPr lang="en-US" sz="2400" dirty="0" smtClean="0"/>
          </a:p>
          <a:p>
            <a:pPr eaLnBrk="1" hangingPunct="1">
              <a:lnSpc>
                <a:spcPct val="90000"/>
              </a:lnSpc>
            </a:pPr>
            <a:r>
              <a:rPr lang="en-US" sz="2400" b="1" dirty="0" smtClean="0"/>
              <a:t>ATP</a:t>
            </a:r>
            <a:r>
              <a:rPr lang="en-US" sz="2400" dirty="0" smtClean="0"/>
              <a:t> is the major energy source for cellular activity</a:t>
            </a:r>
          </a:p>
        </p:txBody>
      </p:sp>
      <p:pic>
        <p:nvPicPr>
          <p:cNvPr id="9220" name="Picture 4"/>
          <p:cNvPicPr>
            <a:picLocks noChangeAspect="1" noChangeArrowheads="1"/>
          </p:cNvPicPr>
          <p:nvPr/>
        </p:nvPicPr>
        <p:blipFill>
          <a:blip r:embed="rId3" cstate="print"/>
          <a:srcRect b="4921"/>
          <a:stretch>
            <a:fillRect/>
          </a:stretch>
        </p:blipFill>
        <p:spPr bwMode="auto">
          <a:xfrm>
            <a:off x="533400" y="1699104"/>
            <a:ext cx="8281987" cy="5158896"/>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anim calcmode="lin" valueType="num">
                                      <p:cBhvr additive="base">
                                        <p:cTn id="7" dur="500" fill="hold"/>
                                        <p:tgtEl>
                                          <p:spTgt spid="717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7171">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171">
                                            <p:txEl>
                                              <p:pRg st="1" end="1"/>
                                            </p:txEl>
                                          </p:spTgt>
                                        </p:tgtEl>
                                        <p:attrNameLst>
                                          <p:attrName>style.visibility</p:attrName>
                                        </p:attrNameLst>
                                      </p:cBhvr>
                                      <p:to>
                                        <p:strVal val="visible"/>
                                      </p:to>
                                    </p:set>
                                    <p:anim calcmode="lin" valueType="num">
                                      <p:cBhvr additive="base">
                                        <p:cTn id="13" dur="500" fill="hold"/>
                                        <p:tgtEl>
                                          <p:spTgt spid="717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7171">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Whoosh"/>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4"/>
          <p:cNvPicPr>
            <a:picLocks noChangeAspect="1" noChangeArrowheads="1"/>
          </p:cNvPicPr>
          <p:nvPr/>
        </p:nvPicPr>
        <p:blipFill>
          <a:blip r:embed="rId2" cstate="print"/>
          <a:srcRect b="11188"/>
          <a:stretch>
            <a:fillRect/>
          </a:stretch>
        </p:blipFill>
        <p:spPr bwMode="auto">
          <a:xfrm>
            <a:off x="2754313" y="3255962"/>
            <a:ext cx="6389687" cy="3373438"/>
          </a:xfrm>
          <a:prstGeom prst="rect">
            <a:avLst/>
          </a:prstGeom>
          <a:noFill/>
          <a:ln w="9525">
            <a:noFill/>
            <a:miter lim="800000"/>
            <a:headEnd/>
            <a:tailEnd/>
          </a:ln>
        </p:spPr>
      </p:pic>
      <p:sp>
        <p:nvSpPr>
          <p:cNvPr id="2051" name="Text Box 2"/>
          <p:cNvSpPr txBox="1">
            <a:spLocks noChangeArrowheads="1"/>
          </p:cNvSpPr>
          <p:nvPr/>
        </p:nvSpPr>
        <p:spPr bwMode="auto">
          <a:xfrm>
            <a:off x="639763" y="2471738"/>
            <a:ext cx="5683800" cy="1569660"/>
          </a:xfrm>
          <a:prstGeom prst="rect">
            <a:avLst/>
          </a:prstGeom>
          <a:noFill/>
          <a:ln w="9525">
            <a:noFill/>
            <a:miter lim="800000"/>
            <a:headEnd/>
            <a:tailEnd/>
          </a:ln>
        </p:spPr>
        <p:txBody>
          <a:bodyPr wrap="none">
            <a:spAutoFit/>
          </a:bodyPr>
          <a:lstStyle/>
          <a:p>
            <a:pPr eaLnBrk="1" hangingPunct="1"/>
            <a:r>
              <a:rPr lang="en-US" sz="2400" b="1" dirty="0">
                <a:latin typeface="Times New Roman" pitchFamily="18" charset="0"/>
              </a:rPr>
              <a:t>All nucleotides contain three components:</a:t>
            </a:r>
          </a:p>
          <a:p>
            <a:pPr eaLnBrk="1" hangingPunct="1"/>
            <a:r>
              <a:rPr lang="en-US" sz="2400" b="1" dirty="0">
                <a:latin typeface="Times New Roman" pitchFamily="18" charset="0"/>
              </a:rPr>
              <a:t>1.  A nitrogen heterocyclic base</a:t>
            </a:r>
          </a:p>
          <a:p>
            <a:pPr eaLnBrk="1" hangingPunct="1"/>
            <a:r>
              <a:rPr lang="en-US" sz="2400" b="1" dirty="0">
                <a:latin typeface="Times New Roman" pitchFamily="18" charset="0"/>
              </a:rPr>
              <a:t>2.  A pentose sugar</a:t>
            </a:r>
          </a:p>
          <a:p>
            <a:pPr eaLnBrk="1" hangingPunct="1"/>
            <a:r>
              <a:rPr lang="en-US" sz="2400" b="1" dirty="0">
                <a:latin typeface="Times New Roman" pitchFamily="18" charset="0"/>
              </a:rPr>
              <a:t>3.  A phosphate residue</a:t>
            </a:r>
          </a:p>
        </p:txBody>
      </p:sp>
      <p:sp>
        <p:nvSpPr>
          <p:cNvPr id="2052" name="Rectangle 3"/>
          <p:cNvSpPr>
            <a:spLocks noGrp="1" noChangeArrowheads="1"/>
          </p:cNvSpPr>
          <p:nvPr>
            <p:ph type="title"/>
          </p:nvPr>
        </p:nvSpPr>
        <p:spPr>
          <a:xfrm>
            <a:off x="685800" y="0"/>
            <a:ext cx="7772400" cy="927100"/>
          </a:xfrm>
        </p:spPr>
        <p:txBody>
          <a:bodyPr/>
          <a:lstStyle/>
          <a:p>
            <a:r>
              <a:rPr lang="en-US" u="sng" smtClean="0"/>
              <a:t>Nucleic Acids</a:t>
            </a:r>
          </a:p>
        </p:txBody>
      </p:sp>
      <p:sp>
        <p:nvSpPr>
          <p:cNvPr id="2053" name="Rectangle 1"/>
          <p:cNvSpPr>
            <a:spLocks noChangeArrowheads="1"/>
          </p:cNvSpPr>
          <p:nvPr/>
        </p:nvSpPr>
        <p:spPr bwMode="auto">
          <a:xfrm>
            <a:off x="788988" y="992188"/>
            <a:ext cx="7918450" cy="830997"/>
          </a:xfrm>
          <a:prstGeom prst="rect">
            <a:avLst/>
          </a:prstGeom>
          <a:noFill/>
          <a:ln w="9525">
            <a:noFill/>
            <a:miter lim="800000"/>
            <a:headEnd/>
            <a:tailEnd/>
          </a:ln>
        </p:spPr>
        <p:txBody>
          <a:bodyPr>
            <a:spAutoFit/>
          </a:bodyPr>
          <a:lstStyle/>
          <a:p>
            <a:r>
              <a:rPr lang="en-US" sz="2400" b="1" dirty="0">
                <a:latin typeface="Times New Roman" pitchFamily="18" charset="0"/>
              </a:rPr>
              <a:t>DNA and RNA are nucleic acids, long, thread-like polymers </a:t>
            </a:r>
            <a:br>
              <a:rPr lang="en-US" sz="2400" b="1" dirty="0">
                <a:latin typeface="Times New Roman" pitchFamily="18" charset="0"/>
              </a:rPr>
            </a:br>
            <a:r>
              <a:rPr lang="en-US" sz="2400" b="1" dirty="0">
                <a:latin typeface="Times New Roman" pitchFamily="18" charset="0"/>
              </a:rPr>
              <a:t>made up of a linear array of monomers called nucleotides</a:t>
            </a:r>
            <a:endParaRPr lang="en-US" sz="2400"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8"/>
          <p:cNvSpPr txBox="1">
            <a:spLocks noChangeArrowheads="1"/>
          </p:cNvSpPr>
          <p:nvPr/>
        </p:nvSpPr>
        <p:spPr bwMode="auto">
          <a:xfrm>
            <a:off x="250825" y="742950"/>
            <a:ext cx="8380413" cy="1077913"/>
          </a:xfrm>
          <a:prstGeom prst="rect">
            <a:avLst/>
          </a:prstGeom>
          <a:noFill/>
          <a:ln w="9525">
            <a:noFill/>
            <a:miter lim="800000"/>
            <a:headEnd/>
            <a:tailEnd/>
          </a:ln>
        </p:spPr>
        <p:txBody>
          <a:bodyPr>
            <a:spAutoFit/>
          </a:bodyPr>
          <a:lstStyle/>
          <a:p>
            <a:pPr algn="ctr"/>
            <a:r>
              <a:rPr lang="en-US" sz="3200"/>
              <a:t>Ribonucleotides have a 2’-</a:t>
            </a:r>
            <a:r>
              <a:rPr lang="en-US" sz="3200">
                <a:solidFill>
                  <a:srgbClr val="FF3300"/>
                </a:solidFill>
              </a:rPr>
              <a:t>OH</a:t>
            </a:r>
          </a:p>
          <a:p>
            <a:pPr algn="ctr"/>
            <a:r>
              <a:rPr lang="en-US" sz="3200"/>
              <a:t>Deoxyribonucleotides have a 2’-</a:t>
            </a:r>
            <a:r>
              <a:rPr lang="en-US" sz="3200">
                <a:solidFill>
                  <a:srgbClr val="FF3300"/>
                </a:solidFill>
              </a:rPr>
              <a:t>H</a:t>
            </a:r>
            <a:endParaRPr lang="en-US" sz="3200" u="sng">
              <a:solidFill>
                <a:srgbClr val="FF3300"/>
              </a:solidFill>
            </a:endParaRPr>
          </a:p>
        </p:txBody>
      </p:sp>
      <p:grpSp>
        <p:nvGrpSpPr>
          <p:cNvPr id="2" name="Group 13"/>
          <p:cNvGrpSpPr>
            <a:grpSpLocks/>
          </p:cNvGrpSpPr>
          <p:nvPr/>
        </p:nvGrpSpPr>
        <p:grpSpPr bwMode="auto">
          <a:xfrm>
            <a:off x="722313" y="2062163"/>
            <a:ext cx="8026400" cy="4294187"/>
            <a:chOff x="384" y="864"/>
            <a:chExt cx="5056" cy="2705"/>
          </a:xfrm>
        </p:grpSpPr>
        <p:pic>
          <p:nvPicPr>
            <p:cNvPr id="3077" name="Picture 6"/>
            <p:cNvPicPr>
              <a:picLocks noChangeAspect="1" noChangeArrowheads="1"/>
            </p:cNvPicPr>
            <p:nvPr/>
          </p:nvPicPr>
          <p:blipFill>
            <a:blip r:embed="rId3" cstate="print"/>
            <a:srcRect b="10074"/>
            <a:stretch>
              <a:fillRect/>
            </a:stretch>
          </p:blipFill>
          <p:spPr bwMode="auto">
            <a:xfrm>
              <a:off x="384" y="864"/>
              <a:ext cx="5056" cy="2705"/>
            </a:xfrm>
            <a:prstGeom prst="rect">
              <a:avLst/>
            </a:prstGeom>
            <a:noFill/>
            <a:ln w="9525">
              <a:noFill/>
              <a:miter lim="800000"/>
              <a:headEnd/>
              <a:tailEnd/>
            </a:ln>
          </p:spPr>
        </p:pic>
        <p:sp>
          <p:nvSpPr>
            <p:cNvPr id="3078" name="Rectangle 9"/>
            <p:cNvSpPr>
              <a:spLocks noChangeArrowheads="1"/>
            </p:cNvSpPr>
            <p:nvPr/>
          </p:nvSpPr>
          <p:spPr bwMode="auto">
            <a:xfrm>
              <a:off x="2849" y="1979"/>
              <a:ext cx="534" cy="388"/>
            </a:xfrm>
            <a:prstGeom prst="rect">
              <a:avLst/>
            </a:prstGeom>
            <a:noFill/>
            <a:ln w="9525">
              <a:solidFill>
                <a:srgbClr val="FF3300"/>
              </a:solidFill>
              <a:miter lim="800000"/>
              <a:headEnd/>
              <a:tailEnd/>
            </a:ln>
          </p:spPr>
          <p:txBody>
            <a:bodyPr wrap="none" anchor="ctr"/>
            <a:lstStyle/>
            <a:p>
              <a:endParaRPr lang="en-US"/>
            </a:p>
          </p:txBody>
        </p:sp>
        <p:sp>
          <p:nvSpPr>
            <p:cNvPr id="3079" name="Rectangle 10"/>
            <p:cNvSpPr>
              <a:spLocks noChangeArrowheads="1"/>
            </p:cNvSpPr>
            <p:nvPr/>
          </p:nvSpPr>
          <p:spPr bwMode="auto">
            <a:xfrm>
              <a:off x="3092" y="2871"/>
              <a:ext cx="534" cy="388"/>
            </a:xfrm>
            <a:prstGeom prst="rect">
              <a:avLst/>
            </a:prstGeom>
            <a:noFill/>
            <a:ln w="9525">
              <a:solidFill>
                <a:srgbClr val="FF3300"/>
              </a:solidFill>
              <a:miter lim="800000"/>
              <a:headEnd/>
              <a:tailEnd/>
            </a:ln>
          </p:spPr>
          <p:txBody>
            <a:bodyPr wrap="none" anchor="ctr"/>
            <a:lstStyle/>
            <a:p>
              <a:endParaRPr lang="en-US"/>
            </a:p>
          </p:txBody>
        </p:sp>
      </p:grpSp>
      <p:sp>
        <p:nvSpPr>
          <p:cNvPr id="3076" name="Rectangle 14"/>
          <p:cNvSpPr>
            <a:spLocks noGrp="1" noChangeArrowheads="1"/>
          </p:cNvSpPr>
          <p:nvPr>
            <p:ph type="title"/>
          </p:nvPr>
        </p:nvSpPr>
        <p:spPr>
          <a:xfrm>
            <a:off x="0" y="0"/>
            <a:ext cx="9144000" cy="857250"/>
          </a:xfrm>
        </p:spPr>
        <p:txBody>
          <a:bodyPr/>
          <a:lstStyle/>
          <a:p>
            <a:r>
              <a:rPr lang="en-US" sz="3600" b="1" u="sng" smtClean="0">
                <a:solidFill>
                  <a:schemeClr val="tx1"/>
                </a:solidFill>
              </a:rPr>
              <a:t>Chemical Structure of DNA vs RNA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685800" y="152400"/>
            <a:ext cx="7772400" cy="457200"/>
          </a:xfrm>
        </p:spPr>
        <p:txBody>
          <a:bodyPr>
            <a:normAutofit fontScale="90000"/>
          </a:bodyPr>
          <a:lstStyle/>
          <a:p>
            <a:pPr eaLnBrk="1" hangingPunct="1"/>
            <a:r>
              <a:rPr lang="en-US" sz="2800" smtClean="0"/>
              <a:t>Pentose Sugars</a:t>
            </a:r>
          </a:p>
        </p:txBody>
      </p:sp>
      <p:sp>
        <p:nvSpPr>
          <p:cNvPr id="4099" name="Rectangle 3"/>
          <p:cNvSpPr>
            <a:spLocks noGrp="1" noChangeArrowheads="1"/>
          </p:cNvSpPr>
          <p:nvPr>
            <p:ph idx="1"/>
          </p:nvPr>
        </p:nvSpPr>
        <p:spPr>
          <a:xfrm>
            <a:off x="685800" y="685800"/>
            <a:ext cx="7848600" cy="2286000"/>
          </a:xfrm>
        </p:spPr>
        <p:txBody>
          <a:bodyPr/>
          <a:lstStyle/>
          <a:p>
            <a:pPr eaLnBrk="1" hangingPunct="1">
              <a:lnSpc>
                <a:spcPct val="105000"/>
              </a:lnSpc>
              <a:spcBef>
                <a:spcPct val="10000"/>
              </a:spcBef>
            </a:pPr>
            <a:r>
              <a:rPr lang="en-US" sz="2400" smtClean="0"/>
              <a:t>There are two related </a:t>
            </a:r>
            <a:r>
              <a:rPr lang="en-US" sz="2400" b="1" smtClean="0"/>
              <a:t>pentose sugars</a:t>
            </a:r>
            <a:r>
              <a:rPr lang="en-US" sz="2400" smtClean="0"/>
              <a:t>:</a:t>
            </a:r>
          </a:p>
          <a:p>
            <a:pPr eaLnBrk="1" hangingPunct="1">
              <a:lnSpc>
                <a:spcPct val="105000"/>
              </a:lnSpc>
              <a:spcBef>
                <a:spcPct val="10000"/>
              </a:spcBef>
              <a:buFontTx/>
              <a:buNone/>
            </a:pPr>
            <a:r>
              <a:rPr lang="en-US" sz="2400" smtClean="0"/>
              <a:t>	- RNA contains </a:t>
            </a:r>
            <a:r>
              <a:rPr lang="en-US" sz="2400" b="1" smtClean="0"/>
              <a:t>ribose</a:t>
            </a:r>
            <a:endParaRPr lang="en-US" sz="2400" smtClean="0"/>
          </a:p>
          <a:p>
            <a:pPr eaLnBrk="1" hangingPunct="1">
              <a:lnSpc>
                <a:spcPct val="105000"/>
              </a:lnSpc>
              <a:spcBef>
                <a:spcPct val="10000"/>
              </a:spcBef>
              <a:buFontTx/>
              <a:buNone/>
            </a:pPr>
            <a:r>
              <a:rPr lang="en-US" sz="2400" smtClean="0"/>
              <a:t>	- DNA contains </a:t>
            </a:r>
            <a:r>
              <a:rPr lang="en-US" sz="2400" b="1" smtClean="0"/>
              <a:t>deoxyribose</a:t>
            </a:r>
            <a:endParaRPr lang="en-US" sz="2400" smtClean="0"/>
          </a:p>
          <a:p>
            <a:pPr eaLnBrk="1" hangingPunct="1">
              <a:lnSpc>
                <a:spcPct val="105000"/>
              </a:lnSpc>
              <a:spcBef>
                <a:spcPct val="10000"/>
              </a:spcBef>
            </a:pPr>
            <a:r>
              <a:rPr lang="en-US" sz="2400" smtClean="0"/>
              <a:t>The sugars have their carbon atoms numbered with primes to distinguish them from the nitrogen bases</a:t>
            </a:r>
          </a:p>
        </p:txBody>
      </p:sp>
      <p:pic>
        <p:nvPicPr>
          <p:cNvPr id="6148" name="Picture 4"/>
          <p:cNvPicPr>
            <a:picLocks noChangeAspect="1" noChangeArrowheads="1"/>
          </p:cNvPicPr>
          <p:nvPr/>
        </p:nvPicPr>
        <p:blipFill>
          <a:blip r:embed="rId2" cstate="print"/>
          <a:srcRect b="6586"/>
          <a:stretch>
            <a:fillRect/>
          </a:stretch>
        </p:blipFill>
        <p:spPr bwMode="auto">
          <a:xfrm>
            <a:off x="609600" y="3113088"/>
            <a:ext cx="7980363" cy="34988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Effect transition="in" filter="wipe(left)">
                                      <p:cBhvr>
                                        <p:cTn id="7" dur="500"/>
                                        <p:tgtEl>
                                          <p:spTgt spid="409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099">
                                            <p:txEl>
                                              <p:pRg st="1" end="1"/>
                                            </p:txEl>
                                          </p:spTgt>
                                        </p:tgtEl>
                                        <p:attrNameLst>
                                          <p:attrName>style.visibility</p:attrName>
                                        </p:attrNameLst>
                                      </p:cBhvr>
                                      <p:to>
                                        <p:strVal val="visible"/>
                                      </p:to>
                                    </p:set>
                                    <p:animEffect transition="in" filter="wipe(left)">
                                      <p:cBhvr>
                                        <p:cTn id="12" dur="500"/>
                                        <p:tgtEl>
                                          <p:spTgt spid="409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099">
                                            <p:txEl>
                                              <p:pRg st="2" end="2"/>
                                            </p:txEl>
                                          </p:spTgt>
                                        </p:tgtEl>
                                        <p:attrNameLst>
                                          <p:attrName>style.visibility</p:attrName>
                                        </p:attrNameLst>
                                      </p:cBhvr>
                                      <p:to>
                                        <p:strVal val="visible"/>
                                      </p:to>
                                    </p:set>
                                    <p:animEffect transition="in" filter="wipe(left)">
                                      <p:cBhvr>
                                        <p:cTn id="17" dur="500"/>
                                        <p:tgtEl>
                                          <p:spTgt spid="409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099">
                                            <p:txEl>
                                              <p:pRg st="3" end="3"/>
                                            </p:txEl>
                                          </p:spTgt>
                                        </p:tgtEl>
                                        <p:attrNameLst>
                                          <p:attrName>style.visibility</p:attrName>
                                        </p:attrNameLst>
                                      </p:cBhvr>
                                      <p:to>
                                        <p:strVal val="visible"/>
                                      </p:to>
                                    </p:set>
                                    <p:animEffect transition="in" filter="wipe(left)">
                                      <p:cBhvr>
                                        <p:cTn id="22" dur="500"/>
                                        <p:tgtEl>
                                          <p:spTgt spid="409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16"/>
          <p:cNvSpPr txBox="1">
            <a:spLocks noChangeArrowheads="1"/>
          </p:cNvSpPr>
          <p:nvPr/>
        </p:nvSpPr>
        <p:spPr bwMode="auto">
          <a:xfrm>
            <a:off x="2994562" y="317500"/>
            <a:ext cx="3139001" cy="461665"/>
          </a:xfrm>
          <a:prstGeom prst="rect">
            <a:avLst/>
          </a:prstGeom>
          <a:noFill/>
          <a:ln w="9525">
            <a:noFill/>
            <a:miter lim="800000"/>
            <a:headEnd/>
            <a:tailEnd/>
          </a:ln>
        </p:spPr>
        <p:txBody>
          <a:bodyPr wrap="none">
            <a:spAutoFit/>
          </a:bodyPr>
          <a:lstStyle/>
          <a:p>
            <a:pPr algn="ctr" rtl="0" eaLnBrk="0" hangingPunct="0"/>
            <a:r>
              <a:rPr lang="en-US" sz="2400" b="1">
                <a:solidFill>
                  <a:srgbClr val="000000"/>
                </a:solidFill>
                <a:latin typeface="Arial" charset="0"/>
              </a:rPr>
              <a:t>Nucleotide Function</a:t>
            </a:r>
          </a:p>
        </p:txBody>
      </p:sp>
      <p:sp>
        <p:nvSpPr>
          <p:cNvPr id="4114" name="Rectangle 18"/>
          <p:cNvSpPr>
            <a:spLocks noChangeArrowheads="1"/>
          </p:cNvSpPr>
          <p:nvPr/>
        </p:nvSpPr>
        <p:spPr bwMode="auto">
          <a:xfrm>
            <a:off x="419100" y="1493838"/>
            <a:ext cx="5094472" cy="461665"/>
          </a:xfrm>
          <a:prstGeom prst="rect">
            <a:avLst/>
          </a:prstGeom>
          <a:solidFill>
            <a:schemeClr val="accent3"/>
          </a:solidFill>
          <a:ln w="9525">
            <a:noFill/>
            <a:miter lim="800000"/>
            <a:headEnd/>
            <a:tailEnd/>
          </a:ln>
        </p:spPr>
        <p:txBody>
          <a:bodyPr wrap="none">
            <a:spAutoFit/>
          </a:bodyPr>
          <a:lstStyle/>
          <a:p>
            <a:pPr algn="l" rtl="0" eaLnBrk="0" hangingPunct="0"/>
            <a:r>
              <a:rPr lang="en-US" sz="2400" b="1" dirty="0">
                <a:solidFill>
                  <a:srgbClr val="000000"/>
                </a:solidFill>
                <a:latin typeface="Arial" charset="0"/>
              </a:rPr>
              <a:t>Building blocks for DNA and RNA</a:t>
            </a:r>
          </a:p>
        </p:txBody>
      </p:sp>
      <p:sp>
        <p:nvSpPr>
          <p:cNvPr id="4115" name="Rectangle 19"/>
          <p:cNvSpPr>
            <a:spLocks noChangeArrowheads="1"/>
          </p:cNvSpPr>
          <p:nvPr/>
        </p:nvSpPr>
        <p:spPr bwMode="auto">
          <a:xfrm>
            <a:off x="419100" y="2090738"/>
            <a:ext cx="8572500" cy="830997"/>
          </a:xfrm>
          <a:prstGeom prst="rect">
            <a:avLst/>
          </a:prstGeom>
          <a:solidFill>
            <a:schemeClr val="accent3"/>
          </a:solidFill>
          <a:ln w="9525">
            <a:noFill/>
            <a:miter lim="800000"/>
            <a:headEnd/>
            <a:tailEnd/>
          </a:ln>
        </p:spPr>
        <p:txBody>
          <a:bodyPr wrap="square">
            <a:spAutoFit/>
          </a:bodyPr>
          <a:lstStyle/>
          <a:p>
            <a:pPr algn="l" rtl="0" eaLnBrk="0" hangingPunct="0"/>
            <a:r>
              <a:rPr lang="en-US" sz="2400" b="1" dirty="0">
                <a:solidFill>
                  <a:srgbClr val="000000"/>
                </a:solidFill>
                <a:latin typeface="Arial" charset="0"/>
              </a:rPr>
              <a:t>Intracellular source of energy - Adenosine </a:t>
            </a:r>
            <a:r>
              <a:rPr lang="en-US" sz="2400" b="1" dirty="0" err="1">
                <a:solidFill>
                  <a:srgbClr val="000000"/>
                </a:solidFill>
                <a:latin typeface="Arial" charset="0"/>
              </a:rPr>
              <a:t>triphosphate</a:t>
            </a:r>
            <a:r>
              <a:rPr lang="en-US" sz="2400" b="1" dirty="0">
                <a:solidFill>
                  <a:srgbClr val="000000"/>
                </a:solidFill>
                <a:latin typeface="Arial" charset="0"/>
              </a:rPr>
              <a:t> (ATP)</a:t>
            </a:r>
          </a:p>
        </p:txBody>
      </p:sp>
      <p:sp>
        <p:nvSpPr>
          <p:cNvPr id="4116" name="Rectangle 20"/>
          <p:cNvSpPr>
            <a:spLocks noChangeArrowheads="1"/>
          </p:cNvSpPr>
          <p:nvPr/>
        </p:nvSpPr>
        <p:spPr bwMode="auto">
          <a:xfrm>
            <a:off x="419100" y="3084170"/>
            <a:ext cx="8572500" cy="830997"/>
          </a:xfrm>
          <a:prstGeom prst="rect">
            <a:avLst/>
          </a:prstGeom>
          <a:solidFill>
            <a:schemeClr val="accent3"/>
          </a:solidFill>
          <a:ln w="9525">
            <a:noFill/>
            <a:miter lim="800000"/>
            <a:headEnd/>
            <a:tailEnd/>
          </a:ln>
        </p:spPr>
        <p:txBody>
          <a:bodyPr>
            <a:spAutoFit/>
          </a:bodyPr>
          <a:lstStyle/>
          <a:p>
            <a:pPr algn="l" rtl="0" eaLnBrk="0" hangingPunct="0"/>
            <a:r>
              <a:rPr lang="en-US" sz="2400" b="1" dirty="0">
                <a:solidFill>
                  <a:srgbClr val="000000"/>
                </a:solidFill>
                <a:latin typeface="Arial" charset="0"/>
              </a:rPr>
              <a:t>Second messengers - Involved in intracellular signaling (e.g. cyclic adenosine monophosphate [</a:t>
            </a:r>
            <a:r>
              <a:rPr lang="en-US" sz="2400" b="1" dirty="0" err="1">
                <a:solidFill>
                  <a:srgbClr val="000000"/>
                </a:solidFill>
                <a:latin typeface="Arial" charset="0"/>
              </a:rPr>
              <a:t>cAMP</a:t>
            </a:r>
            <a:r>
              <a:rPr lang="en-US" sz="2400" b="1" dirty="0">
                <a:solidFill>
                  <a:srgbClr val="000000"/>
                </a:solidFill>
                <a:latin typeface="Arial" charset="0"/>
              </a:rPr>
              <a:t>])</a:t>
            </a:r>
          </a:p>
        </p:txBody>
      </p:sp>
      <p:sp>
        <p:nvSpPr>
          <p:cNvPr id="4117" name="Rectangle 21"/>
          <p:cNvSpPr>
            <a:spLocks noChangeArrowheads="1"/>
          </p:cNvSpPr>
          <p:nvPr/>
        </p:nvSpPr>
        <p:spPr bwMode="auto">
          <a:xfrm>
            <a:off x="419100" y="4136742"/>
            <a:ext cx="7205819" cy="461665"/>
          </a:xfrm>
          <a:prstGeom prst="rect">
            <a:avLst/>
          </a:prstGeom>
          <a:solidFill>
            <a:schemeClr val="accent3"/>
          </a:solidFill>
          <a:ln w="9525">
            <a:noFill/>
            <a:miter lim="800000"/>
            <a:headEnd/>
            <a:tailEnd/>
          </a:ln>
        </p:spPr>
        <p:txBody>
          <a:bodyPr wrap="none">
            <a:spAutoFit/>
          </a:bodyPr>
          <a:lstStyle/>
          <a:p>
            <a:pPr algn="l" rtl="0" eaLnBrk="0" hangingPunct="0"/>
            <a:r>
              <a:rPr lang="en-US" sz="2400" b="1" dirty="0">
                <a:solidFill>
                  <a:srgbClr val="000000"/>
                </a:solidFill>
                <a:latin typeface="Arial" charset="0"/>
              </a:rPr>
              <a:t>Intracellular signaling switches (e.g. G-proteins)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528" fill="hold" grpId="0" nodeType="clickEffect">
                                  <p:stCondLst>
                                    <p:cond delay="0"/>
                                  </p:stCondLst>
                                  <p:childTnLst>
                                    <p:set>
                                      <p:cBhvr>
                                        <p:cTn id="6" dur="1" fill="hold">
                                          <p:stCondLst>
                                            <p:cond delay="0"/>
                                          </p:stCondLst>
                                        </p:cTn>
                                        <p:tgtEl>
                                          <p:spTgt spid="4114"/>
                                        </p:tgtEl>
                                        <p:attrNameLst>
                                          <p:attrName>style.visibility</p:attrName>
                                        </p:attrNameLst>
                                      </p:cBhvr>
                                      <p:to>
                                        <p:strVal val="visible"/>
                                      </p:to>
                                    </p:set>
                                    <p:anim calcmode="lin" valueType="num">
                                      <p:cBhvr>
                                        <p:cTn id="7" dur="500" fill="hold"/>
                                        <p:tgtEl>
                                          <p:spTgt spid="4114"/>
                                        </p:tgtEl>
                                        <p:attrNameLst>
                                          <p:attrName>ppt_w</p:attrName>
                                        </p:attrNameLst>
                                      </p:cBhvr>
                                      <p:tavLst>
                                        <p:tav tm="0">
                                          <p:val>
                                            <p:fltVal val="0"/>
                                          </p:val>
                                        </p:tav>
                                        <p:tav tm="100000">
                                          <p:val>
                                            <p:strVal val="#ppt_w"/>
                                          </p:val>
                                        </p:tav>
                                      </p:tavLst>
                                    </p:anim>
                                    <p:anim calcmode="lin" valueType="num">
                                      <p:cBhvr>
                                        <p:cTn id="8" dur="500" fill="hold"/>
                                        <p:tgtEl>
                                          <p:spTgt spid="4114"/>
                                        </p:tgtEl>
                                        <p:attrNameLst>
                                          <p:attrName>ppt_h</p:attrName>
                                        </p:attrNameLst>
                                      </p:cBhvr>
                                      <p:tavLst>
                                        <p:tav tm="0">
                                          <p:val>
                                            <p:fltVal val="0"/>
                                          </p:val>
                                        </p:tav>
                                        <p:tav tm="100000">
                                          <p:val>
                                            <p:strVal val="#ppt_h"/>
                                          </p:val>
                                        </p:tav>
                                      </p:tavLst>
                                    </p:anim>
                                    <p:anim calcmode="lin" valueType="num">
                                      <p:cBhvr>
                                        <p:cTn id="9" dur="500" fill="hold"/>
                                        <p:tgtEl>
                                          <p:spTgt spid="4114"/>
                                        </p:tgtEl>
                                        <p:attrNameLst>
                                          <p:attrName>ppt_x</p:attrName>
                                        </p:attrNameLst>
                                      </p:cBhvr>
                                      <p:tavLst>
                                        <p:tav tm="0">
                                          <p:val>
                                            <p:fltVal val="0.5"/>
                                          </p:val>
                                        </p:tav>
                                        <p:tav tm="100000">
                                          <p:val>
                                            <p:strVal val="#ppt_x"/>
                                          </p:val>
                                        </p:tav>
                                      </p:tavLst>
                                    </p:anim>
                                    <p:anim calcmode="lin" valueType="num">
                                      <p:cBhvr>
                                        <p:cTn id="10" dur="500" fill="hold"/>
                                        <p:tgtEl>
                                          <p:spTgt spid="4114"/>
                                        </p:tgtEl>
                                        <p:attrNameLst>
                                          <p:attrName>ppt_y</p:attrName>
                                        </p:attrNameLst>
                                      </p:cBhvr>
                                      <p:tavLst>
                                        <p:tav tm="0">
                                          <p:val>
                                            <p:fltVal val="0.5"/>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3" presetClass="entr" presetSubtype="528" fill="hold" grpId="0" nodeType="clickEffect">
                                  <p:stCondLst>
                                    <p:cond delay="0"/>
                                  </p:stCondLst>
                                  <p:childTnLst>
                                    <p:set>
                                      <p:cBhvr>
                                        <p:cTn id="14" dur="1" fill="hold">
                                          <p:stCondLst>
                                            <p:cond delay="0"/>
                                          </p:stCondLst>
                                        </p:cTn>
                                        <p:tgtEl>
                                          <p:spTgt spid="4115"/>
                                        </p:tgtEl>
                                        <p:attrNameLst>
                                          <p:attrName>style.visibility</p:attrName>
                                        </p:attrNameLst>
                                      </p:cBhvr>
                                      <p:to>
                                        <p:strVal val="visible"/>
                                      </p:to>
                                    </p:set>
                                    <p:anim calcmode="lin" valueType="num">
                                      <p:cBhvr>
                                        <p:cTn id="15" dur="500" fill="hold"/>
                                        <p:tgtEl>
                                          <p:spTgt spid="4115"/>
                                        </p:tgtEl>
                                        <p:attrNameLst>
                                          <p:attrName>ppt_w</p:attrName>
                                        </p:attrNameLst>
                                      </p:cBhvr>
                                      <p:tavLst>
                                        <p:tav tm="0">
                                          <p:val>
                                            <p:fltVal val="0"/>
                                          </p:val>
                                        </p:tav>
                                        <p:tav tm="100000">
                                          <p:val>
                                            <p:strVal val="#ppt_w"/>
                                          </p:val>
                                        </p:tav>
                                      </p:tavLst>
                                    </p:anim>
                                    <p:anim calcmode="lin" valueType="num">
                                      <p:cBhvr>
                                        <p:cTn id="16" dur="500" fill="hold"/>
                                        <p:tgtEl>
                                          <p:spTgt spid="4115"/>
                                        </p:tgtEl>
                                        <p:attrNameLst>
                                          <p:attrName>ppt_h</p:attrName>
                                        </p:attrNameLst>
                                      </p:cBhvr>
                                      <p:tavLst>
                                        <p:tav tm="0">
                                          <p:val>
                                            <p:fltVal val="0"/>
                                          </p:val>
                                        </p:tav>
                                        <p:tav tm="100000">
                                          <p:val>
                                            <p:strVal val="#ppt_h"/>
                                          </p:val>
                                        </p:tav>
                                      </p:tavLst>
                                    </p:anim>
                                    <p:anim calcmode="lin" valueType="num">
                                      <p:cBhvr>
                                        <p:cTn id="17" dur="500" fill="hold"/>
                                        <p:tgtEl>
                                          <p:spTgt spid="4115"/>
                                        </p:tgtEl>
                                        <p:attrNameLst>
                                          <p:attrName>ppt_x</p:attrName>
                                        </p:attrNameLst>
                                      </p:cBhvr>
                                      <p:tavLst>
                                        <p:tav tm="0">
                                          <p:val>
                                            <p:fltVal val="0.5"/>
                                          </p:val>
                                        </p:tav>
                                        <p:tav tm="100000">
                                          <p:val>
                                            <p:strVal val="#ppt_x"/>
                                          </p:val>
                                        </p:tav>
                                      </p:tavLst>
                                    </p:anim>
                                    <p:anim calcmode="lin" valueType="num">
                                      <p:cBhvr>
                                        <p:cTn id="18" dur="500" fill="hold"/>
                                        <p:tgtEl>
                                          <p:spTgt spid="4115"/>
                                        </p:tgtEl>
                                        <p:attrNameLst>
                                          <p:attrName>ppt_y</p:attrName>
                                        </p:attrNameLst>
                                      </p:cBhvr>
                                      <p:tavLst>
                                        <p:tav tm="0">
                                          <p:val>
                                            <p:fltVal val="0.5"/>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3" presetClass="entr" presetSubtype="528" fill="hold" grpId="0" nodeType="clickEffect">
                                  <p:stCondLst>
                                    <p:cond delay="0"/>
                                  </p:stCondLst>
                                  <p:childTnLst>
                                    <p:set>
                                      <p:cBhvr>
                                        <p:cTn id="22" dur="1" fill="hold">
                                          <p:stCondLst>
                                            <p:cond delay="0"/>
                                          </p:stCondLst>
                                        </p:cTn>
                                        <p:tgtEl>
                                          <p:spTgt spid="4116"/>
                                        </p:tgtEl>
                                        <p:attrNameLst>
                                          <p:attrName>style.visibility</p:attrName>
                                        </p:attrNameLst>
                                      </p:cBhvr>
                                      <p:to>
                                        <p:strVal val="visible"/>
                                      </p:to>
                                    </p:set>
                                    <p:anim calcmode="lin" valueType="num">
                                      <p:cBhvr>
                                        <p:cTn id="23" dur="500" fill="hold"/>
                                        <p:tgtEl>
                                          <p:spTgt spid="4116"/>
                                        </p:tgtEl>
                                        <p:attrNameLst>
                                          <p:attrName>ppt_w</p:attrName>
                                        </p:attrNameLst>
                                      </p:cBhvr>
                                      <p:tavLst>
                                        <p:tav tm="0">
                                          <p:val>
                                            <p:fltVal val="0"/>
                                          </p:val>
                                        </p:tav>
                                        <p:tav tm="100000">
                                          <p:val>
                                            <p:strVal val="#ppt_w"/>
                                          </p:val>
                                        </p:tav>
                                      </p:tavLst>
                                    </p:anim>
                                    <p:anim calcmode="lin" valueType="num">
                                      <p:cBhvr>
                                        <p:cTn id="24" dur="500" fill="hold"/>
                                        <p:tgtEl>
                                          <p:spTgt spid="4116"/>
                                        </p:tgtEl>
                                        <p:attrNameLst>
                                          <p:attrName>ppt_h</p:attrName>
                                        </p:attrNameLst>
                                      </p:cBhvr>
                                      <p:tavLst>
                                        <p:tav tm="0">
                                          <p:val>
                                            <p:fltVal val="0"/>
                                          </p:val>
                                        </p:tav>
                                        <p:tav tm="100000">
                                          <p:val>
                                            <p:strVal val="#ppt_h"/>
                                          </p:val>
                                        </p:tav>
                                      </p:tavLst>
                                    </p:anim>
                                    <p:anim calcmode="lin" valueType="num">
                                      <p:cBhvr>
                                        <p:cTn id="25" dur="500" fill="hold"/>
                                        <p:tgtEl>
                                          <p:spTgt spid="4116"/>
                                        </p:tgtEl>
                                        <p:attrNameLst>
                                          <p:attrName>ppt_x</p:attrName>
                                        </p:attrNameLst>
                                      </p:cBhvr>
                                      <p:tavLst>
                                        <p:tav tm="0">
                                          <p:val>
                                            <p:fltVal val="0.5"/>
                                          </p:val>
                                        </p:tav>
                                        <p:tav tm="100000">
                                          <p:val>
                                            <p:strVal val="#ppt_x"/>
                                          </p:val>
                                        </p:tav>
                                      </p:tavLst>
                                    </p:anim>
                                    <p:anim calcmode="lin" valueType="num">
                                      <p:cBhvr>
                                        <p:cTn id="26" dur="500" fill="hold"/>
                                        <p:tgtEl>
                                          <p:spTgt spid="4116"/>
                                        </p:tgtEl>
                                        <p:attrNameLst>
                                          <p:attrName>ppt_y</p:attrName>
                                        </p:attrNameLst>
                                      </p:cBhvr>
                                      <p:tavLst>
                                        <p:tav tm="0">
                                          <p:val>
                                            <p:fltVal val="0.5"/>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3" presetClass="entr" presetSubtype="528" fill="hold" grpId="0" nodeType="clickEffect">
                                  <p:stCondLst>
                                    <p:cond delay="0"/>
                                  </p:stCondLst>
                                  <p:childTnLst>
                                    <p:set>
                                      <p:cBhvr>
                                        <p:cTn id="30" dur="1" fill="hold">
                                          <p:stCondLst>
                                            <p:cond delay="0"/>
                                          </p:stCondLst>
                                        </p:cTn>
                                        <p:tgtEl>
                                          <p:spTgt spid="4117"/>
                                        </p:tgtEl>
                                        <p:attrNameLst>
                                          <p:attrName>style.visibility</p:attrName>
                                        </p:attrNameLst>
                                      </p:cBhvr>
                                      <p:to>
                                        <p:strVal val="visible"/>
                                      </p:to>
                                    </p:set>
                                    <p:anim calcmode="lin" valueType="num">
                                      <p:cBhvr>
                                        <p:cTn id="31" dur="500" fill="hold"/>
                                        <p:tgtEl>
                                          <p:spTgt spid="4117"/>
                                        </p:tgtEl>
                                        <p:attrNameLst>
                                          <p:attrName>ppt_w</p:attrName>
                                        </p:attrNameLst>
                                      </p:cBhvr>
                                      <p:tavLst>
                                        <p:tav tm="0">
                                          <p:val>
                                            <p:fltVal val="0"/>
                                          </p:val>
                                        </p:tav>
                                        <p:tav tm="100000">
                                          <p:val>
                                            <p:strVal val="#ppt_w"/>
                                          </p:val>
                                        </p:tav>
                                      </p:tavLst>
                                    </p:anim>
                                    <p:anim calcmode="lin" valueType="num">
                                      <p:cBhvr>
                                        <p:cTn id="32" dur="500" fill="hold"/>
                                        <p:tgtEl>
                                          <p:spTgt spid="4117"/>
                                        </p:tgtEl>
                                        <p:attrNameLst>
                                          <p:attrName>ppt_h</p:attrName>
                                        </p:attrNameLst>
                                      </p:cBhvr>
                                      <p:tavLst>
                                        <p:tav tm="0">
                                          <p:val>
                                            <p:fltVal val="0"/>
                                          </p:val>
                                        </p:tav>
                                        <p:tav tm="100000">
                                          <p:val>
                                            <p:strVal val="#ppt_h"/>
                                          </p:val>
                                        </p:tav>
                                      </p:tavLst>
                                    </p:anim>
                                    <p:anim calcmode="lin" valueType="num">
                                      <p:cBhvr>
                                        <p:cTn id="33" dur="500" fill="hold"/>
                                        <p:tgtEl>
                                          <p:spTgt spid="4117"/>
                                        </p:tgtEl>
                                        <p:attrNameLst>
                                          <p:attrName>ppt_x</p:attrName>
                                        </p:attrNameLst>
                                      </p:cBhvr>
                                      <p:tavLst>
                                        <p:tav tm="0">
                                          <p:val>
                                            <p:fltVal val="0.5"/>
                                          </p:val>
                                        </p:tav>
                                        <p:tav tm="100000">
                                          <p:val>
                                            <p:strVal val="#ppt_x"/>
                                          </p:val>
                                        </p:tav>
                                      </p:tavLst>
                                    </p:anim>
                                    <p:anim calcmode="lin" valueType="num">
                                      <p:cBhvr>
                                        <p:cTn id="34" dur="500" fill="hold"/>
                                        <p:tgtEl>
                                          <p:spTgt spid="4117"/>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14" grpId="0" animBg="1" autoUpdateAnimBg="0"/>
      <p:bldP spid="4115" grpId="0" animBg="1" autoUpdateAnimBg="0"/>
      <p:bldP spid="4116" grpId="0" animBg="1" autoUpdateAnimBg="0"/>
      <p:bldP spid="4117" grpId="0" animBg="1"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5366" name="Rectangle 6"/>
          <p:cNvSpPr>
            <a:spLocks noChangeArrowheads="1"/>
          </p:cNvSpPr>
          <p:nvPr/>
        </p:nvSpPr>
        <p:spPr bwMode="auto">
          <a:xfrm>
            <a:off x="228600" y="228600"/>
            <a:ext cx="8686800"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25425" marR="0" lvl="0" indent="-225425" algn="l" defTabSz="914400" rtl="0" eaLnBrk="0" fontAlgn="base" latinLnBrk="0" hangingPunct="0">
              <a:lnSpc>
                <a:spcPct val="100000"/>
              </a:lnSpc>
              <a:spcBef>
                <a:spcPct val="0"/>
              </a:spcBef>
              <a:spcAft>
                <a:spcPct val="0"/>
              </a:spcAft>
              <a:buClrTx/>
              <a:buSzTx/>
              <a:buFont typeface="Arial" pitchFamily="34" charset="0"/>
              <a:buChar char="•"/>
              <a:tabLst/>
            </a:pPr>
            <a:r>
              <a:rPr kumimoji="0" lang="en-US" sz="32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It is the order of these </a:t>
            </a:r>
            <a:r>
              <a:rPr kumimoji="0" lang="en-US" sz="3200" b="1" i="0" u="sng" strike="noStrike" cap="none" normalizeH="0" baseline="0" dirty="0" smtClean="0">
                <a:ln>
                  <a:noFill/>
                </a:ln>
                <a:solidFill>
                  <a:srgbClr val="C00000"/>
                </a:solidFill>
                <a:effectLst/>
                <a:latin typeface="Calibri" pitchFamily="34" charset="0"/>
                <a:ea typeface="Times New Roman" pitchFamily="18" charset="0"/>
                <a:cs typeface="Arial" pitchFamily="34" charset="0"/>
              </a:rPr>
              <a:t>base pairs</a:t>
            </a:r>
            <a:r>
              <a:rPr kumimoji="0" lang="en-US" sz="32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that determines </a:t>
            </a:r>
            <a:r>
              <a:rPr kumimoji="0" lang="en-US" sz="3200" b="1" i="0" u="sng" strike="noStrike" cap="none" normalizeH="0" baseline="0" dirty="0" smtClean="0">
                <a:ln>
                  <a:noFill/>
                </a:ln>
                <a:solidFill>
                  <a:srgbClr val="C00000"/>
                </a:solidFill>
                <a:effectLst/>
                <a:latin typeface="Calibri" pitchFamily="34" charset="0"/>
                <a:ea typeface="Times New Roman" pitchFamily="18" charset="0"/>
                <a:cs typeface="Arial" pitchFamily="34" charset="0"/>
              </a:rPr>
              <a:t>genetic makeup</a:t>
            </a:r>
          </a:p>
          <a:p>
            <a:pPr marL="225425" marR="0" lvl="0" indent="-225425" algn="l" defTabSz="914400" rtl="0" eaLnBrk="0" fontAlgn="base" latinLnBrk="0" hangingPunct="0">
              <a:lnSpc>
                <a:spcPct val="100000"/>
              </a:lnSpc>
              <a:spcBef>
                <a:spcPct val="0"/>
              </a:spcBef>
              <a:spcAft>
                <a:spcPct val="0"/>
              </a:spcAft>
              <a:buClrTx/>
              <a:buSzTx/>
              <a:tabLst/>
            </a:pP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a:p>
            <a:pPr marL="225425" marR="0" lvl="0" indent="-225425" algn="l" defTabSz="914400" rtl="0" eaLnBrk="0" fontAlgn="base" latinLnBrk="0" hangingPunct="0">
              <a:lnSpc>
                <a:spcPct val="100000"/>
              </a:lnSpc>
              <a:spcBef>
                <a:spcPct val="0"/>
              </a:spcBef>
              <a:spcAft>
                <a:spcPct val="0"/>
              </a:spcAft>
              <a:buClrTx/>
              <a:buSzTx/>
              <a:buFont typeface="Arial" pitchFamily="34" charset="0"/>
              <a:buChar char="•"/>
              <a:tabLst/>
            </a:pPr>
            <a:r>
              <a:rPr kumimoji="0" lang="en-US" sz="28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One </a:t>
            </a:r>
            <a:r>
              <a:rPr kumimoji="0" lang="en-US" sz="2800" b="1" i="0" u="sng" strike="noStrike" cap="none" normalizeH="0" baseline="0" dirty="0" smtClean="0">
                <a:ln>
                  <a:noFill/>
                </a:ln>
                <a:solidFill>
                  <a:srgbClr val="C00000"/>
                </a:solidFill>
                <a:effectLst/>
                <a:latin typeface="Calibri" pitchFamily="34" charset="0"/>
                <a:ea typeface="Times New Roman" pitchFamily="18" charset="0"/>
                <a:cs typeface="Arial" pitchFamily="34" charset="0"/>
              </a:rPr>
              <a:t>phosphate</a:t>
            </a:r>
            <a:r>
              <a:rPr kumimoji="0" lang="en-US" sz="28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 one </a:t>
            </a:r>
            <a:r>
              <a:rPr kumimoji="0" lang="en-US" sz="2800" b="1" i="0" u="sng" strike="noStrike" cap="none" normalizeH="0" baseline="0" dirty="0" smtClean="0">
                <a:ln>
                  <a:noFill/>
                </a:ln>
                <a:solidFill>
                  <a:srgbClr val="C00000"/>
                </a:solidFill>
                <a:effectLst/>
                <a:latin typeface="Calibri" pitchFamily="34" charset="0"/>
                <a:ea typeface="Times New Roman" pitchFamily="18" charset="0"/>
                <a:cs typeface="Arial" pitchFamily="34" charset="0"/>
              </a:rPr>
              <a:t>sugar</a:t>
            </a:r>
            <a:r>
              <a:rPr kumimoji="0" lang="en-US" sz="28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 one </a:t>
            </a:r>
            <a:r>
              <a:rPr kumimoji="0" lang="en-US" sz="2800" b="1" i="0" u="sng" strike="noStrike" cap="none" normalizeH="0" baseline="0" dirty="0" smtClean="0">
                <a:ln>
                  <a:noFill/>
                </a:ln>
                <a:solidFill>
                  <a:srgbClr val="C00000"/>
                </a:solidFill>
                <a:effectLst/>
                <a:latin typeface="Calibri" pitchFamily="34" charset="0"/>
                <a:ea typeface="Times New Roman" pitchFamily="18" charset="0"/>
                <a:cs typeface="Arial" pitchFamily="34" charset="0"/>
              </a:rPr>
              <a:t>base</a:t>
            </a:r>
            <a:r>
              <a:rPr kumimoji="0" lang="en-US" sz="28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 one </a:t>
            </a:r>
            <a:r>
              <a:rPr kumimoji="0" lang="en-US" sz="2800" b="1" i="0" u="sng" strike="noStrike" cap="none" normalizeH="0" baseline="0" dirty="0" smtClean="0">
                <a:ln>
                  <a:noFill/>
                </a:ln>
                <a:solidFill>
                  <a:srgbClr val="C00000"/>
                </a:solidFill>
                <a:effectLst/>
                <a:latin typeface="Calibri" pitchFamily="34" charset="0"/>
                <a:ea typeface="Times New Roman" pitchFamily="18" charset="0"/>
                <a:cs typeface="Arial" pitchFamily="34" charset="0"/>
              </a:rPr>
              <a:t>nucleotide</a:t>
            </a:r>
          </a:p>
          <a:p>
            <a:pPr marL="225425" marR="0" lvl="0" indent="-225425" algn="l" defTabSz="914400" rtl="0" eaLnBrk="0" fontAlgn="base" latinLnBrk="0" hangingPunct="0">
              <a:lnSpc>
                <a:spcPct val="100000"/>
              </a:lnSpc>
              <a:spcBef>
                <a:spcPct val="0"/>
              </a:spcBef>
              <a:spcAft>
                <a:spcPct val="0"/>
              </a:spcAft>
              <a:buClrTx/>
              <a:buSzTx/>
              <a:tabLst/>
            </a:pP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a:p>
            <a:pPr marL="225425" marR="0" lvl="0" indent="-225425" algn="l" defTabSz="914400" rtl="0" eaLnBrk="0" fontAlgn="base" latinLnBrk="0" hangingPunct="0">
              <a:lnSpc>
                <a:spcPct val="100000"/>
              </a:lnSpc>
              <a:spcBef>
                <a:spcPct val="0"/>
              </a:spcBef>
              <a:spcAft>
                <a:spcPct val="0"/>
              </a:spcAft>
              <a:buClrTx/>
              <a:buSzTx/>
              <a:buFont typeface="Arial" pitchFamily="34" charset="0"/>
              <a:buChar char="•"/>
              <a:tabLst/>
            </a:pPr>
            <a:r>
              <a:rPr kumimoji="0" lang="en-US" sz="3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Nucleotides are the </a:t>
            </a:r>
            <a:r>
              <a:rPr kumimoji="0" lang="en-US" sz="3200" b="1" i="0" u="sng" strike="noStrike" cap="none" normalizeH="0" baseline="0" dirty="0" smtClean="0">
                <a:ln>
                  <a:noFill/>
                </a:ln>
                <a:solidFill>
                  <a:srgbClr val="C00000"/>
                </a:solidFill>
                <a:effectLst/>
                <a:latin typeface="Calibri" pitchFamily="34" charset="0"/>
                <a:ea typeface="Times New Roman" pitchFamily="18" charset="0"/>
                <a:cs typeface="Times New Roman" pitchFamily="18" charset="0"/>
              </a:rPr>
              <a:t>building blocks</a:t>
            </a:r>
            <a:r>
              <a:rPr kumimoji="0" lang="en-US" sz="3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of DNA – thus, each strand of DNA is a string of </a:t>
            </a:r>
            <a:r>
              <a:rPr kumimoji="0" lang="en-US" sz="3200" b="1" i="0" u="sng" strike="noStrike" cap="none" normalizeH="0" baseline="0" dirty="0" smtClean="0">
                <a:ln>
                  <a:noFill/>
                </a:ln>
                <a:solidFill>
                  <a:srgbClr val="C00000"/>
                </a:solidFill>
                <a:effectLst/>
                <a:latin typeface="Calibri" pitchFamily="34" charset="0"/>
                <a:ea typeface="Times New Roman" pitchFamily="18" charset="0"/>
                <a:cs typeface="Times New Roman" pitchFamily="18" charset="0"/>
              </a:rPr>
              <a:t>nucleotides</a:t>
            </a:r>
            <a:r>
              <a:rPr kumimoji="0" lang="en-US" sz="3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sz="900" b="0" i="0" u="none" strike="noStrike" cap="none" normalizeH="0" baseline="0" dirty="0" smtClean="0">
                <a:ln>
                  <a:noFill/>
                </a:ln>
                <a:solidFill>
                  <a:schemeClr val="tx1"/>
                </a:solidFill>
                <a:effectLst/>
                <a:latin typeface="Arial" pitchFamily="34" charset="0"/>
                <a:cs typeface="Arial" pitchFamily="34" charset="0"/>
              </a:rPr>
              <a:t>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5368" name="Picture 8"/>
          <p:cNvPicPr>
            <a:picLocks noChangeAspect="1" noChangeArrowheads="1"/>
          </p:cNvPicPr>
          <p:nvPr/>
        </p:nvPicPr>
        <p:blipFill>
          <a:blip r:embed="rId2" cstate="print"/>
          <a:srcRect/>
          <a:stretch>
            <a:fillRect/>
          </a:stretch>
        </p:blipFill>
        <p:spPr bwMode="auto">
          <a:xfrm>
            <a:off x="2590800" y="3810000"/>
            <a:ext cx="4018710" cy="28765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15366">
                                            <p:txEl>
                                              <p:pRg st="0" end="0"/>
                                            </p:txEl>
                                          </p:spTgt>
                                        </p:tgtEl>
                                        <p:attrNameLst>
                                          <p:attrName>style.visibility</p:attrName>
                                        </p:attrNameLst>
                                      </p:cBhvr>
                                      <p:to>
                                        <p:strVal val="visible"/>
                                      </p:to>
                                    </p:set>
                                    <p:animEffect transition="in" filter="fade">
                                      <p:cBhvr>
                                        <p:cTn id="7" dur="1000"/>
                                        <p:tgtEl>
                                          <p:spTgt spid="15366">
                                            <p:txEl>
                                              <p:pRg st="0" end="0"/>
                                            </p:txEl>
                                          </p:spTgt>
                                        </p:tgtEl>
                                      </p:cBhvr>
                                    </p:animEffect>
                                    <p:anim calcmode="lin" valueType="num">
                                      <p:cBhvr>
                                        <p:cTn id="8" dur="1000" fill="hold"/>
                                        <p:tgtEl>
                                          <p:spTgt spid="1536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536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15366">
                                            <p:txEl>
                                              <p:pRg st="2" end="2"/>
                                            </p:txEl>
                                          </p:spTgt>
                                        </p:tgtEl>
                                        <p:attrNameLst>
                                          <p:attrName>style.visibility</p:attrName>
                                        </p:attrNameLst>
                                      </p:cBhvr>
                                      <p:to>
                                        <p:strVal val="visible"/>
                                      </p:to>
                                    </p:set>
                                    <p:animEffect transition="in" filter="fade">
                                      <p:cBhvr>
                                        <p:cTn id="14" dur="1000"/>
                                        <p:tgtEl>
                                          <p:spTgt spid="15366">
                                            <p:txEl>
                                              <p:pRg st="2" end="2"/>
                                            </p:txEl>
                                          </p:spTgt>
                                        </p:tgtEl>
                                      </p:cBhvr>
                                    </p:animEffect>
                                    <p:anim calcmode="lin" valueType="num">
                                      <p:cBhvr>
                                        <p:cTn id="15" dur="1000" fill="hold"/>
                                        <p:tgtEl>
                                          <p:spTgt spid="15366">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1536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nodeType="clickEffect">
                                  <p:stCondLst>
                                    <p:cond delay="0"/>
                                  </p:stCondLst>
                                  <p:childTnLst>
                                    <p:set>
                                      <p:cBhvr>
                                        <p:cTn id="20" dur="1" fill="hold">
                                          <p:stCondLst>
                                            <p:cond delay="0"/>
                                          </p:stCondLst>
                                        </p:cTn>
                                        <p:tgtEl>
                                          <p:spTgt spid="15366">
                                            <p:txEl>
                                              <p:pRg st="4" end="4"/>
                                            </p:txEl>
                                          </p:spTgt>
                                        </p:tgtEl>
                                        <p:attrNameLst>
                                          <p:attrName>style.visibility</p:attrName>
                                        </p:attrNameLst>
                                      </p:cBhvr>
                                      <p:to>
                                        <p:strVal val="visible"/>
                                      </p:to>
                                    </p:set>
                                    <p:animEffect transition="in" filter="fade">
                                      <p:cBhvr>
                                        <p:cTn id="21" dur="1000"/>
                                        <p:tgtEl>
                                          <p:spTgt spid="15366">
                                            <p:txEl>
                                              <p:pRg st="4" end="4"/>
                                            </p:txEl>
                                          </p:spTgt>
                                        </p:tgtEl>
                                      </p:cBhvr>
                                    </p:animEffect>
                                    <p:anim calcmode="lin" valueType="num">
                                      <p:cBhvr>
                                        <p:cTn id="22" dur="1000" fill="hold"/>
                                        <p:tgtEl>
                                          <p:spTgt spid="15366">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15366">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2"/>
          <p:cNvPicPr>
            <a:picLocks noChangeAspect="1" noChangeArrowheads="1"/>
          </p:cNvPicPr>
          <p:nvPr/>
        </p:nvPicPr>
        <p:blipFill>
          <a:blip r:embed="rId3" cstate="print"/>
          <a:srcRect b="10620"/>
          <a:stretch>
            <a:fillRect/>
          </a:stretch>
        </p:blipFill>
        <p:spPr bwMode="auto">
          <a:xfrm>
            <a:off x="533400" y="1828800"/>
            <a:ext cx="8026400" cy="3848100"/>
          </a:xfrm>
          <a:prstGeom prst="rect">
            <a:avLst/>
          </a:prstGeom>
          <a:noFill/>
          <a:ln w="9525">
            <a:noFill/>
            <a:miter lim="800000"/>
            <a:headEnd/>
            <a:tailEnd/>
          </a:ln>
        </p:spPr>
      </p:pic>
      <p:sp>
        <p:nvSpPr>
          <p:cNvPr id="90115" name="Text Box 3"/>
          <p:cNvSpPr txBox="1">
            <a:spLocks noChangeArrowheads="1"/>
          </p:cNvSpPr>
          <p:nvPr/>
        </p:nvSpPr>
        <p:spPr bwMode="auto">
          <a:xfrm>
            <a:off x="4471988" y="228600"/>
            <a:ext cx="184150" cy="519113"/>
          </a:xfrm>
          <a:prstGeom prst="rect">
            <a:avLst/>
          </a:prstGeom>
          <a:noFill/>
          <a:ln w="9525">
            <a:noFill/>
            <a:miter lim="800000"/>
            <a:headEnd/>
            <a:tailEnd/>
          </a:ln>
        </p:spPr>
        <p:txBody>
          <a:bodyPr wrap="none">
            <a:spAutoFit/>
          </a:bodyPr>
          <a:lstStyle/>
          <a:p>
            <a:pPr algn="ctr"/>
            <a:endParaRPr lang="en-US" sz="2800"/>
          </a:p>
        </p:txBody>
      </p:sp>
      <p:sp>
        <p:nvSpPr>
          <p:cNvPr id="90116" name="Rectangle 4"/>
          <p:cNvSpPr>
            <a:spLocks noGrp="1" noChangeArrowheads="1"/>
          </p:cNvSpPr>
          <p:nvPr>
            <p:ph type="title"/>
          </p:nvPr>
        </p:nvSpPr>
        <p:spPr>
          <a:xfrm>
            <a:off x="0" y="361950"/>
            <a:ext cx="9144000" cy="1143000"/>
          </a:xfrm>
        </p:spPr>
        <p:txBody>
          <a:bodyPr>
            <a:normAutofit/>
          </a:bodyPr>
          <a:lstStyle/>
          <a:p>
            <a:r>
              <a:rPr lang="en-US" sz="2800" smtClean="0">
                <a:solidFill>
                  <a:schemeClr val="tx1"/>
                </a:solidFill>
              </a:rPr>
              <a:t>Sanger dideoxy sequencing incorporates dideoxy</a:t>
            </a:r>
            <a:br>
              <a:rPr lang="en-US" sz="2800" smtClean="0">
                <a:solidFill>
                  <a:schemeClr val="tx1"/>
                </a:solidFill>
              </a:rPr>
            </a:br>
            <a:r>
              <a:rPr lang="en-US" sz="2800" smtClean="0">
                <a:solidFill>
                  <a:schemeClr val="tx1"/>
                </a:solidFill>
              </a:rPr>
              <a:t>nucleotides, preventing further synthesis of the DNA strand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ChangeArrowheads="1"/>
          </p:cNvSpPr>
          <p:nvPr/>
        </p:nvSpPr>
        <p:spPr bwMode="auto">
          <a:xfrm>
            <a:off x="0" y="381000"/>
            <a:ext cx="8839200" cy="6477000"/>
          </a:xfrm>
          <a:prstGeom prst="rect">
            <a:avLst/>
          </a:prstGeom>
          <a:solidFill>
            <a:srgbClr val="C00000"/>
          </a:solidFill>
          <a:ln w="9525">
            <a:noFill/>
            <a:miter lim="800000"/>
            <a:headEnd/>
            <a:tailEnd/>
          </a:ln>
        </p:spPr>
        <p:txBody>
          <a:bodyPr/>
          <a:lstStyle/>
          <a:p>
            <a:pPr marL="1143000" lvl="2" indent="-228600" algn="just">
              <a:spcBef>
                <a:spcPct val="20000"/>
              </a:spcBef>
            </a:pPr>
            <a:endParaRPr lang="en-US" altLang="zh-CN" sz="3200" dirty="0">
              <a:solidFill>
                <a:schemeClr val="bg1"/>
              </a:solidFill>
            </a:endParaRPr>
          </a:p>
          <a:p>
            <a:pPr marL="342900" indent="-342900" algn="just">
              <a:spcBef>
                <a:spcPct val="20000"/>
              </a:spcBef>
            </a:pPr>
            <a:r>
              <a:rPr lang="en-US" altLang="zh-CN" sz="3200" dirty="0">
                <a:solidFill>
                  <a:schemeClr val="bg1"/>
                </a:solidFill>
              </a:rPr>
              <a:t>base</a:t>
            </a:r>
            <a:r>
              <a:rPr lang="zh-CN" altLang="en-US" sz="3200" dirty="0">
                <a:solidFill>
                  <a:schemeClr val="bg1"/>
                </a:solidFill>
              </a:rPr>
              <a:t>（</a:t>
            </a:r>
            <a:r>
              <a:rPr lang="en-US" altLang="zh-CN" sz="3200" dirty="0" err="1">
                <a:solidFill>
                  <a:schemeClr val="bg1"/>
                </a:solidFill>
              </a:rPr>
              <a:t>purine、pyrimdine</a:t>
            </a:r>
            <a:r>
              <a:rPr lang="zh-CN" altLang="en-US" sz="3200" dirty="0">
                <a:solidFill>
                  <a:schemeClr val="bg1"/>
                </a:solidFill>
              </a:rPr>
              <a:t>）+</a:t>
            </a:r>
            <a:r>
              <a:rPr lang="en-US" altLang="zh-CN" sz="3200" dirty="0">
                <a:solidFill>
                  <a:schemeClr val="bg1"/>
                </a:solidFill>
              </a:rPr>
              <a:t>ribose</a:t>
            </a:r>
            <a:r>
              <a:rPr lang="zh-CN" altLang="en-US" sz="3200" dirty="0">
                <a:solidFill>
                  <a:schemeClr val="bg1"/>
                </a:solidFill>
              </a:rPr>
              <a:t>（</a:t>
            </a:r>
            <a:r>
              <a:rPr lang="en-US" altLang="zh-CN" sz="3200" dirty="0" err="1">
                <a:solidFill>
                  <a:schemeClr val="bg1"/>
                </a:solidFill>
              </a:rPr>
              <a:t>deoxyribos</a:t>
            </a:r>
            <a:endParaRPr lang="zh-CN" altLang="en-US" sz="3200" dirty="0">
              <a:solidFill>
                <a:schemeClr val="bg1"/>
              </a:solidFill>
            </a:endParaRPr>
          </a:p>
          <a:p>
            <a:pPr marL="342900" indent="-342900" algn="just">
              <a:spcBef>
                <a:spcPct val="20000"/>
              </a:spcBef>
            </a:pPr>
            <a:r>
              <a:rPr lang="zh-CN" altLang="en-US" sz="3200" dirty="0">
                <a:solidFill>
                  <a:schemeClr val="bg1"/>
                </a:solidFill>
              </a:rPr>
              <a:t>                                       </a:t>
            </a:r>
            <a:r>
              <a:rPr lang="en-US" altLang="zh-CN" sz="3200" dirty="0">
                <a:solidFill>
                  <a:srgbClr val="FFCC00"/>
                </a:solidFill>
              </a:rPr>
              <a:t>N-</a:t>
            </a:r>
            <a:r>
              <a:rPr lang="en-US" altLang="zh-CN" sz="3200" dirty="0" err="1">
                <a:solidFill>
                  <a:srgbClr val="FFCC00"/>
                </a:solidFill>
              </a:rPr>
              <a:t>glycosyl</a:t>
            </a:r>
            <a:r>
              <a:rPr lang="en-US" altLang="zh-CN" sz="3200" dirty="0">
                <a:solidFill>
                  <a:srgbClr val="FFCC00"/>
                </a:solidFill>
              </a:rPr>
              <a:t> linkage</a:t>
            </a:r>
            <a:endParaRPr lang="zh-CN" altLang="en-US" sz="3200" dirty="0">
              <a:solidFill>
                <a:srgbClr val="FFCC00"/>
              </a:solidFill>
            </a:endParaRPr>
          </a:p>
          <a:p>
            <a:pPr marL="342900" indent="-342900" algn="just">
              <a:spcBef>
                <a:spcPct val="20000"/>
              </a:spcBef>
            </a:pPr>
            <a:r>
              <a:rPr lang="en-US" altLang="zh-CN" sz="3200" dirty="0">
                <a:solidFill>
                  <a:srgbClr val="FFCC00"/>
                </a:solidFill>
              </a:rPr>
              <a:t>                     </a:t>
            </a:r>
          </a:p>
          <a:p>
            <a:pPr marL="342900" indent="-342900" algn="just">
              <a:spcBef>
                <a:spcPct val="20000"/>
              </a:spcBef>
            </a:pPr>
            <a:r>
              <a:rPr lang="en-US" altLang="zh-CN" sz="3200" dirty="0">
                <a:solidFill>
                  <a:schemeClr val="bg1"/>
                </a:solidFill>
              </a:rPr>
              <a:t>                      </a:t>
            </a:r>
            <a:r>
              <a:rPr lang="en-US" altLang="zh-CN" sz="3200" dirty="0" err="1">
                <a:solidFill>
                  <a:schemeClr val="bg1"/>
                </a:solidFill>
              </a:rPr>
              <a:t>nucleoside+phosphate</a:t>
            </a:r>
            <a:endParaRPr lang="en-US" altLang="zh-CN" sz="3200" dirty="0">
              <a:solidFill>
                <a:schemeClr val="bg1"/>
              </a:solidFill>
            </a:endParaRPr>
          </a:p>
          <a:p>
            <a:pPr marL="342900" indent="-342900" algn="just">
              <a:spcBef>
                <a:spcPct val="20000"/>
              </a:spcBef>
            </a:pPr>
            <a:r>
              <a:rPr lang="en-US" altLang="zh-CN" sz="3200" dirty="0">
                <a:solidFill>
                  <a:schemeClr val="bg1"/>
                </a:solidFill>
              </a:rPr>
              <a:t>                                       </a:t>
            </a:r>
            <a:r>
              <a:rPr lang="en-US" altLang="zh-CN" sz="3200" dirty="0" err="1">
                <a:solidFill>
                  <a:srgbClr val="FFCC00"/>
                </a:solidFill>
              </a:rPr>
              <a:t>phosphoester</a:t>
            </a:r>
            <a:r>
              <a:rPr lang="en-US" altLang="zh-CN" sz="3200" dirty="0">
                <a:solidFill>
                  <a:srgbClr val="FFCC00"/>
                </a:solidFill>
              </a:rPr>
              <a:t> linkage</a:t>
            </a:r>
            <a:endParaRPr lang="zh-CN" altLang="en-US" sz="3200" dirty="0">
              <a:solidFill>
                <a:srgbClr val="FFCC00"/>
              </a:solidFill>
            </a:endParaRPr>
          </a:p>
          <a:p>
            <a:pPr marL="342900" indent="-342900" algn="just">
              <a:spcBef>
                <a:spcPct val="20000"/>
              </a:spcBef>
            </a:pPr>
            <a:r>
              <a:rPr lang="en-US" altLang="zh-CN" sz="3200" dirty="0">
                <a:solidFill>
                  <a:schemeClr val="bg1"/>
                </a:solidFill>
              </a:rPr>
              <a:t>                             </a:t>
            </a:r>
          </a:p>
          <a:p>
            <a:pPr marL="342900" indent="-342900" algn="just">
              <a:spcBef>
                <a:spcPct val="20000"/>
              </a:spcBef>
            </a:pPr>
            <a:r>
              <a:rPr lang="en-US" altLang="zh-CN" sz="3200" dirty="0">
                <a:solidFill>
                  <a:schemeClr val="bg1"/>
                </a:solidFill>
              </a:rPr>
              <a:t>                            nucleotide</a:t>
            </a:r>
          </a:p>
          <a:p>
            <a:pPr marL="342900" indent="-342900" algn="just">
              <a:spcBef>
                <a:spcPct val="20000"/>
              </a:spcBef>
            </a:pPr>
            <a:r>
              <a:rPr lang="en-US" altLang="zh-CN" sz="3200" dirty="0">
                <a:solidFill>
                  <a:schemeClr val="bg1"/>
                </a:solidFill>
              </a:rPr>
              <a:t>                                       </a:t>
            </a:r>
            <a:r>
              <a:rPr lang="en-US" altLang="zh-CN" sz="3200" dirty="0" err="1">
                <a:solidFill>
                  <a:srgbClr val="FFCC00"/>
                </a:solidFill>
              </a:rPr>
              <a:t>phosphodiester</a:t>
            </a:r>
            <a:r>
              <a:rPr lang="en-US" altLang="zh-CN" sz="3200" dirty="0">
                <a:solidFill>
                  <a:srgbClr val="FFCC00"/>
                </a:solidFill>
              </a:rPr>
              <a:t> linkage</a:t>
            </a:r>
          </a:p>
          <a:p>
            <a:pPr marL="342900" indent="-342900" algn="just">
              <a:spcBef>
                <a:spcPct val="20000"/>
              </a:spcBef>
            </a:pPr>
            <a:r>
              <a:rPr lang="en-US" altLang="zh-CN" sz="3200" dirty="0">
                <a:solidFill>
                  <a:schemeClr val="bg1"/>
                </a:solidFill>
              </a:rPr>
              <a:t>                                </a:t>
            </a:r>
          </a:p>
          <a:p>
            <a:pPr marL="342900" indent="-342900" algn="just">
              <a:spcBef>
                <a:spcPct val="20000"/>
              </a:spcBef>
            </a:pPr>
            <a:r>
              <a:rPr lang="en-US" altLang="zh-CN" sz="3200" dirty="0">
                <a:solidFill>
                  <a:schemeClr val="bg1"/>
                </a:solidFill>
              </a:rPr>
              <a:t>                             nucleic acid</a:t>
            </a:r>
          </a:p>
          <a:p>
            <a:pPr marL="342900" indent="-342900" algn="just">
              <a:spcBef>
                <a:spcPct val="20000"/>
              </a:spcBef>
            </a:pPr>
            <a:r>
              <a:rPr lang="en-US" altLang="zh-CN" sz="3200" dirty="0">
                <a:solidFill>
                  <a:schemeClr val="bg1"/>
                </a:solidFill>
              </a:rPr>
              <a:t>     </a:t>
            </a:r>
            <a:endParaRPr lang="zh-CN" altLang="en-US" sz="3200" dirty="0">
              <a:solidFill>
                <a:schemeClr val="bg1"/>
              </a:solidFill>
            </a:endParaRPr>
          </a:p>
        </p:txBody>
      </p:sp>
      <p:sp>
        <p:nvSpPr>
          <p:cNvPr id="5123" name="Line 3"/>
          <p:cNvSpPr>
            <a:spLocks noChangeShapeType="1"/>
          </p:cNvSpPr>
          <p:nvPr/>
        </p:nvSpPr>
        <p:spPr bwMode="auto">
          <a:xfrm>
            <a:off x="3733800" y="1524000"/>
            <a:ext cx="0" cy="1066800"/>
          </a:xfrm>
          <a:prstGeom prst="line">
            <a:avLst/>
          </a:prstGeom>
          <a:noFill/>
          <a:ln w="57150">
            <a:solidFill>
              <a:schemeClr val="bg1"/>
            </a:solidFill>
            <a:round/>
            <a:headEnd/>
            <a:tailEnd type="triangle" w="med" len="med"/>
          </a:ln>
        </p:spPr>
        <p:txBody>
          <a:bodyPr/>
          <a:lstStyle/>
          <a:p>
            <a:endParaRPr lang="en-US"/>
          </a:p>
        </p:txBody>
      </p:sp>
      <p:sp>
        <p:nvSpPr>
          <p:cNvPr id="5124" name="Line 4"/>
          <p:cNvSpPr>
            <a:spLocks noChangeShapeType="1"/>
          </p:cNvSpPr>
          <p:nvPr/>
        </p:nvSpPr>
        <p:spPr bwMode="auto">
          <a:xfrm>
            <a:off x="3657600" y="5105400"/>
            <a:ext cx="0" cy="1066800"/>
          </a:xfrm>
          <a:prstGeom prst="line">
            <a:avLst/>
          </a:prstGeom>
          <a:noFill/>
          <a:ln w="57150">
            <a:solidFill>
              <a:schemeClr val="bg1"/>
            </a:solidFill>
            <a:round/>
            <a:headEnd/>
            <a:tailEnd type="triangle" w="med" len="med"/>
          </a:ln>
        </p:spPr>
        <p:txBody>
          <a:bodyPr/>
          <a:lstStyle/>
          <a:p>
            <a:endParaRPr lang="en-US"/>
          </a:p>
        </p:txBody>
      </p:sp>
      <p:sp>
        <p:nvSpPr>
          <p:cNvPr id="5125" name="Line 5"/>
          <p:cNvSpPr>
            <a:spLocks noChangeShapeType="1"/>
          </p:cNvSpPr>
          <p:nvPr/>
        </p:nvSpPr>
        <p:spPr bwMode="auto">
          <a:xfrm>
            <a:off x="3657600" y="3429000"/>
            <a:ext cx="0" cy="1066800"/>
          </a:xfrm>
          <a:prstGeom prst="line">
            <a:avLst/>
          </a:prstGeom>
          <a:noFill/>
          <a:ln w="57150">
            <a:solidFill>
              <a:schemeClr val="bg1"/>
            </a:solidFill>
            <a:round/>
            <a:headEnd/>
            <a:tailEnd type="triangle" w="med" len="med"/>
          </a:ln>
        </p:spPr>
        <p:txBody>
          <a:bodyPr/>
          <a:lstStyle/>
          <a:p>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Resource_x0020_Type xmlns="3dad766c-9e36-455d-8d7c-234eca89fec7">
      <Value>Academic</Value>
      <Value>Student Resource</Value>
    </Resource_x0020_Typ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F1096CC707031408CD9FF9F286BB83A" ma:contentTypeVersion="1" ma:contentTypeDescription="Create a new document." ma:contentTypeScope="" ma:versionID="86c8869a9d9a84e7005a5d293027d473">
  <xsd:schema xmlns:xsd="http://www.w3.org/2001/XMLSchema" xmlns:p="http://schemas.microsoft.com/office/2006/metadata/properties" xmlns:ns2="3dad766c-9e36-455d-8d7c-234eca89fec7" targetNamespace="http://schemas.microsoft.com/office/2006/metadata/properties" ma:root="true" ma:fieldsID="111b1d09fd174d8180c4ea5adcf5fafb" ns2:_="">
    <xsd:import namespace="3dad766c-9e36-455d-8d7c-234eca89fec7"/>
    <xsd:element name="properties">
      <xsd:complexType>
        <xsd:sequence>
          <xsd:element name="documentManagement">
            <xsd:complexType>
              <xsd:all>
                <xsd:element ref="ns2:Resource_x0020_Type" minOccurs="0"/>
              </xsd:all>
            </xsd:complexType>
          </xsd:element>
        </xsd:sequence>
      </xsd:complexType>
    </xsd:element>
  </xsd:schema>
  <xsd:schema xmlns:xsd="http://www.w3.org/2001/XMLSchema" xmlns:dms="http://schemas.microsoft.com/office/2006/documentManagement/types" targetNamespace="3dad766c-9e36-455d-8d7c-234eca89fec7" elementFormDefault="qualified">
    <xsd:import namespace="http://schemas.microsoft.com/office/2006/documentManagement/types"/>
    <xsd:element name="Resource_x0020_Type" ma:index="8" nillable="true" ma:displayName="Resource Type" ma:default="" ma:internalName="Resource_x0020_Type" ma:requiredMultiChoice="true">
      <xsd:complexType>
        <xsd:complexContent>
          <xsd:extension base="dms:MultiChoiceFillIn">
            <xsd:sequence>
              <xsd:element name="Value" maxOccurs="unbounded" minOccurs="0" nillable="true">
                <xsd:simpleType>
                  <xsd:union memberTypes="dms:Text">
                    <xsd:simpleType>
                      <xsd:restriction base="dms:Choice">
                        <xsd:enumeration value="Academic"/>
                        <xsd:enumeration value="AP"/>
                        <xsd:enumeration value="Pre AP"/>
                        <xsd:enumeration value="Parent Resource"/>
                        <xsd:enumeration value="Student Resource"/>
                        <xsd:enumeration value="Publications"/>
                        <xsd:enumeration value="Homework"/>
                        <xsd:enumeration value="Other"/>
                      </xsd:restriction>
                    </xsd:simpleType>
                  </xsd:union>
                </xsd:simple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E89174B-CD36-4B2E-9966-1B518E5EA0EB}">
  <ds:schemaRefs>
    <ds:schemaRef ds:uri="http://purl.org/dc/terms/"/>
    <ds:schemaRef ds:uri="http://purl.org/dc/elements/1.1/"/>
    <ds:schemaRef ds:uri="http://schemas.microsoft.com/office/2006/metadata/properties"/>
    <ds:schemaRef ds:uri="http://purl.org/dc/dcmitype/"/>
    <ds:schemaRef ds:uri="http://www.w3.org/XML/1998/namespace"/>
    <ds:schemaRef ds:uri="3dad766c-9e36-455d-8d7c-234eca89fec7"/>
    <ds:schemaRef ds:uri="http://schemas.microsoft.com/office/2006/documentManagement/types"/>
    <ds:schemaRef ds:uri="http://schemas.openxmlformats.org/package/2006/metadata/core-properties"/>
  </ds:schemaRefs>
</ds:datastoreItem>
</file>

<file path=customXml/itemProps2.xml><?xml version="1.0" encoding="utf-8"?>
<ds:datastoreItem xmlns:ds="http://schemas.openxmlformats.org/officeDocument/2006/customXml" ds:itemID="{48C9D148-A506-4F10-A663-4F2B49F0745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dad766c-9e36-455d-8d7c-234eca89fec7"/>
    <ds:schemaRef ds:uri="http://schemas.microsoft.com/office/2006/documentManagement/typ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3.xml><?xml version="1.0" encoding="utf-8"?>
<ds:datastoreItem xmlns:ds="http://schemas.openxmlformats.org/officeDocument/2006/customXml" ds:itemID="{241DECB7-7BA5-4DE9-8BC1-B2D4941ABE3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737</TotalTime>
  <Words>818</Words>
  <Application>Microsoft Office PowerPoint</Application>
  <PresentationFormat>On-screen Show (4:3)</PresentationFormat>
  <Paragraphs>251</Paragraphs>
  <Slides>26</Slides>
  <Notes>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26</vt:i4>
      </vt:variant>
    </vt:vector>
  </HeadingPairs>
  <TitlesOfParts>
    <vt:vector size="35" baseType="lpstr">
      <vt:lpstr>宋体</vt:lpstr>
      <vt:lpstr>Arial</vt:lpstr>
      <vt:lpstr>Calibri</vt:lpstr>
      <vt:lpstr>Calibri Light</vt:lpstr>
      <vt:lpstr>Comic Sans MS</vt:lpstr>
      <vt:lpstr>Times</vt:lpstr>
      <vt:lpstr>Times New Roman</vt:lpstr>
      <vt:lpstr>ヒラギノ角ゴ Pro W3</vt:lpstr>
      <vt:lpstr>Office Theme</vt:lpstr>
      <vt:lpstr>Nucleic Acids</vt:lpstr>
      <vt:lpstr>Nucleic Acids</vt:lpstr>
      <vt:lpstr>Nucleic Acids</vt:lpstr>
      <vt:lpstr>Chemical Structure of DNA vs RNA</vt:lpstr>
      <vt:lpstr>Pentose Sugars</vt:lpstr>
      <vt:lpstr>PowerPoint Presentation</vt:lpstr>
      <vt:lpstr>PowerPoint Presentation</vt:lpstr>
      <vt:lpstr>Sanger dideoxy sequencing incorporates dideoxy nucleotides, preventing further synthesis of the DNA strand</vt:lpstr>
      <vt:lpstr>PowerPoint Presentation</vt:lpstr>
      <vt:lpstr>PowerPoint Presentation</vt:lpstr>
      <vt:lpstr>PowerPoint Presentation</vt:lpstr>
      <vt:lpstr>Purine and Pyrimidine</vt:lpstr>
      <vt:lpstr>PowerPoint Presentation</vt:lpstr>
      <vt:lpstr>PowerPoint Presentation</vt:lpstr>
      <vt:lpstr>PowerPoint Presentation</vt:lpstr>
      <vt:lpstr>PowerPoint Presentation</vt:lpstr>
      <vt:lpstr>PowerPoint Presentation</vt:lpstr>
      <vt:lpstr>Nitrogen Bases</vt:lpstr>
      <vt:lpstr>PowerPoint Presentation</vt:lpstr>
      <vt:lpstr>PowerPoint Presentation</vt:lpstr>
      <vt:lpstr>PowerPoint Presentation</vt:lpstr>
      <vt:lpstr>PowerPoint Presentation</vt:lpstr>
      <vt:lpstr>PowerPoint Presentation</vt:lpstr>
      <vt:lpstr>Nucleosides and Nucleotides</vt:lpstr>
      <vt:lpstr>Names of Nucleosides and Nucleotides</vt:lpstr>
      <vt:lpstr>AMP, ADP and ATP</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Nucleic Acids Powerpoint</dc:title>
  <dc:creator>Amy</dc:creator>
  <cp:lastModifiedBy>1</cp:lastModifiedBy>
  <cp:revision>43</cp:revision>
  <dcterms:created xsi:type="dcterms:W3CDTF">2009-10-20T02:30:51Z</dcterms:created>
  <dcterms:modified xsi:type="dcterms:W3CDTF">2018-05-18T13:01:40Z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0x010100AF1096CC707031408CD9FF9F286BB83A</vt:lpwstr>
  </property>
</Properties>
</file>