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63" r:id="rId2"/>
    <p:sldId id="264" r:id="rId3"/>
    <p:sldId id="266" r:id="rId4"/>
    <p:sldId id="267" r:id="rId5"/>
    <p:sldId id="274" r:id="rId6"/>
    <p:sldId id="268" r:id="rId7"/>
    <p:sldId id="265" r:id="rId8"/>
    <p:sldId id="271" r:id="rId9"/>
    <p:sldId id="270" r:id="rId10"/>
    <p:sldId id="272"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70" d="100"/>
          <a:sy n="70" d="100"/>
        </p:scale>
        <p:origin x="-1138" y="-3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0B98D-4C0E-4CD8-A966-C11C02C6B9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IQ"/>
        </a:p>
      </dgm:t>
    </dgm:pt>
    <dgm:pt modelId="{D8F5204B-9EFE-4C2C-98F3-768D76CF2454}">
      <dgm:prSet phldrT="[Text]" custT="1"/>
      <dgm:spPr/>
      <dgm:t>
        <a:bodyPr/>
        <a:lstStyle/>
        <a:p>
          <a:pPr rtl="1"/>
          <a:r>
            <a:rPr lang="en-US" sz="2000" dirty="0" smtClean="0"/>
            <a:t>Smart board</a:t>
          </a:r>
          <a:r>
            <a:rPr lang="en-US" sz="1900" dirty="0" smtClean="0"/>
            <a:t> </a:t>
          </a:r>
          <a:endParaRPr lang="ar-IQ" sz="1900" dirty="0"/>
        </a:p>
      </dgm:t>
    </dgm:pt>
    <dgm:pt modelId="{08265641-9F3A-4051-8E8E-172BD389A003}" type="parTrans" cxnId="{2EF9BD22-F09E-4D48-85D7-70D37B15E29B}">
      <dgm:prSet/>
      <dgm:spPr/>
      <dgm:t>
        <a:bodyPr/>
        <a:lstStyle/>
        <a:p>
          <a:pPr rtl="1"/>
          <a:endParaRPr lang="ar-IQ"/>
        </a:p>
      </dgm:t>
    </dgm:pt>
    <dgm:pt modelId="{0A300ED1-6259-455C-8A89-36E6896B46AA}" type="sibTrans" cxnId="{2EF9BD22-F09E-4D48-85D7-70D37B15E29B}">
      <dgm:prSet/>
      <dgm:spPr/>
      <dgm:t>
        <a:bodyPr/>
        <a:lstStyle/>
        <a:p>
          <a:pPr rtl="1"/>
          <a:endParaRPr lang="ar-IQ"/>
        </a:p>
      </dgm:t>
    </dgm:pt>
    <dgm:pt modelId="{F854C8BE-D779-4216-95DE-9A5EB9864F69}">
      <dgm:prSet phldrT="[Text]" custT="1"/>
      <dgm:spPr/>
      <dgm:t>
        <a:bodyPr/>
        <a:lstStyle/>
        <a:p>
          <a:pPr rtl="1"/>
          <a:r>
            <a:rPr lang="en-US" sz="2000" dirty="0" smtClean="0"/>
            <a:t>Using pc with desktop recorder</a:t>
          </a:r>
          <a:endParaRPr lang="ar-IQ" sz="2000" dirty="0"/>
        </a:p>
      </dgm:t>
    </dgm:pt>
    <dgm:pt modelId="{7864DCA4-D5BD-4B1E-89D2-D181DE1685C4}" type="parTrans" cxnId="{16F98667-7EE2-43D5-814D-0047E7AF13AD}">
      <dgm:prSet/>
      <dgm:spPr/>
      <dgm:t>
        <a:bodyPr/>
        <a:lstStyle/>
        <a:p>
          <a:pPr rtl="1"/>
          <a:endParaRPr lang="ar-IQ"/>
        </a:p>
      </dgm:t>
    </dgm:pt>
    <dgm:pt modelId="{06DD8AE5-0E3C-43B9-9E9E-058E93E92559}" type="sibTrans" cxnId="{16F98667-7EE2-43D5-814D-0047E7AF13AD}">
      <dgm:prSet/>
      <dgm:spPr/>
      <dgm:t>
        <a:bodyPr/>
        <a:lstStyle/>
        <a:p>
          <a:pPr rtl="1"/>
          <a:endParaRPr lang="ar-IQ"/>
        </a:p>
      </dgm:t>
    </dgm:pt>
    <dgm:pt modelId="{0075DCA1-D14A-4AF9-87C9-383FA43874E5}">
      <dgm:prSet phldrT="[Text]" custT="1"/>
      <dgm:spPr/>
      <dgm:t>
        <a:bodyPr/>
        <a:lstStyle/>
        <a:p>
          <a:pPr rtl="1"/>
          <a:r>
            <a:rPr lang="en-US" sz="2000" dirty="0" smtClean="0"/>
            <a:t>Traditional recording of video  </a:t>
          </a:r>
          <a:endParaRPr lang="ar-IQ" sz="2000" dirty="0"/>
        </a:p>
      </dgm:t>
    </dgm:pt>
    <dgm:pt modelId="{8E63E4F7-950B-4D20-821A-EBA62592BEE0}" type="parTrans" cxnId="{288A704B-F1BC-41A0-AE89-F667C4181A71}">
      <dgm:prSet/>
      <dgm:spPr/>
      <dgm:t>
        <a:bodyPr/>
        <a:lstStyle/>
        <a:p>
          <a:pPr rtl="1"/>
          <a:endParaRPr lang="ar-IQ"/>
        </a:p>
      </dgm:t>
    </dgm:pt>
    <dgm:pt modelId="{D1A6A88A-F19D-4A0E-84C8-62D634DC4C37}" type="sibTrans" cxnId="{288A704B-F1BC-41A0-AE89-F667C4181A71}">
      <dgm:prSet/>
      <dgm:spPr/>
      <dgm:t>
        <a:bodyPr/>
        <a:lstStyle/>
        <a:p>
          <a:pPr rtl="1"/>
          <a:endParaRPr lang="ar-IQ"/>
        </a:p>
      </dgm:t>
    </dgm:pt>
    <dgm:pt modelId="{871D3767-8730-4DBE-97C4-F94D3AC7F5A8}">
      <dgm:prSet phldrT="[Text]" custT="1"/>
      <dgm:spPr/>
      <dgm:t>
        <a:bodyPr/>
        <a:lstStyle/>
        <a:p>
          <a:pPr rtl="1"/>
          <a:r>
            <a:rPr lang="en-US" sz="2000" dirty="0" smtClean="0"/>
            <a:t>Videoing lectures </a:t>
          </a:r>
          <a:endParaRPr lang="ar-IQ" sz="2000" dirty="0"/>
        </a:p>
      </dgm:t>
    </dgm:pt>
    <dgm:pt modelId="{4B6E1D7F-EEAB-41BA-81C0-4EF4017BFA75}" type="sibTrans" cxnId="{F3AE8AEE-3D6B-4611-B497-7B9525EED5FC}">
      <dgm:prSet/>
      <dgm:spPr/>
      <dgm:t>
        <a:bodyPr/>
        <a:lstStyle/>
        <a:p>
          <a:pPr rtl="1"/>
          <a:endParaRPr lang="ar-IQ"/>
        </a:p>
      </dgm:t>
    </dgm:pt>
    <dgm:pt modelId="{605E6EDF-5CC4-42BB-9718-E10928DE6BBF}" type="parTrans" cxnId="{F3AE8AEE-3D6B-4611-B497-7B9525EED5FC}">
      <dgm:prSet/>
      <dgm:spPr/>
      <dgm:t>
        <a:bodyPr/>
        <a:lstStyle/>
        <a:p>
          <a:pPr rtl="1"/>
          <a:endParaRPr lang="ar-IQ"/>
        </a:p>
      </dgm:t>
    </dgm:pt>
    <dgm:pt modelId="{04D9C306-4F73-488A-98F5-4BF7CEB4C765}" type="pres">
      <dgm:prSet presAssocID="{5C90B98D-4C0E-4CD8-A966-C11C02C6B92D}" presName="Name0" presStyleCnt="0">
        <dgm:presLayoutVars>
          <dgm:chPref val="1"/>
          <dgm:dir/>
          <dgm:animOne val="branch"/>
          <dgm:animLvl val="lvl"/>
          <dgm:resizeHandles val="exact"/>
        </dgm:presLayoutVars>
      </dgm:prSet>
      <dgm:spPr/>
      <dgm:t>
        <a:bodyPr/>
        <a:lstStyle/>
        <a:p>
          <a:endParaRPr lang="en-US"/>
        </a:p>
      </dgm:t>
    </dgm:pt>
    <dgm:pt modelId="{5683E88F-2E08-4A21-A85E-739E21BF4708}" type="pres">
      <dgm:prSet presAssocID="{871D3767-8730-4DBE-97C4-F94D3AC7F5A8}" presName="root1" presStyleCnt="0"/>
      <dgm:spPr/>
    </dgm:pt>
    <dgm:pt modelId="{6B4451AE-9692-4764-8E3D-5523EC634911}" type="pres">
      <dgm:prSet presAssocID="{871D3767-8730-4DBE-97C4-F94D3AC7F5A8}" presName="LevelOneTextNode" presStyleLbl="node0" presStyleIdx="0" presStyleCnt="1" custLinFactNeighborX="-3895">
        <dgm:presLayoutVars>
          <dgm:chPref val="3"/>
        </dgm:presLayoutVars>
      </dgm:prSet>
      <dgm:spPr/>
      <dgm:t>
        <a:bodyPr/>
        <a:lstStyle/>
        <a:p>
          <a:pPr rtl="1"/>
          <a:endParaRPr lang="ar-IQ"/>
        </a:p>
      </dgm:t>
    </dgm:pt>
    <dgm:pt modelId="{8D7C6AF2-46EF-4538-80D6-D87074AC24C2}" type="pres">
      <dgm:prSet presAssocID="{871D3767-8730-4DBE-97C4-F94D3AC7F5A8}" presName="level2hierChild" presStyleCnt="0"/>
      <dgm:spPr/>
    </dgm:pt>
    <dgm:pt modelId="{2A9AE69D-8007-4555-B8ED-39A43F4DA992}" type="pres">
      <dgm:prSet presAssocID="{08265641-9F3A-4051-8E8E-172BD389A003}" presName="conn2-1" presStyleLbl="parChTrans1D2" presStyleIdx="0" presStyleCnt="3"/>
      <dgm:spPr/>
      <dgm:t>
        <a:bodyPr/>
        <a:lstStyle/>
        <a:p>
          <a:endParaRPr lang="en-US"/>
        </a:p>
      </dgm:t>
    </dgm:pt>
    <dgm:pt modelId="{B515020D-B533-42A4-AC6B-C94A9C91E293}" type="pres">
      <dgm:prSet presAssocID="{08265641-9F3A-4051-8E8E-172BD389A003}" presName="connTx" presStyleLbl="parChTrans1D2" presStyleIdx="0" presStyleCnt="3"/>
      <dgm:spPr/>
      <dgm:t>
        <a:bodyPr/>
        <a:lstStyle/>
        <a:p>
          <a:endParaRPr lang="en-US"/>
        </a:p>
      </dgm:t>
    </dgm:pt>
    <dgm:pt modelId="{D6119386-DC7A-4649-837B-60F18095D437}" type="pres">
      <dgm:prSet presAssocID="{D8F5204B-9EFE-4C2C-98F3-768D76CF2454}" presName="root2" presStyleCnt="0"/>
      <dgm:spPr/>
    </dgm:pt>
    <dgm:pt modelId="{E1D22338-1604-4D15-BDC9-DD5526D46C5F}" type="pres">
      <dgm:prSet presAssocID="{D8F5204B-9EFE-4C2C-98F3-768D76CF2454}" presName="LevelTwoTextNode" presStyleLbl="node2" presStyleIdx="0" presStyleCnt="3">
        <dgm:presLayoutVars>
          <dgm:chPref val="3"/>
        </dgm:presLayoutVars>
      </dgm:prSet>
      <dgm:spPr/>
      <dgm:t>
        <a:bodyPr/>
        <a:lstStyle/>
        <a:p>
          <a:endParaRPr lang="en-US"/>
        </a:p>
      </dgm:t>
    </dgm:pt>
    <dgm:pt modelId="{D6CCCF04-67C4-49B3-A551-4BA184CA6626}" type="pres">
      <dgm:prSet presAssocID="{D8F5204B-9EFE-4C2C-98F3-768D76CF2454}" presName="level3hierChild" presStyleCnt="0"/>
      <dgm:spPr/>
    </dgm:pt>
    <dgm:pt modelId="{05930744-2CC9-42EA-88F8-64DDFEE78809}" type="pres">
      <dgm:prSet presAssocID="{7864DCA4-D5BD-4B1E-89D2-D181DE1685C4}" presName="conn2-1" presStyleLbl="parChTrans1D2" presStyleIdx="1" presStyleCnt="3"/>
      <dgm:spPr/>
      <dgm:t>
        <a:bodyPr/>
        <a:lstStyle/>
        <a:p>
          <a:endParaRPr lang="en-US"/>
        </a:p>
      </dgm:t>
    </dgm:pt>
    <dgm:pt modelId="{CB00C6F6-9C23-427B-BC02-32AC687089BE}" type="pres">
      <dgm:prSet presAssocID="{7864DCA4-D5BD-4B1E-89D2-D181DE1685C4}" presName="connTx" presStyleLbl="parChTrans1D2" presStyleIdx="1" presStyleCnt="3"/>
      <dgm:spPr/>
      <dgm:t>
        <a:bodyPr/>
        <a:lstStyle/>
        <a:p>
          <a:endParaRPr lang="en-US"/>
        </a:p>
      </dgm:t>
    </dgm:pt>
    <dgm:pt modelId="{A71C819F-C91E-4B2C-9F85-41DFA37BA892}" type="pres">
      <dgm:prSet presAssocID="{F854C8BE-D779-4216-95DE-9A5EB9864F69}" presName="root2" presStyleCnt="0"/>
      <dgm:spPr/>
    </dgm:pt>
    <dgm:pt modelId="{E1740F1C-7924-4CA3-824E-8C660AAB0A06}" type="pres">
      <dgm:prSet presAssocID="{F854C8BE-D779-4216-95DE-9A5EB9864F69}" presName="LevelTwoTextNode" presStyleLbl="node2" presStyleIdx="1" presStyleCnt="3">
        <dgm:presLayoutVars>
          <dgm:chPref val="3"/>
        </dgm:presLayoutVars>
      </dgm:prSet>
      <dgm:spPr/>
      <dgm:t>
        <a:bodyPr/>
        <a:lstStyle/>
        <a:p>
          <a:pPr rtl="1"/>
          <a:endParaRPr lang="ar-IQ"/>
        </a:p>
      </dgm:t>
    </dgm:pt>
    <dgm:pt modelId="{7ED3BD73-6391-4E83-A20E-173F721DFEB1}" type="pres">
      <dgm:prSet presAssocID="{F854C8BE-D779-4216-95DE-9A5EB9864F69}" presName="level3hierChild" presStyleCnt="0"/>
      <dgm:spPr/>
    </dgm:pt>
    <dgm:pt modelId="{74396721-15D6-4FC1-A336-00BDA48A3418}" type="pres">
      <dgm:prSet presAssocID="{8E63E4F7-950B-4D20-821A-EBA62592BEE0}" presName="conn2-1" presStyleLbl="parChTrans1D2" presStyleIdx="2" presStyleCnt="3"/>
      <dgm:spPr/>
      <dgm:t>
        <a:bodyPr/>
        <a:lstStyle/>
        <a:p>
          <a:endParaRPr lang="en-US"/>
        </a:p>
      </dgm:t>
    </dgm:pt>
    <dgm:pt modelId="{DE7C8218-2619-4243-926C-5D3B526AE82A}" type="pres">
      <dgm:prSet presAssocID="{8E63E4F7-950B-4D20-821A-EBA62592BEE0}" presName="connTx" presStyleLbl="parChTrans1D2" presStyleIdx="2" presStyleCnt="3"/>
      <dgm:spPr/>
      <dgm:t>
        <a:bodyPr/>
        <a:lstStyle/>
        <a:p>
          <a:endParaRPr lang="en-US"/>
        </a:p>
      </dgm:t>
    </dgm:pt>
    <dgm:pt modelId="{18C824EB-473A-4149-915A-FEC312EF6AD2}" type="pres">
      <dgm:prSet presAssocID="{0075DCA1-D14A-4AF9-87C9-383FA43874E5}" presName="root2" presStyleCnt="0"/>
      <dgm:spPr/>
    </dgm:pt>
    <dgm:pt modelId="{BA14FBE8-3C58-4604-A234-21DE9845F159}" type="pres">
      <dgm:prSet presAssocID="{0075DCA1-D14A-4AF9-87C9-383FA43874E5}" presName="LevelTwoTextNode" presStyleLbl="node2" presStyleIdx="2" presStyleCnt="3">
        <dgm:presLayoutVars>
          <dgm:chPref val="3"/>
        </dgm:presLayoutVars>
      </dgm:prSet>
      <dgm:spPr/>
      <dgm:t>
        <a:bodyPr/>
        <a:lstStyle/>
        <a:p>
          <a:pPr rtl="1"/>
          <a:endParaRPr lang="ar-IQ"/>
        </a:p>
      </dgm:t>
    </dgm:pt>
    <dgm:pt modelId="{A3E058A3-B8CB-45D8-B524-16FCCB6147CA}" type="pres">
      <dgm:prSet presAssocID="{0075DCA1-D14A-4AF9-87C9-383FA43874E5}" presName="level3hierChild" presStyleCnt="0"/>
      <dgm:spPr/>
    </dgm:pt>
  </dgm:ptLst>
  <dgm:cxnLst>
    <dgm:cxn modelId="{F3AE8AEE-3D6B-4611-B497-7B9525EED5FC}" srcId="{5C90B98D-4C0E-4CD8-A966-C11C02C6B92D}" destId="{871D3767-8730-4DBE-97C4-F94D3AC7F5A8}" srcOrd="0" destOrd="0" parTransId="{605E6EDF-5CC4-42BB-9718-E10928DE6BBF}" sibTransId="{4B6E1D7F-EEAB-41BA-81C0-4EF4017BFA75}"/>
    <dgm:cxn modelId="{260F3C44-8AC9-451B-A4FA-4B7AD6A4305D}" type="presOf" srcId="{7864DCA4-D5BD-4B1E-89D2-D181DE1685C4}" destId="{05930744-2CC9-42EA-88F8-64DDFEE78809}" srcOrd="0" destOrd="0" presId="urn:microsoft.com/office/officeart/2008/layout/HorizontalMultiLevelHierarchy"/>
    <dgm:cxn modelId="{16F98667-7EE2-43D5-814D-0047E7AF13AD}" srcId="{871D3767-8730-4DBE-97C4-F94D3AC7F5A8}" destId="{F854C8BE-D779-4216-95DE-9A5EB9864F69}" srcOrd="1" destOrd="0" parTransId="{7864DCA4-D5BD-4B1E-89D2-D181DE1685C4}" sibTransId="{06DD8AE5-0E3C-43B9-9E9E-058E93E92559}"/>
    <dgm:cxn modelId="{D0AFF914-8706-42DE-9B17-42D9B1EF66E0}" type="presOf" srcId="{8E63E4F7-950B-4D20-821A-EBA62592BEE0}" destId="{DE7C8218-2619-4243-926C-5D3B526AE82A}" srcOrd="1" destOrd="0" presId="urn:microsoft.com/office/officeart/2008/layout/HorizontalMultiLevelHierarchy"/>
    <dgm:cxn modelId="{DBCE45E3-A4F5-4F94-BDE3-CF6F5C46E6BA}" type="presOf" srcId="{F854C8BE-D779-4216-95DE-9A5EB9864F69}" destId="{E1740F1C-7924-4CA3-824E-8C660AAB0A06}" srcOrd="0" destOrd="0" presId="urn:microsoft.com/office/officeart/2008/layout/HorizontalMultiLevelHierarchy"/>
    <dgm:cxn modelId="{6BED9EA2-9404-4586-A9B5-56D6F6D6C2D7}" type="presOf" srcId="{08265641-9F3A-4051-8E8E-172BD389A003}" destId="{2A9AE69D-8007-4555-B8ED-39A43F4DA992}" srcOrd="0" destOrd="0" presId="urn:microsoft.com/office/officeart/2008/layout/HorizontalMultiLevelHierarchy"/>
    <dgm:cxn modelId="{73C00A18-761D-493D-84EC-7CA84F39B2F6}" type="presOf" srcId="{0075DCA1-D14A-4AF9-87C9-383FA43874E5}" destId="{BA14FBE8-3C58-4604-A234-21DE9845F159}" srcOrd="0" destOrd="0" presId="urn:microsoft.com/office/officeart/2008/layout/HorizontalMultiLevelHierarchy"/>
    <dgm:cxn modelId="{E663C188-9AD2-4CF6-BC1F-F7AEA2149914}" type="presOf" srcId="{8E63E4F7-950B-4D20-821A-EBA62592BEE0}" destId="{74396721-15D6-4FC1-A336-00BDA48A3418}" srcOrd="0" destOrd="0" presId="urn:microsoft.com/office/officeart/2008/layout/HorizontalMultiLevelHierarchy"/>
    <dgm:cxn modelId="{2EF9BD22-F09E-4D48-85D7-70D37B15E29B}" srcId="{871D3767-8730-4DBE-97C4-F94D3AC7F5A8}" destId="{D8F5204B-9EFE-4C2C-98F3-768D76CF2454}" srcOrd="0" destOrd="0" parTransId="{08265641-9F3A-4051-8E8E-172BD389A003}" sibTransId="{0A300ED1-6259-455C-8A89-36E6896B46AA}"/>
    <dgm:cxn modelId="{B4303255-ACBB-44AA-801B-29D2296B2B36}" type="presOf" srcId="{5C90B98D-4C0E-4CD8-A966-C11C02C6B92D}" destId="{04D9C306-4F73-488A-98F5-4BF7CEB4C765}" srcOrd="0" destOrd="0" presId="urn:microsoft.com/office/officeart/2008/layout/HorizontalMultiLevelHierarchy"/>
    <dgm:cxn modelId="{9D227F9D-A756-4216-B956-46010198733D}" type="presOf" srcId="{D8F5204B-9EFE-4C2C-98F3-768D76CF2454}" destId="{E1D22338-1604-4D15-BDC9-DD5526D46C5F}" srcOrd="0" destOrd="0" presId="urn:microsoft.com/office/officeart/2008/layout/HorizontalMultiLevelHierarchy"/>
    <dgm:cxn modelId="{47087091-2B28-426F-BA11-358909C5B585}" type="presOf" srcId="{08265641-9F3A-4051-8E8E-172BD389A003}" destId="{B515020D-B533-42A4-AC6B-C94A9C91E293}" srcOrd="1" destOrd="0" presId="urn:microsoft.com/office/officeart/2008/layout/HorizontalMultiLevelHierarchy"/>
    <dgm:cxn modelId="{50FA6F48-7D86-475E-BE8B-B1E98907A650}" type="presOf" srcId="{7864DCA4-D5BD-4B1E-89D2-D181DE1685C4}" destId="{CB00C6F6-9C23-427B-BC02-32AC687089BE}" srcOrd="1" destOrd="0" presId="urn:microsoft.com/office/officeart/2008/layout/HorizontalMultiLevelHierarchy"/>
    <dgm:cxn modelId="{F265FDE5-B037-4B09-871B-2B75EC41C88D}" type="presOf" srcId="{871D3767-8730-4DBE-97C4-F94D3AC7F5A8}" destId="{6B4451AE-9692-4764-8E3D-5523EC634911}" srcOrd="0" destOrd="0" presId="urn:microsoft.com/office/officeart/2008/layout/HorizontalMultiLevelHierarchy"/>
    <dgm:cxn modelId="{288A704B-F1BC-41A0-AE89-F667C4181A71}" srcId="{871D3767-8730-4DBE-97C4-F94D3AC7F5A8}" destId="{0075DCA1-D14A-4AF9-87C9-383FA43874E5}" srcOrd="2" destOrd="0" parTransId="{8E63E4F7-950B-4D20-821A-EBA62592BEE0}" sibTransId="{D1A6A88A-F19D-4A0E-84C8-62D634DC4C37}"/>
    <dgm:cxn modelId="{0ABAEFF9-4D22-4069-917E-D30D17F3828B}" type="presParOf" srcId="{04D9C306-4F73-488A-98F5-4BF7CEB4C765}" destId="{5683E88F-2E08-4A21-A85E-739E21BF4708}" srcOrd="0" destOrd="0" presId="urn:microsoft.com/office/officeart/2008/layout/HorizontalMultiLevelHierarchy"/>
    <dgm:cxn modelId="{AD970BD4-E010-4536-AF2D-13EFA5E9F5B9}" type="presParOf" srcId="{5683E88F-2E08-4A21-A85E-739E21BF4708}" destId="{6B4451AE-9692-4764-8E3D-5523EC634911}" srcOrd="0" destOrd="0" presId="urn:microsoft.com/office/officeart/2008/layout/HorizontalMultiLevelHierarchy"/>
    <dgm:cxn modelId="{1D9B52BE-F94C-4AAB-8AFD-1B3132229AED}" type="presParOf" srcId="{5683E88F-2E08-4A21-A85E-739E21BF4708}" destId="{8D7C6AF2-46EF-4538-80D6-D87074AC24C2}" srcOrd="1" destOrd="0" presId="urn:microsoft.com/office/officeart/2008/layout/HorizontalMultiLevelHierarchy"/>
    <dgm:cxn modelId="{9D1E2495-D794-4E92-B5DB-9F4EE2ABAAE2}" type="presParOf" srcId="{8D7C6AF2-46EF-4538-80D6-D87074AC24C2}" destId="{2A9AE69D-8007-4555-B8ED-39A43F4DA992}" srcOrd="0" destOrd="0" presId="urn:microsoft.com/office/officeart/2008/layout/HorizontalMultiLevelHierarchy"/>
    <dgm:cxn modelId="{CAD4B586-B2B8-41DF-BB4B-0E743F56E855}" type="presParOf" srcId="{2A9AE69D-8007-4555-B8ED-39A43F4DA992}" destId="{B515020D-B533-42A4-AC6B-C94A9C91E293}" srcOrd="0" destOrd="0" presId="urn:microsoft.com/office/officeart/2008/layout/HorizontalMultiLevelHierarchy"/>
    <dgm:cxn modelId="{D2FDB141-E1DB-4960-B4C7-E5D77963E348}" type="presParOf" srcId="{8D7C6AF2-46EF-4538-80D6-D87074AC24C2}" destId="{D6119386-DC7A-4649-837B-60F18095D437}" srcOrd="1" destOrd="0" presId="urn:microsoft.com/office/officeart/2008/layout/HorizontalMultiLevelHierarchy"/>
    <dgm:cxn modelId="{B03129F0-955C-4182-A021-1CB0378BE914}" type="presParOf" srcId="{D6119386-DC7A-4649-837B-60F18095D437}" destId="{E1D22338-1604-4D15-BDC9-DD5526D46C5F}" srcOrd="0" destOrd="0" presId="urn:microsoft.com/office/officeart/2008/layout/HorizontalMultiLevelHierarchy"/>
    <dgm:cxn modelId="{B4598A3A-CCB2-45CB-9743-EBBD7044FF5B}" type="presParOf" srcId="{D6119386-DC7A-4649-837B-60F18095D437}" destId="{D6CCCF04-67C4-49B3-A551-4BA184CA6626}" srcOrd="1" destOrd="0" presId="urn:microsoft.com/office/officeart/2008/layout/HorizontalMultiLevelHierarchy"/>
    <dgm:cxn modelId="{89B590AE-83DE-4781-BB21-8C9D343CA8CB}" type="presParOf" srcId="{8D7C6AF2-46EF-4538-80D6-D87074AC24C2}" destId="{05930744-2CC9-42EA-88F8-64DDFEE78809}" srcOrd="2" destOrd="0" presId="urn:microsoft.com/office/officeart/2008/layout/HorizontalMultiLevelHierarchy"/>
    <dgm:cxn modelId="{18C93F90-1BE3-4BF0-8C82-EFB99DD75F48}" type="presParOf" srcId="{05930744-2CC9-42EA-88F8-64DDFEE78809}" destId="{CB00C6F6-9C23-427B-BC02-32AC687089BE}" srcOrd="0" destOrd="0" presId="urn:microsoft.com/office/officeart/2008/layout/HorizontalMultiLevelHierarchy"/>
    <dgm:cxn modelId="{72C7BA22-0039-4205-A7B4-0431F6F27A8A}" type="presParOf" srcId="{8D7C6AF2-46EF-4538-80D6-D87074AC24C2}" destId="{A71C819F-C91E-4B2C-9F85-41DFA37BA892}" srcOrd="3" destOrd="0" presId="urn:microsoft.com/office/officeart/2008/layout/HorizontalMultiLevelHierarchy"/>
    <dgm:cxn modelId="{4B5F3DDE-92D0-4BD2-A036-5E99DC5805FD}" type="presParOf" srcId="{A71C819F-C91E-4B2C-9F85-41DFA37BA892}" destId="{E1740F1C-7924-4CA3-824E-8C660AAB0A06}" srcOrd="0" destOrd="0" presId="urn:microsoft.com/office/officeart/2008/layout/HorizontalMultiLevelHierarchy"/>
    <dgm:cxn modelId="{204F2672-16E4-4157-9D50-C563B5F4AEB8}" type="presParOf" srcId="{A71C819F-C91E-4B2C-9F85-41DFA37BA892}" destId="{7ED3BD73-6391-4E83-A20E-173F721DFEB1}" srcOrd="1" destOrd="0" presId="urn:microsoft.com/office/officeart/2008/layout/HorizontalMultiLevelHierarchy"/>
    <dgm:cxn modelId="{206AD661-FF8F-4952-BC39-5152A8AF1EBC}" type="presParOf" srcId="{8D7C6AF2-46EF-4538-80D6-D87074AC24C2}" destId="{74396721-15D6-4FC1-A336-00BDA48A3418}" srcOrd="4" destOrd="0" presId="urn:microsoft.com/office/officeart/2008/layout/HorizontalMultiLevelHierarchy"/>
    <dgm:cxn modelId="{3430C95A-0672-4197-AC47-4C09D46F045E}" type="presParOf" srcId="{74396721-15D6-4FC1-A336-00BDA48A3418}" destId="{DE7C8218-2619-4243-926C-5D3B526AE82A}" srcOrd="0" destOrd="0" presId="urn:microsoft.com/office/officeart/2008/layout/HorizontalMultiLevelHierarchy"/>
    <dgm:cxn modelId="{82D9B41A-D074-42EA-B11F-BE1F81B44B0F}" type="presParOf" srcId="{8D7C6AF2-46EF-4538-80D6-D87074AC24C2}" destId="{18C824EB-473A-4149-915A-FEC312EF6AD2}" srcOrd="5" destOrd="0" presId="urn:microsoft.com/office/officeart/2008/layout/HorizontalMultiLevelHierarchy"/>
    <dgm:cxn modelId="{89E0E318-FFF1-4F65-A14A-8A2F02D9D587}" type="presParOf" srcId="{18C824EB-473A-4149-915A-FEC312EF6AD2}" destId="{BA14FBE8-3C58-4604-A234-21DE9845F159}" srcOrd="0" destOrd="0" presId="urn:microsoft.com/office/officeart/2008/layout/HorizontalMultiLevelHierarchy"/>
    <dgm:cxn modelId="{AEE93D38-05D3-4C90-803A-4DE6190FB528}" type="presParOf" srcId="{18C824EB-473A-4149-915A-FEC312EF6AD2}" destId="{A3E058A3-B8CB-45D8-B524-16FCCB6147C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6721-15D6-4FC1-A336-00BDA48A3418}">
      <dsp:nvSpPr>
        <dsp:cNvPr id="0" name=""/>
        <dsp:cNvSpPr/>
      </dsp:nvSpPr>
      <dsp:spPr>
        <a:xfrm>
          <a:off x="1126714" y="1865194"/>
          <a:ext cx="492562" cy="885967"/>
        </a:xfrm>
        <a:custGeom>
          <a:avLst/>
          <a:gdLst/>
          <a:ahLst/>
          <a:cxnLst/>
          <a:rect l="0" t="0" r="0" b="0"/>
          <a:pathLst>
            <a:path>
              <a:moveTo>
                <a:pt x="0" y="0"/>
              </a:moveTo>
              <a:lnTo>
                <a:pt x="246281" y="0"/>
              </a:lnTo>
              <a:lnTo>
                <a:pt x="246281" y="885967"/>
              </a:lnTo>
              <a:lnTo>
                <a:pt x="492562" y="88596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IQ" sz="500" kern="1200"/>
        </a:p>
      </dsp:txBody>
      <dsp:txXfrm>
        <a:off x="1347653" y="2282835"/>
        <a:ext cx="50684" cy="50684"/>
      </dsp:txXfrm>
    </dsp:sp>
    <dsp:sp modelId="{05930744-2CC9-42EA-88F8-64DDFEE78809}">
      <dsp:nvSpPr>
        <dsp:cNvPr id="0" name=""/>
        <dsp:cNvSpPr/>
      </dsp:nvSpPr>
      <dsp:spPr>
        <a:xfrm>
          <a:off x="1126714" y="1819474"/>
          <a:ext cx="492562" cy="91440"/>
        </a:xfrm>
        <a:custGeom>
          <a:avLst/>
          <a:gdLst/>
          <a:ahLst/>
          <a:cxnLst/>
          <a:rect l="0" t="0" r="0" b="0"/>
          <a:pathLst>
            <a:path>
              <a:moveTo>
                <a:pt x="0" y="45720"/>
              </a:moveTo>
              <a:lnTo>
                <a:pt x="492562"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IQ" sz="500" kern="1200"/>
        </a:p>
      </dsp:txBody>
      <dsp:txXfrm>
        <a:off x="1360682" y="1852879"/>
        <a:ext cx="24628" cy="24628"/>
      </dsp:txXfrm>
    </dsp:sp>
    <dsp:sp modelId="{2A9AE69D-8007-4555-B8ED-39A43F4DA992}">
      <dsp:nvSpPr>
        <dsp:cNvPr id="0" name=""/>
        <dsp:cNvSpPr/>
      </dsp:nvSpPr>
      <dsp:spPr>
        <a:xfrm>
          <a:off x="1126714" y="979226"/>
          <a:ext cx="492562" cy="885967"/>
        </a:xfrm>
        <a:custGeom>
          <a:avLst/>
          <a:gdLst/>
          <a:ahLst/>
          <a:cxnLst/>
          <a:rect l="0" t="0" r="0" b="0"/>
          <a:pathLst>
            <a:path>
              <a:moveTo>
                <a:pt x="0" y="885967"/>
              </a:moveTo>
              <a:lnTo>
                <a:pt x="246281" y="885967"/>
              </a:lnTo>
              <a:lnTo>
                <a:pt x="246281" y="0"/>
              </a:lnTo>
              <a:lnTo>
                <a:pt x="492562"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IQ" sz="500" kern="1200"/>
        </a:p>
      </dsp:txBody>
      <dsp:txXfrm>
        <a:off x="1347653" y="1396868"/>
        <a:ext cx="50684" cy="50684"/>
      </dsp:txXfrm>
    </dsp:sp>
    <dsp:sp modelId="{6B4451AE-9692-4764-8E3D-5523EC634911}">
      <dsp:nvSpPr>
        <dsp:cNvPr id="0" name=""/>
        <dsp:cNvSpPr/>
      </dsp:nvSpPr>
      <dsp:spPr>
        <a:xfrm rot="16200000">
          <a:off x="-1092865" y="1510807"/>
          <a:ext cx="3730388" cy="708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Videoing lectures </a:t>
          </a:r>
          <a:endParaRPr lang="ar-IQ" sz="2000" kern="1200" dirty="0"/>
        </a:p>
      </dsp:txBody>
      <dsp:txXfrm>
        <a:off x="-1092865" y="1510807"/>
        <a:ext cx="3730388" cy="708773"/>
      </dsp:txXfrm>
    </dsp:sp>
    <dsp:sp modelId="{E1D22338-1604-4D15-BDC9-DD5526D46C5F}">
      <dsp:nvSpPr>
        <dsp:cNvPr id="0" name=""/>
        <dsp:cNvSpPr/>
      </dsp:nvSpPr>
      <dsp:spPr>
        <a:xfrm>
          <a:off x="1619277" y="624839"/>
          <a:ext cx="2324777" cy="708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Smart board</a:t>
          </a:r>
          <a:r>
            <a:rPr lang="en-US" sz="1900" kern="1200" dirty="0" smtClean="0"/>
            <a:t> </a:t>
          </a:r>
          <a:endParaRPr lang="ar-IQ" sz="1900" kern="1200" dirty="0"/>
        </a:p>
      </dsp:txBody>
      <dsp:txXfrm>
        <a:off x="1619277" y="624839"/>
        <a:ext cx="2324777" cy="708773"/>
      </dsp:txXfrm>
    </dsp:sp>
    <dsp:sp modelId="{E1740F1C-7924-4CA3-824E-8C660AAB0A06}">
      <dsp:nvSpPr>
        <dsp:cNvPr id="0" name=""/>
        <dsp:cNvSpPr/>
      </dsp:nvSpPr>
      <dsp:spPr>
        <a:xfrm>
          <a:off x="1619277" y="1510807"/>
          <a:ext cx="2324777" cy="708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Using pc with desktop recorder</a:t>
          </a:r>
          <a:endParaRPr lang="ar-IQ" sz="2000" kern="1200" dirty="0"/>
        </a:p>
      </dsp:txBody>
      <dsp:txXfrm>
        <a:off x="1619277" y="1510807"/>
        <a:ext cx="2324777" cy="708773"/>
      </dsp:txXfrm>
    </dsp:sp>
    <dsp:sp modelId="{BA14FBE8-3C58-4604-A234-21DE9845F159}">
      <dsp:nvSpPr>
        <dsp:cNvPr id="0" name=""/>
        <dsp:cNvSpPr/>
      </dsp:nvSpPr>
      <dsp:spPr>
        <a:xfrm>
          <a:off x="1619277" y="2396774"/>
          <a:ext cx="2324777" cy="708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Traditional recording of video  </a:t>
          </a:r>
          <a:endParaRPr lang="ar-IQ" sz="2000" kern="1200" dirty="0"/>
        </a:p>
      </dsp:txBody>
      <dsp:txXfrm>
        <a:off x="1619277" y="2396774"/>
        <a:ext cx="2324777" cy="70877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A87775-73FC-4135-8205-424CC05972F6}" type="datetimeFigureOut">
              <a:rPr lang="ar-IQ" smtClean="0"/>
              <a:t>15/04/1440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346119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7775-73FC-4135-8205-424CC05972F6}" type="datetimeFigureOut">
              <a:rPr lang="ar-IQ" smtClean="0"/>
              <a:t>15/04/1440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40302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7775-73FC-4135-8205-424CC05972F6}" type="datetimeFigureOut">
              <a:rPr lang="ar-IQ" smtClean="0"/>
              <a:t>15/04/1440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104776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7775-73FC-4135-8205-424CC05972F6}" type="datetimeFigureOut">
              <a:rPr lang="ar-IQ" smtClean="0"/>
              <a:t>15/04/1440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37CC8E5-A30A-4BC3-B196-BB4C8AF13C46}" type="slidenum">
              <a:rPr lang="ar-IQ" smtClean="0"/>
              <a:t>‹#›</a:t>
            </a:fld>
            <a:endParaRPr lang="ar-IQ"/>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721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7775-73FC-4135-8205-424CC05972F6}" type="datetimeFigureOut">
              <a:rPr lang="ar-IQ" smtClean="0"/>
              <a:t>15/04/1440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28851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7A87775-73FC-4135-8205-424CC05972F6}" type="datetimeFigureOut">
              <a:rPr lang="ar-IQ" smtClean="0"/>
              <a:t>15/04/1440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3243724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7A87775-73FC-4135-8205-424CC05972F6}" type="datetimeFigureOut">
              <a:rPr lang="ar-IQ" smtClean="0"/>
              <a:t>15/04/1440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599952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87775-73FC-4135-8205-424CC05972F6}" type="datetimeFigureOut">
              <a:rPr lang="ar-IQ" smtClean="0"/>
              <a:t>15/04/1440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3114550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87775-73FC-4135-8205-424CC05972F6}" type="datetimeFigureOut">
              <a:rPr lang="ar-IQ" smtClean="0"/>
              <a:t>15/04/1440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160623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87775-73FC-4135-8205-424CC05972F6}" type="datetimeFigureOut">
              <a:rPr lang="ar-IQ" smtClean="0"/>
              <a:t>15/04/1440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7356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87775-73FC-4135-8205-424CC05972F6}" type="datetimeFigureOut">
              <a:rPr lang="ar-IQ" smtClean="0"/>
              <a:t>15/04/1440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95768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A87775-73FC-4135-8205-424CC05972F6}" type="datetimeFigureOut">
              <a:rPr lang="ar-IQ" smtClean="0"/>
              <a:t>15/04/1440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152514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A87775-73FC-4135-8205-424CC05972F6}" type="datetimeFigureOut">
              <a:rPr lang="ar-IQ" smtClean="0"/>
              <a:t>15/04/1440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373108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A87775-73FC-4135-8205-424CC05972F6}" type="datetimeFigureOut">
              <a:rPr lang="ar-IQ" smtClean="0"/>
              <a:t>15/04/1440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380137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7775-73FC-4135-8205-424CC05972F6}" type="datetimeFigureOut">
              <a:rPr lang="ar-IQ" smtClean="0"/>
              <a:t>15/04/1440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164483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7775-73FC-4135-8205-424CC05972F6}" type="datetimeFigureOut">
              <a:rPr lang="ar-IQ" smtClean="0"/>
              <a:t>15/04/1440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277963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7775-73FC-4135-8205-424CC05972F6}" type="datetimeFigureOut">
              <a:rPr lang="ar-IQ" smtClean="0"/>
              <a:t>15/04/1440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37CC8E5-A30A-4BC3-B196-BB4C8AF13C46}" type="slidenum">
              <a:rPr lang="ar-IQ" smtClean="0"/>
              <a:t>‹#›</a:t>
            </a:fld>
            <a:endParaRPr lang="ar-IQ"/>
          </a:p>
        </p:txBody>
      </p:sp>
    </p:spTree>
    <p:extLst>
      <p:ext uri="{BB962C8B-B14F-4D97-AF65-F5344CB8AC3E}">
        <p14:creationId xmlns:p14="http://schemas.microsoft.com/office/powerpoint/2010/main" val="335342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7A87775-73FC-4135-8205-424CC05972F6}" type="datetimeFigureOut">
              <a:rPr lang="ar-IQ" smtClean="0"/>
              <a:t>15/04/1440</a:t>
            </a:fld>
            <a:endParaRPr lang="ar-IQ"/>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37CC8E5-A30A-4BC3-B196-BB4C8AF13C46}" type="slidenum">
              <a:rPr lang="ar-IQ" smtClean="0"/>
              <a:t>‹#›</a:t>
            </a:fld>
            <a:endParaRPr lang="ar-IQ"/>
          </a:p>
        </p:txBody>
      </p:sp>
    </p:spTree>
    <p:extLst>
      <p:ext uri="{BB962C8B-B14F-4D97-AF65-F5344CB8AC3E}">
        <p14:creationId xmlns:p14="http://schemas.microsoft.com/office/powerpoint/2010/main" val="208927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2018-12-17-22-33-06.flv"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rbandictionary.com/define.php?term=Generation%20X" TargetMode="External"/><Relationship Id="rId2" Type="http://schemas.openxmlformats.org/officeDocument/2006/relationships/hyperlink" Target="https://www.urbandictionary.com/define.php?term=generation%20z" TargetMode="External"/><Relationship Id="rId1" Type="http://schemas.openxmlformats.org/officeDocument/2006/relationships/slideLayout" Target="../slideLayouts/slideLayout2.xml"/><Relationship Id="rId5" Type="http://schemas.openxmlformats.org/officeDocument/2006/relationships/hyperlink" Target="https://www.urbandictionary.com/define.php?term=Generation%20Z" TargetMode="External"/><Relationship Id="rId4" Type="http://schemas.openxmlformats.org/officeDocument/2006/relationships/hyperlink" Target="https://www.urbandictionary.com/define.php?term=Generation%20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6571" y="435429"/>
            <a:ext cx="11549743" cy="1841310"/>
          </a:xfrm>
        </p:spPr>
        <p:txBody>
          <a:bodyPr>
            <a:normAutofit/>
          </a:bodyPr>
          <a:lstStyle/>
          <a:p>
            <a:pPr algn="ctr"/>
            <a:r>
              <a:rPr lang="ar-IQ" sz="4800" b="1" dirty="0" smtClean="0">
                <a:cs typeface="DecoType Naskh Swashes" panose="02010400000000000000" pitchFamily="2" charset="-78"/>
              </a:rPr>
              <a:t>اعدادات انشاء محاضرة فديوية عبر البروفايل الاكاديمي</a:t>
            </a:r>
            <a:endParaRPr lang="ar-IQ" sz="4800" b="1" dirty="0">
              <a:cs typeface="DecoType Naskh Swashes" panose="02010400000000000000" pitchFamily="2" charset="-78"/>
            </a:endParaRPr>
          </a:p>
        </p:txBody>
      </p:sp>
      <p:sp>
        <p:nvSpPr>
          <p:cNvPr id="3" name="Subtitle 2"/>
          <p:cNvSpPr>
            <a:spLocks noGrp="1"/>
          </p:cNvSpPr>
          <p:nvPr>
            <p:ph type="subTitle" idx="1"/>
          </p:nvPr>
        </p:nvSpPr>
        <p:spPr>
          <a:xfrm>
            <a:off x="2019868" y="3743236"/>
            <a:ext cx="7960744" cy="2875278"/>
          </a:xfrm>
        </p:spPr>
        <p:txBody>
          <a:bodyPr>
            <a:noAutofit/>
          </a:bodyPr>
          <a:lstStyle/>
          <a:p>
            <a:pPr algn="ctr"/>
            <a:r>
              <a:rPr lang="ar-IQ" sz="3600" b="1" cap="all" dirty="0">
                <a:effectLst>
                  <a:outerShdw blurRad="50800" dist="63500" dir="2700000" algn="tl" rotWithShape="0">
                    <a:srgbClr val="000000">
                      <a:alpha val="48000"/>
                    </a:srgbClr>
                  </a:outerShdw>
                </a:effectLst>
                <a:latin typeface="Arabic Typesetting" panose="03020402040406030203" pitchFamily="66" charset="-78"/>
                <a:ea typeface="+mj-ea"/>
                <a:cs typeface="Arabic Typesetting" panose="03020402040406030203" pitchFamily="66" charset="-78"/>
              </a:rPr>
              <a:t>م.د. مرتضى فائز سلطان</a:t>
            </a:r>
            <a:r>
              <a:rPr lang="ar-IQ" sz="3600" b="1" cap="all" dirty="0">
                <a:effectLst>
                  <a:outerShdw blurRad="50800" dist="63500" dir="2700000" algn="tl" rotWithShape="0">
                    <a:srgbClr val="000000">
                      <a:alpha val="48000"/>
                    </a:srgbClr>
                  </a:outerShdw>
                </a:effectLst>
                <a:latin typeface="Arabic Typesetting" panose="03020402040406030203" pitchFamily="66" charset="-78"/>
                <a:ea typeface="+mj-ea"/>
                <a:cs typeface="Arabic Typesetting" panose="03020402040406030203" pitchFamily="66" charset="-78"/>
              </a:rPr>
              <a:t> </a:t>
            </a:r>
          </a:p>
          <a:p>
            <a:pPr algn="ctr"/>
            <a:r>
              <a:rPr lang="ar-IQ" sz="3600" b="1" cap="all" dirty="0">
                <a:effectLst>
                  <a:outerShdw blurRad="50800" dist="63500" dir="2700000" algn="tl" rotWithShape="0">
                    <a:srgbClr val="000000">
                      <a:alpha val="48000"/>
                    </a:srgbClr>
                  </a:outerShdw>
                </a:effectLst>
                <a:latin typeface="Arabic Typesetting" panose="03020402040406030203" pitchFamily="66" charset="-78"/>
                <a:ea typeface="+mj-ea"/>
                <a:cs typeface="Arabic Typesetting" panose="03020402040406030203" pitchFamily="66" charset="-78"/>
              </a:rPr>
              <a:t>أ.م.د. فاتن عزت محي الدين</a:t>
            </a:r>
          </a:p>
          <a:p>
            <a:pPr algn="ctr"/>
            <a:r>
              <a:rPr lang="ar-IQ" sz="3600" b="1" cap="all" dirty="0">
                <a:effectLst>
                  <a:outerShdw blurRad="50800" dist="63500" dir="2700000" algn="tl" rotWithShape="0">
                    <a:srgbClr val="000000">
                      <a:alpha val="48000"/>
                    </a:srgbClr>
                  </a:outerShdw>
                </a:effectLst>
                <a:latin typeface="Arabic Typesetting" panose="03020402040406030203" pitchFamily="66" charset="-78"/>
                <a:ea typeface="+mj-ea"/>
                <a:cs typeface="Arabic Typesetting" panose="03020402040406030203" pitchFamily="66" charset="-78"/>
              </a:rPr>
              <a:t>م.م. روناك عبد السلام عبد الكريم </a:t>
            </a:r>
            <a:endParaRPr lang="ar-IQ" sz="3600" b="1" cap="all" dirty="0">
              <a:effectLst>
                <a:outerShdw blurRad="50800" dist="63500" dir="2700000" algn="tl" rotWithShape="0">
                  <a:srgbClr val="000000">
                    <a:alpha val="48000"/>
                  </a:srgbClr>
                </a:outerShdw>
              </a:effectLst>
              <a:latin typeface="Arabic Typesetting" panose="03020402040406030203" pitchFamily="66" charset="-78"/>
              <a:ea typeface="+mj-ea"/>
              <a:cs typeface="Arabic Typesetting" panose="03020402040406030203" pitchFamily="66" charset="-78"/>
            </a:endParaRPr>
          </a:p>
        </p:txBody>
      </p:sp>
    </p:spTree>
    <p:extLst>
      <p:ext uri="{BB962C8B-B14F-4D97-AF65-F5344CB8AC3E}">
        <p14:creationId xmlns:p14="http://schemas.microsoft.com/office/powerpoint/2010/main" val="2222670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119116"/>
            <a:ext cx="10353762" cy="5131559"/>
          </a:xfrm>
        </p:spPr>
        <p:txBody>
          <a:bodyPr>
            <a:normAutofit/>
          </a:bodyPr>
          <a:lstStyle/>
          <a:p>
            <a:pPr marL="0" indent="0" algn="ctr" rtl="0">
              <a:buNone/>
            </a:pPr>
            <a:r>
              <a:rPr lang="en-US" sz="2800" b="1" dirty="0" smtClean="0">
                <a:effectLst/>
              </a:rPr>
              <a:t>The </a:t>
            </a:r>
            <a:r>
              <a:rPr lang="en-US" sz="2800" b="1" dirty="0">
                <a:effectLst/>
              </a:rPr>
              <a:t>generational divide between teachers and students</a:t>
            </a:r>
            <a:r>
              <a:rPr lang="en-US" sz="2800" b="1" dirty="0" smtClean="0">
                <a:effectLst/>
              </a:rPr>
              <a:t>, combined </a:t>
            </a:r>
            <a:r>
              <a:rPr lang="en-US" sz="2800" b="1" dirty="0">
                <a:effectLst/>
              </a:rPr>
              <a:t>with the need to develop core competencies  education (especially digital competence), adapt to new social skills related to the use of technologies and address the new learning needs of a changing society, raise questions about the preparation of current teachers for leading the teaching-learning processes that Generation Z students will use</a:t>
            </a:r>
            <a:endParaRPr lang="en-US" sz="2800" dirty="0">
              <a:effectLst/>
            </a:endParaRPr>
          </a:p>
          <a:p>
            <a:pPr algn="just" rtl="0"/>
            <a:endParaRPr lang="en-US" sz="2800" b="1" dirty="0">
              <a:effectLst/>
            </a:endParaRPr>
          </a:p>
          <a:p>
            <a:pPr algn="just"/>
            <a:endParaRPr lang="ar-IQ" dirty="0"/>
          </a:p>
        </p:txBody>
      </p:sp>
      <p:sp>
        <p:nvSpPr>
          <p:cNvPr id="4" name="TextBox 3"/>
          <p:cNvSpPr txBox="1"/>
          <p:nvPr/>
        </p:nvSpPr>
        <p:spPr>
          <a:xfrm>
            <a:off x="1678675" y="300251"/>
            <a:ext cx="8843749" cy="523220"/>
          </a:xfrm>
          <a:prstGeom prst="rect">
            <a:avLst/>
          </a:prstGeom>
          <a:noFill/>
        </p:spPr>
        <p:txBody>
          <a:bodyPr wrap="square" rtlCol="1">
            <a:spAutoFit/>
          </a:bodyPr>
          <a:lstStyle/>
          <a:p>
            <a:pPr algn="ctr"/>
            <a:r>
              <a:rPr lang="en-US" sz="2800" b="1" dirty="0" smtClean="0"/>
              <a:t>Gen Z and lecturers </a:t>
            </a:r>
            <a:endParaRPr lang="ar-IQ" sz="2800" b="1" dirty="0"/>
          </a:p>
        </p:txBody>
      </p:sp>
    </p:spTree>
    <p:extLst>
      <p:ext uri="{BB962C8B-B14F-4D97-AF65-F5344CB8AC3E}">
        <p14:creationId xmlns:p14="http://schemas.microsoft.com/office/powerpoint/2010/main" val="172702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3795" y="951510"/>
            <a:ext cx="10353762" cy="523220"/>
          </a:xfrm>
          <a:prstGeom prst="rect">
            <a:avLst/>
          </a:prstGeom>
        </p:spPr>
        <p:txBody>
          <a:bodyPr wrap="square">
            <a:spAutoFit/>
          </a:bodyPr>
          <a:lstStyle/>
          <a:p>
            <a:pPr algn="ctr"/>
            <a:r>
              <a:rPr lang="en-US" sz="2800" dirty="0" smtClean="0"/>
              <a:t>Academic profile as a 1</a:t>
            </a:r>
            <a:r>
              <a:rPr lang="en-US" sz="2800" baseline="30000" dirty="0" smtClean="0"/>
              <a:t>st</a:t>
            </a:r>
            <a:r>
              <a:rPr lang="en-US" sz="2800" dirty="0" smtClean="0"/>
              <a:t> step on the road </a:t>
            </a:r>
            <a:endParaRPr lang="ar-IQ"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27902248"/>
              </p:ext>
            </p:extLst>
          </p:nvPr>
        </p:nvGraphicFramePr>
        <p:xfrm>
          <a:off x="6878472" y="2060812"/>
          <a:ext cx="4389603" cy="3730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560395" y="2825086"/>
            <a:ext cx="5045122" cy="1938992"/>
          </a:xfrm>
          <a:prstGeom prst="rect">
            <a:avLst/>
          </a:prstGeom>
        </p:spPr>
        <p:txBody>
          <a:bodyPr wrap="square">
            <a:spAutoFit/>
          </a:bodyPr>
          <a:lstStyle/>
          <a:p>
            <a:pPr algn="just" rtl="0"/>
            <a:r>
              <a:rPr lang="ar-IQ" sz="2000" dirty="0" smtClean="0"/>
              <a:t>The academic profile in our college witnessed remarkable development and managed to find a level of advancement but at the same time still needs many skills</a:t>
            </a:r>
            <a:r>
              <a:rPr lang="en-US" sz="2000" dirty="0" smtClean="0"/>
              <a:t>.</a:t>
            </a:r>
            <a:endParaRPr lang="ar-IQ" sz="2000" dirty="0" smtClean="0"/>
          </a:p>
          <a:p>
            <a:pPr algn="just" rtl="0"/>
            <a:r>
              <a:rPr lang="ar-IQ" sz="2000" dirty="0" smtClean="0"/>
              <a:t>One of these skills is video</a:t>
            </a:r>
            <a:r>
              <a:rPr lang="en-US" sz="2000" dirty="0" err="1" smtClean="0"/>
              <a:t>ing</a:t>
            </a:r>
            <a:r>
              <a:rPr lang="ar-IQ" sz="2000" dirty="0" smtClean="0"/>
              <a:t> lectures</a:t>
            </a:r>
            <a:endParaRPr lang="ar-IQ" sz="2000" dirty="0"/>
          </a:p>
        </p:txBody>
      </p:sp>
    </p:spTree>
    <p:extLst>
      <p:ext uri="{BB962C8B-B14F-4D97-AF65-F5344CB8AC3E}">
        <p14:creationId xmlns:p14="http://schemas.microsoft.com/office/powerpoint/2010/main" val="2520091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0"/>
            <a:r>
              <a:rPr lang="en-US" dirty="0"/>
              <a:t>The possibility of preparing an integrated </a:t>
            </a:r>
            <a:r>
              <a:rPr lang="en-US" dirty="0" smtClean="0"/>
              <a:t>lectures </a:t>
            </a:r>
            <a:r>
              <a:rPr lang="en-US" dirty="0"/>
              <a:t>supported by intelligent </a:t>
            </a:r>
            <a:r>
              <a:rPr lang="en-US" dirty="0" smtClean="0"/>
              <a:t>illustrations.</a:t>
            </a:r>
          </a:p>
          <a:p>
            <a:pPr algn="just" rtl="0"/>
            <a:r>
              <a:rPr lang="en-US" dirty="0"/>
              <a:t>Addressing students' inability to </a:t>
            </a:r>
            <a:r>
              <a:rPr lang="en-US" dirty="0" smtClean="0"/>
              <a:t>listen or to attention.</a:t>
            </a:r>
          </a:p>
          <a:p>
            <a:pPr algn="just" rtl="0"/>
            <a:r>
              <a:rPr lang="en-US" dirty="0"/>
              <a:t>Addressing the inability to attend the </a:t>
            </a:r>
            <a:r>
              <a:rPr lang="en-US" dirty="0" smtClean="0"/>
              <a:t>lecture.</a:t>
            </a:r>
          </a:p>
          <a:p>
            <a:pPr algn="just" rtl="0"/>
            <a:r>
              <a:rPr lang="en-US" dirty="0" smtClean="0"/>
              <a:t>Gives opportunity </a:t>
            </a:r>
            <a:r>
              <a:rPr lang="en-US" dirty="0"/>
              <a:t>to repeat the lecture to those who need to </a:t>
            </a:r>
            <a:r>
              <a:rPr lang="en-US" dirty="0" smtClean="0"/>
              <a:t>repetition.</a:t>
            </a:r>
          </a:p>
          <a:p>
            <a:pPr marL="0" indent="0" algn="just" rtl="0">
              <a:buNone/>
            </a:pPr>
            <a:r>
              <a:rPr lang="en-US" dirty="0" smtClean="0"/>
              <a:t> </a:t>
            </a:r>
            <a:endParaRPr lang="ar-IQ" dirty="0"/>
          </a:p>
        </p:txBody>
      </p:sp>
      <p:sp>
        <p:nvSpPr>
          <p:cNvPr id="4" name="Rectangle 3"/>
          <p:cNvSpPr/>
          <p:nvPr/>
        </p:nvSpPr>
        <p:spPr>
          <a:xfrm>
            <a:off x="2925428" y="1360943"/>
            <a:ext cx="6082094" cy="461665"/>
          </a:xfrm>
          <a:prstGeom prst="rect">
            <a:avLst/>
          </a:prstGeom>
        </p:spPr>
        <p:txBody>
          <a:bodyPr wrap="square">
            <a:spAutoFit/>
          </a:bodyPr>
          <a:lstStyle/>
          <a:p>
            <a:r>
              <a:rPr lang="en-US" sz="2400" dirty="0" smtClean="0"/>
              <a:t>Some advantages of videoing lecture</a:t>
            </a:r>
            <a:endParaRPr lang="ar-IQ" sz="2400" dirty="0"/>
          </a:p>
        </p:txBody>
      </p:sp>
    </p:spTree>
    <p:extLst>
      <p:ext uri="{BB962C8B-B14F-4D97-AF65-F5344CB8AC3E}">
        <p14:creationId xmlns:p14="http://schemas.microsoft.com/office/powerpoint/2010/main" val="161363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1647714"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99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302" y="471261"/>
            <a:ext cx="5920156" cy="599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68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520700"/>
            <a:ext cx="11154229" cy="581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92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 y="376238"/>
            <a:ext cx="10678886" cy="610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02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430213"/>
            <a:ext cx="10929257" cy="599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358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11538857"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82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11669487"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785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93895"/>
            <a:ext cx="10353761" cy="745588"/>
          </a:xfrm>
        </p:spPr>
        <p:txBody>
          <a:bodyPr/>
          <a:lstStyle/>
          <a:p>
            <a:r>
              <a:rPr lang="en-US" sz="2400" dirty="0" smtClean="0"/>
              <a:t>Outlines</a:t>
            </a:r>
            <a:endParaRPr lang="ar-IQ" dirty="0"/>
          </a:p>
        </p:txBody>
      </p:sp>
      <p:sp>
        <p:nvSpPr>
          <p:cNvPr id="3" name="Content Placeholder 2"/>
          <p:cNvSpPr>
            <a:spLocks noGrp="1"/>
          </p:cNvSpPr>
          <p:nvPr>
            <p:ph idx="1"/>
          </p:nvPr>
        </p:nvSpPr>
        <p:spPr>
          <a:xfrm>
            <a:off x="913795" y="1139483"/>
            <a:ext cx="10353762" cy="4909625"/>
          </a:xfrm>
        </p:spPr>
        <p:txBody>
          <a:bodyPr>
            <a:normAutofit fontScale="92500" lnSpcReduction="10000"/>
          </a:bodyPr>
          <a:lstStyle/>
          <a:p>
            <a:pPr algn="l" rtl="0">
              <a:buFont typeface="Wingdings" panose="05000000000000000000" pitchFamily="2" charset="2"/>
              <a:buChar char="v"/>
            </a:pPr>
            <a:r>
              <a:rPr lang="en-US" dirty="0" smtClean="0"/>
              <a:t> Education 4.0              </a:t>
            </a:r>
          </a:p>
          <a:p>
            <a:pPr marL="540000" algn="l" rtl="0">
              <a:buFont typeface="Wingdings" panose="05000000000000000000" pitchFamily="2" charset="2"/>
              <a:buChar char="Ø"/>
            </a:pPr>
            <a:r>
              <a:rPr lang="en-US" dirty="0" smtClean="0"/>
              <a:t>  (what is ED 4.0 ?)</a:t>
            </a:r>
          </a:p>
          <a:p>
            <a:pPr marL="540000" algn="l" rtl="0">
              <a:buFont typeface="Wingdings" panose="05000000000000000000" pitchFamily="2" charset="2"/>
              <a:buChar char="Ø"/>
            </a:pPr>
            <a:r>
              <a:rPr lang="en-US" dirty="0" smtClean="0"/>
              <a:t> 4</a:t>
            </a:r>
            <a:r>
              <a:rPr lang="en-US" baseline="30000" dirty="0" smtClean="0"/>
              <a:t>th</a:t>
            </a:r>
            <a:r>
              <a:rPr lang="en-US" dirty="0" smtClean="0"/>
              <a:t> industrial revolution </a:t>
            </a:r>
          </a:p>
          <a:p>
            <a:pPr marL="540000" algn="l" rtl="0">
              <a:buFont typeface="Wingdings" panose="05000000000000000000" pitchFamily="2" charset="2"/>
              <a:buChar char="Ø"/>
            </a:pPr>
            <a:r>
              <a:rPr lang="en-US" dirty="0" smtClean="0"/>
              <a:t>4</a:t>
            </a:r>
            <a:r>
              <a:rPr lang="en-US" baseline="30000" dirty="0" smtClean="0"/>
              <a:t>th</a:t>
            </a:r>
            <a:r>
              <a:rPr lang="en-US" dirty="0" smtClean="0"/>
              <a:t> industrial revolution and Education </a:t>
            </a:r>
          </a:p>
          <a:p>
            <a:pPr marL="540000" algn="l" rtl="0">
              <a:buFont typeface="Wingdings" panose="05000000000000000000" pitchFamily="2" charset="2"/>
              <a:buChar char="Ø"/>
            </a:pPr>
            <a:r>
              <a:rPr lang="en-US" dirty="0" smtClean="0"/>
              <a:t>Gen Z</a:t>
            </a:r>
          </a:p>
          <a:p>
            <a:pPr marL="540000" algn="l" rtl="0">
              <a:buFont typeface="Wingdings" panose="05000000000000000000" pitchFamily="2" charset="2"/>
              <a:buChar char="Ø"/>
            </a:pPr>
            <a:r>
              <a:rPr lang="en-US" dirty="0"/>
              <a:t> </a:t>
            </a:r>
            <a:r>
              <a:rPr lang="en-US" dirty="0" smtClean="0"/>
              <a:t>Lecturers and Gen Z</a:t>
            </a:r>
          </a:p>
          <a:p>
            <a:pPr algn="l" rtl="0">
              <a:buFont typeface="Wingdings" panose="05000000000000000000" pitchFamily="2" charset="2"/>
              <a:buChar char="v"/>
            </a:pPr>
            <a:r>
              <a:rPr lang="en-US" dirty="0" smtClean="0"/>
              <a:t> Academic profile as a 1</a:t>
            </a:r>
            <a:r>
              <a:rPr lang="en-US" baseline="30000" dirty="0" smtClean="0"/>
              <a:t>st</a:t>
            </a:r>
            <a:r>
              <a:rPr lang="en-US" dirty="0" smtClean="0"/>
              <a:t> step on the road </a:t>
            </a:r>
          </a:p>
          <a:p>
            <a:pPr marL="540000" algn="l" rtl="0">
              <a:buFont typeface="Wingdings" panose="05000000000000000000" pitchFamily="2" charset="2"/>
              <a:buChar char="Ø"/>
            </a:pPr>
            <a:r>
              <a:rPr lang="en-US" dirty="0" smtClean="0"/>
              <a:t>The videoing lectures </a:t>
            </a:r>
          </a:p>
          <a:p>
            <a:pPr marL="828000" algn="l" rtl="0">
              <a:buFont typeface="Wingdings" panose="05000000000000000000" pitchFamily="2" charset="2"/>
              <a:buChar char="§"/>
            </a:pPr>
            <a:r>
              <a:rPr lang="en-US" dirty="0" smtClean="0"/>
              <a:t>Advantages  and Disadvantages</a:t>
            </a:r>
          </a:p>
          <a:p>
            <a:pPr marL="828000" algn="l" rtl="0">
              <a:buFont typeface="Wingdings" panose="05000000000000000000" pitchFamily="2" charset="2"/>
              <a:buChar char="§"/>
            </a:pPr>
            <a:r>
              <a:rPr lang="en-US" dirty="0" smtClean="0"/>
              <a:t>Tools </a:t>
            </a:r>
            <a:r>
              <a:rPr lang="en-US" dirty="0"/>
              <a:t>to </a:t>
            </a:r>
            <a:r>
              <a:rPr lang="en-US" dirty="0" smtClean="0"/>
              <a:t>prepare and upload </a:t>
            </a:r>
            <a:r>
              <a:rPr lang="en-US" dirty="0"/>
              <a:t>videoing </a:t>
            </a:r>
            <a:r>
              <a:rPr lang="en-US" dirty="0" smtClean="0"/>
              <a:t>lectures</a:t>
            </a:r>
          </a:p>
          <a:p>
            <a:pPr marL="230400" indent="-342900" algn="l" rtl="0">
              <a:buFont typeface="Wingdings" panose="05000000000000000000" pitchFamily="2" charset="2"/>
              <a:buChar char="v"/>
            </a:pPr>
            <a:r>
              <a:rPr lang="en-US" dirty="0"/>
              <a:t> </a:t>
            </a:r>
            <a:r>
              <a:rPr lang="en-US" dirty="0" smtClean="0"/>
              <a:t>Suggestions </a:t>
            </a:r>
          </a:p>
          <a:p>
            <a:pPr marL="942300" indent="-342900" algn="l" rtl="0">
              <a:buFont typeface="Wingdings" panose="05000000000000000000" pitchFamily="2" charset="2"/>
              <a:buChar char="v"/>
            </a:pPr>
            <a:endParaRPr lang="en-US" dirty="0"/>
          </a:p>
          <a:p>
            <a:pPr marL="599400" indent="0" algn="l" rtl="0">
              <a:buNone/>
            </a:pPr>
            <a:endParaRPr lang="en-US" dirty="0" smtClean="0"/>
          </a:p>
          <a:p>
            <a:pPr algn="l" rtl="0">
              <a:buFont typeface="Wingdings" panose="05000000000000000000" pitchFamily="2" charset="2"/>
              <a:buChar char="§"/>
            </a:pPr>
            <a:endParaRPr lang="en-US" dirty="0"/>
          </a:p>
          <a:p>
            <a:pPr marL="0" indent="0" algn="l" rtl="0">
              <a:buNone/>
            </a:pPr>
            <a:endParaRPr lang="ar-IQ" dirty="0"/>
          </a:p>
        </p:txBody>
      </p:sp>
    </p:spTree>
    <p:extLst>
      <p:ext uri="{BB962C8B-B14F-4D97-AF65-F5344CB8AC3E}">
        <p14:creationId xmlns:p14="http://schemas.microsoft.com/office/powerpoint/2010/main" val="1302286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2143"/>
            <a:ext cx="11571514" cy="628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55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658" y="304800"/>
            <a:ext cx="8066314" cy="628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135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458" y="229995"/>
            <a:ext cx="5094288" cy="611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35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492" y="612775"/>
            <a:ext cx="5045075" cy="563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6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72143"/>
            <a:ext cx="1164771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14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11669486" cy="616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44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7348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55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400"/>
            <a:ext cx="11625943"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90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11604171"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61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
            <a:ext cx="11734799"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24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rtl="0">
              <a:buNone/>
            </a:pPr>
            <a:r>
              <a:rPr lang="en-US" sz="2800" dirty="0" smtClean="0"/>
              <a:t>To understand more and then to get a clear definition we need to understand the following subject ……. </a:t>
            </a:r>
            <a:endParaRPr lang="ar-IQ" sz="2800" dirty="0"/>
          </a:p>
        </p:txBody>
      </p:sp>
      <p:sp>
        <p:nvSpPr>
          <p:cNvPr id="4" name="TextBox 3"/>
          <p:cNvSpPr txBox="1"/>
          <p:nvPr/>
        </p:nvSpPr>
        <p:spPr>
          <a:xfrm>
            <a:off x="913795" y="723332"/>
            <a:ext cx="10353762" cy="523220"/>
          </a:xfrm>
          <a:prstGeom prst="rect">
            <a:avLst/>
          </a:prstGeom>
          <a:noFill/>
        </p:spPr>
        <p:txBody>
          <a:bodyPr wrap="square" rtlCol="1">
            <a:spAutoFit/>
          </a:bodyPr>
          <a:lstStyle/>
          <a:p>
            <a:pPr algn="ctr"/>
            <a:r>
              <a:rPr lang="en-US" sz="2800" dirty="0" smtClean="0"/>
              <a:t>What is Education 4.0 ???</a:t>
            </a:r>
            <a:r>
              <a:rPr lang="en-US" dirty="0" smtClean="0"/>
              <a:t> </a:t>
            </a:r>
            <a:endParaRPr lang="ar-IQ" dirty="0"/>
          </a:p>
        </p:txBody>
      </p:sp>
    </p:spTree>
    <p:extLst>
      <p:ext uri="{BB962C8B-B14F-4D97-AF65-F5344CB8AC3E}">
        <p14:creationId xmlns:p14="http://schemas.microsoft.com/office/powerpoint/2010/main" val="3797410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1495314"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41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1495314"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80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1593286"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60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11756571"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746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49" y="228600"/>
            <a:ext cx="11153321"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93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83029" y="182793"/>
            <a:ext cx="11288485" cy="1323439"/>
          </a:xfrm>
          <a:prstGeom prst="rect">
            <a:avLst/>
          </a:prstGeom>
          <a:noFill/>
        </p:spPr>
        <p:txBody>
          <a:bodyPr wrap="square" rtlCol="0">
            <a:spAutoFit/>
          </a:bodyPr>
          <a:lstStyle/>
          <a:p>
            <a:pPr algn="ctr"/>
            <a:r>
              <a:rPr lang="ar-IQ" sz="8000" b="1" dirty="0" smtClean="0">
                <a:solidFill>
                  <a:schemeClr val="accent2">
                    <a:lumMod val="75000"/>
                  </a:schemeClr>
                </a:solidFill>
                <a:latin typeface="Arabic Typesetting" panose="03020402040406030203" pitchFamily="66" charset="-78"/>
                <a:cs typeface="Arabic Typesetting" panose="03020402040406030203" pitchFamily="66" charset="-78"/>
              </a:rPr>
              <a:t>رفع المحاضرة </a:t>
            </a:r>
            <a:r>
              <a:rPr lang="ar-IQ" sz="8000" b="1" dirty="0" err="1" smtClean="0">
                <a:solidFill>
                  <a:schemeClr val="accent2">
                    <a:lumMod val="75000"/>
                  </a:schemeClr>
                </a:solidFill>
                <a:latin typeface="Arabic Typesetting" panose="03020402040406030203" pitchFamily="66" charset="-78"/>
                <a:cs typeface="Arabic Typesetting" panose="03020402040406030203" pitchFamily="66" charset="-78"/>
              </a:rPr>
              <a:t>الفديوية</a:t>
            </a:r>
            <a:r>
              <a:rPr lang="ar-IQ" sz="8000" b="1" dirty="0" smtClean="0">
                <a:solidFill>
                  <a:schemeClr val="accent2">
                    <a:lumMod val="75000"/>
                  </a:schemeClr>
                </a:solidFill>
                <a:latin typeface="Arabic Typesetting" panose="03020402040406030203" pitchFamily="66" charset="-78"/>
                <a:cs typeface="Arabic Typesetting" panose="03020402040406030203" pitchFamily="66" charset="-78"/>
              </a:rPr>
              <a:t> عبر صفحة البروفايل الأكاديمي</a:t>
            </a:r>
            <a:endParaRPr lang="en-US" sz="80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pic>
        <p:nvPicPr>
          <p:cNvPr id="5"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199" y="1719612"/>
            <a:ext cx="9902371" cy="460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867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S\Desktop\جديد\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8110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10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410200" y="441931"/>
            <a:ext cx="1371600" cy="646331"/>
          </a:xfrm>
          <a:prstGeom prst="rect">
            <a:avLst/>
          </a:prstGeom>
          <a:noFill/>
        </p:spPr>
        <p:txBody>
          <a:bodyPr wrap="square" rtlCol="0">
            <a:spAutoFit/>
          </a:bodyPr>
          <a:lstStyle/>
          <a:p>
            <a:pPr algn="ctr"/>
            <a:r>
              <a:rPr lang="ar-IQ" sz="3600" b="1" dirty="0" smtClean="0">
                <a:solidFill>
                  <a:schemeClr val="tx1">
                    <a:lumMod val="75000"/>
                  </a:schemeClr>
                </a:solidFill>
                <a:cs typeface="DecoType Thuluth" panose="02010000000000000000" pitchFamily="2" charset="-78"/>
              </a:rPr>
              <a:t>التوصيات</a:t>
            </a:r>
            <a:endParaRPr lang="en-US" sz="3600" b="1" dirty="0">
              <a:solidFill>
                <a:schemeClr val="tx1">
                  <a:lumMod val="75000"/>
                </a:schemeClr>
              </a:solidFill>
              <a:cs typeface="DecoType Thuluth" panose="02010000000000000000" pitchFamily="2" charset="-78"/>
            </a:endParaRPr>
          </a:p>
        </p:txBody>
      </p:sp>
      <p:sp>
        <p:nvSpPr>
          <p:cNvPr id="6" name="مربع نص 5"/>
          <p:cNvSpPr txBox="1"/>
          <p:nvPr/>
        </p:nvSpPr>
        <p:spPr>
          <a:xfrm>
            <a:off x="489857" y="1054057"/>
            <a:ext cx="11212286" cy="7478970"/>
          </a:xfrm>
          <a:prstGeom prst="rect">
            <a:avLst/>
          </a:prstGeom>
          <a:noFill/>
        </p:spPr>
        <p:txBody>
          <a:bodyPr wrap="square" rtlCol="0">
            <a:spAutoFit/>
          </a:bodyPr>
          <a:lstStyle/>
          <a:p>
            <a:pPr algn="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البدء برفع المحاضرات </a:t>
            </a:r>
            <a:r>
              <a:rPr lang="ar-IQ" sz="3200" b="1" dirty="0" err="1">
                <a:solidFill>
                  <a:schemeClr val="accent2">
                    <a:lumMod val="75000"/>
                  </a:schemeClr>
                </a:solidFill>
                <a:latin typeface="Arabic Typesetting" panose="03020402040406030203" pitchFamily="66" charset="-78"/>
                <a:cs typeface="Arabic Typesetting" panose="03020402040406030203" pitchFamily="66" charset="-78"/>
              </a:rPr>
              <a:t>الفديوية</a:t>
            </a: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 المعدة من قبل التدريسي وتجنب استخدام </a:t>
            </a:r>
            <a:r>
              <a:rPr lang="ar-IQ" sz="3200" b="1" dirty="0" err="1">
                <a:solidFill>
                  <a:schemeClr val="accent2">
                    <a:lumMod val="75000"/>
                  </a:schemeClr>
                </a:solidFill>
                <a:latin typeface="Arabic Typesetting" panose="03020402040406030203" pitchFamily="66" charset="-78"/>
                <a:cs typeface="Arabic Typesetting" panose="03020402040406030203" pitchFamily="66" charset="-78"/>
              </a:rPr>
              <a:t>الفديوهات</a:t>
            </a: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 الجاهزة من قناة اليوتيوب على ان يضع التدريسي بصمته في اعداد المحاضرة لضمان حقوق ملكية المحاضرة</a:t>
            </a:r>
            <a:endParaRPr lang="en-US" sz="32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endParaRPr lang="ar-IQ"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r>
              <a:rPr lang="ar-IQ" sz="3200" b="1" dirty="0" smtClean="0">
                <a:solidFill>
                  <a:schemeClr val="accent2">
                    <a:lumMod val="75000"/>
                  </a:schemeClr>
                </a:solidFill>
                <a:latin typeface="Arabic Typesetting" panose="03020402040406030203" pitchFamily="66" charset="-78"/>
                <a:cs typeface="Arabic Typesetting" panose="03020402040406030203" pitchFamily="66" charset="-78"/>
              </a:rPr>
              <a:t>استخدام </a:t>
            </a:r>
            <a:r>
              <a:rPr lang="ar-IQ" sz="3200" b="1" dirty="0" smtClean="0">
                <a:solidFill>
                  <a:schemeClr val="accent2">
                    <a:lumMod val="75000"/>
                  </a:schemeClr>
                </a:solidFill>
                <a:latin typeface="Arabic Typesetting" panose="03020402040406030203" pitchFamily="66" charset="-78"/>
                <a:cs typeface="Arabic Typesetting" panose="03020402040406030203" pitchFamily="66" charset="-78"/>
              </a:rPr>
              <a:t>حساب </a:t>
            </a:r>
            <a:r>
              <a:rPr lang="en-US" sz="3200" b="1" dirty="0">
                <a:solidFill>
                  <a:schemeClr val="accent2">
                    <a:lumMod val="75000"/>
                  </a:schemeClr>
                </a:solidFill>
                <a:latin typeface="Arabic Typesetting" panose="03020402040406030203" pitchFamily="66" charset="-78"/>
                <a:cs typeface="Arabic Typesetting" panose="03020402040406030203" pitchFamily="66" charset="-78"/>
              </a:rPr>
              <a:t>Gmail </a:t>
            </a:r>
            <a:r>
              <a:rPr lang="ar-IQ" sz="3200" b="1" dirty="0" smtClean="0">
                <a:solidFill>
                  <a:schemeClr val="accent2">
                    <a:lumMod val="75000"/>
                  </a:schemeClr>
                </a:solidFill>
                <a:latin typeface="Arabic Typesetting" panose="03020402040406030203" pitchFamily="66" charset="-78"/>
                <a:cs typeface="Arabic Typesetting" panose="03020402040406030203" pitchFamily="66" charset="-78"/>
              </a:rPr>
              <a:t>خاص </a:t>
            </a:r>
            <a:r>
              <a:rPr lang="ar-IQ" sz="3200" b="1" dirty="0" err="1">
                <a:solidFill>
                  <a:schemeClr val="accent2">
                    <a:lumMod val="75000"/>
                  </a:schemeClr>
                </a:solidFill>
                <a:latin typeface="Arabic Typesetting" panose="03020402040406030203" pitchFamily="66" charset="-78"/>
                <a:cs typeface="Arabic Typesetting" panose="03020402040406030203" pitchFamily="66" charset="-78"/>
              </a:rPr>
              <a:t>لأستخدامه</a:t>
            </a: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 في معلومات تسجيل قناة اليوتيوب</a:t>
            </a:r>
            <a:endParaRPr lang="en-US" sz="32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en-US" sz="3200" b="1" dirty="0" smtClean="0">
                <a:solidFill>
                  <a:schemeClr val="accent2">
                    <a:lumMod val="75000"/>
                  </a:schemeClr>
                </a:solidFill>
                <a:latin typeface="Arabic Typesetting" panose="03020402040406030203" pitchFamily="66" charset="-78"/>
                <a:cs typeface="Arabic Typesetting" panose="03020402040406030203" pitchFamily="66" charset="-78"/>
              </a:rPr>
              <a:t> </a:t>
            </a: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 </a:t>
            </a:r>
            <a:endParaRPr lang="en-US" sz="32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 من الممكن ان يكون اسم القناة يشير الى المادة الدراسية التي يقوم التدريسي بتدريسها مع امكانية ادراج اسم التدريسي في حال </a:t>
            </a:r>
            <a:r>
              <a:rPr lang="ar-IQ" sz="3200" b="1" dirty="0" smtClean="0">
                <a:solidFill>
                  <a:schemeClr val="accent2">
                    <a:lumMod val="75000"/>
                  </a:schemeClr>
                </a:solidFill>
                <a:latin typeface="Arabic Typesetting" panose="03020402040406030203" pitchFamily="66" charset="-78"/>
                <a:cs typeface="Arabic Typesetting" panose="03020402040406030203" pitchFamily="66" charset="-78"/>
              </a:rPr>
              <a:t>رغبته </a:t>
            </a: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اضافة اسمه في صورة القناة</a:t>
            </a:r>
            <a:endParaRPr lang="en-US" sz="32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endParaRPr lang="ar-IQ"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ar-IQ" sz="3200" b="1" dirty="0" smtClean="0">
                <a:solidFill>
                  <a:schemeClr val="accent2">
                    <a:lumMod val="75000"/>
                  </a:schemeClr>
                </a:solidFill>
                <a:latin typeface="Arabic Typesetting" panose="03020402040406030203" pitchFamily="66" charset="-78"/>
                <a:cs typeface="Arabic Typesetting" panose="03020402040406030203" pitchFamily="66" charset="-78"/>
              </a:rPr>
              <a:t>تنوع </a:t>
            </a: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المادة المعروضة كمحاضرة </a:t>
            </a:r>
            <a:r>
              <a:rPr lang="ar-IQ" sz="3200" b="1" dirty="0" err="1">
                <a:solidFill>
                  <a:schemeClr val="accent2">
                    <a:lumMod val="75000"/>
                  </a:schemeClr>
                </a:solidFill>
                <a:latin typeface="Arabic Typesetting" panose="03020402040406030203" pitchFamily="66" charset="-78"/>
                <a:cs typeface="Arabic Typesetting" panose="03020402040406030203" pitchFamily="66" charset="-78"/>
              </a:rPr>
              <a:t>فديوية</a:t>
            </a: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 من حيث الفكرة واسلوب العرض للمساعدة على شد انتباه الطالب والقيام بتحميلها. من الممكن ان تكون المادة المعروضة عرض تقديمي مثلا" للأجوبة النموذجية أو لشرح طريقة ربط دائرة كهربائية معقدة في احدى التجارب.</a:t>
            </a:r>
            <a:endParaRPr lang="en-US" sz="32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 </a:t>
            </a:r>
            <a:endParaRPr lang="en-US" sz="32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ar-IQ" sz="3200" b="1" dirty="0">
                <a:solidFill>
                  <a:schemeClr val="accent2">
                    <a:lumMod val="75000"/>
                  </a:schemeClr>
                </a:solidFill>
                <a:latin typeface="Arabic Typesetting" panose="03020402040406030203" pitchFamily="66" charset="-78"/>
                <a:cs typeface="Arabic Typesetting" panose="03020402040406030203" pitchFamily="66" charset="-78"/>
              </a:rPr>
              <a:t> </a:t>
            </a:r>
            <a:endParaRPr lang="en-US" sz="32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en-US" sz="3200" b="1" dirty="0">
                <a:solidFill>
                  <a:schemeClr val="accent2">
                    <a:lumMod val="75000"/>
                  </a:schemeClr>
                </a:solidFill>
                <a:latin typeface="Arabic Typesetting" panose="03020402040406030203" pitchFamily="66" charset="-78"/>
                <a:cs typeface="Arabic Typesetting" panose="03020402040406030203" pitchFamily="66" charset="-78"/>
              </a:rPr>
              <a:t> </a:t>
            </a:r>
          </a:p>
          <a:p>
            <a:pPr algn="r"/>
            <a:endParaRPr lang="en-US"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8" name="نجمة مكونة من 12 نقطة 7"/>
          <p:cNvSpPr/>
          <p:nvPr/>
        </p:nvSpPr>
        <p:spPr>
          <a:xfrm>
            <a:off x="11691042" y="1143719"/>
            <a:ext cx="304800" cy="304800"/>
          </a:xfrm>
          <a:prstGeom prst="star12">
            <a:avLst/>
          </a:prstGeom>
          <a:solidFill>
            <a:schemeClr val="tx1">
              <a:lumMod val="8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نجمة مكونة من 12 نقطة 8"/>
          <p:cNvSpPr/>
          <p:nvPr/>
        </p:nvSpPr>
        <p:spPr>
          <a:xfrm>
            <a:off x="11702143" y="2645948"/>
            <a:ext cx="304800" cy="304800"/>
          </a:xfrm>
          <a:prstGeom prst="star12">
            <a:avLst/>
          </a:prstGeom>
          <a:solidFill>
            <a:schemeClr val="tx1">
              <a:lumMod val="8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نجمة مكونة من 12 نقطة 9"/>
          <p:cNvSpPr/>
          <p:nvPr/>
        </p:nvSpPr>
        <p:spPr>
          <a:xfrm>
            <a:off x="11702143" y="3637269"/>
            <a:ext cx="304800" cy="304800"/>
          </a:xfrm>
          <a:prstGeom prst="star12">
            <a:avLst/>
          </a:prstGeom>
          <a:solidFill>
            <a:schemeClr val="tx1">
              <a:lumMod val="8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نجمة مكونة من 12 نقطة 10"/>
          <p:cNvSpPr/>
          <p:nvPr/>
        </p:nvSpPr>
        <p:spPr>
          <a:xfrm>
            <a:off x="11702143" y="5117005"/>
            <a:ext cx="304800" cy="304800"/>
          </a:xfrm>
          <a:prstGeom prst="star12">
            <a:avLst/>
          </a:prstGeom>
          <a:solidFill>
            <a:schemeClr val="tx1">
              <a:lumMod val="8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5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p:cTn id="4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6">
                                            <p:txEl>
                                              <p:pRg st="3" end="3"/>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p:cTn id="4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 calcmode="lin" valueType="num">
                                      <p:cBhvr>
                                        <p:cTn id="62"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3"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64"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65"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80999" y="1513344"/>
            <a:ext cx="11386457" cy="5632311"/>
          </a:xfrm>
          <a:prstGeom prst="rect">
            <a:avLst/>
          </a:prstGeom>
          <a:noFill/>
        </p:spPr>
        <p:txBody>
          <a:bodyPr wrap="square" rtlCol="0">
            <a:spAutoFit/>
          </a:bodyPr>
          <a:lstStyle/>
          <a:p>
            <a:pPr algn="r"/>
            <a:r>
              <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rPr>
              <a:t>تغيير </a:t>
            </a:r>
            <a:r>
              <a:rPr lang="ar-IQ" sz="3600" b="1" dirty="0">
                <a:solidFill>
                  <a:schemeClr val="accent2">
                    <a:lumMod val="75000"/>
                  </a:schemeClr>
                </a:solidFill>
                <a:latin typeface="Arabic Typesetting" panose="03020402040406030203" pitchFamily="66" charset="-78"/>
                <a:cs typeface="Arabic Typesetting" panose="03020402040406030203" pitchFamily="66" charset="-78"/>
              </a:rPr>
              <a:t>كلمة السر بين فترة واخرى في معلومات تسجيل قناة اليوتيوب لضمان امن حساب القناة</a:t>
            </a:r>
            <a:endParaRPr lang="en-US" sz="36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endPar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rPr>
              <a:t>ابلاغ </a:t>
            </a:r>
            <a:r>
              <a:rPr lang="ar-IQ" sz="3600" b="1" dirty="0">
                <a:solidFill>
                  <a:schemeClr val="accent2">
                    <a:lumMod val="75000"/>
                  </a:schemeClr>
                </a:solidFill>
                <a:latin typeface="Arabic Typesetting" panose="03020402040406030203" pitchFamily="66" charset="-78"/>
                <a:cs typeface="Arabic Typesetting" panose="03020402040406030203" pitchFamily="66" charset="-78"/>
              </a:rPr>
              <a:t>الطلبة عبر حقل تبليغات الطلبة بوجود محاضرة </a:t>
            </a:r>
            <a:r>
              <a:rPr lang="ar-IQ" sz="3600" b="1" dirty="0" err="1">
                <a:solidFill>
                  <a:schemeClr val="accent2">
                    <a:lumMod val="75000"/>
                  </a:schemeClr>
                </a:solidFill>
                <a:latin typeface="Arabic Typesetting" panose="03020402040406030203" pitchFamily="66" charset="-78"/>
                <a:cs typeface="Arabic Typesetting" panose="03020402040406030203" pitchFamily="66" charset="-78"/>
              </a:rPr>
              <a:t>فديوية</a:t>
            </a:r>
            <a:r>
              <a:rPr lang="ar-IQ" sz="3600" b="1" dirty="0">
                <a:solidFill>
                  <a:schemeClr val="accent2">
                    <a:lumMod val="75000"/>
                  </a:schemeClr>
                </a:solidFill>
                <a:latin typeface="Arabic Typesetting" panose="03020402040406030203" pitchFamily="66" charset="-78"/>
                <a:cs typeface="Arabic Typesetting" panose="03020402040406030203" pitchFamily="66" charset="-78"/>
              </a:rPr>
              <a:t> جديدة تم رفعها عبر البروفايل </a:t>
            </a:r>
            <a:r>
              <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rPr>
              <a:t>الاكاديمي</a:t>
            </a:r>
            <a:endParaRPr lang="en-US" sz="36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r"/>
            <a:endPar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r>
              <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rPr>
              <a:t>الحفاظ </a:t>
            </a:r>
            <a:r>
              <a:rPr lang="ar-IQ" sz="3600" b="1" dirty="0">
                <a:solidFill>
                  <a:schemeClr val="accent2">
                    <a:lumMod val="75000"/>
                  </a:schemeClr>
                </a:solidFill>
                <a:latin typeface="Arabic Typesetting" panose="03020402040406030203" pitchFamily="66" charset="-78"/>
                <a:cs typeface="Arabic Typesetting" panose="03020402040406030203" pitchFamily="66" charset="-78"/>
              </a:rPr>
              <a:t>على معلومات التسجيل الخاصة </a:t>
            </a:r>
            <a:r>
              <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rPr>
              <a:t>بحساب</a:t>
            </a:r>
            <a:r>
              <a:rPr lang="en-US" sz="3600" b="1" dirty="0">
                <a:solidFill>
                  <a:schemeClr val="accent2">
                    <a:lumMod val="75000"/>
                  </a:schemeClr>
                </a:solidFill>
                <a:latin typeface="Arabic Typesetting" panose="03020402040406030203" pitchFamily="66" charset="-78"/>
                <a:cs typeface="Arabic Typesetting" panose="03020402040406030203" pitchFamily="66" charset="-78"/>
              </a:rPr>
              <a:t> Gmail &amp; </a:t>
            </a:r>
            <a:r>
              <a:rPr lang="en-US" sz="3600" b="1" dirty="0" err="1" smtClean="0">
                <a:solidFill>
                  <a:schemeClr val="accent2">
                    <a:lumMod val="75000"/>
                  </a:schemeClr>
                </a:solidFill>
                <a:latin typeface="Arabic Typesetting" panose="03020402040406030203" pitchFamily="66" charset="-78"/>
                <a:cs typeface="Arabic Typesetting" panose="03020402040406030203" pitchFamily="66" charset="-78"/>
              </a:rPr>
              <a:t>Youtub</a:t>
            </a:r>
            <a:r>
              <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rPr>
              <a:t>  </a:t>
            </a:r>
            <a:endPar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rPr>
              <a:t>وتسجيل </a:t>
            </a:r>
            <a:r>
              <a:rPr lang="ar-IQ" sz="3600" b="1" dirty="0">
                <a:solidFill>
                  <a:schemeClr val="accent2">
                    <a:lumMod val="75000"/>
                  </a:schemeClr>
                </a:solidFill>
                <a:latin typeface="Arabic Typesetting" panose="03020402040406030203" pitchFamily="66" charset="-78"/>
                <a:cs typeface="Arabic Typesetting" panose="03020402040406030203" pitchFamily="66" charset="-78"/>
              </a:rPr>
              <a:t>الخروج بعد كل استخدام </a:t>
            </a:r>
            <a:r>
              <a:rPr lang="ar-IQ" sz="3600" b="1" dirty="0" smtClean="0">
                <a:solidFill>
                  <a:schemeClr val="accent2">
                    <a:lumMod val="75000"/>
                  </a:schemeClr>
                </a:solidFill>
                <a:latin typeface="Arabic Typesetting" panose="03020402040406030203" pitchFamily="66" charset="-78"/>
                <a:cs typeface="Arabic Typesetting" panose="03020402040406030203" pitchFamily="66" charset="-78"/>
              </a:rPr>
              <a:t>للموقعين</a:t>
            </a:r>
            <a:endParaRPr lang="en-US" sz="36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ar-IQ" sz="3600" b="1" dirty="0">
                <a:solidFill>
                  <a:schemeClr val="accent2">
                    <a:lumMod val="75000"/>
                  </a:schemeClr>
                </a:solidFill>
                <a:latin typeface="Arabic Typesetting" panose="03020402040406030203" pitchFamily="66" charset="-78"/>
                <a:cs typeface="Arabic Typesetting" panose="03020402040406030203" pitchFamily="66" charset="-78"/>
              </a:rPr>
              <a:t> </a:t>
            </a:r>
            <a:endParaRPr lang="en-US" sz="36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ar-IQ" sz="3600" b="1" dirty="0">
                <a:solidFill>
                  <a:schemeClr val="accent2">
                    <a:lumMod val="75000"/>
                  </a:schemeClr>
                </a:solidFill>
                <a:latin typeface="Arabic Typesetting" panose="03020402040406030203" pitchFamily="66" charset="-78"/>
                <a:cs typeface="Arabic Typesetting" panose="03020402040406030203" pitchFamily="66" charset="-78"/>
              </a:rPr>
              <a:t> </a:t>
            </a:r>
            <a:endParaRPr lang="en-US" sz="3600" b="1" dirty="0">
              <a:solidFill>
                <a:schemeClr val="accent2">
                  <a:lumMod val="75000"/>
                </a:schemeClr>
              </a:solidFill>
              <a:latin typeface="Arabic Typesetting" panose="03020402040406030203" pitchFamily="66" charset="-78"/>
              <a:cs typeface="Arabic Typesetting" panose="03020402040406030203" pitchFamily="66" charset="-78"/>
            </a:endParaRPr>
          </a:p>
          <a:p>
            <a:pPr algn="r"/>
            <a:r>
              <a:rPr lang="en-US" sz="3600" b="1" dirty="0">
                <a:solidFill>
                  <a:schemeClr val="accent2">
                    <a:lumMod val="75000"/>
                  </a:schemeClr>
                </a:solidFill>
                <a:latin typeface="Arabic Typesetting" panose="03020402040406030203" pitchFamily="66" charset="-78"/>
                <a:cs typeface="Arabic Typesetting" panose="03020402040406030203" pitchFamily="66" charset="-78"/>
              </a:rPr>
              <a:t> </a:t>
            </a:r>
          </a:p>
          <a:p>
            <a:pPr algn="r"/>
            <a:endParaRPr lang="en-US" sz="36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نجمة مكونة من 12 نقطة 5"/>
          <p:cNvSpPr/>
          <p:nvPr/>
        </p:nvSpPr>
        <p:spPr>
          <a:xfrm>
            <a:off x="11767456" y="1655348"/>
            <a:ext cx="304800" cy="304800"/>
          </a:xfrm>
          <a:prstGeom prst="star12">
            <a:avLst/>
          </a:prstGeom>
          <a:solidFill>
            <a:schemeClr val="tx1">
              <a:lumMod val="8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نجمة مكونة من 12 نقطة 6"/>
          <p:cNvSpPr/>
          <p:nvPr/>
        </p:nvSpPr>
        <p:spPr>
          <a:xfrm>
            <a:off x="11767456" y="2754805"/>
            <a:ext cx="304800" cy="304800"/>
          </a:xfrm>
          <a:prstGeom prst="star12">
            <a:avLst/>
          </a:prstGeom>
          <a:solidFill>
            <a:schemeClr val="tx1">
              <a:lumMod val="8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نجمة مكونة من 12 نقطة 7"/>
          <p:cNvSpPr/>
          <p:nvPr/>
        </p:nvSpPr>
        <p:spPr>
          <a:xfrm>
            <a:off x="11767456" y="3865148"/>
            <a:ext cx="304800" cy="304800"/>
          </a:xfrm>
          <a:prstGeom prst="star12">
            <a:avLst/>
          </a:prstGeom>
          <a:solidFill>
            <a:schemeClr val="tx1">
              <a:lumMod val="8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2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calcmode="lin" valueType="num">
                                      <p:cBhvr>
                                        <p:cTn id="46"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736501" y="775047"/>
            <a:ext cx="6096000" cy="1107996"/>
          </a:xfrm>
          <a:prstGeom prst="rect">
            <a:avLst/>
          </a:prstGeom>
          <a:noFill/>
        </p:spPr>
        <p:txBody>
          <a:bodyPr wrap="square" rtlCol="0">
            <a:spAutoFit/>
          </a:bodyPr>
          <a:lstStyle/>
          <a:p>
            <a:pPr algn="ctr"/>
            <a:r>
              <a:rPr lang="ar-IQ" sz="6600" dirty="0" smtClean="0">
                <a:solidFill>
                  <a:schemeClr val="accent2">
                    <a:lumMod val="75000"/>
                  </a:schemeClr>
                </a:solidFill>
                <a:cs typeface="DecoType Naskh" panose="02010400000000000000" pitchFamily="2" charset="-78"/>
              </a:rPr>
              <a:t>شكرا لإصغائكم</a:t>
            </a:r>
            <a:endParaRPr lang="en-US" sz="6600" dirty="0">
              <a:solidFill>
                <a:schemeClr val="accent2">
                  <a:lumMod val="75000"/>
                </a:schemeClr>
              </a:solidFill>
              <a:cs typeface="DecoType Naskh" panose="02010400000000000000"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584" y="2068286"/>
            <a:ext cx="3855720" cy="3756660"/>
          </a:xfrm>
          <a:prstGeom prst="rect">
            <a:avLst/>
          </a:prstGeom>
        </p:spPr>
      </p:pic>
    </p:spTree>
    <p:extLst>
      <p:ext uri="{BB962C8B-B14F-4D97-AF65-F5344CB8AC3E}">
        <p14:creationId xmlns:p14="http://schemas.microsoft.com/office/powerpoint/2010/main" val="29130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520806" y="2837293"/>
            <a:ext cx="2552132" cy="1200329"/>
          </a:xfrm>
          <a:prstGeom prst="rect">
            <a:avLst/>
          </a:prstGeom>
          <a:noFill/>
        </p:spPr>
        <p:txBody>
          <a:bodyPr wrap="square" rtlCol="1">
            <a:spAutoFit/>
          </a:bodyPr>
          <a:lstStyle/>
          <a:p>
            <a:pPr algn="ctr"/>
            <a:r>
              <a:rPr lang="en-US" b="1" dirty="0"/>
              <a:t>Cyber physical system</a:t>
            </a:r>
            <a:r>
              <a:rPr lang="en-US" dirty="0"/>
              <a:t/>
            </a:r>
            <a:br>
              <a:rPr lang="en-US" dirty="0"/>
            </a:br>
            <a:r>
              <a:rPr lang="en-US" dirty="0" smtClean="0"/>
              <a:t>Robots as colleagues instead of work tools</a:t>
            </a:r>
            <a:endParaRPr lang="ar-IQ"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26" y="1062463"/>
            <a:ext cx="9096380" cy="4749987"/>
          </a:xfrm>
          <a:prstGeom prst="rect">
            <a:avLst/>
          </a:prstGeom>
        </p:spPr>
      </p:pic>
      <p:sp>
        <p:nvSpPr>
          <p:cNvPr id="12" name="TextBox 11"/>
          <p:cNvSpPr txBox="1"/>
          <p:nvPr/>
        </p:nvSpPr>
        <p:spPr>
          <a:xfrm>
            <a:off x="424426" y="341194"/>
            <a:ext cx="9096380" cy="523220"/>
          </a:xfrm>
          <a:prstGeom prst="rect">
            <a:avLst/>
          </a:prstGeom>
          <a:noFill/>
        </p:spPr>
        <p:txBody>
          <a:bodyPr wrap="square" rtlCol="1">
            <a:spAutoFit/>
          </a:bodyPr>
          <a:lstStyle/>
          <a:p>
            <a:pPr algn="ctr"/>
            <a:r>
              <a:rPr lang="en-US" sz="2800" b="1" dirty="0" smtClean="0"/>
              <a:t>From the 1</a:t>
            </a:r>
            <a:r>
              <a:rPr lang="en-US" sz="2800" b="1" baseline="30000" dirty="0" smtClean="0"/>
              <a:t>st</a:t>
            </a:r>
            <a:r>
              <a:rPr lang="en-US" sz="2800" b="1" dirty="0" smtClean="0"/>
              <a:t> to the 4</a:t>
            </a:r>
            <a:r>
              <a:rPr lang="en-US" sz="2800" b="1" baseline="30000" dirty="0" smtClean="0"/>
              <a:t>th</a:t>
            </a:r>
            <a:r>
              <a:rPr lang="en-US" sz="2800" b="1" dirty="0" smtClean="0"/>
              <a:t> Industrial</a:t>
            </a:r>
            <a:r>
              <a:rPr lang="en-US" b="1" dirty="0" smtClean="0"/>
              <a:t> </a:t>
            </a:r>
            <a:r>
              <a:rPr lang="en-US" sz="2800" b="1" dirty="0" smtClean="0"/>
              <a:t>Revolutions</a:t>
            </a:r>
            <a:endParaRPr lang="ar-IQ" b="1" dirty="0"/>
          </a:p>
        </p:txBody>
      </p:sp>
      <p:sp>
        <p:nvSpPr>
          <p:cNvPr id="13" name="TextBox 12"/>
          <p:cNvSpPr txBox="1"/>
          <p:nvPr/>
        </p:nvSpPr>
        <p:spPr>
          <a:xfrm>
            <a:off x="424426" y="5977719"/>
            <a:ext cx="9096380" cy="646331"/>
          </a:xfrm>
          <a:prstGeom prst="rect">
            <a:avLst/>
          </a:prstGeom>
          <a:noFill/>
        </p:spPr>
        <p:txBody>
          <a:bodyPr wrap="square" rtlCol="1">
            <a:spAutoFit/>
          </a:bodyPr>
          <a:lstStyle/>
          <a:p>
            <a:pPr algn="l" rtl="0"/>
            <a:r>
              <a:rPr lang="en-US" dirty="0" smtClean="0"/>
              <a:t>In the last 250 years, society has experienced four Industrial Revolutions, which have entirely changed the face of industry and change most stuff around us as we know. </a:t>
            </a:r>
            <a:endParaRPr lang="ar-IQ" dirty="0"/>
          </a:p>
        </p:txBody>
      </p:sp>
    </p:spTree>
    <p:extLst>
      <p:ext uri="{BB962C8B-B14F-4D97-AF65-F5344CB8AC3E}">
        <p14:creationId xmlns:p14="http://schemas.microsoft.com/office/powerpoint/2010/main" val="2399266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6014" y="1617072"/>
            <a:ext cx="5092844" cy="4583560"/>
          </a:xfrm>
        </p:spPr>
      </p:pic>
      <p:sp>
        <p:nvSpPr>
          <p:cNvPr id="5" name="TextBox 4"/>
          <p:cNvSpPr txBox="1"/>
          <p:nvPr/>
        </p:nvSpPr>
        <p:spPr>
          <a:xfrm>
            <a:off x="2470245" y="491319"/>
            <a:ext cx="7424382" cy="954107"/>
          </a:xfrm>
          <a:prstGeom prst="rect">
            <a:avLst/>
          </a:prstGeom>
          <a:noFill/>
        </p:spPr>
        <p:txBody>
          <a:bodyPr wrap="square" rtlCol="1">
            <a:spAutoFit/>
          </a:bodyPr>
          <a:lstStyle/>
          <a:p>
            <a:pPr algn="ctr"/>
            <a:r>
              <a:rPr lang="en-US" sz="2800" dirty="0" smtClean="0"/>
              <a:t>Transformation from the 1</a:t>
            </a:r>
            <a:r>
              <a:rPr lang="en-US" sz="2800" baseline="30000" dirty="0" smtClean="0"/>
              <a:t>st</a:t>
            </a:r>
            <a:r>
              <a:rPr lang="en-US" sz="2800" dirty="0" smtClean="0"/>
              <a:t> to the 2</a:t>
            </a:r>
            <a:r>
              <a:rPr lang="en-US" sz="2800" baseline="30000" dirty="0" smtClean="0"/>
              <a:t>nd</a:t>
            </a:r>
            <a:r>
              <a:rPr lang="en-US" sz="2800" dirty="0" smtClean="0"/>
              <a:t> Information Revolution </a:t>
            </a:r>
            <a:endParaRPr lang="ar-IQ" sz="2800" dirty="0"/>
          </a:p>
        </p:txBody>
      </p:sp>
    </p:spTree>
    <p:extLst>
      <p:ext uri="{BB962C8B-B14F-4D97-AF65-F5344CB8AC3E}">
        <p14:creationId xmlns:p14="http://schemas.microsoft.com/office/powerpoint/2010/main" val="1082260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7002" y="1078174"/>
            <a:ext cx="9036572" cy="4727670"/>
          </a:xfrm>
          <a:prstGeom prst="rect">
            <a:avLst/>
          </a:prstGeom>
        </p:spPr>
      </p:pic>
    </p:spTree>
    <p:extLst>
      <p:ext uri="{BB962C8B-B14F-4D97-AF65-F5344CB8AC3E}">
        <p14:creationId xmlns:p14="http://schemas.microsoft.com/office/powerpoint/2010/main" val="3638573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276" y="1107343"/>
            <a:ext cx="10577417" cy="4131625"/>
          </a:xfrm>
        </p:spPr>
      </p:pic>
      <p:sp>
        <p:nvSpPr>
          <p:cNvPr id="6" name="TextBox 5"/>
          <p:cNvSpPr txBox="1"/>
          <p:nvPr/>
        </p:nvSpPr>
        <p:spPr>
          <a:xfrm>
            <a:off x="823702" y="5666761"/>
            <a:ext cx="10508567" cy="646331"/>
          </a:xfrm>
          <a:prstGeom prst="rect">
            <a:avLst/>
          </a:prstGeom>
          <a:noFill/>
        </p:spPr>
        <p:txBody>
          <a:bodyPr wrap="square" rtlCol="1">
            <a:spAutoFit/>
          </a:bodyPr>
          <a:lstStyle/>
          <a:p>
            <a:pPr algn="just" rtl="0"/>
            <a:r>
              <a:rPr lang="en-US" dirty="0" smtClean="0"/>
              <a:t>We </a:t>
            </a:r>
            <a:r>
              <a:rPr lang="en-US" dirty="0"/>
              <a:t>believe that the changes in industry should and must have a direct impact on the way we build the education system for today’s students. </a:t>
            </a:r>
            <a:endParaRPr lang="ar-IQ" dirty="0"/>
          </a:p>
        </p:txBody>
      </p:sp>
      <p:sp>
        <p:nvSpPr>
          <p:cNvPr id="7" name="TextBox 6"/>
          <p:cNvSpPr txBox="1"/>
          <p:nvPr/>
        </p:nvSpPr>
        <p:spPr>
          <a:xfrm>
            <a:off x="2236763" y="365759"/>
            <a:ext cx="7821637" cy="523220"/>
          </a:xfrm>
          <a:prstGeom prst="rect">
            <a:avLst/>
          </a:prstGeom>
          <a:noFill/>
        </p:spPr>
        <p:txBody>
          <a:bodyPr wrap="square" rtlCol="1">
            <a:spAutoFit/>
          </a:bodyPr>
          <a:lstStyle/>
          <a:p>
            <a:pPr algn="ctr"/>
            <a:r>
              <a:rPr lang="en-US" sz="2800" b="1" dirty="0" smtClean="0"/>
              <a:t>4</a:t>
            </a:r>
            <a:r>
              <a:rPr lang="en-US" sz="2800" b="1" baseline="30000" dirty="0" smtClean="0"/>
              <a:t>th</a:t>
            </a:r>
            <a:r>
              <a:rPr lang="en-US" sz="2800" b="1" dirty="0" smtClean="0"/>
              <a:t> industrial revolution and Education</a:t>
            </a:r>
            <a:endParaRPr lang="ar-IQ" sz="2800" b="1" dirty="0"/>
          </a:p>
        </p:txBody>
      </p:sp>
    </p:spTree>
    <p:extLst>
      <p:ext uri="{BB962C8B-B14F-4D97-AF65-F5344CB8AC3E}">
        <p14:creationId xmlns:p14="http://schemas.microsoft.com/office/powerpoint/2010/main" val="3041816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501254"/>
            <a:ext cx="10353762" cy="4289946"/>
          </a:xfrm>
        </p:spPr>
        <p:txBody>
          <a:bodyPr/>
          <a:lstStyle/>
          <a:p>
            <a:pPr algn="just" rtl="0"/>
            <a:r>
              <a:rPr lang="en-US" dirty="0" smtClean="0"/>
              <a:t>Gen Z (</a:t>
            </a:r>
            <a:r>
              <a:rPr lang="en-US" b="1" dirty="0" smtClean="0">
                <a:effectLst/>
                <a:cs typeface="+mj-cs"/>
                <a:hlinkClick r:id="rId2"/>
              </a:rPr>
              <a:t>generation z</a:t>
            </a:r>
            <a:r>
              <a:rPr lang="en-US" b="1" dirty="0" smtClean="0">
                <a:effectLst/>
              </a:rPr>
              <a:t>) : </a:t>
            </a:r>
            <a:r>
              <a:rPr lang="en-US" dirty="0" smtClean="0">
                <a:effectLst/>
              </a:rPr>
              <a:t>A </a:t>
            </a:r>
            <a:r>
              <a:rPr lang="en-US" dirty="0">
                <a:effectLst/>
              </a:rPr>
              <a:t>cohort of a group of people born form </a:t>
            </a:r>
            <a:r>
              <a:rPr lang="en-US" b="1" u="sng" dirty="0">
                <a:effectLst/>
                <a:hlinkClick r:id="rId3"/>
              </a:rPr>
              <a:t>Generation X</a:t>
            </a:r>
            <a:r>
              <a:rPr lang="en-US" dirty="0">
                <a:effectLst/>
              </a:rPr>
              <a:t>. The demographic boom of </a:t>
            </a:r>
            <a:r>
              <a:rPr lang="en-US" b="1" u="sng" dirty="0">
                <a:effectLst/>
                <a:hlinkClick r:id="rId4"/>
              </a:rPr>
              <a:t>Generation Y</a:t>
            </a:r>
            <a:r>
              <a:rPr lang="en-US" dirty="0">
                <a:effectLst/>
              </a:rPr>
              <a:t> took place </a:t>
            </a:r>
            <a:r>
              <a:rPr lang="en-US" dirty="0" smtClean="0">
                <a:effectLst/>
              </a:rPr>
              <a:t>between about </a:t>
            </a:r>
            <a:r>
              <a:rPr lang="en-US" dirty="0">
                <a:effectLst/>
              </a:rPr>
              <a:t>1980-1994. Therefore anyone born in 1994 or after, the most common ending date being 2010, is a member of </a:t>
            </a:r>
            <a:r>
              <a:rPr lang="en-US" b="1" u="sng" dirty="0">
                <a:effectLst/>
                <a:hlinkClick r:id="rId5"/>
              </a:rPr>
              <a:t>Generation </a:t>
            </a:r>
            <a:r>
              <a:rPr lang="en-US" b="1" u="sng" dirty="0" smtClean="0">
                <a:effectLst/>
                <a:hlinkClick r:id="rId5"/>
              </a:rPr>
              <a:t>Z</a:t>
            </a:r>
            <a:r>
              <a:rPr lang="en-US" dirty="0" smtClean="0">
                <a:effectLst/>
              </a:rPr>
              <a:t>. </a:t>
            </a:r>
          </a:p>
          <a:p>
            <a:pPr algn="just" rtl="0"/>
            <a:r>
              <a:rPr lang="en-US" dirty="0">
                <a:effectLst/>
              </a:rPr>
              <a:t>Generation Z is the first cohort to have Internet technology readily available at a young age</a:t>
            </a:r>
            <a:r>
              <a:rPr lang="en-US" dirty="0" smtClean="0">
                <a:effectLst/>
              </a:rPr>
              <a:t>.</a:t>
            </a:r>
          </a:p>
          <a:p>
            <a:pPr algn="just" rtl="0"/>
            <a:r>
              <a:rPr lang="en-US" dirty="0" smtClean="0">
                <a:effectLst/>
              </a:rPr>
              <a:t> </a:t>
            </a:r>
            <a:r>
              <a:rPr lang="en-US" dirty="0">
                <a:effectLst/>
              </a:rPr>
              <a:t>With the web revolution that occurred throughout the 1990s, they have been exposed to an unprecedented amount of technology in their upbringing</a:t>
            </a:r>
            <a:r>
              <a:rPr lang="en-US" dirty="0" smtClean="0">
                <a:effectLst/>
              </a:rPr>
              <a:t>.</a:t>
            </a:r>
          </a:p>
          <a:p>
            <a:pPr algn="just" rtl="0"/>
            <a:r>
              <a:rPr lang="en-US" dirty="0">
                <a:effectLst/>
              </a:rPr>
              <a:t>This generation is very different in their aspirations and how they perceive the world around them.</a:t>
            </a:r>
          </a:p>
          <a:p>
            <a:pPr algn="just" rtl="0"/>
            <a:endParaRPr lang="ar-IQ" dirty="0"/>
          </a:p>
        </p:txBody>
      </p:sp>
      <p:sp>
        <p:nvSpPr>
          <p:cNvPr id="4" name="TextBox 3"/>
          <p:cNvSpPr txBox="1"/>
          <p:nvPr/>
        </p:nvSpPr>
        <p:spPr>
          <a:xfrm>
            <a:off x="913795" y="627797"/>
            <a:ext cx="10353762" cy="523220"/>
          </a:xfrm>
          <a:prstGeom prst="rect">
            <a:avLst/>
          </a:prstGeom>
          <a:noFill/>
        </p:spPr>
        <p:txBody>
          <a:bodyPr wrap="square" rtlCol="1">
            <a:spAutoFit/>
          </a:bodyPr>
          <a:lstStyle/>
          <a:p>
            <a:pPr algn="ctr"/>
            <a:r>
              <a:rPr lang="en-US" sz="2800" dirty="0" smtClean="0"/>
              <a:t>Gen Z and Education</a:t>
            </a:r>
            <a:r>
              <a:rPr lang="en-US" dirty="0" smtClean="0"/>
              <a:t> </a:t>
            </a:r>
            <a:endParaRPr lang="ar-IQ" dirty="0"/>
          </a:p>
        </p:txBody>
      </p:sp>
    </p:spTree>
    <p:extLst>
      <p:ext uri="{BB962C8B-B14F-4D97-AF65-F5344CB8AC3E}">
        <p14:creationId xmlns:p14="http://schemas.microsoft.com/office/powerpoint/2010/main" val="2790465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261" y="1801504"/>
            <a:ext cx="10353762" cy="3807726"/>
          </a:xfrm>
        </p:spPr>
        <p:txBody>
          <a:bodyPr>
            <a:noAutofit/>
          </a:bodyPr>
          <a:lstStyle/>
          <a:p>
            <a:pPr algn="just" rtl="0"/>
            <a:r>
              <a:rPr lang="en-US" sz="2400" dirty="0" smtClean="0"/>
              <a:t>Today</a:t>
            </a:r>
            <a:r>
              <a:rPr lang="en-US" sz="2400" dirty="0"/>
              <a:t>, we understand that the knowledge that formed the basis of progress in the 19th and 20th centuries is insufficient in the modern world (the 21st century) </a:t>
            </a:r>
            <a:endParaRPr lang="en-US" sz="2400" dirty="0" smtClean="0"/>
          </a:p>
          <a:p>
            <a:pPr algn="just" rtl="0"/>
            <a:r>
              <a:rPr lang="en-US" sz="2400" dirty="0"/>
              <a:t>… We must have more and more education skills that keep up with the progress of the new industry </a:t>
            </a:r>
            <a:r>
              <a:rPr lang="en-US" sz="2400" dirty="0" smtClean="0"/>
              <a:t>revolution (4.0) …this type of education that based on these skills named as: </a:t>
            </a:r>
          </a:p>
          <a:p>
            <a:pPr marL="0" indent="0" algn="ctr" rtl="0">
              <a:buNone/>
            </a:pPr>
            <a:r>
              <a:rPr lang="en-US" sz="2400" dirty="0" smtClean="0">
                <a:solidFill>
                  <a:srgbClr val="FFFF00"/>
                </a:solidFill>
              </a:rPr>
              <a:t> </a:t>
            </a:r>
            <a:r>
              <a:rPr lang="en-US" sz="3200" dirty="0" smtClean="0">
                <a:solidFill>
                  <a:srgbClr val="FFFF00"/>
                </a:solidFill>
              </a:rPr>
              <a:t>Education 4.0</a:t>
            </a:r>
            <a:endParaRPr lang="ar-IQ" sz="3200" dirty="0">
              <a:solidFill>
                <a:srgbClr val="FFFF00"/>
              </a:solidFill>
            </a:endParaRPr>
          </a:p>
        </p:txBody>
      </p:sp>
    </p:spTree>
    <p:extLst>
      <p:ext uri="{BB962C8B-B14F-4D97-AF65-F5344CB8AC3E}">
        <p14:creationId xmlns:p14="http://schemas.microsoft.com/office/powerpoint/2010/main" val="4138369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14376</TotalTime>
  <Words>537</Words>
  <Application>Microsoft Office PowerPoint</Application>
  <PresentationFormat>مخصص</PresentationFormat>
  <Paragraphs>71</Paragraphs>
  <Slides>39</Slides>
  <Notes>0</Notes>
  <HiddenSlides>0</HiddenSlides>
  <MMClips>0</MMClips>
  <ScaleCrop>false</ScaleCrop>
  <HeadingPairs>
    <vt:vector size="4" baseType="variant">
      <vt:variant>
        <vt:lpstr>نسق</vt:lpstr>
      </vt:variant>
      <vt:variant>
        <vt:i4>1</vt:i4>
      </vt:variant>
      <vt:variant>
        <vt:lpstr>عناوين الشرائح</vt:lpstr>
      </vt:variant>
      <vt:variant>
        <vt:i4>39</vt:i4>
      </vt:variant>
    </vt:vector>
  </HeadingPairs>
  <TitlesOfParts>
    <vt:vector size="40" baseType="lpstr">
      <vt:lpstr>Damask</vt:lpstr>
      <vt:lpstr>اعدادات انشاء محاضرة فديوية عبر البروفايل الاكاديمي</vt:lpstr>
      <vt:lpstr>Outlines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dc:creator>
  <cp:lastModifiedBy>Windows User</cp:lastModifiedBy>
  <cp:revision>99</cp:revision>
  <dcterms:created xsi:type="dcterms:W3CDTF">2018-12-12T19:23:04Z</dcterms:created>
  <dcterms:modified xsi:type="dcterms:W3CDTF">2018-12-23T16:28:49Z</dcterms:modified>
</cp:coreProperties>
</file>