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95" r:id="rId3"/>
    <p:sldId id="327" r:id="rId4"/>
    <p:sldId id="328" r:id="rId5"/>
    <p:sldId id="329" r:id="rId6"/>
    <p:sldId id="330" r:id="rId7"/>
    <p:sldId id="33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52" d="100"/>
          <a:sy n="52" d="100"/>
        </p:scale>
        <p:origin x="68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D2090-A034-4E80-ACEC-99FF5C439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0AAAF9-28DA-43F5-BB84-5B7A233636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E6DDD-3CA0-4F16-BB61-1655082BD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7AADC-B4AD-40F6-8FF1-4B00B8457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D3F37-9E55-4921-9F53-7D2DA976B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56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ACD3F-C29F-4CC8-9C22-C006ED6F9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F1FC25-595D-4E10-8B57-9F9D48C9E2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42EC5-EFEE-4980-A8C4-F147E4292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B251C-271A-4B2B-94A5-770EA6BAD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878DF-398B-4866-8745-2732E9866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8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4593EC-C687-444D-9420-DBAE4A5314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90DF4D-B35C-466D-8973-E7E540E36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C7EF6-7F90-4F46-9C29-54CF21601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50AD5-5C3F-4EB8-9AD5-0DD1099A9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E1330-3B75-4A4F-9C72-48B5FCD12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74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909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889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45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21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6928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438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2248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90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2B622-78DF-44DB-BAF0-EA86C20FA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1EECD-64ED-4353-8EAB-243CF6234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4FCB3-0894-452D-8C6A-8631F7C5C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5E517-0898-4C6C-9539-50D48150A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29EE4-5839-492C-A400-AA43B52A2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942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423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316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31085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8965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63547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8096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284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63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CECF8-146A-4EC3-B942-D9041450B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620704-54A3-4B4C-B013-2A21BBE00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08AA0-0F13-43CC-AD4D-7C22DB5C0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09190-1DA5-41F8-AB8F-3B6E462CC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1B217-566A-4501-988C-2D6B9DC90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62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FF28D-D4CB-4041-89C3-90BA8D1FD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CD4A2-10E7-44DD-B095-E3D3F379CA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691DC6-814E-4456-B653-2EC6941BF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0F81FD-412D-4629-8579-508DF504E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AC0C74-EEAE-4F3F-9C2A-0D1B761A6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2C64B2-E051-432C-9A67-2FF25DB35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3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3F07B-2105-4F68-8A9A-9497D6C88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91B5E1-1E55-4F28-BCCF-5C006CA32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32AA2A-0825-4A8D-81E4-CBE6EEE925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9E7CE-38EC-4795-9396-F465A815B1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F038FA-F52B-4EF7-A32D-2515B65111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03D1A-D67B-4BDC-894F-C7E415C13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F7A79B-6617-4CE0-B357-8DC306F1D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BF3DB5-CB77-4CA1-998D-E264BAB89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245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8FE7C-02D8-4870-B476-98384DBBD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203A58-7FAF-4B94-AAAE-64EDC3AFE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B1C592-CD4D-48D2-885E-D0FAF7AF4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C24EBF-ABAB-4892-9854-CE9382DD5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88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98F001-1BE6-4741-8894-D59ADED4D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08097C-F668-4113-8E20-E1343517B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BAF625-C33E-494C-BE8A-BFB81F8D1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5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4202F-A4C8-42CB-932F-C5FF280C7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ECB0C-71D4-47BC-8F6F-B82AF6761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8DC0A3-EB19-4D8D-A612-D028016DF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54DC62-EBEA-4E9F-88B1-98405853E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05973-9804-44B3-82DE-0B3242483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EB2797-A42E-4E51-A654-FFC8DD62F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17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87C6C-3375-48F0-9CD1-771A2E813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0B62D8-8E6A-44E2-A34F-52B2CA6FBB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B81BB0-01AB-4E83-8CA9-AF00950FDF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381D7B-DC1A-4C4D-9278-A45B4F36F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7337F-E770-4EE2-85CC-57C86F29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38CCF-9EB5-43ED-A654-AAC903C8A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51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1CCFEA-6A7C-4FDE-8B0C-6208D9FEF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28314-487E-42BF-9C23-4FFBE1B46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F6CAC-6A3C-4B93-BB38-3A6F56287E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91F80-491D-4C49-958A-765BD2871C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A7D76-A401-4B7A-BE1A-22C184894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68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177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57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62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6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7" name="Isosceles Triangle 66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8" name="Isosceles Triangle 67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0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4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6" name="Isosceles Triangle 85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D169D2-B46B-4A7D-BE77-315B756CC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81723" y="609600"/>
            <a:ext cx="4512989" cy="22277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600" b="1">
                <a:solidFill>
                  <a:srgbClr val="FFFFFF"/>
                </a:solidFill>
              </a:rPr>
              <a:t>Inorganic Chemistry</a:t>
            </a:r>
            <a:br>
              <a:rPr lang="en-US" sz="3600">
                <a:solidFill>
                  <a:srgbClr val="FFFFFF"/>
                </a:solidFill>
              </a:rPr>
            </a:br>
            <a:r>
              <a:rPr lang="en-US" sz="3600" b="1">
                <a:solidFill>
                  <a:srgbClr val="FFFFFF"/>
                </a:solidFill>
              </a:rPr>
              <a:t>Practical II</a:t>
            </a:r>
            <a:br>
              <a:rPr lang="en-US" sz="3600">
                <a:solidFill>
                  <a:srgbClr val="FFFFFF"/>
                </a:solidFill>
              </a:rPr>
            </a:br>
            <a:endParaRPr lang="en-US" sz="3600">
              <a:solidFill>
                <a:srgbClr val="FFFFFF"/>
              </a:solidFill>
            </a:endParaRPr>
          </a:p>
        </p:txBody>
      </p:sp>
      <p:pic>
        <p:nvPicPr>
          <p:cNvPr id="53" name="Graphic 6" descr="Flask">
            <a:extLst>
              <a:ext uri="{FF2B5EF4-FFF2-40B4-BE49-F238E27FC236}">
                <a16:creationId xmlns:a16="http://schemas.microsoft.com/office/drawing/2014/main" id="{6A13F8DE-FE0B-49A6-BA89-FCFDBEE5A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251" y="1545062"/>
            <a:ext cx="3856774" cy="3856774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A8EDA519-C170-4F8F-916A-134B463FD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81725" y="2837329"/>
            <a:ext cx="4512988" cy="33179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The Second Course</a:t>
            </a: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By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Lecturer Sinan Midhat Al-Bayati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Asst. Prof. Anaam Majeed Rasheed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Asst. Lecturer Al-Ameen Bariz Omar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 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Supervised by: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Dr. Rehab AbdulMahdi Al-Hassan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270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5830D-53AD-4E07-8754-77CA8DD64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580" y="2395888"/>
            <a:ext cx="8596668" cy="2066224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Experiment No. (5)</a:t>
            </a:r>
            <a:br>
              <a:rPr lang="en-US" dirty="0"/>
            </a:br>
            <a:r>
              <a:rPr lang="en-US" b="1" dirty="0"/>
              <a:t>Preparation of Cuprous Oxide: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195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0AF87-738F-4D5E-98B2-595A5C3264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654" y="674294"/>
            <a:ext cx="6785184" cy="5892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24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003D2-96F5-4974-BE1E-CDB01E5B1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Procedure: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27B67-DF8A-4032-AD89-B8BBB0162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Dissolve (0.5 gr) of CuSO</a:t>
            </a:r>
            <a:r>
              <a:rPr lang="en-US" baseline="-25000" dirty="0"/>
              <a:t>4</a:t>
            </a:r>
            <a:r>
              <a:rPr lang="en-US" dirty="0"/>
              <a:t>.5H</a:t>
            </a:r>
            <a:r>
              <a:rPr lang="en-US" baseline="-25000" dirty="0"/>
              <a:t>2</a:t>
            </a:r>
            <a:r>
              <a:rPr lang="en-US" dirty="0"/>
              <a:t>O in (5 ml) of distilled water in a beaker.</a:t>
            </a:r>
          </a:p>
          <a:p>
            <a:pPr lvl="0"/>
            <a:r>
              <a:rPr lang="en-US" dirty="0"/>
              <a:t>Dissolve (0.75 gr) of Na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3</a:t>
            </a:r>
            <a:r>
              <a:rPr lang="en-US" dirty="0"/>
              <a:t>and (0.5gr) of NaCl together in (10 ml) of distilled water in another beaker.</a:t>
            </a:r>
          </a:p>
          <a:p>
            <a:pPr lvl="0"/>
            <a:r>
              <a:rPr lang="en-US" dirty="0"/>
              <a:t>Mix the two solutions in one beaker, a green precipitate will be formed and it will quickly dissolve and turns into a soluble solution.</a:t>
            </a:r>
          </a:p>
          <a:p>
            <a:pPr lvl="0"/>
            <a:r>
              <a:rPr lang="en-US" dirty="0"/>
              <a:t>Dissolve in another beaker (0.5 gr) of borax in (10 ml) of distilled water and then boil the solution.</a:t>
            </a:r>
          </a:p>
          <a:p>
            <a:pPr lvl="0"/>
            <a:r>
              <a:rPr lang="en-US" dirty="0"/>
              <a:t>Add the mixture of step (3) to the boiling solution of step (4) drop wise with stirring; a yellow precipitate will be formed, which will turns into a dark color with boiling continued for half an hour.</a:t>
            </a:r>
          </a:p>
          <a:p>
            <a:pPr lvl="0"/>
            <a:r>
              <a:rPr lang="en-US" dirty="0"/>
              <a:t>After half an hour red crystals will be formed.</a:t>
            </a:r>
          </a:p>
          <a:p>
            <a:pPr lvl="0"/>
            <a:r>
              <a:rPr lang="en-US" dirty="0"/>
              <a:t>Filter the solution using filter paper, dry the red crystals, report the yield and then calculate the percentage.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507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CC6658D-E9C5-41A1-91B5-4349FBB850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193" y="760762"/>
            <a:ext cx="8235623" cy="535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401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22710-6D5C-4CD4-A665-947C069FF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2A89D-4036-465B-B7D9-3F2B81AE4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What is the basic idea of this experiment? Explain.</a:t>
            </a:r>
          </a:p>
          <a:p>
            <a:pPr lvl="0"/>
            <a:r>
              <a:rPr lang="en-US" dirty="0"/>
              <a:t>Write the balance equations of preparation of Cu</a:t>
            </a:r>
            <a:r>
              <a:rPr lang="en-US" baseline="-25000" dirty="0"/>
              <a:t>2</a:t>
            </a:r>
            <a:r>
              <a:rPr lang="en-US" dirty="0"/>
              <a:t>O.</a:t>
            </a:r>
          </a:p>
          <a:p>
            <a:pPr lvl="0"/>
            <a:r>
              <a:rPr lang="en-US" dirty="0"/>
              <a:t>Why we use:</a:t>
            </a:r>
          </a:p>
          <a:p>
            <a:pPr lvl="0"/>
            <a:r>
              <a:rPr lang="en-US" dirty="0"/>
              <a:t>CuSO</a:t>
            </a:r>
            <a:r>
              <a:rPr lang="en-US" baseline="-25000" dirty="0"/>
              <a:t>4</a:t>
            </a:r>
            <a:r>
              <a:rPr lang="en-US" dirty="0"/>
              <a:t>.5H</a:t>
            </a:r>
            <a:r>
              <a:rPr lang="en-US" baseline="-25000" dirty="0"/>
              <a:t>2</a:t>
            </a:r>
            <a:r>
              <a:rPr lang="en-US" dirty="0"/>
              <a:t>O</a:t>
            </a:r>
          </a:p>
          <a:p>
            <a:pPr lvl="0"/>
            <a:r>
              <a:rPr lang="en-US" dirty="0"/>
              <a:t>Na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3</a:t>
            </a:r>
            <a:endParaRPr lang="en-US" dirty="0"/>
          </a:p>
          <a:p>
            <a:pPr lvl="0"/>
            <a:r>
              <a:rPr lang="en-US" dirty="0"/>
              <a:t>NaCl</a:t>
            </a:r>
          </a:p>
          <a:p>
            <a:pPr lvl="0"/>
            <a:r>
              <a:rPr lang="en-US" dirty="0"/>
              <a:t>Borax</a:t>
            </a:r>
          </a:p>
          <a:p>
            <a:pPr lvl="0"/>
            <a:r>
              <a:rPr lang="en-US" dirty="0"/>
              <a:t>Distilled water</a:t>
            </a:r>
          </a:p>
          <a:p>
            <a:pPr lvl="0"/>
            <a:r>
              <a:rPr lang="en-US" dirty="0"/>
              <a:t>Write the structure of borax, and calculate the oxidation state of B.</a:t>
            </a:r>
          </a:p>
          <a:p>
            <a:pPr lvl="0"/>
            <a:r>
              <a:rPr lang="en-US" dirty="0"/>
              <a:t>Give the oxidation state of S in each Na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  <a:r>
              <a:rPr lang="en-US" dirty="0"/>
              <a:t> and Na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How Cu1+ is maintained?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486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264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Trebuchet MS</vt:lpstr>
      <vt:lpstr>Wingdings 3</vt:lpstr>
      <vt:lpstr>Office Theme</vt:lpstr>
      <vt:lpstr>Facet</vt:lpstr>
      <vt:lpstr>Inorganic Chemistry Practical II </vt:lpstr>
      <vt:lpstr>Experiment No. (5) Preparation of Cuprous Oxide:</vt:lpstr>
      <vt:lpstr>PowerPoint Presentation</vt:lpstr>
      <vt:lpstr>Procedure: </vt:lpstr>
      <vt:lpstr>PowerPoint Presentation</vt:lpstr>
      <vt:lpstr>Questions: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Inorganic Chemistry Practical II </dc:title>
  <dc:creator>Salih Al-Jumaili</dc:creator>
  <cp:lastModifiedBy>Salih Al-Jumaili</cp:lastModifiedBy>
  <cp:revision>5</cp:revision>
  <dcterms:created xsi:type="dcterms:W3CDTF">2018-12-25T19:27:21Z</dcterms:created>
  <dcterms:modified xsi:type="dcterms:W3CDTF">2018-12-25T19:29:32Z</dcterms:modified>
</cp:coreProperties>
</file>