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9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8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45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1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3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2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3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108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6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35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09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8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5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>
                <a:solidFill>
                  <a:srgbClr val="FFFFFF"/>
                </a:solidFill>
              </a:rPr>
              <a:t>Inorganic Chemistry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The Second Course</a:t>
            </a: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By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Lecturer Sinan Midhat Al-Bayati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Prof. Anaam Majeed Rasheed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Lecturer Al-Ameen Bariz Omar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 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Supervised by: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Dr. Rehab AbdulMahdi Al-Hassan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D0C74-064D-4365-820B-AF598CD8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Phosphoric Acids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ED5F5F-FEA1-4AA9-93A2-F952E4143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93" y="1397981"/>
            <a:ext cx="6672262" cy="513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53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0ABBCD-5D1E-4687-B36C-9DDD4D19C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93" y="274235"/>
            <a:ext cx="8335845" cy="525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57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C31336-9196-4710-82E8-E42FFA176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02" y="560583"/>
            <a:ext cx="7420452" cy="570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B4BA8-1A66-4FC7-99B8-33B48484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1" y="253465"/>
            <a:ext cx="8596668" cy="1320800"/>
          </a:xfrm>
        </p:spPr>
        <p:txBody>
          <a:bodyPr/>
          <a:lstStyle/>
          <a:p>
            <a:r>
              <a:rPr lang="en-US" b="1" dirty="0"/>
              <a:t>Procedure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D8482E-A28B-46AD-A578-825D01C59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93" y="1270000"/>
            <a:ext cx="5998493" cy="542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71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9290-797E-4A8B-9DF0-06C70715D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E71ACC-5EFF-4BAA-AB5C-7217F4B67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430" y="1412983"/>
            <a:ext cx="7098665" cy="619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12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E2BB-4F8B-41AA-8C03-393E3E7C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Sixth Group (VI)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E132D9-D9AD-48C3-9173-8041C6262A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80674" y="2310063"/>
          <a:ext cx="6631806" cy="3474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6364">
                  <a:extLst>
                    <a:ext uri="{9D8B030D-6E8A-4147-A177-3AD203B41FA5}">
                      <a16:colId xmlns:a16="http://schemas.microsoft.com/office/drawing/2014/main" val="1730487661"/>
                    </a:ext>
                  </a:extLst>
                </a:gridCol>
                <a:gridCol w="1410578">
                  <a:extLst>
                    <a:ext uri="{9D8B030D-6E8A-4147-A177-3AD203B41FA5}">
                      <a16:colId xmlns:a16="http://schemas.microsoft.com/office/drawing/2014/main" val="3108105442"/>
                    </a:ext>
                  </a:extLst>
                </a:gridCol>
                <a:gridCol w="3104864">
                  <a:extLst>
                    <a:ext uri="{9D8B030D-6E8A-4147-A177-3AD203B41FA5}">
                      <a16:colId xmlns:a16="http://schemas.microsoft.com/office/drawing/2014/main" val="3794617446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Elements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Symbol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Electronic Structure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17714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Oxygen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8</a:t>
                      </a: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[He] 2s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2p</a:t>
                      </a:r>
                      <a:r>
                        <a:rPr lang="en-US" sz="1400" baseline="30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55035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Sulfur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16</a:t>
                      </a:r>
                      <a:r>
                        <a:rPr lang="en-US" sz="1400">
                          <a:effectLst/>
                        </a:rPr>
                        <a:t>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[Ne] 3s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3p</a:t>
                      </a:r>
                      <a:r>
                        <a:rPr lang="en-US" sz="1400" baseline="30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665219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Selenium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34</a:t>
                      </a:r>
                      <a:r>
                        <a:rPr lang="en-US" sz="1400">
                          <a:effectLst/>
                        </a:rPr>
                        <a:t>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18</a:t>
                      </a:r>
                      <a:r>
                        <a:rPr lang="en-US" sz="1400">
                          <a:effectLst/>
                        </a:rPr>
                        <a:t>[Ar] 3d</a:t>
                      </a:r>
                      <a:r>
                        <a:rPr lang="en-US" sz="1400" baseline="300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 4s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4p</a:t>
                      </a:r>
                      <a:r>
                        <a:rPr lang="en-US" sz="1400" baseline="30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9034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Tellurium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52</a:t>
                      </a:r>
                      <a:r>
                        <a:rPr lang="en-US" sz="1400">
                          <a:effectLst/>
                        </a:rPr>
                        <a:t>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36</a:t>
                      </a:r>
                      <a:r>
                        <a:rPr lang="en-US" sz="1400">
                          <a:effectLst/>
                        </a:rPr>
                        <a:t>[Kr] 4d</a:t>
                      </a:r>
                      <a:r>
                        <a:rPr lang="en-US" sz="1400" baseline="300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 5s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5p</a:t>
                      </a:r>
                      <a:r>
                        <a:rPr lang="en-US" sz="1400" baseline="30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4762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Polonium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84</a:t>
                      </a:r>
                      <a:r>
                        <a:rPr lang="en-US" sz="1400">
                          <a:effectLst/>
                        </a:rPr>
                        <a:t>Po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 dirty="0">
                          <a:effectLst/>
                        </a:rPr>
                        <a:t>54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Xe</a:t>
                      </a:r>
                      <a:r>
                        <a:rPr lang="en-US" sz="1400" dirty="0">
                          <a:effectLst/>
                        </a:rPr>
                        <a:t>] 4f</a:t>
                      </a:r>
                      <a:r>
                        <a:rPr lang="en-US" sz="1400" baseline="30000" dirty="0">
                          <a:effectLst/>
                        </a:rPr>
                        <a:t>14</a:t>
                      </a:r>
                      <a:r>
                        <a:rPr lang="en-US" sz="1400" dirty="0">
                          <a:effectLst/>
                        </a:rPr>
                        <a:t> 5d</a:t>
                      </a:r>
                      <a:r>
                        <a:rPr lang="en-US" sz="1400" baseline="30000" dirty="0">
                          <a:effectLst/>
                        </a:rPr>
                        <a:t>10</a:t>
                      </a:r>
                      <a:r>
                        <a:rPr lang="en-US" sz="1400" dirty="0">
                          <a:effectLst/>
                        </a:rPr>
                        <a:t> 6s</a:t>
                      </a:r>
                      <a:r>
                        <a:rPr lang="en-US" sz="1400" baseline="30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 6p</a:t>
                      </a:r>
                      <a:r>
                        <a:rPr lang="en-US" sz="1400" baseline="30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104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850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1EE7-0F0A-4BB4-A65C-282870B5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AB046-5130-4AF5-BD7F-9A6AC4B33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Why oxygen differs from other elements of the group?</a:t>
            </a:r>
          </a:p>
          <a:p>
            <a:pPr lvl="0"/>
            <a:r>
              <a:rPr lang="en-US" dirty="0"/>
              <a:t>Why all elements of this group are hydrides except for oxygen?</a:t>
            </a:r>
          </a:p>
          <a:p>
            <a:pPr lvl="0"/>
            <a:r>
              <a:rPr lang="en-US" dirty="0"/>
              <a:t>What is the oxidation state of oxygen and the other element that is more stable?</a:t>
            </a:r>
          </a:p>
          <a:p>
            <a:pPr lvl="0"/>
            <a:r>
              <a:rPr lang="en-US" dirty="0"/>
              <a:t>Give the properties for each element in this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7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830D-53AD-4E07-8754-77CA8DD6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80" y="2395888"/>
            <a:ext cx="8596668" cy="206622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Experiment No. (4)</a:t>
            </a:r>
            <a:br>
              <a:rPr lang="en-US" dirty="0"/>
            </a:br>
            <a:r>
              <a:rPr lang="en-US" b="1" dirty="0"/>
              <a:t>The Chemistry of Phosphorous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8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0267EA-651F-4834-8BD1-FD816EF34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02" y="642978"/>
            <a:ext cx="7725206" cy="50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3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6D3C00-A1EC-4087-88DD-8D77321F7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706" y="435560"/>
            <a:ext cx="6691512" cy="598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1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2E8CD-81A4-4269-89DC-052A247F7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161" y="243267"/>
            <a:ext cx="6467339" cy="637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46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08829C-D2AF-43D1-8208-92CAC9131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151" y="454808"/>
            <a:ext cx="6876599" cy="594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3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9863BD-02C4-441A-9589-9C976F44F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299" y="271457"/>
            <a:ext cx="5784156" cy="631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1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52D7E7-7A35-48BC-B5C4-07CD9768E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900" y="0"/>
            <a:ext cx="4858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6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A0DA1F-3980-4106-8CA9-0517C4ADA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909" y="1017405"/>
            <a:ext cx="7752482" cy="417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1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140</Words>
  <Application>Microsoft Office PowerPoint</Application>
  <PresentationFormat>Widescreen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(4) The Chemistry of Phosphorous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Phosphoric Acids  </vt:lpstr>
      <vt:lpstr>PowerPoint Presentation</vt:lpstr>
      <vt:lpstr>PowerPoint Presentation</vt:lpstr>
      <vt:lpstr>Procedure: </vt:lpstr>
      <vt:lpstr>Questions: </vt:lpstr>
      <vt:lpstr>The Sixth Group (VI) 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4</cp:revision>
  <dcterms:created xsi:type="dcterms:W3CDTF">2018-12-25T19:27:21Z</dcterms:created>
  <dcterms:modified xsi:type="dcterms:W3CDTF">2018-12-25T19:29:10Z</dcterms:modified>
</cp:coreProperties>
</file>