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95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2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52" d="100"/>
          <a:sy n="52" d="100"/>
        </p:scale>
        <p:origin x="68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D2090-A034-4E80-ACEC-99FF5C439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0AAAF9-28DA-43F5-BB84-5B7A233636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E6DDD-3CA0-4F16-BB61-1655082BD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7AADC-B4AD-40F6-8FF1-4B00B8457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D3F37-9E55-4921-9F53-7D2DA976B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56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ACD3F-C29F-4CC8-9C22-C006ED6F9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F1FC25-595D-4E10-8B57-9F9D48C9E2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42EC5-EFEE-4980-A8C4-F147E4292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B251C-271A-4B2B-94A5-770EA6BAD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878DF-398B-4866-8745-2732E9866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8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4593EC-C687-444D-9420-DBAE4A5314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90DF4D-B35C-466D-8973-E7E540E36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C7EF6-7F90-4F46-9C29-54CF21601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50AD5-5C3F-4EB8-9AD5-0DD1099A9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E1330-3B75-4A4F-9C72-48B5FCD12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774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909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889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45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921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6928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5438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2248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90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2B622-78DF-44DB-BAF0-EA86C20FA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1EECD-64ED-4353-8EAB-243CF6234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4FCB3-0894-452D-8C6A-8631F7C5C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5E517-0898-4C6C-9539-50D48150A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29EE4-5839-492C-A400-AA43B52A2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942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423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316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31085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8965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63547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8096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284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63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CECF8-146A-4EC3-B942-D9041450B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620704-54A3-4B4C-B013-2A21BBE00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08AA0-0F13-43CC-AD4D-7C22DB5C0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09190-1DA5-41F8-AB8F-3B6E462CC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1B217-566A-4501-988C-2D6B9DC90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62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FF28D-D4CB-4041-89C3-90BA8D1FD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CD4A2-10E7-44DD-B095-E3D3F379CA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691DC6-814E-4456-B653-2EC6941BF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0F81FD-412D-4629-8579-508DF504E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AC0C74-EEAE-4F3F-9C2A-0D1B761A6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2C64B2-E051-432C-9A67-2FF25DB35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3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3F07B-2105-4F68-8A9A-9497D6C88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91B5E1-1E55-4F28-BCCF-5C006CA32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32AA2A-0825-4A8D-81E4-CBE6EEE925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9E7CE-38EC-4795-9396-F465A815B1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F038FA-F52B-4EF7-A32D-2515B65111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03D1A-D67B-4BDC-894F-C7E415C13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F7A79B-6617-4CE0-B357-8DC306F1D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BF3DB5-CB77-4CA1-998D-E264BAB89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245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8FE7C-02D8-4870-B476-98384DBBD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203A58-7FAF-4B94-AAAE-64EDC3AFE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B1C592-CD4D-48D2-885E-D0FAF7AF4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C24EBF-ABAB-4892-9854-CE9382DD5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588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98F001-1BE6-4741-8894-D59ADED4D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08097C-F668-4113-8E20-E1343517B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BAF625-C33E-494C-BE8A-BFB81F8D1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5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4202F-A4C8-42CB-932F-C5FF280C7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ECB0C-71D4-47BC-8F6F-B82AF6761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8DC0A3-EB19-4D8D-A612-D028016DF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54DC62-EBEA-4E9F-88B1-98405853E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B05973-9804-44B3-82DE-0B3242483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EB2797-A42E-4E51-A654-FFC8DD62F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17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87C6C-3375-48F0-9CD1-771A2E813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0B62D8-8E6A-44E2-A34F-52B2CA6FBB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B81BB0-01AB-4E83-8CA9-AF00950FDF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381D7B-DC1A-4C4D-9278-A45B4F36F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7337F-E770-4EE2-85CC-57C86F29E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38CCF-9EB5-43ED-A654-AAC903C8A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51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1CCFEA-6A7C-4FDE-8B0C-6208D9FEF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528314-487E-42BF-9C23-4FFBE1B46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F6CAC-6A3C-4B93-BB38-3A6F56287E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91F80-491D-4C49-958A-765BD2871C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A7D76-A401-4B7A-BE1A-22C184894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68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177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57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62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6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7" name="Isosceles Triangle 66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8" name="Isosceles Triangle 67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0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4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6" name="Isosceles Triangle 85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D169D2-B46B-4A7D-BE77-315B756CCA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81723" y="609600"/>
            <a:ext cx="4512989" cy="22277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600" b="1">
                <a:solidFill>
                  <a:srgbClr val="FFFFFF"/>
                </a:solidFill>
              </a:rPr>
              <a:t>Inorganic Chemistry</a:t>
            </a:r>
            <a:br>
              <a:rPr lang="en-US" sz="3600">
                <a:solidFill>
                  <a:srgbClr val="FFFFFF"/>
                </a:solidFill>
              </a:rPr>
            </a:br>
            <a:r>
              <a:rPr lang="en-US" sz="3600" b="1">
                <a:solidFill>
                  <a:srgbClr val="FFFFFF"/>
                </a:solidFill>
              </a:rPr>
              <a:t>Practical II</a:t>
            </a:r>
            <a:br>
              <a:rPr lang="en-US" sz="3600">
                <a:solidFill>
                  <a:srgbClr val="FFFFFF"/>
                </a:solidFill>
              </a:rPr>
            </a:br>
            <a:endParaRPr lang="en-US" sz="3600">
              <a:solidFill>
                <a:srgbClr val="FFFFFF"/>
              </a:solidFill>
            </a:endParaRPr>
          </a:p>
        </p:txBody>
      </p:sp>
      <p:pic>
        <p:nvPicPr>
          <p:cNvPr id="53" name="Graphic 6" descr="Flask">
            <a:extLst>
              <a:ext uri="{FF2B5EF4-FFF2-40B4-BE49-F238E27FC236}">
                <a16:creationId xmlns:a16="http://schemas.microsoft.com/office/drawing/2014/main" id="{6A13F8DE-FE0B-49A6-BA89-FCFDBEE5A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7251" y="1545062"/>
            <a:ext cx="3856774" cy="3856774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A8EDA519-C170-4F8F-916A-134B463FD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81725" y="2837329"/>
            <a:ext cx="4512988" cy="33179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The Second Course</a:t>
            </a: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By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Lecturer Sinan Midhat Al-Bayati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Asst. Prof. Anaam Majeed Rasheed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Asst. Lecturer Al-Ameen Bariz Omar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 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Supervised by: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Dr. Rehab AbdulMahdi Al-Hassan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270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D0C74-064D-4365-820B-AF598CD83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Phosphoric Acids 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ED5F5F-FEA1-4AA9-93A2-F952E41432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193" y="1397981"/>
            <a:ext cx="6672262" cy="5133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453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50ABBCD-5D1E-4687-B36C-9DDD4D19C1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193" y="274235"/>
            <a:ext cx="8335845" cy="525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557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8C31336-9196-4710-82E8-E42FFA1766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902" y="560583"/>
            <a:ext cx="7420452" cy="5708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40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B4BA8-1A66-4FC7-99B8-33B484848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711" y="253465"/>
            <a:ext cx="8596668" cy="1320800"/>
          </a:xfrm>
        </p:spPr>
        <p:txBody>
          <a:bodyPr/>
          <a:lstStyle/>
          <a:p>
            <a:r>
              <a:rPr lang="en-US" b="1" dirty="0"/>
              <a:t>Procedure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D8482E-A28B-46AD-A578-825D01C590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193" y="1270000"/>
            <a:ext cx="5998493" cy="5429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171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E9290-797E-4A8B-9DF0-06C70715D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Questions: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E71ACC-5EFF-4BAA-AB5C-7217F4B671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430" y="1412983"/>
            <a:ext cx="7098665" cy="6197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120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3E2BB-4F8B-41AA-8C03-393E3E7C1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Sixth Group (VI)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6E132D9-D9AD-48C3-9173-8041C6262A0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780674" y="2310063"/>
          <a:ext cx="6631806" cy="3474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6364">
                  <a:extLst>
                    <a:ext uri="{9D8B030D-6E8A-4147-A177-3AD203B41FA5}">
                      <a16:colId xmlns:a16="http://schemas.microsoft.com/office/drawing/2014/main" val="1730487661"/>
                    </a:ext>
                  </a:extLst>
                </a:gridCol>
                <a:gridCol w="1410578">
                  <a:extLst>
                    <a:ext uri="{9D8B030D-6E8A-4147-A177-3AD203B41FA5}">
                      <a16:colId xmlns:a16="http://schemas.microsoft.com/office/drawing/2014/main" val="3108105442"/>
                    </a:ext>
                  </a:extLst>
                </a:gridCol>
                <a:gridCol w="3104864">
                  <a:extLst>
                    <a:ext uri="{9D8B030D-6E8A-4147-A177-3AD203B41FA5}">
                      <a16:colId xmlns:a16="http://schemas.microsoft.com/office/drawing/2014/main" val="3794617446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The Elements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Symbol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Electronic Structure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4177140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Oxygen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-25000">
                          <a:effectLst/>
                        </a:rPr>
                        <a:t>8</a:t>
                      </a:r>
                      <a:r>
                        <a:rPr lang="en-US" sz="1400">
                          <a:effectLst/>
                        </a:rPr>
                        <a:t>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-25000">
                          <a:effectLst/>
                        </a:rPr>
                        <a:t>2</a:t>
                      </a:r>
                      <a:r>
                        <a:rPr lang="en-US" sz="1400">
                          <a:effectLst/>
                        </a:rPr>
                        <a:t>[He] 2s</a:t>
                      </a:r>
                      <a:r>
                        <a:rPr lang="en-US" sz="1400" baseline="30000">
                          <a:effectLst/>
                        </a:rPr>
                        <a:t>2</a:t>
                      </a:r>
                      <a:r>
                        <a:rPr lang="en-US" sz="1400">
                          <a:effectLst/>
                        </a:rPr>
                        <a:t> 2p</a:t>
                      </a:r>
                      <a:r>
                        <a:rPr lang="en-US" sz="1400" baseline="300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550354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Sulfur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-25000">
                          <a:effectLst/>
                        </a:rPr>
                        <a:t>16</a:t>
                      </a:r>
                      <a:r>
                        <a:rPr lang="en-US" sz="1400">
                          <a:effectLst/>
                        </a:rPr>
                        <a:t>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-25000">
                          <a:effectLst/>
                        </a:rPr>
                        <a:t>10</a:t>
                      </a:r>
                      <a:r>
                        <a:rPr lang="en-US" sz="1400">
                          <a:effectLst/>
                        </a:rPr>
                        <a:t>[Ne] 3s</a:t>
                      </a:r>
                      <a:r>
                        <a:rPr lang="en-US" sz="1400" baseline="30000">
                          <a:effectLst/>
                        </a:rPr>
                        <a:t>2</a:t>
                      </a:r>
                      <a:r>
                        <a:rPr lang="en-US" sz="1400">
                          <a:effectLst/>
                        </a:rPr>
                        <a:t> 3p</a:t>
                      </a:r>
                      <a:r>
                        <a:rPr lang="en-US" sz="1400" baseline="300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6652192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Selenium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-25000">
                          <a:effectLst/>
                        </a:rPr>
                        <a:t>34</a:t>
                      </a:r>
                      <a:r>
                        <a:rPr lang="en-US" sz="1400">
                          <a:effectLst/>
                        </a:rPr>
                        <a:t>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-25000">
                          <a:effectLst/>
                        </a:rPr>
                        <a:t>18</a:t>
                      </a:r>
                      <a:r>
                        <a:rPr lang="en-US" sz="1400">
                          <a:effectLst/>
                        </a:rPr>
                        <a:t>[Ar] 3d</a:t>
                      </a:r>
                      <a:r>
                        <a:rPr lang="en-US" sz="1400" baseline="30000">
                          <a:effectLst/>
                        </a:rPr>
                        <a:t>10</a:t>
                      </a:r>
                      <a:r>
                        <a:rPr lang="en-US" sz="1400">
                          <a:effectLst/>
                        </a:rPr>
                        <a:t> 4s</a:t>
                      </a:r>
                      <a:r>
                        <a:rPr lang="en-US" sz="1400" baseline="30000">
                          <a:effectLst/>
                        </a:rPr>
                        <a:t>2</a:t>
                      </a:r>
                      <a:r>
                        <a:rPr lang="en-US" sz="1400">
                          <a:effectLst/>
                        </a:rPr>
                        <a:t> 4p</a:t>
                      </a:r>
                      <a:r>
                        <a:rPr lang="en-US" sz="1400" baseline="300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2590344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Tellurium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-25000">
                          <a:effectLst/>
                        </a:rPr>
                        <a:t>52</a:t>
                      </a:r>
                      <a:r>
                        <a:rPr lang="en-US" sz="1400">
                          <a:effectLst/>
                        </a:rPr>
                        <a:t>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-25000">
                          <a:effectLst/>
                        </a:rPr>
                        <a:t>36</a:t>
                      </a:r>
                      <a:r>
                        <a:rPr lang="en-US" sz="1400">
                          <a:effectLst/>
                        </a:rPr>
                        <a:t>[Kr] 4d</a:t>
                      </a:r>
                      <a:r>
                        <a:rPr lang="en-US" sz="1400" baseline="30000">
                          <a:effectLst/>
                        </a:rPr>
                        <a:t>10</a:t>
                      </a:r>
                      <a:r>
                        <a:rPr lang="en-US" sz="1400">
                          <a:effectLst/>
                        </a:rPr>
                        <a:t> 5s</a:t>
                      </a:r>
                      <a:r>
                        <a:rPr lang="en-US" sz="1400" baseline="30000">
                          <a:effectLst/>
                        </a:rPr>
                        <a:t>2</a:t>
                      </a:r>
                      <a:r>
                        <a:rPr lang="en-US" sz="1400">
                          <a:effectLst/>
                        </a:rPr>
                        <a:t> 5p</a:t>
                      </a:r>
                      <a:r>
                        <a:rPr lang="en-US" sz="1400" baseline="300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476207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Polonium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-25000">
                          <a:effectLst/>
                        </a:rPr>
                        <a:t>84</a:t>
                      </a:r>
                      <a:r>
                        <a:rPr lang="en-US" sz="1400">
                          <a:effectLst/>
                        </a:rPr>
                        <a:t>Po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-25000" dirty="0">
                          <a:effectLst/>
                        </a:rPr>
                        <a:t>54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Xe</a:t>
                      </a:r>
                      <a:r>
                        <a:rPr lang="en-US" sz="1400" dirty="0">
                          <a:effectLst/>
                        </a:rPr>
                        <a:t>] 4f</a:t>
                      </a:r>
                      <a:r>
                        <a:rPr lang="en-US" sz="1400" baseline="30000" dirty="0">
                          <a:effectLst/>
                        </a:rPr>
                        <a:t>14</a:t>
                      </a:r>
                      <a:r>
                        <a:rPr lang="en-US" sz="1400" dirty="0">
                          <a:effectLst/>
                        </a:rPr>
                        <a:t> 5d</a:t>
                      </a:r>
                      <a:r>
                        <a:rPr lang="en-US" sz="1400" baseline="30000" dirty="0">
                          <a:effectLst/>
                        </a:rPr>
                        <a:t>10</a:t>
                      </a:r>
                      <a:r>
                        <a:rPr lang="en-US" sz="1400" dirty="0">
                          <a:effectLst/>
                        </a:rPr>
                        <a:t> 6s</a:t>
                      </a:r>
                      <a:r>
                        <a:rPr lang="en-US" sz="1400" baseline="30000" dirty="0">
                          <a:effectLst/>
                        </a:rPr>
                        <a:t>2</a:t>
                      </a:r>
                      <a:r>
                        <a:rPr lang="en-US" sz="1400" dirty="0">
                          <a:effectLst/>
                        </a:rPr>
                        <a:t> 6p</a:t>
                      </a:r>
                      <a:r>
                        <a:rPr lang="en-US" sz="1400" baseline="30000" dirty="0"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1046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8850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01EE7-0F0A-4BB4-A65C-282870B58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AB046-5130-4AF5-BD7F-9A6AC4B33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Why oxygen differs from other elements of the group?</a:t>
            </a:r>
          </a:p>
          <a:p>
            <a:pPr lvl="0"/>
            <a:r>
              <a:rPr lang="en-US" dirty="0"/>
              <a:t>Why all elements of this group are hydrides except for oxygen?</a:t>
            </a:r>
          </a:p>
          <a:p>
            <a:pPr lvl="0"/>
            <a:r>
              <a:rPr lang="en-US" dirty="0"/>
              <a:t>What is the oxidation state of oxygen and the other element that is more stable?</a:t>
            </a:r>
          </a:p>
          <a:p>
            <a:pPr lvl="0"/>
            <a:r>
              <a:rPr lang="en-US" dirty="0"/>
              <a:t>Give the properties for each element in this group.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774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5830D-53AD-4E07-8754-77CA8DD64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580" y="2395888"/>
            <a:ext cx="8596668" cy="2066224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Experiment No. (4)</a:t>
            </a:r>
            <a:br>
              <a:rPr lang="en-US" dirty="0"/>
            </a:br>
            <a:r>
              <a:rPr lang="en-US" b="1" dirty="0"/>
              <a:t>The Chemistry of Phosphorous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186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90267EA-651F-4834-8BD1-FD816EF345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402" y="642978"/>
            <a:ext cx="7725206" cy="50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139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96D3C00-A1EC-4087-88DD-8D77321F7D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6706" y="435560"/>
            <a:ext cx="6691512" cy="5986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316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D2E8CD-81A4-4269-89DC-052A247F70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161" y="243267"/>
            <a:ext cx="6467339" cy="637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460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C08829C-D2AF-43D1-8208-92CAC9131D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6151" y="454808"/>
            <a:ext cx="6876599" cy="5948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139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A9863BD-02C4-441A-9589-9C976F44F0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299" y="271457"/>
            <a:ext cx="5784156" cy="6315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613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352D7E7-7A35-48BC-B5C4-07CD9768EC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6900" y="0"/>
            <a:ext cx="48582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265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4A0DA1F-3980-4106-8CA9-0517C4ADA6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4909" y="1017405"/>
            <a:ext cx="7752482" cy="4170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617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140</Words>
  <Application>Microsoft Office PowerPoint</Application>
  <PresentationFormat>Widescreen</PresentationFormat>
  <Paragraphs>37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Trebuchet MS</vt:lpstr>
      <vt:lpstr>Wingdings 3</vt:lpstr>
      <vt:lpstr>Office Theme</vt:lpstr>
      <vt:lpstr>Facet</vt:lpstr>
      <vt:lpstr>Inorganic Chemistry Practical II </vt:lpstr>
      <vt:lpstr>Experiment No. (4) The Chemistry of Phosphorous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Phosphoric Acids  </vt:lpstr>
      <vt:lpstr>PowerPoint Presentation</vt:lpstr>
      <vt:lpstr>PowerPoint Presentation</vt:lpstr>
      <vt:lpstr>Procedure: </vt:lpstr>
      <vt:lpstr>Questions: </vt:lpstr>
      <vt:lpstr>The Sixth Group (VI) </vt:lpstr>
      <vt:lpstr>Questions: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Inorganic Chemistry Practical II </dc:title>
  <dc:creator>Salih Al-Jumaili</dc:creator>
  <cp:lastModifiedBy>Salih Al-Jumaili</cp:lastModifiedBy>
  <cp:revision>4</cp:revision>
  <dcterms:created xsi:type="dcterms:W3CDTF">2018-12-25T19:27:21Z</dcterms:created>
  <dcterms:modified xsi:type="dcterms:W3CDTF">2018-12-25T19:29:10Z</dcterms:modified>
</cp:coreProperties>
</file>