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305" r:id="rId4"/>
    <p:sldId id="306" r:id="rId5"/>
    <p:sldId id="307" r:id="rId6"/>
    <p:sldId id="308" r:id="rId7"/>
    <p:sldId id="309" r:id="rId8"/>
    <p:sldId id="31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9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889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45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921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928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43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24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9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42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31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31085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965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63547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09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284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17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57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62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6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7" name="Isosceles Triangle 66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2" name="Isosceles Triangle 8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Isosceles Triangle 8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>
                <a:solidFill>
                  <a:srgbClr val="FFFFFF"/>
                </a:solidFill>
              </a:rPr>
              <a:t>Inorganic Chemistry</a:t>
            </a:r>
            <a:br>
              <a:rPr lang="en-US" sz="3600">
                <a:solidFill>
                  <a:srgbClr val="FFFFFF"/>
                </a:solidFill>
              </a:rPr>
            </a:br>
            <a:r>
              <a:rPr lang="en-US" sz="3600" b="1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The Second Course</a:t>
            </a: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By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Lecturer Sinan Midhat Al-Bayati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Prof. Anaam Majeed Rasheed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Asst. Lecturer Al-Ameen Bariz Omar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 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Supervised by: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r>
              <a:rPr lang="en-US" b="1">
                <a:solidFill>
                  <a:srgbClr val="FFFFFF"/>
                </a:solidFill>
              </a:rPr>
              <a:t>Dr. Rehab AbdulMahdi Al-Hassan</a:t>
            </a:r>
            <a:endParaRPr lang="en-US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5830D-53AD-4E07-8754-77CA8DD64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580" y="2395888"/>
            <a:ext cx="8596668" cy="206622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Experiment No. (3)</a:t>
            </a:r>
            <a:br>
              <a:rPr lang="en-US" dirty="0"/>
            </a:br>
            <a:r>
              <a:rPr lang="en-US" b="1" dirty="0"/>
              <a:t>Preparation of </a:t>
            </a:r>
            <a:r>
              <a:rPr lang="en-US" b="1" dirty="0" err="1"/>
              <a:t>HexaThiourea</a:t>
            </a:r>
            <a:r>
              <a:rPr lang="en-US" b="1" dirty="0"/>
              <a:t> Lead (II) Nitrate [Pb{Cs(NH</a:t>
            </a:r>
            <a:r>
              <a:rPr lang="en-US" b="1" baseline="-25000" dirty="0"/>
              <a:t>2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}</a:t>
            </a:r>
            <a:r>
              <a:rPr lang="en-US" b="1" baseline="-25000" dirty="0"/>
              <a:t>6</a:t>
            </a:r>
            <a:r>
              <a:rPr lang="en-US" b="1" dirty="0"/>
              <a:t>](NO</a:t>
            </a:r>
            <a:r>
              <a:rPr lang="en-US" b="1" baseline="-25000" dirty="0"/>
              <a:t>3</a:t>
            </a:r>
            <a:r>
              <a:rPr lang="en-US" b="1" dirty="0"/>
              <a:t>)</a:t>
            </a:r>
            <a:r>
              <a:rPr lang="en-US" b="1" baseline="-25000" dirty="0"/>
              <a:t>2</a:t>
            </a:r>
            <a:r>
              <a:rPr lang="en-US" b="1" dirty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961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0BDE5E-2762-4105-BE5B-2A31547FD6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7354" y="1081818"/>
            <a:ext cx="7470533" cy="385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5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35E9B-1577-41D1-823F-0DE2F7DEB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Procedure: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CED17-452C-4B9F-8028-E32ABCF90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Dissolve (0.25 gr) of lead nitrate Pb(NO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 in (5ml) of distilled water in beaker then heat it.</a:t>
            </a:r>
          </a:p>
          <a:p>
            <a:pPr lvl="0"/>
            <a:r>
              <a:rPr lang="en-US" dirty="0"/>
              <a:t>Dissolve (0.33 gr) of thiourea (NH</a:t>
            </a:r>
            <a:r>
              <a:rPr lang="en-US" baseline="-25000" dirty="0"/>
              <a:t>2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-C=S in (5 ml) of distilled water and then heat it</a:t>
            </a:r>
          </a:p>
          <a:p>
            <a:pPr lvl="0"/>
            <a:r>
              <a:rPr lang="en-US" dirty="0"/>
              <a:t>Mix the two solutions in one beaker and then cool the mix with ice bath; this will lead to produce separated colorless crystals in the form of needles.</a:t>
            </a:r>
          </a:p>
          <a:p>
            <a:pPr lvl="0"/>
            <a:r>
              <a:rPr lang="en-US" dirty="0"/>
              <a:t>Filter the solution, dry the crystals and weight out them.</a:t>
            </a:r>
          </a:p>
          <a:p>
            <a:pPr lvl="0"/>
            <a:r>
              <a:rPr lang="en-US" dirty="0"/>
              <a:t>Calculate the percentage of the complex.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303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2BA9D-B4A1-4F2A-95A4-2D6F721B2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A1D93-3FD6-4780-923E-38717BA29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Is the complex output stable? Why? What is the hybridization and structure formula of this complex?</a:t>
            </a:r>
          </a:p>
          <a:p>
            <a:pPr lvl="0"/>
            <a:r>
              <a:rPr lang="en-US" dirty="0"/>
              <a:t>What is the structure formula of this urea?</a:t>
            </a:r>
          </a:p>
          <a:p>
            <a:pPr lvl="0"/>
            <a:r>
              <a:rPr lang="en-US" dirty="0"/>
              <a:t>Calculate the oxidation state of Lead in this complex.</a:t>
            </a:r>
          </a:p>
          <a:p>
            <a:pPr lvl="0"/>
            <a:r>
              <a:rPr lang="en-US" dirty="0"/>
              <a:t>What is the basic idea of this experiment? Explain how </a:t>
            </a:r>
            <a:r>
              <a:rPr lang="en-US" dirty="0" err="1"/>
              <a:t>thiourealinked</a:t>
            </a:r>
            <a:r>
              <a:rPr lang="en-US" dirty="0"/>
              <a:t> with Lead, and draw the structure of this complex.</a:t>
            </a:r>
          </a:p>
          <a:p>
            <a:pPr lvl="0"/>
            <a:r>
              <a:rPr lang="en-US" dirty="0"/>
              <a:t>Calculate the theoretical mass obtained for complex and the percentage of it.</a:t>
            </a:r>
          </a:p>
          <a:p>
            <a:pPr lvl="0"/>
            <a:r>
              <a:rPr lang="en-US" dirty="0"/>
              <a:t>Give the properties of thiourea.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007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AD18D-F1B7-4CF5-B6A8-5ED8F75C3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The Fifth Group (V): The Nitrogen Group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2E6D5EC-07E8-4BDA-916F-D80E24D27A7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930400"/>
          <a:ext cx="5262403" cy="28591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9356">
                  <a:extLst>
                    <a:ext uri="{9D8B030D-6E8A-4147-A177-3AD203B41FA5}">
                      <a16:colId xmlns:a16="http://schemas.microsoft.com/office/drawing/2014/main" val="3171463651"/>
                    </a:ext>
                  </a:extLst>
                </a:gridCol>
                <a:gridCol w="1119307">
                  <a:extLst>
                    <a:ext uri="{9D8B030D-6E8A-4147-A177-3AD203B41FA5}">
                      <a16:colId xmlns:a16="http://schemas.microsoft.com/office/drawing/2014/main" val="4264811834"/>
                    </a:ext>
                  </a:extLst>
                </a:gridCol>
                <a:gridCol w="2463740">
                  <a:extLst>
                    <a:ext uri="{9D8B030D-6E8A-4147-A177-3AD203B41FA5}">
                      <a16:colId xmlns:a16="http://schemas.microsoft.com/office/drawing/2014/main" val="2918912970"/>
                    </a:ext>
                  </a:extLst>
                </a:gridCol>
              </a:tblGrid>
              <a:tr h="47653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The Elements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Symbol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Electronic Structure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4699976"/>
                  </a:ext>
                </a:extLst>
              </a:tr>
              <a:tr h="47653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Nitrogen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7</a:t>
                      </a:r>
                      <a:r>
                        <a:rPr lang="en-US" sz="1400">
                          <a:effectLst/>
                        </a:rPr>
                        <a:t>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[He] 2s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2p</a:t>
                      </a:r>
                      <a:r>
                        <a:rPr lang="en-US" sz="1400" baseline="300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5654574"/>
                  </a:ext>
                </a:extLst>
              </a:tr>
              <a:tr h="47653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Phosphorous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15</a:t>
                      </a:r>
                      <a:r>
                        <a:rPr lang="en-US" sz="1400">
                          <a:effectLst/>
                        </a:rPr>
                        <a:t>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10</a:t>
                      </a:r>
                      <a:r>
                        <a:rPr lang="en-US" sz="1400">
                          <a:effectLst/>
                        </a:rPr>
                        <a:t>[Ne] 3s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3p</a:t>
                      </a:r>
                      <a:r>
                        <a:rPr lang="en-US" sz="1400" baseline="300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9548134"/>
                  </a:ext>
                </a:extLst>
              </a:tr>
              <a:tr h="47653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Arsenic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33</a:t>
                      </a:r>
                      <a:r>
                        <a:rPr lang="en-US" sz="1400">
                          <a:effectLst/>
                        </a:rPr>
                        <a:t>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18</a:t>
                      </a:r>
                      <a:r>
                        <a:rPr lang="en-US" sz="1400">
                          <a:effectLst/>
                        </a:rPr>
                        <a:t>[Ar] 3d</a:t>
                      </a:r>
                      <a:r>
                        <a:rPr lang="en-US" sz="1400" baseline="30000">
                          <a:effectLst/>
                        </a:rPr>
                        <a:t>10</a:t>
                      </a:r>
                      <a:r>
                        <a:rPr lang="en-US" sz="1400">
                          <a:effectLst/>
                        </a:rPr>
                        <a:t> 4s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4p</a:t>
                      </a:r>
                      <a:r>
                        <a:rPr lang="en-US" sz="1400" baseline="300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7531749"/>
                  </a:ext>
                </a:extLst>
              </a:tr>
              <a:tr h="47653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Antimony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51</a:t>
                      </a:r>
                      <a:r>
                        <a:rPr lang="en-US" sz="1400">
                          <a:effectLst/>
                        </a:rPr>
                        <a:t>Sb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36</a:t>
                      </a:r>
                      <a:r>
                        <a:rPr lang="en-US" sz="1400">
                          <a:effectLst/>
                        </a:rPr>
                        <a:t>[Kr] 4d</a:t>
                      </a:r>
                      <a:r>
                        <a:rPr lang="en-US" sz="1400" baseline="30000">
                          <a:effectLst/>
                        </a:rPr>
                        <a:t>10</a:t>
                      </a:r>
                      <a:r>
                        <a:rPr lang="en-US" sz="1400">
                          <a:effectLst/>
                        </a:rPr>
                        <a:t> 5s</a:t>
                      </a:r>
                      <a:r>
                        <a:rPr lang="en-US" sz="1400" baseline="30000">
                          <a:effectLst/>
                        </a:rPr>
                        <a:t>2</a:t>
                      </a:r>
                      <a:r>
                        <a:rPr lang="en-US" sz="1400">
                          <a:effectLst/>
                        </a:rPr>
                        <a:t> 5p</a:t>
                      </a:r>
                      <a:r>
                        <a:rPr lang="en-US" sz="1400" baseline="300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39445"/>
                  </a:ext>
                </a:extLst>
              </a:tr>
              <a:tr h="47653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Bismuth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>
                          <a:effectLst/>
                        </a:rPr>
                        <a:t>83</a:t>
                      </a:r>
                      <a:r>
                        <a:rPr lang="en-US" sz="1400">
                          <a:effectLst/>
                        </a:rPr>
                        <a:t>Bi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aseline="-25000" dirty="0">
                          <a:effectLst/>
                        </a:rPr>
                        <a:t>54</a:t>
                      </a: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err="1">
                          <a:effectLst/>
                        </a:rPr>
                        <a:t>Xe</a:t>
                      </a:r>
                      <a:r>
                        <a:rPr lang="en-US" sz="1400" dirty="0">
                          <a:effectLst/>
                        </a:rPr>
                        <a:t>] 4f</a:t>
                      </a:r>
                      <a:r>
                        <a:rPr lang="en-US" sz="1400" baseline="30000" dirty="0">
                          <a:effectLst/>
                        </a:rPr>
                        <a:t>14</a:t>
                      </a:r>
                      <a:r>
                        <a:rPr lang="en-US" sz="1400" dirty="0">
                          <a:effectLst/>
                        </a:rPr>
                        <a:t> 5d</a:t>
                      </a:r>
                      <a:r>
                        <a:rPr lang="en-US" sz="1400" baseline="30000" dirty="0">
                          <a:effectLst/>
                        </a:rPr>
                        <a:t>10</a:t>
                      </a:r>
                      <a:r>
                        <a:rPr lang="en-US" sz="1400" dirty="0">
                          <a:effectLst/>
                        </a:rPr>
                        <a:t> 6s</a:t>
                      </a:r>
                      <a:r>
                        <a:rPr lang="en-US" sz="1400" baseline="300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 6p</a:t>
                      </a:r>
                      <a:r>
                        <a:rPr lang="en-US" sz="1400" baseline="30000" dirty="0">
                          <a:effectLst/>
                        </a:rPr>
                        <a:t>3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2557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97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9F181-90F8-4742-BA4C-413872454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19584-0ECF-4B70-B90B-ED3D4D4F9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Give the oxidation state for N, and P, with examples.</a:t>
            </a:r>
          </a:p>
          <a:p>
            <a:pPr lvl="0"/>
            <a:r>
              <a:rPr lang="en-US" dirty="0"/>
              <a:t>Explain the increase of electropositive from </a:t>
            </a:r>
            <a:r>
              <a:rPr lang="en-US" dirty="0" err="1"/>
              <a:t>N→Bi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Phosphoric acid H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3</a:t>
            </a:r>
            <a:r>
              <a:rPr lang="en-US" dirty="0"/>
              <a:t>, and </a:t>
            </a:r>
            <a:r>
              <a:rPr lang="en-US" dirty="0" err="1"/>
              <a:t>hypophosphorous</a:t>
            </a:r>
            <a:r>
              <a:rPr lang="en-US" dirty="0"/>
              <a:t> acid H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2</a:t>
            </a:r>
            <a:r>
              <a:rPr lang="en-US" dirty="0"/>
              <a:t>, give the structure of each acid and explain –pH group that do not </a:t>
            </a:r>
            <a:r>
              <a:rPr lang="en-US" dirty="0" err="1"/>
              <a:t>reactwith</a:t>
            </a:r>
            <a:r>
              <a:rPr lang="en-US" dirty="0"/>
              <a:t> NaOH.</a:t>
            </a:r>
          </a:p>
          <a:p>
            <a:pPr lvl="0"/>
            <a:r>
              <a:rPr lang="en-US" dirty="0"/>
              <a:t>Why oxidation state (</a:t>
            </a:r>
            <a:r>
              <a:rPr lang="en-US" baseline="30000" dirty="0"/>
              <a:t>+3</a:t>
            </a:r>
            <a:r>
              <a:rPr lang="en-US" dirty="0"/>
              <a:t>) becomes more stable from </a:t>
            </a:r>
            <a:r>
              <a:rPr lang="en-US" dirty="0" err="1"/>
              <a:t>N→Bi</a:t>
            </a:r>
            <a:r>
              <a:rPr lang="en-US" dirty="0"/>
              <a:t>?</a:t>
            </a:r>
          </a:p>
          <a:p>
            <a:pPr lvl="0"/>
            <a:r>
              <a:rPr lang="en-US" dirty="0"/>
              <a:t>Give the structure of N</a:t>
            </a:r>
            <a:r>
              <a:rPr lang="en-US" baseline="-25000" dirty="0"/>
              <a:t>2</a:t>
            </a:r>
            <a:r>
              <a:rPr lang="en-US" dirty="0"/>
              <a:t>, PF</a:t>
            </a:r>
            <a:r>
              <a:rPr lang="en-US" baseline="-25000" dirty="0"/>
              <a:t>6</a:t>
            </a:r>
            <a:r>
              <a:rPr lang="en-US" baseline="30000" dirty="0"/>
              <a:t>-</a:t>
            </a:r>
            <a:r>
              <a:rPr lang="en-US" dirty="0"/>
              <a:t>, PF</a:t>
            </a:r>
            <a:r>
              <a:rPr lang="en-US" baseline="-25000" dirty="0"/>
              <a:t>3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Why the stability of hydrides decrease in the series:</a:t>
            </a:r>
          </a:p>
          <a:p>
            <a:r>
              <a:rPr lang="en-US" dirty="0"/>
              <a:t>NH</a:t>
            </a:r>
            <a:r>
              <a:rPr lang="en-US" baseline="-25000" dirty="0"/>
              <a:t>3</a:t>
            </a:r>
            <a:r>
              <a:rPr lang="en-US" dirty="0"/>
              <a:t>, PH</a:t>
            </a:r>
            <a:r>
              <a:rPr lang="en-US" baseline="-25000" dirty="0"/>
              <a:t>3</a:t>
            </a:r>
            <a:r>
              <a:rPr lang="en-US" dirty="0"/>
              <a:t>, AsH</a:t>
            </a:r>
            <a:r>
              <a:rPr lang="en-US" baseline="-25000" dirty="0"/>
              <a:t>3</a:t>
            </a:r>
            <a:r>
              <a:rPr lang="en-US" dirty="0"/>
              <a:t>, SbH</a:t>
            </a:r>
            <a:r>
              <a:rPr lang="en-US" baseline="-25000" dirty="0"/>
              <a:t>3</a:t>
            </a:r>
            <a:r>
              <a:rPr lang="en-US" dirty="0"/>
              <a:t>, and BiH</a:t>
            </a:r>
            <a:r>
              <a:rPr lang="en-US" baseline="-25000" dirty="0"/>
              <a:t>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66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362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Inorganic Chemistry Practical II </vt:lpstr>
      <vt:lpstr>Experiment No. (3) Preparation of HexaThiourea Lead (II) Nitrate [Pb{Cs(NH2)2}6](NO3)2:</vt:lpstr>
      <vt:lpstr>PowerPoint Presentation</vt:lpstr>
      <vt:lpstr>Procedure: </vt:lpstr>
      <vt:lpstr>Questions: </vt:lpstr>
      <vt:lpstr>The Fifth Group (V): The Nitrogen Group 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3</cp:revision>
  <dcterms:created xsi:type="dcterms:W3CDTF">2018-12-25T19:27:21Z</dcterms:created>
  <dcterms:modified xsi:type="dcterms:W3CDTF">2018-12-25T19:28:44Z</dcterms:modified>
</cp:coreProperties>
</file>