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5" r:id="rId3"/>
    <p:sldId id="305" r:id="rId4"/>
    <p:sldId id="306" r:id="rId5"/>
    <p:sldId id="307" r:id="rId6"/>
    <p:sldId id="308" r:id="rId7"/>
    <p:sldId id="309" r:id="rId8"/>
    <p:sldId id="31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090-A034-4E80-ACEC-99FF5C439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AAAF9-28DA-43F5-BB84-5B7A23363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E6DDD-3CA0-4F16-BB61-1655082B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7AADC-B4AD-40F6-8FF1-4B00B845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D3F37-9E55-4921-9F53-7D2DA976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5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CD3F-C29F-4CC8-9C22-C006ED6F9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1FC25-595D-4E10-8B57-9F9D48C9E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42EC5-EFEE-4980-A8C4-F147E429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B251C-271A-4B2B-94A5-770EA6BAD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878DF-398B-4866-8745-2732E986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4593EC-C687-444D-9420-DBAE4A5314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0DF4D-B35C-466D-8973-E7E540E36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C7EF6-7F90-4F46-9C29-54CF2160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50AD5-5C3F-4EB8-9AD5-0DD1099A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E1330-3B75-4A4F-9C72-48B5FCD1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74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09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88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45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21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2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43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24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9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2B622-78DF-44DB-BAF0-EA86C20FA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1EECD-64ED-4353-8EAB-243CF6234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4FCB3-0894-452D-8C6A-8631F7C5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5E517-0898-4C6C-9539-50D48150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29EE4-5839-492C-A400-AA43B52A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94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42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3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31085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965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63547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09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284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CECF8-146A-4EC3-B942-D9041450B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20704-54A3-4B4C-B013-2A21BBE00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08AA0-0F13-43CC-AD4D-7C22DB5C0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09190-1DA5-41F8-AB8F-3B6E462C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1B217-566A-4501-988C-2D6B9DC90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2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F28D-D4CB-4041-89C3-90BA8D1F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CD4A2-10E7-44DD-B095-E3D3F379C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91DC6-814E-4456-B653-2EC6941BF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F81FD-412D-4629-8579-508DF504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C0C74-EEAE-4F3F-9C2A-0D1B761A6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C64B2-E051-432C-9A67-2FF25DB35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F07B-2105-4F68-8A9A-9497D6C88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1B5E1-1E55-4F28-BCCF-5C006CA32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2AA2A-0825-4A8D-81E4-CBE6EEE92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9E7CE-38EC-4795-9396-F465A815B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F038FA-F52B-4EF7-A32D-2515B6511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03D1A-D67B-4BDC-894F-C7E415C1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F7A79B-6617-4CE0-B357-8DC306F1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BF3DB5-CB77-4CA1-998D-E264BAB8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4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8FE7C-02D8-4870-B476-98384DBB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03A58-7FAF-4B94-AAAE-64EDC3AFE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1C592-CD4D-48D2-885E-D0FAF7A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24EBF-ABAB-4892-9854-CE9382DD5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8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8F001-1BE6-4741-8894-D59ADED4D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8097C-F668-4113-8E20-E1343517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AF625-C33E-494C-BE8A-BFB81F8D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5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4202F-A4C8-42CB-932F-C5FF280C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ECB0C-71D4-47BC-8F6F-B82AF6761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DC0A3-EB19-4D8D-A612-D028016DF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4DC62-EBEA-4E9F-88B1-98405853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05973-9804-44B3-82DE-0B324248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B2797-A42E-4E51-A654-FFC8DD62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7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87C6C-3375-48F0-9CD1-771A2E81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0B62D8-8E6A-44E2-A34F-52B2CA6FB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81BB0-01AB-4E83-8CA9-AF00950FD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81D7B-DC1A-4C4D-9278-A45B4F36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7337F-E770-4EE2-85CC-57C86F29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38CCF-9EB5-43ED-A654-AAC903C8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5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1CCFEA-6A7C-4FDE-8B0C-6208D9FEF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28314-487E-42BF-9C23-4FFBE1B46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F6CAC-6A3C-4B93-BB38-3A6F56287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91F80-491D-4C49-958A-765BD2871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A7D76-A401-4B7A-BE1A-22C184894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6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7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57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D169D2-B46B-4A7D-BE77-315B756CC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>
                <a:solidFill>
                  <a:srgbClr val="FFFFFF"/>
                </a:solidFill>
              </a:rPr>
              <a:t>Inorganic Chemistry</a:t>
            </a:r>
            <a:br>
              <a:rPr lang="en-US" sz="3600">
                <a:solidFill>
                  <a:srgbClr val="FFFFFF"/>
                </a:solidFill>
              </a:rPr>
            </a:br>
            <a:r>
              <a:rPr lang="en-US" sz="3600" b="1">
                <a:solidFill>
                  <a:srgbClr val="FFFFFF"/>
                </a:solidFill>
              </a:rPr>
              <a:t>Practical II</a:t>
            </a:r>
            <a:br>
              <a:rPr lang="en-US" sz="3600">
                <a:solidFill>
                  <a:srgbClr val="FFFFFF"/>
                </a:solidFill>
              </a:rPr>
            </a:br>
            <a:endParaRPr lang="en-US" sz="3600">
              <a:solidFill>
                <a:srgbClr val="FFFFFF"/>
              </a:solidFill>
            </a:endParaRPr>
          </a:p>
        </p:txBody>
      </p:sp>
      <p:pic>
        <p:nvPicPr>
          <p:cNvPr id="53" name="Graphic 6" descr="Flask">
            <a:extLst>
              <a:ext uri="{FF2B5EF4-FFF2-40B4-BE49-F238E27FC236}">
                <a16:creationId xmlns:a16="http://schemas.microsoft.com/office/drawing/2014/main" id="{6A13F8DE-FE0B-49A6-BA89-FCFDBEE5A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8EDA519-C170-4F8F-916A-134B463FD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1725" y="2837329"/>
            <a:ext cx="4512988" cy="33179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The Second Course</a:t>
            </a: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By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Lecturer Sinan Midhat Al-Bayati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Asst. Prof. Anaam Majeed Rasheed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Asst. Lecturer Al-Ameen Bariz Omar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 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Supervised by: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Dr. Rehab AbdulMahdi Al-Hassan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27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5830D-53AD-4E07-8754-77CA8DD64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580" y="2395888"/>
            <a:ext cx="8596668" cy="2066224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Experiment No. (3)</a:t>
            </a:r>
            <a:br>
              <a:rPr lang="en-US" dirty="0"/>
            </a:br>
            <a:r>
              <a:rPr lang="en-US" b="1" dirty="0"/>
              <a:t>Preparation of </a:t>
            </a:r>
            <a:r>
              <a:rPr lang="en-US" b="1" dirty="0" err="1"/>
              <a:t>HexaThiourea</a:t>
            </a:r>
            <a:r>
              <a:rPr lang="en-US" b="1" dirty="0"/>
              <a:t> Lead (II) Nitrate [Pb{Cs(NH</a:t>
            </a:r>
            <a:r>
              <a:rPr lang="en-US" b="1" baseline="-25000" dirty="0"/>
              <a:t>2</a:t>
            </a:r>
            <a:r>
              <a:rPr lang="en-US" b="1" dirty="0"/>
              <a:t>)</a:t>
            </a:r>
            <a:r>
              <a:rPr lang="en-US" b="1" baseline="-25000" dirty="0"/>
              <a:t>2</a:t>
            </a:r>
            <a:r>
              <a:rPr lang="en-US" b="1" dirty="0"/>
              <a:t>}</a:t>
            </a:r>
            <a:r>
              <a:rPr lang="en-US" b="1" baseline="-25000" dirty="0"/>
              <a:t>6</a:t>
            </a:r>
            <a:r>
              <a:rPr lang="en-US" b="1" dirty="0"/>
              <a:t>](NO</a:t>
            </a:r>
            <a:r>
              <a:rPr lang="en-US" b="1" baseline="-25000" dirty="0"/>
              <a:t>3</a:t>
            </a:r>
            <a:r>
              <a:rPr lang="en-US" b="1" dirty="0"/>
              <a:t>)</a:t>
            </a:r>
            <a:r>
              <a:rPr lang="en-US" b="1" baseline="-25000" dirty="0"/>
              <a:t>2</a:t>
            </a:r>
            <a:r>
              <a:rPr lang="en-US" b="1" dirty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96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0BDE5E-2762-4105-BE5B-2A31547FD6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354" y="1081818"/>
            <a:ext cx="7470533" cy="385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5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35E9B-1577-41D1-823F-0DE2F7DEB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Procedure: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CED17-452C-4B9F-8028-E32ABCF90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Dissolve (0.25 gr) of lead nitrate Pb(NO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 in (5ml) of distilled water in beaker then heat it.</a:t>
            </a:r>
          </a:p>
          <a:p>
            <a:pPr lvl="0"/>
            <a:r>
              <a:rPr lang="en-US" dirty="0"/>
              <a:t>Dissolve (0.33 gr) of thiourea (NH</a:t>
            </a:r>
            <a:r>
              <a:rPr lang="en-US" baseline="-25000" dirty="0"/>
              <a:t>2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-C=S in (5 ml) of distilled water and then heat it</a:t>
            </a:r>
          </a:p>
          <a:p>
            <a:pPr lvl="0"/>
            <a:r>
              <a:rPr lang="en-US" dirty="0"/>
              <a:t>Mix the two solutions in one beaker and then cool the mix with ice bath; this will lead to produce separated colorless crystals in the form of needles.</a:t>
            </a:r>
          </a:p>
          <a:p>
            <a:pPr lvl="0"/>
            <a:r>
              <a:rPr lang="en-US" dirty="0"/>
              <a:t>Filter the solution, dry the crystals and weight out them.</a:t>
            </a:r>
          </a:p>
          <a:p>
            <a:pPr lvl="0"/>
            <a:r>
              <a:rPr lang="en-US" dirty="0"/>
              <a:t>Calculate the percentage of the complex.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03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2BA9D-B4A1-4F2A-95A4-2D6F721B2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A1D93-3FD6-4780-923E-38717BA29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Is the complex output stable? Why? What is the hybridization and structure formula of this complex?</a:t>
            </a:r>
          </a:p>
          <a:p>
            <a:pPr lvl="0"/>
            <a:r>
              <a:rPr lang="en-US" dirty="0"/>
              <a:t>What is the structure formula of this urea?</a:t>
            </a:r>
          </a:p>
          <a:p>
            <a:pPr lvl="0"/>
            <a:r>
              <a:rPr lang="en-US" dirty="0"/>
              <a:t>Calculate the oxidation state of Lead in this complex.</a:t>
            </a:r>
          </a:p>
          <a:p>
            <a:pPr lvl="0"/>
            <a:r>
              <a:rPr lang="en-US" dirty="0"/>
              <a:t>What is the basic idea of this experiment? Explain how </a:t>
            </a:r>
            <a:r>
              <a:rPr lang="en-US" dirty="0" err="1"/>
              <a:t>thiourealinked</a:t>
            </a:r>
            <a:r>
              <a:rPr lang="en-US" dirty="0"/>
              <a:t> with Lead, and draw the structure of this complex.</a:t>
            </a:r>
          </a:p>
          <a:p>
            <a:pPr lvl="0"/>
            <a:r>
              <a:rPr lang="en-US" dirty="0"/>
              <a:t>Calculate the theoretical mass obtained for complex and the percentage of it.</a:t>
            </a:r>
          </a:p>
          <a:p>
            <a:pPr lvl="0"/>
            <a:r>
              <a:rPr lang="en-US" dirty="0"/>
              <a:t>Give the properties of thiourea.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007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AD18D-F1B7-4CF5-B6A8-5ED8F75C3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Fifth Group (V): The Nitrogen Group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2E6D5EC-07E8-4BDA-916F-D80E24D27A7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28800" y="1930400"/>
          <a:ext cx="5262403" cy="2859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9356">
                  <a:extLst>
                    <a:ext uri="{9D8B030D-6E8A-4147-A177-3AD203B41FA5}">
                      <a16:colId xmlns:a16="http://schemas.microsoft.com/office/drawing/2014/main" val="3171463651"/>
                    </a:ext>
                  </a:extLst>
                </a:gridCol>
                <a:gridCol w="1119307">
                  <a:extLst>
                    <a:ext uri="{9D8B030D-6E8A-4147-A177-3AD203B41FA5}">
                      <a16:colId xmlns:a16="http://schemas.microsoft.com/office/drawing/2014/main" val="4264811834"/>
                    </a:ext>
                  </a:extLst>
                </a:gridCol>
                <a:gridCol w="2463740">
                  <a:extLst>
                    <a:ext uri="{9D8B030D-6E8A-4147-A177-3AD203B41FA5}">
                      <a16:colId xmlns:a16="http://schemas.microsoft.com/office/drawing/2014/main" val="2918912970"/>
                    </a:ext>
                  </a:extLst>
                </a:gridCol>
              </a:tblGrid>
              <a:tr h="47653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The Elements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Symbol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Electronic Structure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4699976"/>
                  </a:ext>
                </a:extLst>
              </a:tr>
              <a:tr h="47653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Nitrogen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7</a:t>
                      </a: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2</a:t>
                      </a:r>
                      <a:r>
                        <a:rPr lang="en-US" sz="1400">
                          <a:effectLst/>
                        </a:rPr>
                        <a:t>[He] 2s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r>
                        <a:rPr lang="en-US" sz="1400">
                          <a:effectLst/>
                        </a:rPr>
                        <a:t> 2p</a:t>
                      </a:r>
                      <a:r>
                        <a:rPr lang="en-US" sz="1400" baseline="30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5654574"/>
                  </a:ext>
                </a:extLst>
              </a:tr>
              <a:tr h="47653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Phosphorous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15</a:t>
                      </a:r>
                      <a:r>
                        <a:rPr lang="en-US" sz="1400">
                          <a:effectLst/>
                        </a:rPr>
                        <a:t>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10</a:t>
                      </a:r>
                      <a:r>
                        <a:rPr lang="en-US" sz="1400">
                          <a:effectLst/>
                        </a:rPr>
                        <a:t>[Ne] 3s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r>
                        <a:rPr lang="en-US" sz="1400">
                          <a:effectLst/>
                        </a:rPr>
                        <a:t> 3p</a:t>
                      </a:r>
                      <a:r>
                        <a:rPr lang="en-US" sz="1400" baseline="30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9548134"/>
                  </a:ext>
                </a:extLst>
              </a:tr>
              <a:tr h="47653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Arsenic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33</a:t>
                      </a:r>
                      <a:r>
                        <a:rPr lang="en-US" sz="1400">
                          <a:effectLst/>
                        </a:rPr>
                        <a:t>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18</a:t>
                      </a:r>
                      <a:r>
                        <a:rPr lang="en-US" sz="1400">
                          <a:effectLst/>
                        </a:rPr>
                        <a:t>[Ar] 3d</a:t>
                      </a:r>
                      <a:r>
                        <a:rPr lang="en-US" sz="1400" baseline="30000">
                          <a:effectLst/>
                        </a:rPr>
                        <a:t>10</a:t>
                      </a:r>
                      <a:r>
                        <a:rPr lang="en-US" sz="1400">
                          <a:effectLst/>
                        </a:rPr>
                        <a:t> 4s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r>
                        <a:rPr lang="en-US" sz="1400">
                          <a:effectLst/>
                        </a:rPr>
                        <a:t> 4p</a:t>
                      </a:r>
                      <a:r>
                        <a:rPr lang="en-US" sz="1400" baseline="30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7531749"/>
                  </a:ext>
                </a:extLst>
              </a:tr>
              <a:tr h="47653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Antimony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51</a:t>
                      </a:r>
                      <a:r>
                        <a:rPr lang="en-US" sz="1400">
                          <a:effectLst/>
                        </a:rPr>
                        <a:t>Sb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36</a:t>
                      </a:r>
                      <a:r>
                        <a:rPr lang="en-US" sz="1400">
                          <a:effectLst/>
                        </a:rPr>
                        <a:t>[Kr] 4d</a:t>
                      </a:r>
                      <a:r>
                        <a:rPr lang="en-US" sz="1400" baseline="30000">
                          <a:effectLst/>
                        </a:rPr>
                        <a:t>10</a:t>
                      </a:r>
                      <a:r>
                        <a:rPr lang="en-US" sz="1400">
                          <a:effectLst/>
                        </a:rPr>
                        <a:t> 5s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r>
                        <a:rPr lang="en-US" sz="1400">
                          <a:effectLst/>
                        </a:rPr>
                        <a:t> 5p</a:t>
                      </a:r>
                      <a:r>
                        <a:rPr lang="en-US" sz="1400" baseline="30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39445"/>
                  </a:ext>
                </a:extLst>
              </a:tr>
              <a:tr h="47653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Bismuth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83</a:t>
                      </a:r>
                      <a:r>
                        <a:rPr lang="en-US" sz="1400">
                          <a:effectLst/>
                        </a:rPr>
                        <a:t>Bi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 dirty="0">
                          <a:effectLst/>
                        </a:rPr>
                        <a:t>54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Xe</a:t>
                      </a:r>
                      <a:r>
                        <a:rPr lang="en-US" sz="1400" dirty="0">
                          <a:effectLst/>
                        </a:rPr>
                        <a:t>] 4f</a:t>
                      </a:r>
                      <a:r>
                        <a:rPr lang="en-US" sz="1400" baseline="30000" dirty="0">
                          <a:effectLst/>
                        </a:rPr>
                        <a:t>14</a:t>
                      </a:r>
                      <a:r>
                        <a:rPr lang="en-US" sz="1400" dirty="0">
                          <a:effectLst/>
                        </a:rPr>
                        <a:t> 5d</a:t>
                      </a:r>
                      <a:r>
                        <a:rPr lang="en-US" sz="1400" baseline="30000" dirty="0">
                          <a:effectLst/>
                        </a:rPr>
                        <a:t>10</a:t>
                      </a:r>
                      <a:r>
                        <a:rPr lang="en-US" sz="1400" dirty="0">
                          <a:effectLst/>
                        </a:rPr>
                        <a:t> 6s</a:t>
                      </a:r>
                      <a:r>
                        <a:rPr lang="en-US" sz="1400" baseline="30000" dirty="0">
                          <a:effectLst/>
                        </a:rPr>
                        <a:t>2</a:t>
                      </a:r>
                      <a:r>
                        <a:rPr lang="en-US" sz="1400" dirty="0">
                          <a:effectLst/>
                        </a:rPr>
                        <a:t> 6p</a:t>
                      </a:r>
                      <a:r>
                        <a:rPr lang="en-US" sz="1400" baseline="300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255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97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9F181-90F8-4742-BA4C-413872454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19584-0ECF-4B70-B90B-ED3D4D4F9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Give the oxidation state for N, and P, with examples.</a:t>
            </a:r>
          </a:p>
          <a:p>
            <a:pPr lvl="0"/>
            <a:r>
              <a:rPr lang="en-US" dirty="0"/>
              <a:t>Explain the increase of electropositive from </a:t>
            </a:r>
            <a:r>
              <a:rPr lang="en-US" dirty="0" err="1"/>
              <a:t>N→Bi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Phosphoric acid H</a:t>
            </a:r>
            <a:r>
              <a:rPr lang="en-US" baseline="-25000" dirty="0"/>
              <a:t>3</a:t>
            </a:r>
            <a:r>
              <a:rPr lang="en-US" dirty="0"/>
              <a:t>PO</a:t>
            </a:r>
            <a:r>
              <a:rPr lang="en-US" baseline="-25000" dirty="0"/>
              <a:t>3</a:t>
            </a:r>
            <a:r>
              <a:rPr lang="en-US" dirty="0"/>
              <a:t>, and </a:t>
            </a:r>
            <a:r>
              <a:rPr lang="en-US" dirty="0" err="1"/>
              <a:t>hypophosphorous</a:t>
            </a:r>
            <a:r>
              <a:rPr lang="en-US" dirty="0"/>
              <a:t> acid H</a:t>
            </a:r>
            <a:r>
              <a:rPr lang="en-US" baseline="-25000" dirty="0"/>
              <a:t>3</a:t>
            </a:r>
            <a:r>
              <a:rPr lang="en-US" dirty="0"/>
              <a:t>PO</a:t>
            </a:r>
            <a:r>
              <a:rPr lang="en-US" baseline="-25000" dirty="0"/>
              <a:t>2</a:t>
            </a:r>
            <a:r>
              <a:rPr lang="en-US" dirty="0"/>
              <a:t>, give the structure of each acid and explain –pH group that do not </a:t>
            </a:r>
            <a:r>
              <a:rPr lang="en-US" dirty="0" err="1"/>
              <a:t>reactwith</a:t>
            </a:r>
            <a:r>
              <a:rPr lang="en-US" dirty="0"/>
              <a:t> NaOH.</a:t>
            </a:r>
          </a:p>
          <a:p>
            <a:pPr lvl="0"/>
            <a:r>
              <a:rPr lang="en-US" dirty="0"/>
              <a:t>Why oxidation state (</a:t>
            </a:r>
            <a:r>
              <a:rPr lang="en-US" baseline="30000" dirty="0"/>
              <a:t>+3</a:t>
            </a:r>
            <a:r>
              <a:rPr lang="en-US" dirty="0"/>
              <a:t>) becomes more stable from </a:t>
            </a:r>
            <a:r>
              <a:rPr lang="en-US" dirty="0" err="1"/>
              <a:t>N→Bi</a:t>
            </a:r>
            <a:r>
              <a:rPr lang="en-US" dirty="0"/>
              <a:t>?</a:t>
            </a:r>
          </a:p>
          <a:p>
            <a:pPr lvl="0"/>
            <a:r>
              <a:rPr lang="en-US" dirty="0"/>
              <a:t>Give the structure of N</a:t>
            </a:r>
            <a:r>
              <a:rPr lang="en-US" baseline="-25000" dirty="0"/>
              <a:t>2</a:t>
            </a:r>
            <a:r>
              <a:rPr lang="en-US" dirty="0"/>
              <a:t>, PF</a:t>
            </a:r>
            <a:r>
              <a:rPr lang="en-US" baseline="-25000" dirty="0"/>
              <a:t>6</a:t>
            </a:r>
            <a:r>
              <a:rPr lang="en-US" baseline="30000" dirty="0"/>
              <a:t>-</a:t>
            </a:r>
            <a:r>
              <a:rPr lang="en-US" dirty="0"/>
              <a:t>, PF</a:t>
            </a:r>
            <a:r>
              <a:rPr lang="en-US" baseline="-25000" dirty="0"/>
              <a:t>3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Why the stability of hydrides decrease in the series:</a:t>
            </a:r>
          </a:p>
          <a:p>
            <a:r>
              <a:rPr lang="en-US" dirty="0"/>
              <a:t>NH</a:t>
            </a:r>
            <a:r>
              <a:rPr lang="en-US" baseline="-25000" dirty="0"/>
              <a:t>3</a:t>
            </a:r>
            <a:r>
              <a:rPr lang="en-US" dirty="0"/>
              <a:t>, PH</a:t>
            </a:r>
            <a:r>
              <a:rPr lang="en-US" baseline="-25000" dirty="0"/>
              <a:t>3</a:t>
            </a:r>
            <a:r>
              <a:rPr lang="en-US" dirty="0"/>
              <a:t>, AsH</a:t>
            </a:r>
            <a:r>
              <a:rPr lang="en-US" baseline="-25000" dirty="0"/>
              <a:t>3</a:t>
            </a:r>
            <a:r>
              <a:rPr lang="en-US" dirty="0"/>
              <a:t>, SbH</a:t>
            </a:r>
            <a:r>
              <a:rPr lang="en-US" baseline="-25000" dirty="0"/>
              <a:t>3</a:t>
            </a:r>
            <a:r>
              <a:rPr lang="en-US" dirty="0"/>
              <a:t>, and BiH</a:t>
            </a:r>
            <a:r>
              <a:rPr lang="en-US" baseline="-25000" dirty="0"/>
              <a:t>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66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362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Wingdings 3</vt:lpstr>
      <vt:lpstr>Office Theme</vt:lpstr>
      <vt:lpstr>Facet</vt:lpstr>
      <vt:lpstr>Inorganic Chemistry Practical II </vt:lpstr>
      <vt:lpstr>Experiment No. (3) Preparation of HexaThiourea Lead (II) Nitrate [Pb{Cs(NH2)2}6](NO3)2:</vt:lpstr>
      <vt:lpstr>PowerPoint Presentation</vt:lpstr>
      <vt:lpstr>Procedure: </vt:lpstr>
      <vt:lpstr>Questions: </vt:lpstr>
      <vt:lpstr>The Fifth Group (V): The Nitrogen Group </vt:lpstr>
      <vt:lpstr>Questions: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Inorganic Chemistry Practical II </dc:title>
  <dc:creator>Salih Al-Jumaili</dc:creator>
  <cp:lastModifiedBy>Salih Al-Jumaili</cp:lastModifiedBy>
  <cp:revision>3</cp:revision>
  <dcterms:created xsi:type="dcterms:W3CDTF">2018-12-25T19:27:21Z</dcterms:created>
  <dcterms:modified xsi:type="dcterms:W3CDTF">2018-12-25T19:28:44Z</dcterms:modified>
</cp:coreProperties>
</file>