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95" r:id="rId3"/>
    <p:sldId id="296" r:id="rId4"/>
    <p:sldId id="297" r:id="rId5"/>
    <p:sldId id="298" r:id="rId6"/>
    <p:sldId id="299" r:id="rId7"/>
    <p:sldId id="30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91" d="100"/>
          <a:sy n="91" d="100"/>
        </p:scale>
        <p:origin x="72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D2090-A034-4E80-ACEC-99FF5C4391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0AAAF9-28DA-43F5-BB84-5B7A233636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9E6DDD-3CA0-4F16-BB61-1655082BD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27AADC-B4AD-40F6-8FF1-4B00B8457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ED3F37-9E55-4921-9F53-7D2DA976B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856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ACD3F-C29F-4CC8-9C22-C006ED6F9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F1FC25-595D-4E10-8B57-9F9D48C9E2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B42EC5-EFEE-4980-A8C4-F147E4292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DB251C-271A-4B2B-94A5-770EA6BAD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8878DF-398B-4866-8745-2732E9866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83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74593EC-C687-444D-9420-DBAE4A5314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90DF4D-B35C-466D-8973-E7E540E36D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4C7EF6-7F90-4F46-9C29-54CF21601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950AD5-5C3F-4EB8-9AD5-0DD1099A9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BE1330-3B75-4A4F-9C72-48B5FCD12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7748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9989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9667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8391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947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03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8473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8358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297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32B622-78DF-44DB-BAF0-EA86C20FA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01EECD-64ED-4353-8EAB-243CF6234B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74FCB3-0894-452D-8C6A-8631F7C5C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15E517-0898-4C6C-9539-50D48150A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329EE4-5839-492C-A400-AA43B52A2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6942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8841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0459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7768029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96625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0872619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41183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6666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640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CECF8-146A-4EC3-B942-D9041450BA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620704-54A3-4B4C-B013-2A21BBE009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908AA0-0F13-43CC-AD4D-7C22DB5C0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509190-1DA5-41F8-AB8F-3B6E462CC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71B217-566A-4501-988C-2D6B9DC90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629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FF28D-D4CB-4041-89C3-90BA8D1FD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0CD4A2-10E7-44DD-B095-E3D3F379CA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691DC6-814E-4456-B653-2EC6941BF0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0F81FD-412D-4629-8579-508DF504E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AC0C74-EEAE-4F3F-9C2A-0D1B761A6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2C64B2-E051-432C-9A67-2FF25DB35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139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3F07B-2105-4F68-8A9A-9497D6C88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91B5E1-1E55-4F28-BCCF-5C006CA32F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32AA2A-0825-4A8D-81E4-CBE6EEE925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E9E7CE-38EC-4795-9396-F465A815B1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F038FA-F52B-4EF7-A32D-2515B65111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403D1A-D67B-4BDC-894F-C7E415C13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F7A79B-6617-4CE0-B357-8DC306F1D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BF3DB5-CB77-4CA1-998D-E264BAB89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245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8FE7C-02D8-4870-B476-98384DBBD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203A58-7FAF-4B94-AAAE-64EDC3AFE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B1C592-CD4D-48D2-885E-D0FAF7AF4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C24EBF-ABAB-4892-9854-CE9382DD5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588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398F001-1BE6-4741-8894-D59ADED4D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08097C-F668-4113-8E20-E1343517B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BAF625-C33E-494C-BE8A-BFB81F8D1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355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4202F-A4C8-42CB-932F-C5FF280C7F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9ECB0C-71D4-47BC-8F6F-B82AF6761A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8DC0A3-EB19-4D8D-A612-D028016DF3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54DC62-EBEA-4E9F-88B1-98405853E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B05973-9804-44B3-82DE-0B3242483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EB2797-A42E-4E51-A654-FFC8DD62F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170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87C6C-3375-48F0-9CD1-771A2E813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0B62D8-8E6A-44E2-A34F-52B2CA6FBB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B81BB0-01AB-4E83-8CA9-AF00950FDF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381D7B-DC1A-4C4D-9278-A45B4F36F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47337F-E770-4EE2-85CC-57C86F29E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038CCF-9EB5-43ED-A654-AAC903C8A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451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E1CCFEA-6A7C-4FDE-8B0C-6208D9FEF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528314-487E-42BF-9C23-4FFBE1B460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4F6CAC-6A3C-4B93-BB38-3A6F56287E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591F80-491D-4C49-958A-765BD2871C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1A7D76-A401-4B7A-BE1A-22C1848941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768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760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" name="Group 57">
            <a:extLst>
              <a:ext uri="{FF2B5EF4-FFF2-40B4-BE49-F238E27FC236}">
                <a16:creationId xmlns:a16="http://schemas.microsoft.com/office/drawing/2014/main" id="{1F2B4773-3207-44CC-B7AC-892B704982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2B8267CA-A7A5-4E11-9D92-4EAC3DD3E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E83D61B5-C6B4-4A4B-85AD-FEE7A54912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Rectangle 23">
              <a:extLst>
                <a:ext uri="{FF2B5EF4-FFF2-40B4-BE49-F238E27FC236}">
                  <a16:creationId xmlns:a16="http://schemas.microsoft.com/office/drawing/2014/main" id="{A0B67FE4-688F-4497-8BFD-157613A697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25">
              <a:extLst>
                <a:ext uri="{FF2B5EF4-FFF2-40B4-BE49-F238E27FC236}">
                  <a16:creationId xmlns:a16="http://schemas.microsoft.com/office/drawing/2014/main" id="{3BF5BE1A-9BAC-4581-A82B-FD8FE31595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62">
              <a:extLst>
                <a:ext uri="{FF2B5EF4-FFF2-40B4-BE49-F238E27FC236}">
                  <a16:creationId xmlns:a16="http://schemas.microsoft.com/office/drawing/2014/main" id="{971E5644-6772-414A-8199-E30BFB02A5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27">
              <a:extLst>
                <a:ext uri="{FF2B5EF4-FFF2-40B4-BE49-F238E27FC236}">
                  <a16:creationId xmlns:a16="http://schemas.microsoft.com/office/drawing/2014/main" id="{E8246D50-BB0C-408E-93FD-7B8D63A7F7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5" name="Rectangle 28">
              <a:extLst>
                <a:ext uri="{FF2B5EF4-FFF2-40B4-BE49-F238E27FC236}">
                  <a16:creationId xmlns:a16="http://schemas.microsoft.com/office/drawing/2014/main" id="{AFBC5D22-68C1-44FB-8181-CB84ECAA83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6" name="Rectangle 29">
              <a:extLst>
                <a:ext uri="{FF2B5EF4-FFF2-40B4-BE49-F238E27FC236}">
                  <a16:creationId xmlns:a16="http://schemas.microsoft.com/office/drawing/2014/main" id="{FB6D0FCE-FBDB-4655-A1A7-640B1E86B5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7" name="Isosceles Triangle 66">
              <a:extLst>
                <a:ext uri="{FF2B5EF4-FFF2-40B4-BE49-F238E27FC236}">
                  <a16:creationId xmlns:a16="http://schemas.microsoft.com/office/drawing/2014/main" id="{BC8157DF-FD90-4AD6-B803-3AC0ACD8E6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8" name="Isosceles Triangle 67">
              <a:extLst>
                <a:ext uri="{FF2B5EF4-FFF2-40B4-BE49-F238E27FC236}">
                  <a16:creationId xmlns:a16="http://schemas.microsoft.com/office/drawing/2014/main" id="{3548B067-9D63-4D21-92EF-CBC9E6338C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70" name="Rectangle 69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111313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3290979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2568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0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534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2" name="Isosceles Triangle 81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33425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4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5592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6" name="Isosceles Triangle 85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72758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8" name="Freeform: Shape 87">
            <a:extLst>
              <a:ext uri="{FF2B5EF4-FFF2-40B4-BE49-F238E27FC236}">
                <a16:creationId xmlns:a16="http://schemas.microsoft.com/office/drawing/2014/main" id="{A5EC319D-0FEA-4B95-A3EA-01E35672C9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97631" y="-8467"/>
            <a:ext cx="5994369" cy="6866467"/>
          </a:xfrm>
          <a:custGeom>
            <a:avLst/>
            <a:gdLst>
              <a:gd name="connsiteX0" fmla="*/ 0 w 5994369"/>
              <a:gd name="connsiteY0" fmla="*/ 0 h 6866467"/>
              <a:gd name="connsiteX1" fmla="*/ 1249825 w 5994369"/>
              <a:gd name="connsiteY1" fmla="*/ 0 h 6866467"/>
              <a:gd name="connsiteX2" fmla="*/ 1249825 w 5994369"/>
              <a:gd name="connsiteY2" fmla="*/ 8467 h 6866467"/>
              <a:gd name="connsiteX3" fmla="*/ 5994369 w 5994369"/>
              <a:gd name="connsiteY3" fmla="*/ 8467 h 6866467"/>
              <a:gd name="connsiteX4" fmla="*/ 5994369 w 5994369"/>
              <a:gd name="connsiteY4" fmla="*/ 6866467 h 6866467"/>
              <a:gd name="connsiteX5" fmla="*/ 1249825 w 5994369"/>
              <a:gd name="connsiteY5" fmla="*/ 6866467 h 6866467"/>
              <a:gd name="connsiteX6" fmla="*/ 1109382 w 5994369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94369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5994369" y="8467"/>
                </a:lnTo>
                <a:lnTo>
                  <a:pt x="5994369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D169D2-B46B-4A7D-BE77-315B756CCA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81723" y="609600"/>
            <a:ext cx="4512989" cy="222773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3600" b="1">
                <a:solidFill>
                  <a:srgbClr val="FFFFFF"/>
                </a:solidFill>
              </a:rPr>
              <a:t>Inorganic Chemistry</a:t>
            </a:r>
            <a:br>
              <a:rPr lang="en-US" sz="3600">
                <a:solidFill>
                  <a:srgbClr val="FFFFFF"/>
                </a:solidFill>
              </a:rPr>
            </a:br>
            <a:r>
              <a:rPr lang="en-US" sz="3600" b="1">
                <a:solidFill>
                  <a:srgbClr val="FFFFFF"/>
                </a:solidFill>
              </a:rPr>
              <a:t>Practical II</a:t>
            </a:r>
            <a:br>
              <a:rPr lang="en-US" sz="3600">
                <a:solidFill>
                  <a:srgbClr val="FFFFFF"/>
                </a:solidFill>
              </a:rPr>
            </a:br>
            <a:endParaRPr lang="en-US" sz="3600">
              <a:solidFill>
                <a:srgbClr val="FFFFFF"/>
              </a:solidFill>
            </a:endParaRPr>
          </a:p>
        </p:txBody>
      </p:sp>
      <p:pic>
        <p:nvPicPr>
          <p:cNvPr id="53" name="Graphic 6" descr="Flask">
            <a:extLst>
              <a:ext uri="{FF2B5EF4-FFF2-40B4-BE49-F238E27FC236}">
                <a16:creationId xmlns:a16="http://schemas.microsoft.com/office/drawing/2014/main" id="{6A13F8DE-FE0B-49A6-BA89-FCFDBEE5AE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7251" y="1545062"/>
            <a:ext cx="3856774" cy="3856774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A8EDA519-C170-4F8F-916A-134B463FDE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81725" y="2837329"/>
            <a:ext cx="4512988" cy="33179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>
              <a:buFont typeface="Wingdings 3" charset="2"/>
              <a:buChar char=""/>
            </a:pPr>
            <a:r>
              <a:rPr lang="en-US" b="1">
                <a:solidFill>
                  <a:srgbClr val="FFFFFF"/>
                </a:solidFill>
              </a:rPr>
              <a:t>The Second Course</a:t>
            </a:r>
          </a:p>
          <a:p>
            <a:pPr algn="l">
              <a:buFont typeface="Wingdings 3" charset="2"/>
              <a:buChar char=""/>
            </a:pPr>
            <a:r>
              <a:rPr lang="en-US" b="1">
                <a:solidFill>
                  <a:srgbClr val="FFFFFF"/>
                </a:solidFill>
              </a:rPr>
              <a:t>By</a:t>
            </a:r>
            <a:endParaRPr lang="en-US">
              <a:solidFill>
                <a:srgbClr val="FFFFFF"/>
              </a:solidFill>
            </a:endParaRPr>
          </a:p>
          <a:p>
            <a:pPr algn="l">
              <a:buFont typeface="Wingdings 3" charset="2"/>
              <a:buChar char=""/>
            </a:pPr>
            <a:r>
              <a:rPr lang="en-US" b="1">
                <a:solidFill>
                  <a:srgbClr val="FFFFFF"/>
                </a:solidFill>
              </a:rPr>
              <a:t>Lecturer Sinan Midhat Al-Bayati</a:t>
            </a:r>
            <a:endParaRPr lang="en-US">
              <a:solidFill>
                <a:srgbClr val="FFFFFF"/>
              </a:solidFill>
            </a:endParaRPr>
          </a:p>
          <a:p>
            <a:pPr algn="l">
              <a:buFont typeface="Wingdings 3" charset="2"/>
              <a:buChar char=""/>
            </a:pPr>
            <a:r>
              <a:rPr lang="en-US" b="1">
                <a:solidFill>
                  <a:srgbClr val="FFFFFF"/>
                </a:solidFill>
              </a:rPr>
              <a:t>Asst. Prof. Anaam Majeed Rasheed</a:t>
            </a:r>
            <a:endParaRPr lang="en-US">
              <a:solidFill>
                <a:srgbClr val="FFFFFF"/>
              </a:solidFill>
            </a:endParaRPr>
          </a:p>
          <a:p>
            <a:pPr algn="l">
              <a:buFont typeface="Wingdings 3" charset="2"/>
              <a:buChar char=""/>
            </a:pPr>
            <a:r>
              <a:rPr lang="en-US" b="1">
                <a:solidFill>
                  <a:srgbClr val="FFFFFF"/>
                </a:solidFill>
              </a:rPr>
              <a:t>Asst. Lecturer Al-Ameen Bariz Omar</a:t>
            </a:r>
            <a:endParaRPr lang="en-US">
              <a:solidFill>
                <a:srgbClr val="FFFFFF"/>
              </a:solidFill>
            </a:endParaRPr>
          </a:p>
          <a:p>
            <a:pPr algn="l">
              <a:buFont typeface="Wingdings 3" charset="2"/>
              <a:buChar char=""/>
            </a:pPr>
            <a:r>
              <a:rPr lang="en-US" b="1">
                <a:solidFill>
                  <a:srgbClr val="FFFFFF"/>
                </a:solidFill>
              </a:rPr>
              <a:t> </a:t>
            </a:r>
            <a:endParaRPr lang="en-US">
              <a:solidFill>
                <a:srgbClr val="FFFFFF"/>
              </a:solidFill>
            </a:endParaRPr>
          </a:p>
          <a:p>
            <a:pPr algn="l">
              <a:buFont typeface="Wingdings 3" charset="2"/>
              <a:buChar char=""/>
            </a:pPr>
            <a:r>
              <a:rPr lang="en-US" b="1">
                <a:solidFill>
                  <a:srgbClr val="FFFFFF"/>
                </a:solidFill>
              </a:rPr>
              <a:t>Supervised by:</a:t>
            </a:r>
            <a:endParaRPr lang="en-US">
              <a:solidFill>
                <a:srgbClr val="FFFFFF"/>
              </a:solidFill>
            </a:endParaRPr>
          </a:p>
          <a:p>
            <a:pPr algn="l">
              <a:buFont typeface="Wingdings 3" charset="2"/>
              <a:buChar char=""/>
            </a:pPr>
            <a:r>
              <a:rPr lang="en-US" b="1">
                <a:solidFill>
                  <a:srgbClr val="FFFFFF"/>
                </a:solidFill>
              </a:rPr>
              <a:t>Dr. Rehab AbdulMahdi Al-Hassan</a:t>
            </a:r>
            <a:endParaRPr lang="en-US">
              <a:solidFill>
                <a:srgbClr val="FFFFFF"/>
              </a:solidFill>
            </a:endParaRPr>
          </a:p>
          <a:p>
            <a:pPr algn="l">
              <a:buFont typeface="Wingdings 3" charset="2"/>
              <a:buChar char=""/>
            </a:pP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3270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20F9E-7981-4CE5-8B54-69852AF03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Fourth Group (IV A)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9FD87B4-1DF7-4381-A4F9-9AC900A20A8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395663" y="1930400"/>
          <a:ext cx="6275672" cy="31421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02714">
                  <a:extLst>
                    <a:ext uri="{9D8B030D-6E8A-4147-A177-3AD203B41FA5}">
                      <a16:colId xmlns:a16="http://schemas.microsoft.com/office/drawing/2014/main" val="3091811090"/>
                    </a:ext>
                  </a:extLst>
                </a:gridCol>
                <a:gridCol w="1334828">
                  <a:extLst>
                    <a:ext uri="{9D8B030D-6E8A-4147-A177-3AD203B41FA5}">
                      <a16:colId xmlns:a16="http://schemas.microsoft.com/office/drawing/2014/main" val="1739787808"/>
                    </a:ext>
                  </a:extLst>
                </a:gridCol>
                <a:gridCol w="2938130">
                  <a:extLst>
                    <a:ext uri="{9D8B030D-6E8A-4147-A177-3AD203B41FA5}">
                      <a16:colId xmlns:a16="http://schemas.microsoft.com/office/drawing/2014/main" val="2413867653"/>
                    </a:ext>
                  </a:extLst>
                </a:gridCol>
              </a:tblGrid>
              <a:tr h="523686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The Elements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Symbol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Electronic Structure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51876245"/>
                  </a:ext>
                </a:extLst>
              </a:tr>
              <a:tr h="523686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Carbon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aseline="-25000">
                          <a:effectLst/>
                        </a:rPr>
                        <a:t>6</a:t>
                      </a:r>
                      <a:r>
                        <a:rPr lang="en-US" sz="1400">
                          <a:effectLst/>
                        </a:rPr>
                        <a:t>C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aseline="-25000">
                          <a:effectLst/>
                        </a:rPr>
                        <a:t>2</a:t>
                      </a:r>
                      <a:r>
                        <a:rPr lang="en-US" sz="1400">
                          <a:effectLst/>
                        </a:rPr>
                        <a:t>[He] 2s</a:t>
                      </a:r>
                      <a:r>
                        <a:rPr lang="en-US" sz="1400" baseline="30000">
                          <a:effectLst/>
                        </a:rPr>
                        <a:t>2</a:t>
                      </a:r>
                      <a:r>
                        <a:rPr lang="en-US" sz="1400">
                          <a:effectLst/>
                        </a:rPr>
                        <a:t> 2p</a:t>
                      </a:r>
                      <a:r>
                        <a:rPr lang="en-US" sz="1400" baseline="300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01789968"/>
                  </a:ext>
                </a:extLst>
              </a:tr>
              <a:tr h="523686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Silicon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aseline="-25000">
                          <a:effectLst/>
                        </a:rPr>
                        <a:t>14</a:t>
                      </a:r>
                      <a:r>
                        <a:rPr lang="en-US" sz="1400">
                          <a:effectLst/>
                        </a:rPr>
                        <a:t>Si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aseline="-25000">
                          <a:effectLst/>
                        </a:rPr>
                        <a:t>10</a:t>
                      </a:r>
                      <a:r>
                        <a:rPr lang="en-US" sz="1400">
                          <a:effectLst/>
                        </a:rPr>
                        <a:t>[Ne] 3s</a:t>
                      </a:r>
                      <a:r>
                        <a:rPr lang="en-US" sz="1400" baseline="30000">
                          <a:effectLst/>
                        </a:rPr>
                        <a:t>2</a:t>
                      </a:r>
                      <a:r>
                        <a:rPr lang="en-US" sz="1400">
                          <a:effectLst/>
                        </a:rPr>
                        <a:t> 3p</a:t>
                      </a:r>
                      <a:r>
                        <a:rPr lang="en-US" sz="1400" baseline="300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87833517"/>
                  </a:ext>
                </a:extLst>
              </a:tr>
              <a:tr h="523686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Germanium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aseline="-25000">
                          <a:effectLst/>
                        </a:rPr>
                        <a:t>32</a:t>
                      </a:r>
                      <a:r>
                        <a:rPr lang="en-US" sz="1400">
                          <a:effectLst/>
                        </a:rPr>
                        <a:t>Ge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aseline="-25000">
                          <a:effectLst/>
                        </a:rPr>
                        <a:t>18</a:t>
                      </a:r>
                      <a:r>
                        <a:rPr lang="en-US" sz="1400">
                          <a:effectLst/>
                        </a:rPr>
                        <a:t>[Ar] 3d</a:t>
                      </a:r>
                      <a:r>
                        <a:rPr lang="en-US" sz="1400" baseline="30000">
                          <a:effectLst/>
                        </a:rPr>
                        <a:t>10</a:t>
                      </a:r>
                      <a:r>
                        <a:rPr lang="en-US" sz="1400">
                          <a:effectLst/>
                        </a:rPr>
                        <a:t> 4s</a:t>
                      </a:r>
                      <a:r>
                        <a:rPr lang="en-US" sz="1400" baseline="30000">
                          <a:effectLst/>
                        </a:rPr>
                        <a:t>2</a:t>
                      </a:r>
                      <a:r>
                        <a:rPr lang="en-US" sz="1400">
                          <a:effectLst/>
                        </a:rPr>
                        <a:t> 4p</a:t>
                      </a:r>
                      <a:r>
                        <a:rPr lang="en-US" sz="1400" baseline="300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36849184"/>
                  </a:ext>
                </a:extLst>
              </a:tr>
              <a:tr h="523686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Tin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aseline="-25000" dirty="0">
                          <a:effectLst/>
                        </a:rPr>
                        <a:t>50</a:t>
                      </a:r>
                      <a:r>
                        <a:rPr lang="en-US" sz="1400" dirty="0">
                          <a:effectLst/>
                        </a:rPr>
                        <a:t>Sn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aseline="-25000">
                          <a:effectLst/>
                        </a:rPr>
                        <a:t>36</a:t>
                      </a:r>
                      <a:r>
                        <a:rPr lang="en-US" sz="1400">
                          <a:effectLst/>
                        </a:rPr>
                        <a:t>[Kr] 4d</a:t>
                      </a:r>
                      <a:r>
                        <a:rPr lang="en-US" sz="1400" baseline="30000">
                          <a:effectLst/>
                        </a:rPr>
                        <a:t>10</a:t>
                      </a:r>
                      <a:r>
                        <a:rPr lang="en-US" sz="1400">
                          <a:effectLst/>
                        </a:rPr>
                        <a:t> 5s</a:t>
                      </a:r>
                      <a:r>
                        <a:rPr lang="en-US" sz="1400" baseline="30000">
                          <a:effectLst/>
                        </a:rPr>
                        <a:t>2</a:t>
                      </a:r>
                      <a:r>
                        <a:rPr lang="en-US" sz="1400">
                          <a:effectLst/>
                        </a:rPr>
                        <a:t> 5p</a:t>
                      </a:r>
                      <a:r>
                        <a:rPr lang="en-US" sz="1400" baseline="300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84720512"/>
                  </a:ext>
                </a:extLst>
              </a:tr>
              <a:tr h="523686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Lead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aseline="-25000" dirty="0">
                          <a:effectLst/>
                        </a:rPr>
                        <a:t>82</a:t>
                      </a:r>
                      <a:r>
                        <a:rPr lang="en-US" sz="1400" dirty="0">
                          <a:effectLst/>
                        </a:rPr>
                        <a:t>Pb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aseline="-25000" dirty="0">
                          <a:effectLst/>
                        </a:rPr>
                        <a:t>54</a:t>
                      </a:r>
                      <a:r>
                        <a:rPr lang="en-US" sz="1400" dirty="0">
                          <a:effectLst/>
                        </a:rPr>
                        <a:t>[</a:t>
                      </a:r>
                      <a:r>
                        <a:rPr lang="en-US" sz="1400" dirty="0" err="1">
                          <a:effectLst/>
                        </a:rPr>
                        <a:t>Xe</a:t>
                      </a:r>
                      <a:r>
                        <a:rPr lang="en-US" sz="1400" dirty="0">
                          <a:effectLst/>
                        </a:rPr>
                        <a:t>] 4f</a:t>
                      </a:r>
                      <a:r>
                        <a:rPr lang="en-US" sz="1400" baseline="30000" dirty="0">
                          <a:effectLst/>
                        </a:rPr>
                        <a:t>14</a:t>
                      </a:r>
                      <a:r>
                        <a:rPr lang="en-US" sz="1400" dirty="0">
                          <a:effectLst/>
                        </a:rPr>
                        <a:t> 5d</a:t>
                      </a:r>
                      <a:r>
                        <a:rPr lang="en-US" sz="1400" baseline="30000" dirty="0">
                          <a:effectLst/>
                        </a:rPr>
                        <a:t>10</a:t>
                      </a:r>
                      <a:r>
                        <a:rPr lang="en-US" sz="1400" dirty="0">
                          <a:effectLst/>
                        </a:rPr>
                        <a:t>6s</a:t>
                      </a:r>
                      <a:r>
                        <a:rPr lang="en-US" sz="1400" baseline="30000" dirty="0">
                          <a:effectLst/>
                        </a:rPr>
                        <a:t>2</a:t>
                      </a:r>
                      <a:r>
                        <a:rPr lang="en-US" sz="1400" dirty="0">
                          <a:effectLst/>
                        </a:rPr>
                        <a:t> 6p</a:t>
                      </a:r>
                      <a:r>
                        <a:rPr lang="en-US" sz="1400" baseline="30000" dirty="0">
                          <a:effectLst/>
                        </a:rPr>
                        <a:t>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662426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6448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EEB461-1569-4939-B845-370154181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Questions:</a:t>
            </a:r>
            <a:br>
              <a:rPr lang="en-US" dirty="0"/>
            </a:br>
            <a:endParaRPr lang="en-US" dirty="0"/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91E34EC3-509D-4F43-B308-813A37EC1A9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334" y="1780675"/>
            <a:ext cx="7405651" cy="3770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562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5830D-53AD-4E07-8754-77CA8DD64C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2580" y="2395888"/>
            <a:ext cx="8596668" cy="2066224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Experiment No. (1)</a:t>
            </a:r>
            <a:br>
              <a:rPr lang="en-US" dirty="0"/>
            </a:br>
            <a:r>
              <a:rPr lang="en-US" b="1" dirty="0"/>
              <a:t>The Process of Purifying Water from Pollutants: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738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F5E82A0-D19D-4377-B7ED-A1683242F8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6900" y="726419"/>
            <a:ext cx="8237390" cy="5039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116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79EDDC-C6F7-4A8F-925A-EAF4DD5D4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Questions: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28935D-77ED-4B52-B205-28121D41DF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Give the properties of char coal.</a:t>
            </a:r>
          </a:p>
          <a:p>
            <a:pPr lvl="0"/>
            <a:r>
              <a:rPr lang="en-US" dirty="0"/>
              <a:t>Give the reason why we use:</a:t>
            </a:r>
          </a:p>
          <a:p>
            <a:pPr lvl="0"/>
            <a:r>
              <a:rPr lang="en-US" dirty="0"/>
              <a:t>Sand.</a:t>
            </a:r>
          </a:p>
          <a:p>
            <a:pPr lvl="0"/>
            <a:r>
              <a:rPr lang="en-US" dirty="0"/>
              <a:t>NH</a:t>
            </a:r>
            <a:r>
              <a:rPr lang="en-US" baseline="-25000" dirty="0"/>
              <a:t>4</a:t>
            </a:r>
            <a:r>
              <a:rPr lang="en-US" dirty="0"/>
              <a:t>OH</a:t>
            </a:r>
          </a:p>
          <a:p>
            <a:pPr lvl="0"/>
            <a:r>
              <a:rPr lang="en-US" dirty="0"/>
              <a:t>Color solution</a:t>
            </a:r>
          </a:p>
          <a:p>
            <a:pPr lvl="0"/>
            <a:r>
              <a:rPr lang="en-US" dirty="0"/>
              <a:t>Write the equation of this experiment.</a:t>
            </a:r>
          </a:p>
          <a:p>
            <a:pPr lvl="0"/>
            <a:r>
              <a:rPr lang="en-US" dirty="0"/>
              <a:t>Explain the physical effect and chemical reaction of this experiment.</a:t>
            </a:r>
          </a:p>
          <a:p>
            <a:pPr lvl="0"/>
            <a:r>
              <a:rPr lang="en-US" dirty="0"/>
              <a:t>Why char coal is used in water purification?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1526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134</Words>
  <Application>Microsoft Office PowerPoint</Application>
  <PresentationFormat>Widescreen</PresentationFormat>
  <Paragraphs>39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Trebuchet MS</vt:lpstr>
      <vt:lpstr>Wingdings 3</vt:lpstr>
      <vt:lpstr>Office Theme</vt:lpstr>
      <vt:lpstr>Facet</vt:lpstr>
      <vt:lpstr>Inorganic Chemistry Practical II </vt:lpstr>
      <vt:lpstr>The Fourth Group (IV A) </vt:lpstr>
      <vt:lpstr>Questions: </vt:lpstr>
      <vt:lpstr>Experiment No. (1) The Process of Purifying Water from Pollutants: </vt:lpstr>
      <vt:lpstr>PowerPoint Presentation</vt:lpstr>
      <vt:lpstr>Questions: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Inorganic Chemistry Practical II </dc:title>
  <dc:creator>Salih Al-Jumaili</dc:creator>
  <cp:lastModifiedBy>Salih Al-Jumaili</cp:lastModifiedBy>
  <cp:revision>1</cp:revision>
  <dcterms:created xsi:type="dcterms:W3CDTF">2018-12-25T19:27:21Z</dcterms:created>
  <dcterms:modified xsi:type="dcterms:W3CDTF">2018-12-25T19:27:54Z</dcterms:modified>
</cp:coreProperties>
</file>