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95" r:id="rId3"/>
    <p:sldId id="289" r:id="rId4"/>
    <p:sldId id="290" r:id="rId5"/>
    <p:sldId id="291" r:id="rId6"/>
    <p:sldId id="292" r:id="rId7"/>
    <p:sldId id="293" r:id="rId8"/>
    <p:sldId id="29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52" d="100"/>
          <a:sy n="52" d="100"/>
        </p:scale>
        <p:origin x="68" y="9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7D2090-A034-4E80-ACEC-99FF5C4391D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0AAAF9-28DA-43F5-BB84-5B7A233636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9E6DDD-3CA0-4F16-BB61-1655082BD2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A27AADC-B4AD-40F6-8FF1-4B00B8457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ED3F37-9E55-4921-9F53-7D2DA976B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1856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9ACD3F-C29F-4CC8-9C22-C006ED6F9B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DF1FC25-595D-4E10-8B57-9F9D48C9E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B42EC5-EFEE-4980-A8C4-F147E4292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DB251C-271A-4B2B-94A5-770EA6BAD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8878DF-398B-4866-8745-2732E98666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78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74593EC-C687-444D-9420-DBAE4A5314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90DF4D-B35C-466D-8973-E7E540E36D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4C7EF6-7F90-4F46-9C29-54CF2160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950AD5-5C3F-4EB8-9AD5-0DD1099A98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E1330-3B75-4A4F-9C72-48B5FCD12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8774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977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62583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534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0544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646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181449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77836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7615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32B622-78DF-44DB-BAF0-EA86C20FA0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01EECD-64ED-4353-8EAB-243CF6234B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74FCB3-0894-452D-8C6A-8631F7C5CA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15E517-0898-4C6C-9539-50D48150A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329EE4-5839-492C-A400-AA43B52A2F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69420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09674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22342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1368454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732989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092926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4373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72773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2008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CECF8-146A-4EC3-B942-D9041450B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20704-54A3-4B4C-B013-2A21BBE009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08AA0-0F13-43CC-AD4D-7C22DB5C0A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509190-1DA5-41F8-AB8F-3B6E462CC5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71B217-566A-4501-988C-2D6B9DC90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6298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1FF28D-D4CB-4041-89C3-90BA8D1FD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0CD4A2-10E7-44DD-B095-E3D3F379CA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691DC6-814E-4456-B653-2EC6941BF0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0F81FD-412D-4629-8579-508DF504E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AC0C74-EEAE-4F3F-9C2A-0D1B761A6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E2C64B2-E051-432C-9A67-2FF25DB35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1391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3F07B-2105-4F68-8A9A-9497D6C881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D91B5E1-1E55-4F28-BCCF-5C006CA32F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32AA2A-0825-4A8D-81E4-CBE6EEE925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BE9E7CE-38EC-4795-9396-F465A815B19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F038FA-F52B-4EF7-A32D-2515B651113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403D1A-D67B-4BDC-894F-C7E415C134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2F7A79B-6617-4CE0-B357-8DC306F1D9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ABF3DB5-CB77-4CA1-998D-E264BAB892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45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8FE7C-02D8-4870-B476-98384DBBD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2203A58-7FAF-4B94-AAAE-64EDC3AFE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B1C592-CD4D-48D2-885E-D0FAF7AF40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1C24EBF-ABAB-4892-9854-CE9382DD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8588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398F001-1BE6-4741-8894-D59ADED4D7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308097C-F668-4113-8E20-E1343517BE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BAF625-C33E-494C-BE8A-BFB81F8D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3355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24202F-A4C8-42CB-932F-C5FF280C7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9ECB0C-71D4-47BC-8F6F-B82AF6761A1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8DC0A3-EB19-4D8D-A612-D028016DF3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54DC62-EBEA-4E9F-88B1-98405853E0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B05973-9804-44B3-82DE-0B3242483A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AEB2797-A42E-4E51-A654-FFC8DD62F9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1709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87C6C-3375-48F0-9CD1-771A2E8135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80B62D8-8E6A-44E2-A34F-52B2CA6FBBB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B81BB0-01AB-4E83-8CA9-AF00950FDF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381D7B-DC1A-4C4D-9278-A45B4F36F5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47337F-E770-4EE2-85CC-57C86F29E8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038CCF-9EB5-43ED-A654-AAC903C8A4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4512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E1CCFEA-6A7C-4FDE-8B0C-6208D9FEF6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528314-487E-42BF-9C23-4FFBE1B460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F6CAC-6A3C-4B93-BB38-3A6F56287E1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4C164-EF7A-424C-A0C7-E285064EC892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591F80-491D-4C49-958A-765BD2871C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1A7D76-A401-4B7A-BE1A-22C1848941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1B8081-520B-446B-BAA5-72248500656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768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C2D24-6623-4BE9-B308-214EEC2ED6A5}" type="datetimeFigureOut">
              <a:rPr lang="en-US" smtClean="0"/>
              <a:t>12/25/2018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8A91C44-DEDC-47A7-AE58-F3E3527D49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9961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agnesium_peroxide" TargetMode="External"/><Relationship Id="rId13" Type="http://schemas.openxmlformats.org/officeDocument/2006/relationships/hyperlink" Target="https://en.wikipedia.org/wiki/Improving_agent" TargetMode="External"/><Relationship Id="rId3" Type="http://schemas.openxmlformats.org/officeDocument/2006/relationships/hyperlink" Target="https://en.wikipedia.org/wiki/Agriculture" TargetMode="External"/><Relationship Id="rId7" Type="http://schemas.openxmlformats.org/officeDocument/2006/relationships/hyperlink" Target="https://en.wikipedia.org/wiki/Aquaculture" TargetMode="External"/><Relationship Id="rId12" Type="http://schemas.openxmlformats.org/officeDocument/2006/relationships/hyperlink" Target="https://en.wikipedia.org/wiki/Flour_bleaching_agent" TargetMode="External"/><Relationship Id="rId2" Type="http://schemas.openxmlformats.org/officeDocument/2006/relationships/hyperlink" Target="https://en.wikipedia.org/wiki/Industry" TargetMode="External"/><Relationship Id="rId1" Type="http://schemas.openxmlformats.org/officeDocument/2006/relationships/slideLayout" Target="../slideLayouts/slideLayout13.xml"/><Relationship Id="rId6" Type="http://schemas.openxmlformats.org/officeDocument/2006/relationships/hyperlink" Target="https://en.wikipedia.org/w/index.php?title=Rice_seed&amp;action=edit&amp;redlink=1" TargetMode="External"/><Relationship Id="rId11" Type="http://schemas.openxmlformats.org/officeDocument/2006/relationships/hyperlink" Target="https://en.wikipedia.org/wiki/E_number" TargetMode="External"/><Relationship Id="rId5" Type="http://schemas.openxmlformats.org/officeDocument/2006/relationships/hyperlink" Target="https://en.wikipedia.org/wiki/Fertilizer" TargetMode="External"/><Relationship Id="rId10" Type="http://schemas.openxmlformats.org/officeDocument/2006/relationships/hyperlink" Target="https://en.wikipedia.org/wiki/Food_additive" TargetMode="External"/><Relationship Id="rId4" Type="http://schemas.openxmlformats.org/officeDocument/2006/relationships/hyperlink" Target="https://en.wikipedia.org/wiki/Oxygen" TargetMode="External"/><Relationship Id="rId9" Type="http://schemas.openxmlformats.org/officeDocument/2006/relationships/hyperlink" Target="https://en.wikipedia.org/w/index.php?title=Enhanced_In-Situ_Bioremediation&amp;action=edit&amp;redlink=1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9">
            <a:extLst>
              <a:ext uri="{FF2B5EF4-FFF2-40B4-BE49-F238E27FC236}">
                <a16:creationId xmlns:a16="http://schemas.microsoft.com/office/drawing/2014/main" id="{1F2B4773-3207-44CC-B7AC-892B704982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2B8267CA-A7A5-4E11-9D92-4EAC3DD3E80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E83D61B5-C6B4-4A4B-85AD-FEE7A54912C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23">
              <a:extLst>
                <a:ext uri="{FF2B5EF4-FFF2-40B4-BE49-F238E27FC236}">
                  <a16:creationId xmlns:a16="http://schemas.microsoft.com/office/drawing/2014/main" id="{A0B67FE4-688F-4497-8BFD-157613A697D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Rectangle 25">
              <a:extLst>
                <a:ext uri="{FF2B5EF4-FFF2-40B4-BE49-F238E27FC236}">
                  <a16:creationId xmlns:a16="http://schemas.microsoft.com/office/drawing/2014/main" id="{3BF5BE1A-9BAC-4581-A82B-FD8FE31595B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Isosceles Triangle 14">
              <a:extLst>
                <a:ext uri="{FF2B5EF4-FFF2-40B4-BE49-F238E27FC236}">
                  <a16:creationId xmlns:a16="http://schemas.microsoft.com/office/drawing/2014/main" id="{971E5644-6772-414A-8199-E30BFB02A5D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Rectangle 27">
              <a:extLst>
                <a:ext uri="{FF2B5EF4-FFF2-40B4-BE49-F238E27FC236}">
                  <a16:creationId xmlns:a16="http://schemas.microsoft.com/office/drawing/2014/main" id="{E8246D50-BB0C-408E-93FD-7B8D63A7F78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Rectangle 28">
              <a:extLst>
                <a:ext uri="{FF2B5EF4-FFF2-40B4-BE49-F238E27FC236}">
                  <a16:creationId xmlns:a16="http://schemas.microsoft.com/office/drawing/2014/main" id="{AFBC5D22-68C1-44FB-8181-CB84ECAA83F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Rectangle 29">
              <a:extLst>
                <a:ext uri="{FF2B5EF4-FFF2-40B4-BE49-F238E27FC236}">
                  <a16:creationId xmlns:a16="http://schemas.microsoft.com/office/drawing/2014/main" id="{FB6D0FCE-FBDB-4655-A1A7-640B1E86B5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>
              <a:extLst>
                <a:ext uri="{FF2B5EF4-FFF2-40B4-BE49-F238E27FC236}">
                  <a16:creationId xmlns:a16="http://schemas.microsoft.com/office/drawing/2014/main" id="{BC8157DF-FD90-4AD6-B803-3AC0ACD8E6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Isosceles Triangle 19">
              <a:extLst>
                <a:ext uri="{FF2B5EF4-FFF2-40B4-BE49-F238E27FC236}">
                  <a16:creationId xmlns:a16="http://schemas.microsoft.com/office/drawing/2014/main" id="{3548B067-9D63-4D21-92EF-CBC9E6338C8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 useBgFill="1">
        <p:nvSpPr>
          <p:cNvPr id="43" name="Rectangle 21">
            <a:extLst>
              <a:ext uri="{FF2B5EF4-FFF2-40B4-BE49-F238E27FC236}">
                <a16:creationId xmlns:a16="http://schemas.microsoft.com/office/drawing/2014/main" id="{A65AC7D1-EAA9-48F5-B509-60A7F50BF7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 useBgFill="1">
        <p:nvSpPr>
          <p:cNvPr id="44" name="Rectangle 23">
            <a:extLst>
              <a:ext uri="{FF2B5EF4-FFF2-40B4-BE49-F238E27FC236}">
                <a16:creationId xmlns:a16="http://schemas.microsoft.com/office/drawing/2014/main" id="{D6320AF9-619A-4175-865B-5663E1AEF4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cxnSp>
        <p:nvCxnSpPr>
          <p:cNvPr id="45" name="Straight Connector 25">
            <a:extLst>
              <a:ext uri="{FF2B5EF4-FFF2-40B4-BE49-F238E27FC236}">
                <a16:creationId xmlns:a16="http://schemas.microsoft.com/office/drawing/2014/main" id="{063B6EC6-D752-4EE7-908B-F8F19E8C7F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111313" y="0"/>
            <a:ext cx="1219200" cy="6858000"/>
          </a:xfrm>
          <a:prstGeom prst="line">
            <a:avLst/>
          </a:prstGeom>
          <a:ln w="952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27">
            <a:extLst>
              <a:ext uri="{FF2B5EF4-FFF2-40B4-BE49-F238E27FC236}">
                <a16:creationId xmlns:a16="http://schemas.microsoft.com/office/drawing/2014/main" id="{EFECD4E8-AD3E-4228-82A2-9461958EA9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 flipH="1">
            <a:off x="3290979" y="3681413"/>
            <a:ext cx="4763558" cy="3176587"/>
          </a:xfrm>
          <a:prstGeom prst="line">
            <a:avLst/>
          </a:prstGeom>
          <a:ln w="9525">
            <a:solidFill>
              <a:schemeClr val="tx1">
                <a:lumMod val="50000"/>
                <a:lumOff val="50000"/>
                <a:alpha val="8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Rectangle 23">
            <a:extLst>
              <a:ext uri="{FF2B5EF4-FFF2-40B4-BE49-F238E27FC236}">
                <a16:creationId xmlns:a16="http://schemas.microsoft.com/office/drawing/2014/main" id="{7E018740-5C2B-4A41-AC1A-7E68D1EC19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82568" y="-8467"/>
            <a:ext cx="3007349" cy="6866467"/>
          </a:xfrm>
          <a:custGeom>
            <a:avLst/>
            <a:gdLst/>
            <a:ahLst/>
            <a:cxnLst/>
            <a:rect l="l" t="t" r="r" b="b"/>
            <a:pathLst>
              <a:path w="3007349" h="6866467">
                <a:moveTo>
                  <a:pt x="2045532" y="0"/>
                </a:moveTo>
                <a:lnTo>
                  <a:pt x="3007349" y="0"/>
                </a:lnTo>
                <a:lnTo>
                  <a:pt x="3007349" y="6866467"/>
                </a:lnTo>
                <a:lnTo>
                  <a:pt x="0" y="6866467"/>
                </a:lnTo>
                <a:lnTo>
                  <a:pt x="2045532" y="0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8" name="Rectangle 25">
            <a:extLst>
              <a:ext uri="{FF2B5EF4-FFF2-40B4-BE49-F238E27FC236}">
                <a16:creationId xmlns:a16="http://schemas.microsoft.com/office/drawing/2014/main" id="{166F75A4-C475-4941-8EE2-B80A06A2C1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4534" y="-8467"/>
            <a:ext cx="2588558" cy="6866467"/>
          </a:xfrm>
          <a:custGeom>
            <a:avLst/>
            <a:gdLst/>
            <a:ahLst/>
            <a:cxnLst/>
            <a:rect l="l" t="t" r="r" b="b"/>
            <a:pathLst>
              <a:path w="2573311" h="6866467">
                <a:moveTo>
                  <a:pt x="0" y="0"/>
                </a:moveTo>
                <a:lnTo>
                  <a:pt x="2573311" y="0"/>
                </a:lnTo>
                <a:lnTo>
                  <a:pt x="2573311" y="6866467"/>
                </a:lnTo>
                <a:lnTo>
                  <a:pt x="1202336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9" name="Isosceles Triangle 33">
            <a:extLst>
              <a:ext uri="{FF2B5EF4-FFF2-40B4-BE49-F238E27FC236}">
                <a16:creationId xmlns:a16="http://schemas.microsoft.com/office/drawing/2014/main" id="{A032553A-72E8-4B0D-8405-FF9771C9AF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33425" y="3048000"/>
            <a:ext cx="3259667" cy="3810000"/>
          </a:xfrm>
          <a:prstGeom prst="triangle">
            <a:avLst>
              <a:gd name="adj" fmla="val 100000"/>
            </a:avLst>
          </a:prstGeom>
          <a:solidFill>
            <a:schemeClr val="accent2">
              <a:alpha val="72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0" name="Rectangle 27">
            <a:extLst>
              <a:ext uri="{FF2B5EF4-FFF2-40B4-BE49-F238E27FC236}">
                <a16:creationId xmlns:a16="http://schemas.microsoft.com/office/drawing/2014/main" id="{765800AC-C3B9-498E-87BC-29FAE4C76B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35592" y="-8467"/>
            <a:ext cx="2854326" cy="6866467"/>
          </a:xfrm>
          <a:custGeom>
            <a:avLst/>
            <a:gdLst/>
            <a:ahLst/>
            <a:cxnLst/>
            <a:rect l="l" t="t" r="r" b="b"/>
            <a:pathLst>
              <a:path w="2858013" h="6866467">
                <a:moveTo>
                  <a:pt x="0" y="0"/>
                </a:moveTo>
                <a:lnTo>
                  <a:pt x="2858013" y="0"/>
                </a:lnTo>
                <a:lnTo>
                  <a:pt x="2858013" y="6866467"/>
                </a:lnTo>
                <a:lnTo>
                  <a:pt x="2473942" y="686646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>
              <a:lumMod val="75000"/>
              <a:alpha val="7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1" name="Isosceles Triangle 37">
            <a:extLst>
              <a:ext uri="{FF2B5EF4-FFF2-40B4-BE49-F238E27FC236}">
                <a16:creationId xmlns:a16="http://schemas.microsoft.com/office/drawing/2014/main" id="{1F9D6ACB-2FF4-49F9-978A-E0D5327FC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672758" y="3589867"/>
            <a:ext cx="1817159" cy="3268133"/>
          </a:xfrm>
          <a:prstGeom prst="triangle">
            <a:avLst>
              <a:gd name="adj" fmla="val 100000"/>
            </a:avLst>
          </a:prstGeom>
          <a:solidFill>
            <a:schemeClr val="accent1">
              <a:alpha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52" name="Freeform: Shape 39">
            <a:extLst>
              <a:ext uri="{FF2B5EF4-FFF2-40B4-BE49-F238E27FC236}">
                <a16:creationId xmlns:a16="http://schemas.microsoft.com/office/drawing/2014/main" id="{A5EC319D-0FEA-4B95-A3EA-01E35672C9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97631" y="-8467"/>
            <a:ext cx="5994369" cy="6866467"/>
          </a:xfrm>
          <a:custGeom>
            <a:avLst/>
            <a:gdLst>
              <a:gd name="connsiteX0" fmla="*/ 0 w 5994369"/>
              <a:gd name="connsiteY0" fmla="*/ 0 h 6866467"/>
              <a:gd name="connsiteX1" fmla="*/ 1249825 w 5994369"/>
              <a:gd name="connsiteY1" fmla="*/ 0 h 6866467"/>
              <a:gd name="connsiteX2" fmla="*/ 1249825 w 5994369"/>
              <a:gd name="connsiteY2" fmla="*/ 8467 h 6866467"/>
              <a:gd name="connsiteX3" fmla="*/ 5994369 w 5994369"/>
              <a:gd name="connsiteY3" fmla="*/ 8467 h 6866467"/>
              <a:gd name="connsiteX4" fmla="*/ 5994369 w 5994369"/>
              <a:gd name="connsiteY4" fmla="*/ 6866467 h 6866467"/>
              <a:gd name="connsiteX5" fmla="*/ 1249825 w 5994369"/>
              <a:gd name="connsiteY5" fmla="*/ 6866467 h 6866467"/>
              <a:gd name="connsiteX6" fmla="*/ 1109382 w 5994369"/>
              <a:gd name="connsiteY6" fmla="*/ 6866467 h 686646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994369" h="6866467">
                <a:moveTo>
                  <a:pt x="0" y="0"/>
                </a:moveTo>
                <a:lnTo>
                  <a:pt x="1249825" y="0"/>
                </a:lnTo>
                <a:lnTo>
                  <a:pt x="1249825" y="8467"/>
                </a:lnTo>
                <a:lnTo>
                  <a:pt x="5994369" y="8467"/>
                </a:lnTo>
                <a:lnTo>
                  <a:pt x="5994369" y="6866467"/>
                </a:lnTo>
                <a:lnTo>
                  <a:pt x="1249825" y="6866467"/>
                </a:lnTo>
                <a:lnTo>
                  <a:pt x="1109382" y="6866467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Trebuchet MS" panose="020B060302020202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FD169D2-B46B-4A7D-BE77-315B756CCA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81723" y="609600"/>
            <a:ext cx="4512989" cy="222773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en-US" sz="3600" b="1" dirty="0">
                <a:solidFill>
                  <a:srgbClr val="FFFFFF"/>
                </a:solidFill>
              </a:rPr>
              <a:t>Inorganic Chemistry</a:t>
            </a:r>
            <a:br>
              <a:rPr lang="en-US" sz="3600" dirty="0">
                <a:solidFill>
                  <a:srgbClr val="FFFFFF"/>
                </a:solidFill>
              </a:rPr>
            </a:br>
            <a:r>
              <a:rPr lang="en-US" sz="3600" b="1" dirty="0">
                <a:solidFill>
                  <a:srgbClr val="FFFFFF"/>
                </a:solidFill>
              </a:rPr>
              <a:t>Practical II</a:t>
            </a:r>
            <a:br>
              <a:rPr lang="en-US" sz="3600">
                <a:solidFill>
                  <a:srgbClr val="FFFFFF"/>
                </a:solidFill>
              </a:rPr>
            </a:br>
            <a:endParaRPr lang="en-US" sz="3600" dirty="0">
              <a:solidFill>
                <a:srgbClr val="FFFFFF"/>
              </a:solidFill>
            </a:endParaRPr>
          </a:p>
        </p:txBody>
      </p:sp>
      <p:pic>
        <p:nvPicPr>
          <p:cNvPr id="53" name="Graphic 6" descr="Flask">
            <a:extLst>
              <a:ext uri="{FF2B5EF4-FFF2-40B4-BE49-F238E27FC236}">
                <a16:creationId xmlns:a16="http://schemas.microsoft.com/office/drawing/2014/main" id="{6A13F8DE-FE0B-49A6-BA89-FCFDBEE5AE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57251" y="1545062"/>
            <a:ext cx="3856774" cy="3856774"/>
          </a:xfrm>
          <a:prstGeom prst="rect">
            <a:avLst/>
          </a:prstGeom>
        </p:spPr>
      </p:pic>
      <p:sp>
        <p:nvSpPr>
          <p:cNvPr id="3" name="Subtitle 2">
            <a:extLst>
              <a:ext uri="{FF2B5EF4-FFF2-40B4-BE49-F238E27FC236}">
                <a16:creationId xmlns:a16="http://schemas.microsoft.com/office/drawing/2014/main" id="{A8EDA519-C170-4F8F-916A-134B463FDE5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81725" y="2837329"/>
            <a:ext cx="4512988" cy="331793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>
              <a:buFont typeface="Wingdings 3" charset="2"/>
              <a:buChar char=""/>
            </a:pPr>
            <a:r>
              <a:rPr lang="en-US" sz="2800" b="1" dirty="0">
                <a:solidFill>
                  <a:srgbClr val="FFFFFF"/>
                </a:solidFill>
              </a:rPr>
              <a:t>The First Course</a:t>
            </a: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By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Lecturer Sinan </a:t>
            </a:r>
            <a:r>
              <a:rPr lang="en-US" b="1" dirty="0" err="1">
                <a:solidFill>
                  <a:srgbClr val="FFFFFF"/>
                </a:solidFill>
              </a:rPr>
              <a:t>Midhat</a:t>
            </a:r>
            <a:r>
              <a:rPr lang="en-US" b="1" dirty="0">
                <a:solidFill>
                  <a:srgbClr val="FFFFFF"/>
                </a:solidFill>
              </a:rPr>
              <a:t> Al-</a:t>
            </a:r>
            <a:r>
              <a:rPr lang="en-US" b="1" dirty="0" err="1">
                <a:solidFill>
                  <a:srgbClr val="FFFFFF"/>
                </a:solidFill>
              </a:rPr>
              <a:t>Bayati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Prof. </a:t>
            </a:r>
            <a:r>
              <a:rPr lang="en-US" b="1" dirty="0" err="1">
                <a:solidFill>
                  <a:srgbClr val="FFFFFF"/>
                </a:solidFill>
              </a:rPr>
              <a:t>Anaam</a:t>
            </a:r>
            <a:r>
              <a:rPr lang="en-US" b="1" dirty="0">
                <a:solidFill>
                  <a:srgbClr val="FFFFFF"/>
                </a:solidFill>
              </a:rPr>
              <a:t> Majeed Rasheed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Asst. Lecturer Al-Ameen Bariz Omar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 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Supervised by:</a:t>
            </a:r>
            <a:endParaRPr lang="en-US" dirty="0">
              <a:solidFill>
                <a:srgbClr val="FFFFFF"/>
              </a:solidFill>
            </a:endParaRPr>
          </a:p>
          <a:p>
            <a:pPr algn="ctr">
              <a:buFont typeface="Wingdings 3" charset="2"/>
              <a:buChar char=""/>
            </a:pPr>
            <a:r>
              <a:rPr lang="en-US" b="1" dirty="0">
                <a:solidFill>
                  <a:srgbClr val="FFFFFF"/>
                </a:solidFill>
              </a:rPr>
              <a:t>Dr. Rehab </a:t>
            </a:r>
            <a:r>
              <a:rPr lang="en-US" b="1" dirty="0" err="1">
                <a:solidFill>
                  <a:srgbClr val="FFFFFF"/>
                </a:solidFill>
              </a:rPr>
              <a:t>AbdulMahdi</a:t>
            </a:r>
            <a:r>
              <a:rPr lang="en-US" b="1" dirty="0">
                <a:solidFill>
                  <a:srgbClr val="FFFFFF"/>
                </a:solidFill>
              </a:rPr>
              <a:t> Al-Hassan</a:t>
            </a:r>
            <a:endParaRPr lang="en-US" dirty="0">
              <a:solidFill>
                <a:srgbClr val="FFFFFF"/>
              </a:solidFill>
            </a:endParaRPr>
          </a:p>
          <a:p>
            <a:pPr algn="l">
              <a:buFont typeface="Wingdings 3" charset="2"/>
              <a:buChar char=""/>
            </a:pPr>
            <a:endParaRPr lang="en-US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32703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FCD10-FC92-4A39-A26B-5ACBE5CBDB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1831" y="147587"/>
            <a:ext cx="8596668" cy="13208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Experiment No. (8)</a:t>
            </a:r>
            <a:br>
              <a:rPr lang="en-US" dirty="0"/>
            </a:br>
            <a:r>
              <a:rPr lang="en-US" b="1" dirty="0"/>
              <a:t>Preparation of Calcium Peroxide CaO</a:t>
            </a:r>
            <a:r>
              <a:rPr lang="en-US" b="1" baseline="-25000" dirty="0"/>
              <a:t>2</a:t>
            </a:r>
            <a:br>
              <a:rPr lang="en-US" dirty="0"/>
            </a:b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49896C2-BA52-455C-B664-ADB9F07D226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700" y="1358456"/>
            <a:ext cx="6373879" cy="5124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0796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450383-928C-4D3D-92FB-A922628A6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Applications: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102E31-B7DA-49D6-8616-7C411A75B54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Calcium peroxide is manufactured to varying specifications and purity and can be used in different areas of </a:t>
            </a:r>
            <a:r>
              <a:rPr lang="en-US" dirty="0">
                <a:hlinkClick r:id="rId2" tooltip="Industry"/>
              </a:rPr>
              <a:t>industry</a:t>
            </a:r>
            <a:r>
              <a:rPr lang="en-US" dirty="0"/>
              <a:t> and </a:t>
            </a:r>
            <a:r>
              <a:rPr lang="en-US" dirty="0">
                <a:hlinkClick r:id="rId3" tooltip="Agriculture"/>
              </a:rPr>
              <a:t>agriculture</a:t>
            </a:r>
            <a:r>
              <a:rPr lang="en-US" dirty="0"/>
              <a:t>. In agriculture, it is used as an </a:t>
            </a:r>
            <a:r>
              <a:rPr lang="en-US" dirty="0" err="1">
                <a:hlinkClick r:id="rId4" tooltip="Oxygen"/>
              </a:rPr>
              <a:t>oxygen</a:t>
            </a:r>
            <a:r>
              <a:rPr lang="en-US" dirty="0" err="1">
                <a:hlinkClick r:id="rId5" tooltip="Fertilizer"/>
              </a:rPr>
              <a:t>fertilizer</a:t>
            </a:r>
            <a:r>
              <a:rPr lang="en-US" dirty="0"/>
              <a:t>, and is also used in the </a:t>
            </a:r>
            <a:r>
              <a:rPr lang="en-US" dirty="0" err="1"/>
              <a:t>presowing</a:t>
            </a:r>
            <a:r>
              <a:rPr lang="en-US" dirty="0"/>
              <a:t> treatments of </a:t>
            </a:r>
            <a:r>
              <a:rPr lang="en-US" dirty="0">
                <a:hlinkClick r:id="rId6" tooltip="Rice seed (page does not exist)"/>
              </a:rPr>
              <a:t>rice seed</a:t>
            </a:r>
            <a:r>
              <a:rPr lang="en-US" dirty="0"/>
              <a:t>s. Also, calcium peroxide has uses in the </a:t>
            </a:r>
            <a:r>
              <a:rPr lang="en-US" dirty="0">
                <a:hlinkClick r:id="rId7" tooltip="Aquaculture"/>
              </a:rPr>
              <a:t>aquaculture</a:t>
            </a:r>
            <a:r>
              <a:rPr lang="en-US" dirty="0"/>
              <a:t> industry as it is used to oxygenate and disinfect water, and in the ecological restoration industry as it is used in the treatment of soils. Calcium Peroxide is used in a similar manner of </a:t>
            </a:r>
            <a:r>
              <a:rPr lang="en-US" dirty="0">
                <a:hlinkClick r:id="rId8" tooltip="Magnesium peroxide"/>
              </a:rPr>
              <a:t>magnesium peroxide</a:t>
            </a:r>
            <a:r>
              <a:rPr lang="en-US" dirty="0"/>
              <a:t> for environmental restoration programs. It is used to restore soil and groundwater contaminated with petroleum hydrocarbons by stimulating aerobic microbial degradation of the contaminants in a process known as </a:t>
            </a:r>
            <a:r>
              <a:rPr lang="en-US" dirty="0">
                <a:hlinkClick r:id="rId9" tooltip="Enhanced In-Situ Bioremediation (page does not exist)"/>
              </a:rPr>
              <a:t>Enhanced In-Situ Bioremediation</a:t>
            </a:r>
            <a:r>
              <a:rPr lang="en-US" dirty="0"/>
              <a:t>.</a:t>
            </a:r>
          </a:p>
          <a:p>
            <a:r>
              <a:rPr lang="en-US" dirty="0"/>
              <a:t>As a </a:t>
            </a:r>
            <a:r>
              <a:rPr lang="en-US" dirty="0">
                <a:hlinkClick r:id="rId10" tooltip="Food additive"/>
              </a:rPr>
              <a:t>food additive</a:t>
            </a:r>
            <a:r>
              <a:rPr lang="en-US" dirty="0"/>
              <a:t> it has the </a:t>
            </a:r>
            <a:r>
              <a:rPr lang="en-US" dirty="0">
                <a:hlinkClick r:id="rId11" tooltip="E number"/>
              </a:rPr>
              <a:t>E number</a:t>
            </a:r>
            <a:r>
              <a:rPr lang="en-US" dirty="0"/>
              <a:t> E930 and is used as </a:t>
            </a:r>
            <a:r>
              <a:rPr lang="en-US" dirty="0">
                <a:hlinkClick r:id="rId12" tooltip="Flour bleaching agent"/>
              </a:rPr>
              <a:t>flour bleaching agent</a:t>
            </a:r>
            <a:r>
              <a:rPr lang="en-US" dirty="0"/>
              <a:t> and </a:t>
            </a:r>
            <a:r>
              <a:rPr lang="en-US" dirty="0">
                <a:hlinkClick r:id="rId13" tooltip="Improving agent"/>
              </a:rPr>
              <a:t>improving agent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503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B157165-ECEA-4E84-9676-3F2C9B0FC9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2896" y="0"/>
            <a:ext cx="5928536" cy="66828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9437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486A4-26BD-474D-9D12-1016A7EDDE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DF9D47-22FB-4971-84AB-EBBDFFA34A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Write the equation of this reaction.</a:t>
            </a:r>
          </a:p>
          <a:p>
            <a:pPr lvl="0"/>
            <a:r>
              <a:rPr lang="en-US" dirty="0"/>
              <a:t>Why conc. HCl is used in this experiment?</a:t>
            </a:r>
          </a:p>
          <a:p>
            <a:pPr lvl="0"/>
            <a:r>
              <a:rPr lang="en-US" dirty="0"/>
              <a:t>Why ammonia solution is used?</a:t>
            </a:r>
          </a:p>
          <a:p>
            <a:pPr lvl="0"/>
            <a:r>
              <a:rPr lang="en-US" dirty="0"/>
              <a:t>Calculate the theory mass of calcium peroxide.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7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406951-3668-49DD-9BAD-3D800FEB8D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The Third Group III B (B)</a:t>
            </a:r>
            <a:br>
              <a:rPr lang="en-US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C5685A7-FC4E-4A09-8AA5-21C633C4CB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99599" y="1930400"/>
            <a:ext cx="6952137" cy="3425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06296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9FB04C-7D70-4C86-818C-C84783B98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Questions: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45AD7A-F04B-49E3-B8D6-BF22DF0CB9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The oxidation state of (+1) can be more stable from </a:t>
            </a:r>
            <a:r>
              <a:rPr lang="en-US" dirty="0" err="1"/>
              <a:t>B→Tl</a:t>
            </a:r>
            <a:r>
              <a:rPr lang="en-US" dirty="0"/>
              <a:t>, why?</a:t>
            </a:r>
          </a:p>
          <a:p>
            <a:pPr lvl="0"/>
            <a:r>
              <a:rPr lang="en-US" dirty="0"/>
              <a:t>The elements are more ionic from </a:t>
            </a:r>
            <a:r>
              <a:rPr lang="en-US" dirty="0" err="1"/>
              <a:t>B→Tl</a:t>
            </a:r>
            <a:r>
              <a:rPr lang="en-US" dirty="0"/>
              <a:t>, why?</a:t>
            </a:r>
          </a:p>
          <a:p>
            <a:pPr lvl="0"/>
            <a:r>
              <a:rPr lang="en-US" dirty="0"/>
              <a:t>The elements are more metallic from </a:t>
            </a:r>
            <a:r>
              <a:rPr lang="en-US" dirty="0" err="1"/>
              <a:t>B→Tl</a:t>
            </a:r>
            <a:r>
              <a:rPr lang="en-US" dirty="0"/>
              <a:t>, why?</a:t>
            </a:r>
          </a:p>
          <a:p>
            <a:pPr lvl="0"/>
            <a:r>
              <a:rPr lang="en-US" dirty="0"/>
              <a:t>Give the reason for electronically of these elements subdivided into two classes.</a:t>
            </a:r>
          </a:p>
          <a:p>
            <a:pPr lvl="0"/>
            <a:r>
              <a:rPr lang="en-US" dirty="0"/>
              <a:t>Write down the electronic structure of Thallium?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05486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282</Words>
  <Application>Microsoft Office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Trebuchet MS</vt:lpstr>
      <vt:lpstr>Wingdings 3</vt:lpstr>
      <vt:lpstr>Office Theme</vt:lpstr>
      <vt:lpstr>Facet</vt:lpstr>
      <vt:lpstr>Inorganic Chemistry Practical II </vt:lpstr>
      <vt:lpstr>Experiment No. (8) Preparation of Calcium Peroxide CaO2 </vt:lpstr>
      <vt:lpstr>Applications: </vt:lpstr>
      <vt:lpstr>PowerPoint Presentation</vt:lpstr>
      <vt:lpstr>Questions: </vt:lpstr>
      <vt:lpstr>The Third Group III B (B) </vt:lpstr>
      <vt:lpstr>Questions: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Inorganic Chemistry Practical II </dc:title>
  <dc:creator>Salih Al-Jumaili</dc:creator>
  <cp:lastModifiedBy>Salih Al-Jumaili</cp:lastModifiedBy>
  <cp:revision>15</cp:revision>
  <dcterms:created xsi:type="dcterms:W3CDTF">2018-12-25T19:27:21Z</dcterms:created>
  <dcterms:modified xsi:type="dcterms:W3CDTF">2018-12-25T19:36:18Z</dcterms:modified>
</cp:coreProperties>
</file>