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89" r:id="rId4"/>
    <p:sldId id="290" r:id="rId5"/>
    <p:sldId id="291" r:id="rId6"/>
    <p:sldId id="292" r:id="rId7"/>
    <p:sldId id="293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3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8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7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3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368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92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3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7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gnesium_peroxide" TargetMode="External"/><Relationship Id="rId13" Type="http://schemas.openxmlformats.org/officeDocument/2006/relationships/hyperlink" Target="https://en.wikipedia.org/wiki/Improving_agent" TargetMode="External"/><Relationship Id="rId3" Type="http://schemas.openxmlformats.org/officeDocument/2006/relationships/hyperlink" Target="https://en.wikipedia.org/wiki/Agriculture" TargetMode="External"/><Relationship Id="rId7" Type="http://schemas.openxmlformats.org/officeDocument/2006/relationships/hyperlink" Target="https://en.wikipedia.org/wiki/Aquaculture" TargetMode="External"/><Relationship Id="rId12" Type="http://schemas.openxmlformats.org/officeDocument/2006/relationships/hyperlink" Target="https://en.wikipedia.org/wiki/Flour_bleaching_agent" TargetMode="External"/><Relationship Id="rId2" Type="http://schemas.openxmlformats.org/officeDocument/2006/relationships/hyperlink" Target="https://en.wikipedia.org/wiki/Industry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/index.php?title=Rice_seed&amp;action=edit&amp;redlink=1" TargetMode="External"/><Relationship Id="rId11" Type="http://schemas.openxmlformats.org/officeDocument/2006/relationships/hyperlink" Target="https://en.wikipedia.org/wiki/E_number" TargetMode="External"/><Relationship Id="rId5" Type="http://schemas.openxmlformats.org/officeDocument/2006/relationships/hyperlink" Target="https://en.wikipedia.org/wiki/Fertilizer" TargetMode="External"/><Relationship Id="rId10" Type="http://schemas.openxmlformats.org/officeDocument/2006/relationships/hyperlink" Target="https://en.wikipedia.org/wiki/Food_additive" TargetMode="External"/><Relationship Id="rId4" Type="http://schemas.openxmlformats.org/officeDocument/2006/relationships/hyperlink" Target="https://en.wikipedia.org/wiki/Oxygen" TargetMode="External"/><Relationship Id="rId9" Type="http://schemas.openxmlformats.org/officeDocument/2006/relationships/hyperlink" Target="https://en.wikipedia.org/w/index.php?title=Enhanced_In-Situ_Bioremediation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3" name="Rectangle 2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44" name="Rectangle 2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45" name="Straight Connector 2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2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Isosceles Triangle 3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3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Freeform: Shape 3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FFFF"/>
                </a:solidFill>
              </a:rPr>
              <a:t>Inorganic Chemistry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b="1" dirty="0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The First Course</a:t>
            </a: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By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Lecturer Sinan </a:t>
            </a:r>
            <a:r>
              <a:rPr lang="en-US" b="1" dirty="0" err="1">
                <a:solidFill>
                  <a:srgbClr val="FFFFFF"/>
                </a:solidFill>
              </a:rPr>
              <a:t>Midhat</a:t>
            </a:r>
            <a:r>
              <a:rPr lang="en-US" b="1" dirty="0">
                <a:solidFill>
                  <a:srgbClr val="FFFFFF"/>
                </a:solidFill>
              </a:rPr>
              <a:t> Al-</a:t>
            </a:r>
            <a:r>
              <a:rPr lang="en-US" b="1" dirty="0" err="1">
                <a:solidFill>
                  <a:srgbClr val="FFFFFF"/>
                </a:solidFill>
              </a:rPr>
              <a:t>Bayati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Prof. </a:t>
            </a:r>
            <a:r>
              <a:rPr lang="en-US" b="1" dirty="0" err="1">
                <a:solidFill>
                  <a:srgbClr val="FFFFFF"/>
                </a:solidFill>
              </a:rPr>
              <a:t>Anaam</a:t>
            </a:r>
            <a:r>
              <a:rPr lang="en-US" b="1" dirty="0">
                <a:solidFill>
                  <a:srgbClr val="FFFFFF"/>
                </a:solidFill>
              </a:rPr>
              <a:t> Majeed Rasheed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Lecturer Al-Ameen Bariz Omar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 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Supervised by: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Dr. Rehab </a:t>
            </a:r>
            <a:r>
              <a:rPr lang="en-US" b="1" dirty="0" err="1">
                <a:solidFill>
                  <a:srgbClr val="FFFFFF"/>
                </a:solidFill>
              </a:rPr>
              <a:t>AbdulMahdi</a:t>
            </a:r>
            <a:r>
              <a:rPr lang="en-US" b="1" dirty="0">
                <a:solidFill>
                  <a:srgbClr val="FFFFFF"/>
                </a:solidFill>
              </a:rPr>
              <a:t> Al-Hassan</a:t>
            </a:r>
            <a:endParaRPr lang="en-US" dirty="0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CD10-FC92-4A39-A26B-5ACBE5CB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31" y="147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Experiment No. (8)</a:t>
            </a:r>
            <a:br>
              <a:rPr lang="en-US" dirty="0"/>
            </a:br>
            <a:r>
              <a:rPr lang="en-US" b="1" dirty="0"/>
              <a:t>Preparation of Calcium Peroxide CaO</a:t>
            </a:r>
            <a:r>
              <a:rPr lang="en-US" b="1" baseline="-25000" dirty="0"/>
              <a:t>2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9896C2-BA52-455C-B664-ADB9F07D2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700" y="1358456"/>
            <a:ext cx="6373879" cy="512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07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0383-928C-4D3D-92FB-A922628A6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02E31-B7DA-49D6-8616-7C411A75B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Calcium peroxide is manufactured to varying specifications and purity and can be used in different areas of </a:t>
            </a:r>
            <a:r>
              <a:rPr lang="en-US" dirty="0">
                <a:hlinkClick r:id="rId2" tooltip="Industry"/>
              </a:rPr>
              <a:t>industry</a:t>
            </a:r>
            <a:r>
              <a:rPr lang="en-US" dirty="0"/>
              <a:t> and </a:t>
            </a:r>
            <a:r>
              <a:rPr lang="en-US" dirty="0">
                <a:hlinkClick r:id="rId3" tooltip="Agriculture"/>
              </a:rPr>
              <a:t>agriculture</a:t>
            </a:r>
            <a:r>
              <a:rPr lang="en-US" dirty="0"/>
              <a:t>. In agriculture, it is used as an </a:t>
            </a:r>
            <a:r>
              <a:rPr lang="en-US" dirty="0" err="1">
                <a:hlinkClick r:id="rId4" tooltip="Oxygen"/>
              </a:rPr>
              <a:t>oxygen</a:t>
            </a:r>
            <a:r>
              <a:rPr lang="en-US" dirty="0" err="1">
                <a:hlinkClick r:id="rId5" tooltip="Fertilizer"/>
              </a:rPr>
              <a:t>fertilizer</a:t>
            </a:r>
            <a:r>
              <a:rPr lang="en-US" dirty="0"/>
              <a:t>, and is also used in the </a:t>
            </a:r>
            <a:r>
              <a:rPr lang="en-US" dirty="0" err="1"/>
              <a:t>presowing</a:t>
            </a:r>
            <a:r>
              <a:rPr lang="en-US" dirty="0"/>
              <a:t> treatments of </a:t>
            </a:r>
            <a:r>
              <a:rPr lang="en-US" dirty="0">
                <a:hlinkClick r:id="rId6" tooltip="Rice seed (page does not exist)"/>
              </a:rPr>
              <a:t>rice seed</a:t>
            </a:r>
            <a:r>
              <a:rPr lang="en-US" dirty="0"/>
              <a:t>s. Also, calcium peroxide has uses in the </a:t>
            </a:r>
            <a:r>
              <a:rPr lang="en-US" dirty="0">
                <a:hlinkClick r:id="rId7" tooltip="Aquaculture"/>
              </a:rPr>
              <a:t>aquaculture</a:t>
            </a:r>
            <a:r>
              <a:rPr lang="en-US" dirty="0"/>
              <a:t> industry as it is used to oxygenate and disinfect water, and in the ecological restoration industry as it is used in the treatment of soils. Calcium Peroxide is used in a similar manner of </a:t>
            </a:r>
            <a:r>
              <a:rPr lang="en-US" dirty="0">
                <a:hlinkClick r:id="rId8" tooltip="Magnesium peroxide"/>
              </a:rPr>
              <a:t>magnesium peroxide</a:t>
            </a:r>
            <a:r>
              <a:rPr lang="en-US" dirty="0"/>
              <a:t> for environmental restoration programs. It is used to restore soil and groundwater contaminated with petroleum hydrocarbons by stimulating aerobic microbial degradation of the contaminants in a process known as </a:t>
            </a:r>
            <a:r>
              <a:rPr lang="en-US" dirty="0">
                <a:hlinkClick r:id="rId9" tooltip="Enhanced In-Situ Bioremediation (page does not exist)"/>
              </a:rPr>
              <a:t>Enhanced In-Situ Bioremediation</a:t>
            </a:r>
            <a:r>
              <a:rPr lang="en-US" dirty="0"/>
              <a:t>.</a:t>
            </a:r>
          </a:p>
          <a:p>
            <a:r>
              <a:rPr lang="en-US" dirty="0"/>
              <a:t>As a </a:t>
            </a:r>
            <a:r>
              <a:rPr lang="en-US" dirty="0">
                <a:hlinkClick r:id="rId10" tooltip="Food additive"/>
              </a:rPr>
              <a:t>food additive</a:t>
            </a:r>
            <a:r>
              <a:rPr lang="en-US" dirty="0"/>
              <a:t> it has the </a:t>
            </a:r>
            <a:r>
              <a:rPr lang="en-US" dirty="0">
                <a:hlinkClick r:id="rId11" tooltip="E number"/>
              </a:rPr>
              <a:t>E number</a:t>
            </a:r>
            <a:r>
              <a:rPr lang="en-US" dirty="0"/>
              <a:t> E930 and is used as </a:t>
            </a:r>
            <a:r>
              <a:rPr lang="en-US" dirty="0">
                <a:hlinkClick r:id="rId12" tooltip="Flour bleaching agent"/>
              </a:rPr>
              <a:t>flour bleaching agent</a:t>
            </a:r>
            <a:r>
              <a:rPr lang="en-US" dirty="0"/>
              <a:t> and </a:t>
            </a:r>
            <a:r>
              <a:rPr lang="en-US" dirty="0">
                <a:hlinkClick r:id="rId13" tooltip="Improving agent"/>
              </a:rPr>
              <a:t>improving agent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0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157165-ECEA-4E84-9676-3F2C9B0FC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96" y="0"/>
            <a:ext cx="5928536" cy="668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94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86A4-26BD-474D-9D12-1016A7ED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F9D47-22FB-4971-84AB-EBBDFFA34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Write the equation of this reaction.</a:t>
            </a:r>
          </a:p>
          <a:p>
            <a:pPr lvl="0"/>
            <a:r>
              <a:rPr lang="en-US" dirty="0"/>
              <a:t>Why conc. HCl is used in this experiment?</a:t>
            </a:r>
          </a:p>
          <a:p>
            <a:pPr lvl="0"/>
            <a:r>
              <a:rPr lang="en-US" dirty="0"/>
              <a:t>Why ammonia solution is used?</a:t>
            </a:r>
          </a:p>
          <a:p>
            <a:pPr lvl="0"/>
            <a:r>
              <a:rPr lang="en-US" dirty="0"/>
              <a:t>Calculate the theory mass of calcium peroxide.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6951-3668-49DD-9BAD-3D800FEB8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Third Group III B (B)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5685A7-FC4E-4A09-8AA5-21C633C4C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599" y="1930400"/>
            <a:ext cx="6952137" cy="342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2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B04C-7D70-4C86-818C-C84783B98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5AD7A-F04B-49E3-B8D6-BF22DF0CB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oxidation state of (+1) can be more stable from </a:t>
            </a:r>
            <a:r>
              <a:rPr lang="en-US" dirty="0" err="1"/>
              <a:t>B→Tl</a:t>
            </a:r>
            <a:r>
              <a:rPr lang="en-US" dirty="0"/>
              <a:t>, why?</a:t>
            </a:r>
          </a:p>
          <a:p>
            <a:pPr lvl="0"/>
            <a:r>
              <a:rPr lang="en-US" dirty="0"/>
              <a:t>The elements are more ionic from </a:t>
            </a:r>
            <a:r>
              <a:rPr lang="en-US" dirty="0" err="1"/>
              <a:t>B→Tl</a:t>
            </a:r>
            <a:r>
              <a:rPr lang="en-US" dirty="0"/>
              <a:t>, why?</a:t>
            </a:r>
          </a:p>
          <a:p>
            <a:pPr lvl="0"/>
            <a:r>
              <a:rPr lang="en-US" dirty="0"/>
              <a:t>The elements are more metallic from </a:t>
            </a:r>
            <a:r>
              <a:rPr lang="en-US" dirty="0" err="1"/>
              <a:t>B→Tl</a:t>
            </a:r>
            <a:r>
              <a:rPr lang="en-US" dirty="0"/>
              <a:t>, why?</a:t>
            </a:r>
          </a:p>
          <a:p>
            <a:pPr lvl="0"/>
            <a:r>
              <a:rPr lang="en-US" dirty="0"/>
              <a:t>Give the reason for electronically of these elements subdivided into two classes.</a:t>
            </a:r>
          </a:p>
          <a:p>
            <a:pPr lvl="0"/>
            <a:r>
              <a:rPr lang="en-US" dirty="0"/>
              <a:t>Write down the electronic structure of Thallium?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4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282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(8) Preparation of Calcium Peroxide CaO2 </vt:lpstr>
      <vt:lpstr>Applications: </vt:lpstr>
      <vt:lpstr>PowerPoint Presentation</vt:lpstr>
      <vt:lpstr>Questions: </vt:lpstr>
      <vt:lpstr>The Third Group III B (B)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15</cp:revision>
  <dcterms:created xsi:type="dcterms:W3CDTF">2018-12-25T19:27:21Z</dcterms:created>
  <dcterms:modified xsi:type="dcterms:W3CDTF">2018-12-25T19:36:18Z</dcterms:modified>
</cp:coreProperties>
</file>