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286" r:id="rId4"/>
    <p:sldId id="287" r:id="rId5"/>
    <p:sldId id="28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7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58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34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4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4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14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78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6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7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23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3684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29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92926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3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277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0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9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Barium_hydroxide" TargetMode="External"/><Relationship Id="rId13" Type="http://schemas.openxmlformats.org/officeDocument/2006/relationships/hyperlink" Target="https://en.wikipedia.org/wiki/Barium_sulfate" TargetMode="External"/><Relationship Id="rId18" Type="http://schemas.openxmlformats.org/officeDocument/2006/relationships/hyperlink" Target="https://en.wikipedia.org/wiki/Melting" TargetMode="External"/><Relationship Id="rId3" Type="http://schemas.openxmlformats.org/officeDocument/2006/relationships/hyperlink" Target="https://en.wikipedia.org/wiki/Chemical_formula" TargetMode="External"/><Relationship Id="rId7" Type="http://schemas.openxmlformats.org/officeDocument/2006/relationships/hyperlink" Target="https://en.wikipedia.org/wiki/Hygroscopic" TargetMode="External"/><Relationship Id="rId12" Type="http://schemas.openxmlformats.org/officeDocument/2006/relationships/hyperlink" Target="https://en.wikipedia.org/wiki/Barite" TargetMode="External"/><Relationship Id="rId17" Type="http://schemas.openxmlformats.org/officeDocument/2006/relationships/hyperlink" Target="https://en.wikipedia.org/wiki/Calcium_sulfide" TargetMode="External"/><Relationship Id="rId2" Type="http://schemas.openxmlformats.org/officeDocument/2006/relationships/hyperlink" Target="https://en.wikipedia.org/wiki/Inorganic_compound" TargetMode="External"/><Relationship Id="rId16" Type="http://schemas.openxmlformats.org/officeDocument/2006/relationships/hyperlink" Target="https://en.wikipedia.org/wiki/Calcium_chloride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wikipedia.org/wiki/Water-soluble" TargetMode="External"/><Relationship Id="rId11" Type="http://schemas.openxmlformats.org/officeDocument/2006/relationships/hyperlink" Target="https://en.wikipedia.org/wiki/Hydrochloric_acid" TargetMode="External"/><Relationship Id="rId5" Type="http://schemas.openxmlformats.org/officeDocument/2006/relationships/hyperlink" Target="https://en.wikipedia.org/wiki/Chlorine" TargetMode="External"/><Relationship Id="rId15" Type="http://schemas.openxmlformats.org/officeDocument/2006/relationships/hyperlink" Target="https://en.wikipedia.org/wiki/Carbon_monoxide" TargetMode="External"/><Relationship Id="rId10" Type="http://schemas.openxmlformats.org/officeDocument/2006/relationships/hyperlink" Target="https://en.wikipedia.org/wiki/Witherite" TargetMode="External"/><Relationship Id="rId19" Type="http://schemas.openxmlformats.org/officeDocument/2006/relationships/hyperlink" Target="https://en.wikipedia.org/wiki/Water" TargetMode="External"/><Relationship Id="rId4" Type="http://schemas.openxmlformats.org/officeDocument/2006/relationships/hyperlink" Target="https://en.wikipedia.org/wiki/Barium" TargetMode="External"/><Relationship Id="rId9" Type="http://schemas.openxmlformats.org/officeDocument/2006/relationships/hyperlink" Target="https://en.wikipedia.org/wiki/Barium_carbonate" TargetMode="External"/><Relationship Id="rId14" Type="http://schemas.openxmlformats.org/officeDocument/2006/relationships/hyperlink" Target="https://en.wikipedia.org/wiki/Carbo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9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3" name="Rectangle 21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44" name="Rectangle 23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45" name="Straight Connector 25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27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Isosceles Triangle 33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Isosceles Triangle 37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Freeform: Shape 39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solidFill>
                  <a:srgbClr val="FFFFFF"/>
                </a:solidFill>
              </a:rPr>
              <a:t>Inorganic Chemistry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b="1" dirty="0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ctr">
              <a:buFont typeface="Wingdings 3" charset="2"/>
              <a:buChar char=""/>
            </a:pPr>
            <a:r>
              <a:rPr lang="en-US" sz="2800" b="1" dirty="0">
                <a:solidFill>
                  <a:srgbClr val="FFFFFF"/>
                </a:solidFill>
              </a:rPr>
              <a:t>The First Course</a:t>
            </a: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By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Lecturer Sinan </a:t>
            </a:r>
            <a:r>
              <a:rPr lang="en-US" b="1" dirty="0" err="1">
                <a:solidFill>
                  <a:srgbClr val="FFFFFF"/>
                </a:solidFill>
              </a:rPr>
              <a:t>Midhat</a:t>
            </a:r>
            <a:r>
              <a:rPr lang="en-US" b="1" dirty="0">
                <a:solidFill>
                  <a:srgbClr val="FFFFFF"/>
                </a:solidFill>
              </a:rPr>
              <a:t> Al-</a:t>
            </a:r>
            <a:r>
              <a:rPr lang="en-US" b="1" dirty="0" err="1">
                <a:solidFill>
                  <a:srgbClr val="FFFFFF"/>
                </a:solidFill>
              </a:rPr>
              <a:t>Bayati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Asst. Prof. </a:t>
            </a:r>
            <a:r>
              <a:rPr lang="en-US" b="1" dirty="0" err="1">
                <a:solidFill>
                  <a:srgbClr val="FFFFFF"/>
                </a:solidFill>
              </a:rPr>
              <a:t>Anaam</a:t>
            </a:r>
            <a:r>
              <a:rPr lang="en-US" b="1" dirty="0">
                <a:solidFill>
                  <a:srgbClr val="FFFFFF"/>
                </a:solidFill>
              </a:rPr>
              <a:t> Majeed Rasheed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Asst. Lecturer Al-Ameen Bariz Omar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 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Supervised by: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Dr. Rehab </a:t>
            </a:r>
            <a:r>
              <a:rPr lang="en-US" b="1" dirty="0" err="1">
                <a:solidFill>
                  <a:srgbClr val="FFFFFF"/>
                </a:solidFill>
              </a:rPr>
              <a:t>AbdulMahdi</a:t>
            </a:r>
            <a:r>
              <a:rPr lang="en-US" b="1" dirty="0">
                <a:solidFill>
                  <a:srgbClr val="FFFFFF"/>
                </a:solidFill>
              </a:rPr>
              <a:t> Al-Hassan</a:t>
            </a:r>
            <a:endParaRPr lang="en-US" dirty="0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20F03-39AA-49D6-976F-C4678C413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661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Experiment No. (7)</a:t>
            </a:r>
            <a:br>
              <a:rPr lang="en-US" dirty="0"/>
            </a:br>
            <a:r>
              <a:rPr lang="en-US" b="1" dirty="0"/>
              <a:t>Preparation of Barium Chloride Di-Hydrate BaCl</a:t>
            </a:r>
            <a:r>
              <a:rPr lang="en-US" b="1" baseline="-25000" dirty="0"/>
              <a:t>2</a:t>
            </a:r>
            <a:r>
              <a:rPr lang="en-US" b="1" dirty="0"/>
              <a:t>.2H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E982F-579F-435F-B2E9-D27F7422B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71562"/>
            <a:ext cx="8596668" cy="3769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Preparation of Barium Chloride Di-Hydrate BaCl</a:t>
            </a:r>
            <a:r>
              <a:rPr lang="en-US" b="1" baseline="-25000" dirty="0"/>
              <a:t>2</a:t>
            </a:r>
            <a:r>
              <a:rPr lang="en-US" b="1" dirty="0"/>
              <a:t>.2H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endParaRPr lang="en-US" dirty="0"/>
          </a:p>
          <a:p>
            <a:r>
              <a:rPr lang="en-US" dirty="0"/>
              <a:t>Barium chloride is an </a:t>
            </a:r>
            <a:r>
              <a:rPr lang="en-US" dirty="0">
                <a:hlinkClick r:id="rId2" tooltip="Inorganic compound"/>
              </a:rPr>
              <a:t>inorganic </a:t>
            </a:r>
            <a:r>
              <a:rPr lang="en-US" dirty="0" err="1">
                <a:hlinkClick r:id="rId2" tooltip="Inorganic compound"/>
              </a:rPr>
              <a:t>compound</a:t>
            </a:r>
            <a:r>
              <a:rPr lang="en-US" dirty="0" err="1"/>
              <a:t>whose</a:t>
            </a:r>
            <a:r>
              <a:rPr lang="en-US" dirty="0"/>
              <a:t> </a:t>
            </a:r>
            <a:r>
              <a:rPr lang="en-US" dirty="0" err="1">
                <a:hlinkClick r:id="rId3" tooltip="Chemical formula"/>
              </a:rPr>
              <a:t>formula</a:t>
            </a:r>
            <a:r>
              <a:rPr lang="en-US" dirty="0" err="1"/>
              <a:t>is</a:t>
            </a:r>
            <a:r>
              <a:rPr lang="en-US" dirty="0"/>
              <a:t> </a:t>
            </a:r>
            <a:r>
              <a:rPr lang="en-US" dirty="0">
                <a:hlinkClick r:id="rId4" tooltip="Barium"/>
              </a:rPr>
              <a:t>Ba</a:t>
            </a:r>
            <a:r>
              <a:rPr lang="en-US" dirty="0">
                <a:hlinkClick r:id="rId5" tooltip="Chlorine"/>
              </a:rPr>
              <a:t>Cl</a:t>
            </a:r>
            <a:r>
              <a:rPr lang="en-US" baseline="-25000" dirty="0">
                <a:hlinkClick r:id="rId5" tooltip="Chlorine"/>
              </a:rPr>
              <a:t>2</a:t>
            </a:r>
            <a:r>
              <a:rPr lang="en-US" dirty="0"/>
              <a:t>. It is one of the most common </a:t>
            </a:r>
            <a:r>
              <a:rPr lang="en-US" dirty="0">
                <a:hlinkClick r:id="rId6" tooltip="Water-soluble"/>
              </a:rPr>
              <a:t>water-soluble</a:t>
            </a:r>
            <a:r>
              <a:rPr lang="en-US" dirty="0"/>
              <a:t> salts of </a:t>
            </a:r>
            <a:r>
              <a:rPr lang="en-US" dirty="0">
                <a:hlinkClick r:id="rId4" tooltip="Barium"/>
              </a:rPr>
              <a:t>barium</a:t>
            </a:r>
            <a:r>
              <a:rPr lang="en-US" dirty="0"/>
              <a:t>. Like other barium salts, it is toxic and imparts a yellow-green coloration to a flame. It is also </a:t>
            </a:r>
            <a:r>
              <a:rPr lang="en-US" dirty="0">
                <a:hlinkClick r:id="rId7" tooltip="Hygroscopic"/>
              </a:rPr>
              <a:t>hygroscopic</a:t>
            </a:r>
            <a:r>
              <a:rPr lang="en-US" dirty="0"/>
              <a:t>.</a:t>
            </a:r>
          </a:p>
          <a:p>
            <a:r>
              <a:rPr lang="en-US" b="1" dirty="0"/>
              <a:t>Preparation:</a:t>
            </a:r>
            <a:endParaRPr lang="en-US" dirty="0"/>
          </a:p>
          <a:p>
            <a:r>
              <a:rPr lang="en-US" dirty="0"/>
              <a:t>Barium chloride can be prepared from </a:t>
            </a:r>
            <a:r>
              <a:rPr lang="en-US" dirty="0">
                <a:hlinkClick r:id="rId8" tooltip="Barium hydroxide"/>
              </a:rPr>
              <a:t>barium hydroxide</a:t>
            </a:r>
            <a:r>
              <a:rPr lang="en-US" dirty="0"/>
              <a:t> or </a:t>
            </a:r>
            <a:r>
              <a:rPr lang="en-US" dirty="0">
                <a:hlinkClick r:id="rId9" tooltip="Barium carbonate"/>
              </a:rPr>
              <a:t>barium carbonate</a:t>
            </a:r>
            <a:r>
              <a:rPr lang="en-US" dirty="0"/>
              <a:t>, with </a:t>
            </a:r>
            <a:r>
              <a:rPr lang="en-US" dirty="0">
                <a:hlinkClick r:id="rId9" tooltip="Barium carbonate"/>
              </a:rPr>
              <a:t>barium carbonate</a:t>
            </a:r>
            <a:r>
              <a:rPr lang="en-US" dirty="0"/>
              <a:t> being found naturally as the mineral </a:t>
            </a:r>
            <a:r>
              <a:rPr lang="en-US" dirty="0">
                <a:hlinkClick r:id="rId10" tooltip="Witherite"/>
              </a:rPr>
              <a:t>witherite</a:t>
            </a:r>
            <a:r>
              <a:rPr lang="en-US" dirty="0"/>
              <a:t>. These basic salts react with </a:t>
            </a:r>
            <a:r>
              <a:rPr lang="en-US" dirty="0">
                <a:hlinkClick r:id="rId11" tooltip="Hydrochloric acid"/>
              </a:rPr>
              <a:t>hydrochloric acid</a:t>
            </a:r>
            <a:r>
              <a:rPr lang="en-US" dirty="0"/>
              <a:t> to give hydrated barium chloride. On the industrial scale, it is prepared via two-step process from </a:t>
            </a:r>
            <a:r>
              <a:rPr lang="en-US" dirty="0">
                <a:hlinkClick r:id="rId12" tooltip="Barite"/>
              </a:rPr>
              <a:t>barite</a:t>
            </a:r>
            <a:r>
              <a:rPr lang="en-US" dirty="0"/>
              <a:t> (</a:t>
            </a:r>
            <a:r>
              <a:rPr lang="en-US" dirty="0">
                <a:hlinkClick r:id="rId13" tooltip="Barium sulfate"/>
              </a:rPr>
              <a:t>barium sulfate</a:t>
            </a:r>
            <a:r>
              <a:rPr lang="en-US" dirty="0"/>
              <a:t>):</a:t>
            </a:r>
          </a:p>
          <a:p>
            <a:r>
              <a:rPr lang="en-US" dirty="0"/>
              <a:t>BaSO</a:t>
            </a:r>
            <a:r>
              <a:rPr lang="en-US" baseline="-25000" dirty="0"/>
              <a:t>4(s)</a:t>
            </a:r>
            <a:r>
              <a:rPr lang="en-US" dirty="0"/>
              <a:t> + 4 </a:t>
            </a:r>
            <a:r>
              <a:rPr lang="en-US" dirty="0">
                <a:hlinkClick r:id="rId14" tooltip="Carbon"/>
              </a:rPr>
              <a:t>C</a:t>
            </a:r>
            <a:r>
              <a:rPr lang="en-US" baseline="-25000" dirty="0"/>
              <a:t>(s)</a:t>
            </a:r>
            <a:r>
              <a:rPr lang="en-US" dirty="0"/>
              <a:t> → </a:t>
            </a:r>
            <a:r>
              <a:rPr lang="en-US" dirty="0" err="1"/>
              <a:t>BaS</a:t>
            </a:r>
            <a:r>
              <a:rPr lang="en-US" baseline="-25000" dirty="0"/>
              <a:t>(s)</a:t>
            </a:r>
            <a:r>
              <a:rPr lang="en-US" dirty="0"/>
              <a:t> + 4 </a:t>
            </a:r>
            <a:r>
              <a:rPr lang="en-US" dirty="0">
                <a:hlinkClick r:id="rId15" tooltip="Carbon monoxide"/>
              </a:rPr>
              <a:t>CO</a:t>
            </a:r>
            <a:r>
              <a:rPr lang="en-US" baseline="-25000" dirty="0"/>
              <a:t>(g)</a:t>
            </a:r>
            <a:endParaRPr lang="en-US" dirty="0"/>
          </a:p>
          <a:p>
            <a:r>
              <a:rPr lang="en-US" dirty="0"/>
              <a:t>The first step requires high temperatures.</a:t>
            </a:r>
          </a:p>
          <a:p>
            <a:r>
              <a:rPr lang="en-US" dirty="0" err="1"/>
              <a:t>BaS</a:t>
            </a:r>
            <a:r>
              <a:rPr lang="en-US" dirty="0"/>
              <a:t> + </a:t>
            </a:r>
            <a:r>
              <a:rPr lang="en-US" dirty="0">
                <a:hlinkClick r:id="rId16" tooltip="Calcium chloride"/>
              </a:rPr>
              <a:t>CaCl</a:t>
            </a:r>
            <a:r>
              <a:rPr lang="en-US" baseline="-25000" dirty="0">
                <a:hlinkClick r:id="rId16" tooltip="Calcium chloride"/>
              </a:rPr>
              <a:t>2</a:t>
            </a:r>
            <a:r>
              <a:rPr lang="en-US" dirty="0"/>
              <a:t> → BaCl</a:t>
            </a:r>
            <a:r>
              <a:rPr lang="en-US" baseline="-25000" dirty="0"/>
              <a:t>2</a:t>
            </a:r>
            <a:r>
              <a:rPr lang="en-US" dirty="0"/>
              <a:t> + </a:t>
            </a:r>
            <a:r>
              <a:rPr lang="en-US" dirty="0" err="1">
                <a:hlinkClick r:id="rId17" tooltip="Calcium sulfide"/>
              </a:rPr>
              <a:t>CaS</a:t>
            </a:r>
            <a:endParaRPr lang="en-US" dirty="0"/>
          </a:p>
          <a:p>
            <a:r>
              <a:rPr lang="en-US" dirty="0"/>
              <a:t>The second step requires </a:t>
            </a:r>
            <a:r>
              <a:rPr lang="en-US" dirty="0">
                <a:hlinkClick r:id="rId18" tooltip="Melting"/>
              </a:rPr>
              <a:t>fusion</a:t>
            </a:r>
            <a:r>
              <a:rPr lang="en-US" dirty="0"/>
              <a:t> of the reactants. BaCl</a:t>
            </a:r>
            <a:r>
              <a:rPr lang="en-US" baseline="-25000" dirty="0"/>
              <a:t>2</a:t>
            </a:r>
            <a:r>
              <a:rPr lang="en-US" dirty="0"/>
              <a:t> can then be leached out from the mixture with </a:t>
            </a:r>
            <a:r>
              <a:rPr lang="en-US" dirty="0">
                <a:hlinkClick r:id="rId19" tooltip="Water"/>
              </a:rPr>
              <a:t>water</a:t>
            </a:r>
            <a:r>
              <a:rPr lang="en-US" dirty="0"/>
              <a:t>. From water solutions of barium chloride, the dihydrate can be crystallized as white crystals: BaCl</a:t>
            </a:r>
            <a:r>
              <a:rPr lang="en-US" baseline="-25000" dirty="0"/>
              <a:t>2</a:t>
            </a:r>
            <a:r>
              <a:rPr lang="en-US" dirty="0"/>
              <a:t>·2H</a:t>
            </a:r>
            <a:r>
              <a:rPr lang="en-US" baseline="-25000" dirty="0"/>
              <a:t>2</a:t>
            </a:r>
            <a:r>
              <a:rPr lang="en-US" dirty="0"/>
              <a:t>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101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FC1CE-2475-454C-9707-F999D9304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58" y="114332"/>
            <a:ext cx="8596668" cy="1320800"/>
          </a:xfrm>
        </p:spPr>
        <p:txBody>
          <a:bodyPr/>
          <a:lstStyle/>
          <a:p>
            <a:r>
              <a:rPr lang="en-US" b="1" dirty="0"/>
              <a:t>Uses: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4D3BDF-46B7-4634-AAEE-B5F3ECDE1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778" y="862251"/>
            <a:ext cx="6525302" cy="588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72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661074-EAD4-4446-9095-E03A0D8C3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959143"/>
            <a:ext cx="8366668" cy="437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62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209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Inorganic Chemistry Practical II </vt:lpstr>
      <vt:lpstr>Experiment No. (7) Preparation of Barium Chloride Di-Hydrate BaCl2.2H2O </vt:lpstr>
      <vt:lpstr>Uses: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16</cp:revision>
  <dcterms:created xsi:type="dcterms:W3CDTF">2018-12-25T19:27:21Z</dcterms:created>
  <dcterms:modified xsi:type="dcterms:W3CDTF">2018-12-25T19:36:42Z</dcterms:modified>
</cp:coreProperties>
</file>