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5" r:id="rId3"/>
    <p:sldId id="282" r:id="rId4"/>
    <p:sldId id="283" r:id="rId5"/>
    <p:sldId id="284" r:id="rId6"/>
    <p:sldId id="28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52" d="100"/>
          <a:sy n="52" d="100"/>
        </p:scale>
        <p:origin x="6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2090-A034-4E80-ACEC-99FF5C4391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0AAAF9-28DA-43F5-BB84-5B7A2336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9E6DDD-3CA0-4F16-BB61-1655082BD254}"/>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A27AADC-B4AD-40F6-8FF1-4B00B8457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D3F37-9E55-4921-9F53-7D2DA976BFE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08185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CD3F-C29F-4CC8-9C22-C006ED6F9B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F1FC25-595D-4E10-8B57-9F9D48C9E2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42EC5-EFEE-4980-A8C4-F147E42922AA}"/>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95DB251C-271A-4B2B-94A5-770EA6BAD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8878DF-398B-4866-8745-2732E9866617}"/>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26378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4593EC-C687-444D-9420-DBAE4A531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90DF4D-B35C-466D-8973-E7E540E36D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4C7EF6-7F90-4F46-9C29-54CF2160159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0950AD5-5C3F-4EB8-9AD5-0DD1099A9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E1330-3B75-4A4F-9C72-48B5FCD12F00}"/>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44877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53497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816258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417534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663054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EC2D24-6623-4BE9-B308-214EEC2ED6A5}" type="datetimeFigureOut">
              <a:rPr lang="en-US" smtClean="0"/>
              <a:t>12/25/2018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18864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EC2D24-6623-4BE9-B308-214EEC2ED6A5}" type="datetimeFigureOut">
              <a:rPr lang="en-US" smtClean="0"/>
              <a:t>12/25/2018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11814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C2D24-6623-4BE9-B308-214EEC2ED6A5}" type="datetimeFigureOut">
              <a:rPr lang="en-US" smtClean="0"/>
              <a:t>12/25/2018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98977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01976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B622-78DF-44DB-BAF0-EA86C20FA0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01EECD-64ED-4353-8EAB-243CF6234B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4FCB3-0894-452D-8C6A-8631F7C5CA5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115E517-0898-4C6C-9539-50D48150AF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29EE4-5839-492C-A400-AA43B52A2FBF}"/>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730694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190967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605223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3684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757329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92926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6243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804727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3820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ECF8-146A-4EC3-B942-D9041450BA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20704-54A3-4B4C-B013-2A21BBE009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908AA0-0F13-43CC-AD4D-7C22DB5C0A98}"/>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E509190-1DA5-41F8-AB8F-3B6E462CC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71B217-566A-4501-988C-2D6B9DC90FF4}"/>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54162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F28D-D4CB-4041-89C3-90BA8D1FD1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0CD4A2-10E7-44DD-B095-E3D3F379CA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691DC6-814E-4456-B653-2EC6941BF0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0F81FD-412D-4629-8579-508DF504EDC2}"/>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74AC0C74-EEAE-4F3F-9C2A-0D1B761A6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2C64B2-E051-432C-9A67-2FF25DB35D2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48313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F07B-2105-4F68-8A9A-9497D6C881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B5E1-1E55-4F28-BCCF-5C006CA32F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32AA2A-0825-4A8D-81E4-CBE6EEE925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E9E7CE-38EC-4795-9396-F465A815B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F038FA-F52B-4EF7-A32D-2515B651113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03D1A-D67B-4BDC-894F-C7E415C1344C}"/>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8" name="Footer Placeholder 7">
            <a:extLst>
              <a:ext uri="{FF2B5EF4-FFF2-40B4-BE49-F238E27FC236}">
                <a16:creationId xmlns:a16="http://schemas.microsoft.com/office/drawing/2014/main" id="{42F7A79B-6617-4CE0-B357-8DC306F1D9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BF3DB5-CB77-4CA1-998D-E264BAB8920C}"/>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606245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FE7C-02D8-4870-B476-98384DBBD1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203A58-7FAF-4B94-AAAE-64EDC3AFEDC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4" name="Footer Placeholder 3">
            <a:extLst>
              <a:ext uri="{FF2B5EF4-FFF2-40B4-BE49-F238E27FC236}">
                <a16:creationId xmlns:a16="http://schemas.microsoft.com/office/drawing/2014/main" id="{B5B1C592-CD4D-48D2-885E-D0FAF7AF4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C24EBF-ABAB-4892-9854-CE9382DD574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32858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8F001-1BE6-4741-8894-D59ADED4D75E}"/>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3" name="Footer Placeholder 2">
            <a:extLst>
              <a:ext uri="{FF2B5EF4-FFF2-40B4-BE49-F238E27FC236}">
                <a16:creationId xmlns:a16="http://schemas.microsoft.com/office/drawing/2014/main" id="{9308097C-F668-4113-8E20-E1343517BE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BAF625-C33E-494C-BE8A-BFB81F8D11B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9335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4202F-A4C8-42CB-932F-C5FF280C7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9ECB0C-71D4-47BC-8F6F-B82AF6761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8DC0A3-EB19-4D8D-A612-D028016DF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54DC62-EBEA-4E9F-88B1-98405853E057}"/>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ADB05973-9804-44B3-82DE-0B3242483A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B2797-A42E-4E51-A654-FFC8DD62F91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22617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7C6C-3375-48F0-9CD1-771A2E813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B62D8-8E6A-44E2-A34F-52B2CA6FB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B81BB0-01AB-4E83-8CA9-AF00950FD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381D7B-DC1A-4C4D-9278-A45B4F36F5E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3C47337F-E770-4EE2-85CC-57C86F29E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38CCF-9EB5-43ED-A654-AAC903C8A4BD}"/>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66145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CCFEA-6A7C-4FDE-8B0C-6208D9FEF6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528314-487E-42BF-9C23-4FFBE1B460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F6CAC-6A3C-4B93-BB38-3A6F56287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BD591F80-491D-4C49-958A-765BD2871C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1A7D76-A401-4B7A-BE1A-22C1848941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B8081-520B-446B-BAA5-72248500656A}" type="slidenum">
              <a:rPr lang="en-US" smtClean="0"/>
              <a:t>‹#›</a:t>
            </a:fld>
            <a:endParaRPr lang="en-US"/>
          </a:p>
        </p:txBody>
      </p:sp>
    </p:spTree>
    <p:extLst>
      <p:ext uri="{BB962C8B-B14F-4D97-AF65-F5344CB8AC3E}">
        <p14:creationId xmlns:p14="http://schemas.microsoft.com/office/powerpoint/2010/main" val="4285768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EC2D24-6623-4BE9-B308-214EEC2ED6A5}" type="datetimeFigureOut">
              <a:rPr lang="en-US" smtClean="0"/>
              <a:t>12/25/2018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A91C44-DEDC-47A7-AE58-F3E3527D4998}" type="slidenum">
              <a:rPr lang="en-US" smtClean="0"/>
              <a:t>‹#›</a:t>
            </a:fld>
            <a:endParaRPr lang="en-US"/>
          </a:p>
        </p:txBody>
      </p:sp>
    </p:spTree>
    <p:extLst>
      <p:ext uri="{BB962C8B-B14F-4D97-AF65-F5344CB8AC3E}">
        <p14:creationId xmlns:p14="http://schemas.microsoft.com/office/powerpoint/2010/main" val="1592996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9">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43" name="Rectangle 2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44" name="Rectangle 2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45" name="Straight Connector 2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2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3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3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Freeform: Shape 3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7FD169D2-B46B-4A7D-BE77-315B756CCA3C}"/>
              </a:ext>
            </a:extLst>
          </p:cNvPr>
          <p:cNvSpPr>
            <a:spLocks noGrp="1"/>
          </p:cNvSpPr>
          <p:nvPr>
            <p:ph type="ctrTitle"/>
          </p:nvPr>
        </p:nvSpPr>
        <p:spPr>
          <a:xfrm>
            <a:off x="7181723" y="609600"/>
            <a:ext cx="4512989" cy="2227730"/>
          </a:xfrm>
        </p:spPr>
        <p:txBody>
          <a:bodyPr vert="horz" lIns="91440" tIns="45720" rIns="91440" bIns="45720" rtlCol="0" anchor="ctr">
            <a:normAutofit/>
          </a:bodyPr>
          <a:lstStyle/>
          <a:p>
            <a:pPr algn="ctr">
              <a:lnSpc>
                <a:spcPct val="90000"/>
              </a:lnSpc>
            </a:pPr>
            <a:r>
              <a:rPr lang="en-US" sz="3600" b="1" dirty="0">
                <a:solidFill>
                  <a:srgbClr val="FFFFFF"/>
                </a:solidFill>
              </a:rPr>
              <a:t>Inorganic Chemistry</a:t>
            </a:r>
            <a:br>
              <a:rPr lang="en-US" sz="3600" dirty="0">
                <a:solidFill>
                  <a:srgbClr val="FFFFFF"/>
                </a:solidFill>
              </a:rPr>
            </a:br>
            <a:r>
              <a:rPr lang="en-US" sz="3600" b="1" dirty="0">
                <a:solidFill>
                  <a:srgbClr val="FFFFFF"/>
                </a:solidFill>
              </a:rPr>
              <a:t>Practical II</a:t>
            </a:r>
            <a:br>
              <a:rPr lang="en-US" sz="3600">
                <a:solidFill>
                  <a:srgbClr val="FFFFFF"/>
                </a:solidFill>
              </a:rPr>
            </a:br>
            <a:endParaRPr lang="en-US" sz="3600" dirty="0">
              <a:solidFill>
                <a:srgbClr val="FFFFFF"/>
              </a:solidFill>
            </a:endParaRPr>
          </a:p>
        </p:txBody>
      </p:sp>
      <p:pic>
        <p:nvPicPr>
          <p:cNvPr id="53" name="Graphic 6" descr="Flask">
            <a:extLst>
              <a:ext uri="{FF2B5EF4-FFF2-40B4-BE49-F238E27FC236}">
                <a16:creationId xmlns:a16="http://schemas.microsoft.com/office/drawing/2014/main" id="{6A13F8DE-FE0B-49A6-BA89-FCFDBEE5AE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Subtitle 2">
            <a:extLst>
              <a:ext uri="{FF2B5EF4-FFF2-40B4-BE49-F238E27FC236}">
                <a16:creationId xmlns:a16="http://schemas.microsoft.com/office/drawing/2014/main" id="{A8EDA519-C170-4F8F-916A-134B463FDE59}"/>
              </a:ext>
            </a:extLst>
          </p:cNvPr>
          <p:cNvSpPr>
            <a:spLocks noGrp="1"/>
          </p:cNvSpPr>
          <p:nvPr>
            <p:ph type="subTitle" idx="1"/>
          </p:nvPr>
        </p:nvSpPr>
        <p:spPr>
          <a:xfrm>
            <a:off x="7181725" y="2837329"/>
            <a:ext cx="4512988" cy="3317938"/>
          </a:xfrm>
        </p:spPr>
        <p:txBody>
          <a:bodyPr vert="horz" lIns="91440" tIns="45720" rIns="91440" bIns="45720" rtlCol="0" anchor="t">
            <a:normAutofit lnSpcReduction="10000"/>
          </a:bodyPr>
          <a:lstStyle/>
          <a:p>
            <a:pPr algn="ctr">
              <a:buFont typeface="Wingdings 3" charset="2"/>
              <a:buChar char=""/>
            </a:pPr>
            <a:r>
              <a:rPr lang="en-US" sz="2800" b="1" dirty="0">
                <a:solidFill>
                  <a:srgbClr val="FFFFFF"/>
                </a:solidFill>
              </a:rPr>
              <a:t>The First Course</a:t>
            </a:r>
          </a:p>
          <a:p>
            <a:pPr algn="ctr">
              <a:buFont typeface="Wingdings 3" charset="2"/>
              <a:buChar char=""/>
            </a:pPr>
            <a:r>
              <a:rPr lang="en-US" b="1" dirty="0">
                <a:solidFill>
                  <a:srgbClr val="FFFFFF"/>
                </a:solidFill>
              </a:rPr>
              <a:t>By</a:t>
            </a:r>
            <a:endParaRPr lang="en-US" dirty="0">
              <a:solidFill>
                <a:srgbClr val="FFFFFF"/>
              </a:solidFill>
            </a:endParaRPr>
          </a:p>
          <a:p>
            <a:pPr algn="ctr">
              <a:buFont typeface="Wingdings 3" charset="2"/>
              <a:buChar char=""/>
            </a:pPr>
            <a:r>
              <a:rPr lang="en-US" b="1" dirty="0">
                <a:solidFill>
                  <a:srgbClr val="FFFFFF"/>
                </a:solidFill>
              </a:rPr>
              <a:t>Lecturer Sinan </a:t>
            </a:r>
            <a:r>
              <a:rPr lang="en-US" b="1" dirty="0" err="1">
                <a:solidFill>
                  <a:srgbClr val="FFFFFF"/>
                </a:solidFill>
              </a:rPr>
              <a:t>Midhat</a:t>
            </a:r>
            <a:r>
              <a:rPr lang="en-US" b="1" dirty="0">
                <a:solidFill>
                  <a:srgbClr val="FFFFFF"/>
                </a:solidFill>
              </a:rPr>
              <a:t> Al-</a:t>
            </a:r>
            <a:r>
              <a:rPr lang="en-US" b="1" dirty="0" err="1">
                <a:solidFill>
                  <a:srgbClr val="FFFFFF"/>
                </a:solidFill>
              </a:rPr>
              <a:t>Bayati</a:t>
            </a:r>
            <a:endParaRPr lang="en-US" dirty="0">
              <a:solidFill>
                <a:srgbClr val="FFFFFF"/>
              </a:solidFill>
            </a:endParaRPr>
          </a:p>
          <a:p>
            <a:pPr algn="ctr">
              <a:buFont typeface="Wingdings 3" charset="2"/>
              <a:buChar char=""/>
            </a:pPr>
            <a:r>
              <a:rPr lang="en-US" b="1" dirty="0">
                <a:solidFill>
                  <a:srgbClr val="FFFFFF"/>
                </a:solidFill>
              </a:rPr>
              <a:t>Asst. Prof. </a:t>
            </a:r>
            <a:r>
              <a:rPr lang="en-US" b="1" dirty="0" err="1">
                <a:solidFill>
                  <a:srgbClr val="FFFFFF"/>
                </a:solidFill>
              </a:rPr>
              <a:t>Anaam</a:t>
            </a:r>
            <a:r>
              <a:rPr lang="en-US" b="1" dirty="0">
                <a:solidFill>
                  <a:srgbClr val="FFFFFF"/>
                </a:solidFill>
              </a:rPr>
              <a:t> Majeed Rasheed</a:t>
            </a:r>
            <a:endParaRPr lang="en-US" dirty="0">
              <a:solidFill>
                <a:srgbClr val="FFFFFF"/>
              </a:solidFill>
            </a:endParaRPr>
          </a:p>
          <a:p>
            <a:pPr algn="ctr">
              <a:buFont typeface="Wingdings 3" charset="2"/>
              <a:buChar char=""/>
            </a:pPr>
            <a:r>
              <a:rPr lang="en-US" b="1" dirty="0">
                <a:solidFill>
                  <a:srgbClr val="FFFFFF"/>
                </a:solidFill>
              </a:rPr>
              <a:t>Asst. Lecturer Al-Ameen Bariz Omar</a:t>
            </a:r>
            <a:endParaRPr lang="en-US" dirty="0">
              <a:solidFill>
                <a:srgbClr val="FFFFFF"/>
              </a:solidFill>
            </a:endParaRPr>
          </a:p>
          <a:p>
            <a:pPr algn="ctr">
              <a:buFont typeface="Wingdings 3" charset="2"/>
              <a:buChar char=""/>
            </a:pPr>
            <a:r>
              <a:rPr lang="en-US" b="1" dirty="0">
                <a:solidFill>
                  <a:srgbClr val="FFFFFF"/>
                </a:solidFill>
              </a:rPr>
              <a:t> </a:t>
            </a:r>
            <a:endParaRPr lang="en-US" dirty="0">
              <a:solidFill>
                <a:srgbClr val="FFFFFF"/>
              </a:solidFill>
            </a:endParaRPr>
          </a:p>
          <a:p>
            <a:pPr algn="ctr">
              <a:buFont typeface="Wingdings 3" charset="2"/>
              <a:buChar char=""/>
            </a:pPr>
            <a:r>
              <a:rPr lang="en-US" b="1" dirty="0">
                <a:solidFill>
                  <a:srgbClr val="FFFFFF"/>
                </a:solidFill>
              </a:rPr>
              <a:t>Supervised by:</a:t>
            </a:r>
            <a:endParaRPr lang="en-US" dirty="0">
              <a:solidFill>
                <a:srgbClr val="FFFFFF"/>
              </a:solidFill>
            </a:endParaRPr>
          </a:p>
          <a:p>
            <a:pPr algn="ctr">
              <a:buFont typeface="Wingdings 3" charset="2"/>
              <a:buChar char=""/>
            </a:pPr>
            <a:r>
              <a:rPr lang="en-US" b="1" dirty="0">
                <a:solidFill>
                  <a:srgbClr val="FFFFFF"/>
                </a:solidFill>
              </a:rPr>
              <a:t>Dr. Rehab </a:t>
            </a:r>
            <a:r>
              <a:rPr lang="en-US" b="1" dirty="0" err="1">
                <a:solidFill>
                  <a:srgbClr val="FFFFFF"/>
                </a:solidFill>
              </a:rPr>
              <a:t>AbdulMahdi</a:t>
            </a:r>
            <a:r>
              <a:rPr lang="en-US" b="1" dirty="0">
                <a:solidFill>
                  <a:srgbClr val="FFFFFF"/>
                </a:solidFill>
              </a:rPr>
              <a:t> Al-Hassan</a:t>
            </a:r>
            <a:endParaRPr lang="en-US" dirty="0">
              <a:solidFill>
                <a:srgbClr val="FFFFFF"/>
              </a:solidFill>
            </a:endParaRPr>
          </a:p>
          <a:p>
            <a:pPr algn="l">
              <a:buFont typeface="Wingdings 3" charset="2"/>
              <a:buChar char=""/>
            </a:pPr>
            <a:endParaRPr lang="en-US" dirty="0">
              <a:solidFill>
                <a:srgbClr val="FFFFFF"/>
              </a:solidFill>
            </a:endParaRPr>
          </a:p>
        </p:txBody>
      </p:sp>
    </p:spTree>
    <p:extLst>
      <p:ext uri="{BB962C8B-B14F-4D97-AF65-F5344CB8AC3E}">
        <p14:creationId xmlns:p14="http://schemas.microsoft.com/office/powerpoint/2010/main" val="3983270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9D34-A6DA-4EF5-84FA-105E6127F208}"/>
              </a:ext>
            </a:extLst>
          </p:cNvPr>
          <p:cNvSpPr>
            <a:spLocks noGrp="1"/>
          </p:cNvSpPr>
          <p:nvPr>
            <p:ph type="title"/>
          </p:nvPr>
        </p:nvSpPr>
        <p:spPr/>
        <p:txBody>
          <a:bodyPr>
            <a:normAutofit fontScale="90000"/>
          </a:bodyPr>
          <a:lstStyle/>
          <a:p>
            <a:r>
              <a:rPr lang="en-US" b="1" dirty="0"/>
              <a:t>Experiment No. (6)</a:t>
            </a:r>
            <a:br>
              <a:rPr lang="en-US" dirty="0"/>
            </a:br>
            <a:r>
              <a:rPr lang="en-US" b="1" dirty="0"/>
              <a:t>Determination of Magnesium Oxide Formula</a:t>
            </a:r>
            <a:br>
              <a:rPr lang="en-US" dirty="0"/>
            </a:br>
            <a:endParaRPr lang="en-US" dirty="0"/>
          </a:p>
        </p:txBody>
      </p:sp>
      <p:sp>
        <p:nvSpPr>
          <p:cNvPr id="3" name="Content Placeholder 2">
            <a:extLst>
              <a:ext uri="{FF2B5EF4-FFF2-40B4-BE49-F238E27FC236}">
                <a16:creationId xmlns:a16="http://schemas.microsoft.com/office/drawing/2014/main" id="{46BA1FF1-D214-407C-AF94-A46EAC92E63D}"/>
              </a:ext>
            </a:extLst>
          </p:cNvPr>
          <p:cNvSpPr>
            <a:spLocks noGrp="1"/>
          </p:cNvSpPr>
          <p:nvPr>
            <p:ph idx="1"/>
          </p:nvPr>
        </p:nvSpPr>
        <p:spPr/>
        <p:txBody>
          <a:bodyPr/>
          <a:lstStyle/>
          <a:p>
            <a:pPr marL="0" indent="0">
              <a:buNone/>
            </a:pPr>
            <a:r>
              <a:rPr lang="en-US" dirty="0"/>
              <a:t>Magnesium is a moderately reactive alkaline earth metal. (The alkaline earth’s represents the second group IIA of the periodic table of elements. They are referred to as alkaline because their oxides are basic in water. The term “earth” was used by early alchemists to describe non-metals, the oxides in this case that did not melt in their furnaces. At room temperature, only Magnesium reacts very slowly with oxygen and can be kept for long periods of time without appreciable oxide build up. At elevated temperatures, however, Magnesium will ignite in an excess of oxygen gas, burning with an intensely white flame and producing Magnesium oxide. Because of the brightness of its flame, Magnesium is used in flares and in photographic flashbulbs.</a:t>
            </a:r>
          </a:p>
          <a:p>
            <a:pPr marL="0" indent="0">
              <a:buNone/>
            </a:pPr>
            <a:endParaRPr lang="en-US" dirty="0"/>
          </a:p>
        </p:txBody>
      </p:sp>
    </p:spTree>
    <p:extLst>
      <p:ext uri="{BB962C8B-B14F-4D97-AF65-F5344CB8AC3E}">
        <p14:creationId xmlns:p14="http://schemas.microsoft.com/office/powerpoint/2010/main" val="39085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A6B8AA-0AFC-4721-9705-0ACD5F8C35CA}"/>
              </a:ext>
            </a:extLst>
          </p:cNvPr>
          <p:cNvPicPr>
            <a:picLocks noChangeAspect="1"/>
          </p:cNvPicPr>
          <p:nvPr/>
        </p:nvPicPr>
        <p:blipFill>
          <a:blip r:embed="rId2"/>
          <a:stretch>
            <a:fillRect/>
          </a:stretch>
        </p:blipFill>
        <p:spPr>
          <a:xfrm>
            <a:off x="924652" y="297426"/>
            <a:ext cx="6303921" cy="6263148"/>
          </a:xfrm>
          <a:prstGeom prst="rect">
            <a:avLst/>
          </a:prstGeom>
        </p:spPr>
      </p:pic>
    </p:spTree>
    <p:extLst>
      <p:ext uri="{BB962C8B-B14F-4D97-AF65-F5344CB8AC3E}">
        <p14:creationId xmlns:p14="http://schemas.microsoft.com/office/powerpoint/2010/main" val="1159915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3E6CC-2CF8-45A7-8CB6-22CE5CBB60BE}"/>
              </a:ext>
            </a:extLst>
          </p:cNvPr>
          <p:cNvSpPr>
            <a:spLocks noGrp="1"/>
          </p:cNvSpPr>
          <p:nvPr>
            <p:ph type="title"/>
          </p:nvPr>
        </p:nvSpPr>
        <p:spPr/>
        <p:txBody>
          <a:bodyPr/>
          <a:lstStyle/>
          <a:p>
            <a:r>
              <a:rPr lang="en-US" b="1" dirty="0"/>
              <a:t>Calculations:</a:t>
            </a:r>
            <a:br>
              <a:rPr lang="en-US" dirty="0"/>
            </a:b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7AC7851-F7EC-48FB-BE1B-5AC987FB17F3}"/>
                  </a:ext>
                </a:extLst>
              </p:cNvPr>
              <p:cNvSpPr>
                <a:spLocks noGrp="1"/>
              </p:cNvSpPr>
              <p:nvPr>
                <p:ph idx="1"/>
              </p:nvPr>
            </p:nvSpPr>
            <p:spPr/>
            <p:txBody>
              <a:bodyPr/>
              <a:lstStyle/>
              <a:p>
                <a:r>
                  <a:rPr lang="en-US" dirty="0"/>
                  <a:t>We will use measured mass data to determine the empirical formula of magnesium oxide. This will give us an appreciation of the atomic make up of this compound.</a:t>
                </a:r>
                <a:endParaRPr lang="en-US" sz="1200" dirty="0"/>
              </a:p>
              <a:p>
                <a:pPr lvl="3"/>
                <a14:m>
                  <m:oMath xmlns:m="http://schemas.openxmlformats.org/officeDocument/2006/math">
                    <m:r>
                      <a:rPr lang="en-US" i="1">
                        <a:latin typeface="Cambria Math" panose="02040503050406030204" pitchFamily="18" charset="0"/>
                      </a:rPr>
                      <m:t>𝑀𝑎𝑠𝑠</m:t>
                    </m:r>
                    <m:r>
                      <a:rPr lang="en-US" i="1">
                        <a:latin typeface="Cambria Math" panose="02040503050406030204" pitchFamily="18" charset="0"/>
                      </a:rPr>
                      <m:t> </m:t>
                    </m:r>
                    <m:r>
                      <a:rPr lang="en-US" i="1">
                        <a:latin typeface="Cambria Math" panose="02040503050406030204" pitchFamily="18" charset="0"/>
                      </a:rPr>
                      <m:t>𝑂𝑥𝑦𝑔𝑒𝑛</m:t>
                    </m:r>
                    <m:r>
                      <a:rPr lang="en-US" i="1">
                        <a:latin typeface="Cambria Math" panose="02040503050406030204" pitchFamily="18" charset="0"/>
                      </a:rPr>
                      <m:t> </m:t>
                    </m:r>
                    <m:r>
                      <a:rPr lang="en-US" i="1">
                        <a:latin typeface="Cambria Math" panose="02040503050406030204" pitchFamily="18" charset="0"/>
                      </a:rPr>
                      <m:t>𝐶𝑜𝑛𝑠𝑢𝑚𝑒𝑑</m:t>
                    </m:r>
                    <m:r>
                      <a:rPr lang="en-US" i="1">
                        <a:latin typeface="Cambria Math" panose="02040503050406030204" pitchFamily="18" charset="0"/>
                      </a:rPr>
                      <m:t>=</m:t>
                    </m:r>
                    <m:r>
                      <a:rPr lang="en-US" i="1">
                        <a:latin typeface="Cambria Math" panose="02040503050406030204" pitchFamily="18" charset="0"/>
                      </a:rPr>
                      <m:t>𝑀𝑎𝑠𝑠</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𝑀𝑎𝑔𝑛𝑒𝑠𝑖𝑢𝑚</m:t>
                    </m:r>
                    <m:r>
                      <a:rPr lang="en-US" i="1">
                        <a:latin typeface="Cambria Math" panose="02040503050406030204" pitchFamily="18" charset="0"/>
                      </a:rPr>
                      <m:t> </m:t>
                    </m:r>
                    <m:r>
                      <a:rPr lang="en-US" i="1">
                        <a:latin typeface="Cambria Math" panose="02040503050406030204" pitchFamily="18" charset="0"/>
                      </a:rPr>
                      <m:t>𝑂𝑥𝑖𝑑𝑒</m:t>
                    </m:r>
                    <m:r>
                      <a:rPr lang="en-US" i="1">
                        <a:latin typeface="Cambria Math" panose="02040503050406030204" pitchFamily="18" charset="0"/>
                      </a:rPr>
                      <m:t>−</m:t>
                    </m:r>
                    <m:r>
                      <a:rPr lang="en-US" i="1">
                        <a:latin typeface="Cambria Math" panose="02040503050406030204" pitchFamily="18" charset="0"/>
                      </a:rPr>
                      <m:t>𝑀𝑎𝑠𝑠</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𝑀𝑎𝑔𝑛𝑒𝑠𝑖𝑢𝑚</m:t>
                    </m:r>
                  </m:oMath>
                </a14:m>
                <a:endParaRPr lang="en-US" sz="1000" dirty="0"/>
              </a:p>
              <a:p>
                <a:pPr lvl="3"/>
                <a14:m>
                  <m:oMath xmlns:m="http://schemas.openxmlformats.org/officeDocument/2006/math">
                    <m:r>
                      <a:rPr lang="en-US" i="1">
                        <a:latin typeface="Cambria Math" panose="02040503050406030204" pitchFamily="18" charset="0"/>
                      </a:rPr>
                      <m:t>𝑀𝑜𝑙𝑒</m:t>
                    </m:r>
                    <m:r>
                      <a:rPr lang="en-US" i="1">
                        <a:latin typeface="Cambria Math" panose="02040503050406030204" pitchFamily="18" charset="0"/>
                      </a:rPr>
                      <m:t> </m:t>
                    </m:r>
                    <m:r>
                      <a:rPr lang="en-US" i="1">
                        <a:latin typeface="Cambria Math" panose="02040503050406030204" pitchFamily="18" charset="0"/>
                      </a:rPr>
                      <m:t>𝑀𝑔</m:t>
                    </m:r>
                    <m:r>
                      <a:rPr lang="en-US" i="1">
                        <a:latin typeface="Cambria Math" panose="02040503050406030204" pitchFamily="18" charset="0"/>
                      </a:rPr>
                      <m:t> </m:t>
                    </m:r>
                    <m:r>
                      <a:rPr lang="en-US" i="1">
                        <a:latin typeface="Cambria Math" panose="02040503050406030204" pitchFamily="18" charset="0"/>
                      </a:rPr>
                      <m:t>𝐴𝑡𝑜𝑚𝑠</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𝑀𝑎𝑠𝑠</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𝑀𝑔</m:t>
                        </m:r>
                      </m:num>
                      <m:den>
                        <m:r>
                          <a:rPr lang="en-US" i="1">
                            <a:latin typeface="Cambria Math" panose="02040503050406030204" pitchFamily="18" charset="0"/>
                          </a:rPr>
                          <m:t>𝑇h𝑒𝑖𝑟</m:t>
                        </m:r>
                        <m:r>
                          <a:rPr lang="en-US" i="1">
                            <a:latin typeface="Cambria Math" panose="02040503050406030204" pitchFamily="18" charset="0"/>
                          </a:rPr>
                          <m:t> </m:t>
                        </m:r>
                        <m:r>
                          <a:rPr lang="en-US" i="1">
                            <a:latin typeface="Cambria Math" panose="02040503050406030204" pitchFamily="18" charset="0"/>
                          </a:rPr>
                          <m:t>𝐴𝑡𝑜𝑚𝑖𝑐</m:t>
                        </m:r>
                        <m:r>
                          <a:rPr lang="en-US" i="1">
                            <a:latin typeface="Cambria Math" panose="02040503050406030204" pitchFamily="18" charset="0"/>
                          </a:rPr>
                          <m:t> </m:t>
                        </m:r>
                        <m:r>
                          <a:rPr lang="en-US" i="1">
                            <a:latin typeface="Cambria Math" panose="02040503050406030204" pitchFamily="18" charset="0"/>
                          </a:rPr>
                          <m:t>𝑀𝑎𝑠𝑠</m:t>
                        </m:r>
                      </m:den>
                    </m:f>
                  </m:oMath>
                </a14:m>
                <a:endParaRPr lang="en-US" sz="1000" dirty="0"/>
              </a:p>
              <a:p>
                <a:pPr lvl="3"/>
                <a14:m>
                  <m:oMath xmlns:m="http://schemas.openxmlformats.org/officeDocument/2006/math">
                    <m:r>
                      <a:rPr lang="en-US" i="1">
                        <a:latin typeface="Cambria Math" panose="02040503050406030204" pitchFamily="18" charset="0"/>
                      </a:rPr>
                      <m:t>𝑀𝑜𝑙𝑒</m:t>
                    </m:r>
                    <m:r>
                      <a:rPr lang="en-US" i="1">
                        <a:latin typeface="Cambria Math" panose="02040503050406030204" pitchFamily="18" charset="0"/>
                      </a:rPr>
                      <m:t> </m:t>
                    </m:r>
                    <m:r>
                      <a:rPr lang="en-US" i="1">
                        <a:latin typeface="Cambria Math" panose="02040503050406030204" pitchFamily="18" charset="0"/>
                      </a:rPr>
                      <m:t>𝑂</m:t>
                    </m:r>
                    <m:r>
                      <a:rPr lang="en-US" i="1">
                        <a:latin typeface="Cambria Math" panose="02040503050406030204" pitchFamily="18" charset="0"/>
                      </a:rPr>
                      <m:t> </m:t>
                    </m:r>
                    <m:r>
                      <a:rPr lang="en-US" i="1">
                        <a:latin typeface="Cambria Math" panose="02040503050406030204" pitchFamily="18" charset="0"/>
                      </a:rPr>
                      <m:t>𝐴𝑡𝑜𝑚𝑠</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𝑀𝑎𝑠𝑠</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𝑂</m:t>
                        </m:r>
                      </m:num>
                      <m:den>
                        <m:r>
                          <a:rPr lang="en-US" i="1">
                            <a:latin typeface="Cambria Math" panose="02040503050406030204" pitchFamily="18" charset="0"/>
                          </a:rPr>
                          <m:t>𝑇h𝑒𝑖𝑟</m:t>
                        </m:r>
                        <m:r>
                          <a:rPr lang="en-US" i="1">
                            <a:latin typeface="Cambria Math" panose="02040503050406030204" pitchFamily="18" charset="0"/>
                          </a:rPr>
                          <m:t> </m:t>
                        </m:r>
                        <m:r>
                          <a:rPr lang="en-US" i="1">
                            <a:latin typeface="Cambria Math" panose="02040503050406030204" pitchFamily="18" charset="0"/>
                          </a:rPr>
                          <m:t>𝐴𝑡𝑜𝑚𝑖𝑐</m:t>
                        </m:r>
                        <m:r>
                          <a:rPr lang="en-US" i="1">
                            <a:latin typeface="Cambria Math" panose="02040503050406030204" pitchFamily="18" charset="0"/>
                          </a:rPr>
                          <m:t> </m:t>
                        </m:r>
                        <m:r>
                          <a:rPr lang="en-US" i="1">
                            <a:latin typeface="Cambria Math" panose="02040503050406030204" pitchFamily="18" charset="0"/>
                          </a:rPr>
                          <m:t>𝑀𝑎𝑠𝑠</m:t>
                        </m:r>
                      </m:den>
                    </m:f>
                  </m:oMath>
                </a14:m>
                <a:endParaRPr lang="en-US" sz="1000" dirty="0"/>
              </a:p>
              <a:p>
                <a:r>
                  <a:rPr lang="en-US" dirty="0"/>
                  <a:t>By dividing each result to less one we can form appropriate mole ratios.</a:t>
                </a:r>
                <a:endParaRPr lang="en-US" sz="1200" dirty="0"/>
              </a:p>
              <a:p>
                <a:endParaRPr lang="en-US" dirty="0"/>
              </a:p>
            </p:txBody>
          </p:sp>
        </mc:Choice>
        <mc:Fallback xmlns="">
          <p:sp>
            <p:nvSpPr>
              <p:cNvPr id="3" name="Content Placeholder 2">
                <a:extLst>
                  <a:ext uri="{FF2B5EF4-FFF2-40B4-BE49-F238E27FC236}">
                    <a16:creationId xmlns:a16="http://schemas.microsoft.com/office/drawing/2014/main" id="{17AC7851-F7EC-48FB-BE1B-5AC987FB17F3}"/>
                  </a:ext>
                </a:extLst>
              </p:cNvPr>
              <p:cNvSpPr>
                <a:spLocks noGrp="1" noRot="1" noChangeAspect="1" noMove="1" noResize="1" noEditPoints="1" noAdjustHandles="1" noChangeArrowheads="1" noChangeShapeType="1" noTextEdit="1"/>
              </p:cNvSpPr>
              <p:nvPr>
                <p:ph idx="1"/>
              </p:nvPr>
            </p:nvSpPr>
            <p:spPr>
              <a:blipFill>
                <a:blip r:embed="rId2"/>
                <a:stretch>
                  <a:fillRect l="-142" t="-942"/>
                </a:stretch>
              </a:blipFill>
            </p:spPr>
            <p:txBody>
              <a:bodyPr/>
              <a:lstStyle/>
              <a:p>
                <a:r>
                  <a:rPr lang="en-US">
                    <a:noFill/>
                  </a:rPr>
                  <a:t> </a:t>
                </a:r>
              </a:p>
            </p:txBody>
          </p:sp>
        </mc:Fallback>
      </mc:AlternateContent>
    </p:spTree>
    <p:extLst>
      <p:ext uri="{BB962C8B-B14F-4D97-AF65-F5344CB8AC3E}">
        <p14:creationId xmlns:p14="http://schemas.microsoft.com/office/powerpoint/2010/main" val="157356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1B7A-20E7-4395-BFF4-381F528D63C7}"/>
              </a:ext>
            </a:extLst>
          </p:cNvPr>
          <p:cNvSpPr>
            <a:spLocks noGrp="1"/>
          </p:cNvSpPr>
          <p:nvPr>
            <p:ph type="title"/>
          </p:nvPr>
        </p:nvSpPr>
        <p:spPr/>
        <p:txBody>
          <a:bodyPr/>
          <a:lstStyle/>
          <a:p>
            <a:r>
              <a:rPr lang="en-US" b="1" dirty="0"/>
              <a:t>Questions:</a:t>
            </a:r>
            <a:br>
              <a:rPr lang="en-US" dirty="0"/>
            </a:br>
            <a:endParaRPr lang="en-US" dirty="0"/>
          </a:p>
        </p:txBody>
      </p:sp>
      <p:sp>
        <p:nvSpPr>
          <p:cNvPr id="3" name="Content Placeholder 2">
            <a:extLst>
              <a:ext uri="{FF2B5EF4-FFF2-40B4-BE49-F238E27FC236}">
                <a16:creationId xmlns:a16="http://schemas.microsoft.com/office/drawing/2014/main" id="{FD80A5E9-097A-4060-A4EB-F0253DB0D957}"/>
              </a:ext>
            </a:extLst>
          </p:cNvPr>
          <p:cNvSpPr>
            <a:spLocks noGrp="1"/>
          </p:cNvSpPr>
          <p:nvPr>
            <p:ph idx="1"/>
          </p:nvPr>
        </p:nvSpPr>
        <p:spPr/>
        <p:txBody>
          <a:bodyPr/>
          <a:lstStyle/>
          <a:p>
            <a:pPr lvl="0"/>
            <a:r>
              <a:rPr lang="en-US" dirty="0"/>
              <a:t>In our synthesis of magnesium oxide, why we </a:t>
            </a:r>
            <a:r>
              <a:rPr lang="en-US" dirty="0" err="1"/>
              <a:t>donot</a:t>
            </a:r>
            <a:r>
              <a:rPr lang="en-US" dirty="0"/>
              <a:t> count the mass of ammonia when considering the mass of final product? And how?</a:t>
            </a:r>
          </a:p>
          <a:p>
            <a:pPr lvl="0"/>
            <a:r>
              <a:rPr lang="en-US" dirty="0"/>
              <a:t>Give the reason why we add several drops of water to the crucible then heat it?</a:t>
            </a:r>
          </a:p>
          <a:p>
            <a:pPr lvl="0"/>
            <a:r>
              <a:rPr lang="en-US" dirty="0"/>
              <a:t>You have (59.95 g) of titanium and (40.05 g) of oxygen, give the mole ratio of each element and then give the formula of titanium oxide.</a:t>
            </a:r>
          </a:p>
          <a:p>
            <a:r>
              <a:rPr lang="en-US" dirty="0"/>
              <a:t>The atom mass of </a:t>
            </a:r>
            <a:r>
              <a:rPr lang="en-US" dirty="0" err="1"/>
              <a:t>Ti</a:t>
            </a:r>
            <a:r>
              <a:rPr lang="en-US" dirty="0"/>
              <a:t>=47.87 g/mole</a:t>
            </a:r>
          </a:p>
          <a:p>
            <a:r>
              <a:rPr lang="en-US" dirty="0"/>
              <a:t>				O=16 g/mole</a:t>
            </a:r>
          </a:p>
          <a:p>
            <a:pPr lvl="0"/>
            <a:r>
              <a:rPr lang="en-US" dirty="0"/>
              <a:t>Write the equation of the reaction.</a:t>
            </a:r>
          </a:p>
          <a:p>
            <a:endParaRPr lang="en-US" dirty="0"/>
          </a:p>
        </p:txBody>
      </p:sp>
    </p:spTree>
    <p:extLst>
      <p:ext uri="{BB962C8B-B14F-4D97-AF65-F5344CB8AC3E}">
        <p14:creationId xmlns:p14="http://schemas.microsoft.com/office/powerpoint/2010/main" val="3352898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8</TotalTime>
  <Words>321</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Cambria Math</vt:lpstr>
      <vt:lpstr>Trebuchet MS</vt:lpstr>
      <vt:lpstr>Wingdings 3</vt:lpstr>
      <vt:lpstr>Office Theme</vt:lpstr>
      <vt:lpstr>Facet</vt:lpstr>
      <vt:lpstr>Inorganic Chemistry Practical II </vt:lpstr>
      <vt:lpstr>Experiment No. (6) Determination of Magnesium Oxide Formula </vt:lpstr>
      <vt:lpstr>PowerPoint Presentation</vt:lpstr>
      <vt:lpstr>Calculations: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Inorganic Chemistry Practical II </dc:title>
  <dc:creator>Salih Al-Jumaili</dc:creator>
  <cp:lastModifiedBy>Salih Al-Jumaili</cp:lastModifiedBy>
  <cp:revision>14</cp:revision>
  <dcterms:created xsi:type="dcterms:W3CDTF">2018-12-25T19:27:21Z</dcterms:created>
  <dcterms:modified xsi:type="dcterms:W3CDTF">2018-12-25T19:35:41Z</dcterms:modified>
</cp:coreProperties>
</file>