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5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" y="9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090-A034-4E80-ACEC-99FF5C439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0AAAF9-28DA-43F5-BB84-5B7A233636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E6DDD-3CA0-4F16-BB61-1655082BD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7AADC-B4AD-40F6-8FF1-4B00B8457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ED3F37-9E55-4921-9F53-7D2DA976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85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CD3F-C29F-4CC8-9C22-C006ED6F9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1FC25-595D-4E10-8B57-9F9D48C9E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42EC5-EFEE-4980-A8C4-F147E429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B251C-271A-4B2B-94A5-770EA6BA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878DF-398B-4866-8745-2732E986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8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4593EC-C687-444D-9420-DBAE4A531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90DF4D-B35C-466D-8973-E7E540E36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C7EF6-7F90-4F46-9C29-54CF216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AD5-5C3F-4EB8-9AD5-0DD1099A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E1330-3B75-4A4F-9C72-48B5FCD12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774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7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58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34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54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144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78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6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2B622-78DF-44DB-BAF0-EA86C20F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EECD-64ED-4353-8EAB-243CF6234B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4FCB3-0894-452D-8C6A-8631F7C5C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5E517-0898-4C6C-9539-50D48150A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29EE4-5839-492C-A400-AA43B52A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6942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67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23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36845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298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92926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43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77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00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CECF8-146A-4EC3-B942-D9041450B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20704-54A3-4B4C-B013-2A21BBE0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08AA0-0F13-43CC-AD4D-7C22DB5C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09190-1DA5-41F8-AB8F-3B6E462CC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1B217-566A-4501-988C-2D6B9DC90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62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F28D-D4CB-4041-89C3-90BA8D1F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CD4A2-10E7-44DD-B095-E3D3F379CA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691DC6-814E-4456-B653-2EC6941BF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F81FD-412D-4629-8579-508DF504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AC0C74-EEAE-4F3F-9C2A-0D1B761A6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C64B2-E051-432C-9A67-2FF25DB3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3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F07B-2105-4F68-8A9A-9497D6C88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91B5E1-1E55-4F28-BCCF-5C006CA32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2AA2A-0825-4A8D-81E4-CBE6EEE92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E9E7CE-38EC-4795-9396-F465A815B1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F038FA-F52B-4EF7-A32D-2515B6511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403D1A-D67B-4BDC-894F-C7E415C1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F7A79B-6617-4CE0-B357-8DC306F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BF3DB5-CB77-4CA1-998D-E264BAB89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4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8FE7C-02D8-4870-B476-98384DBB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203A58-7FAF-4B94-AAAE-64EDC3AFE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1C592-CD4D-48D2-885E-D0FAF7A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24EBF-ABAB-4892-9854-CE9382DD5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588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8F001-1BE6-4741-8894-D59ADED4D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08097C-F668-4113-8E20-E1343517B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AF625-C33E-494C-BE8A-BFB81F8D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5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4202F-A4C8-42CB-932F-C5FF280C7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ECB0C-71D4-47BC-8F6F-B82AF6761A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8DC0A3-EB19-4D8D-A612-D028016DF3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4DC62-EBEA-4E9F-88B1-98405853E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05973-9804-44B3-82DE-0B324248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EB2797-A42E-4E51-A654-FFC8DD62F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7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87C6C-3375-48F0-9CD1-771A2E81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0B62D8-8E6A-44E2-A34F-52B2CA6FBB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81BB0-01AB-4E83-8CA9-AF00950FD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81D7B-DC1A-4C4D-9278-A45B4F36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7337F-E770-4EE2-85CC-57C86F29E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8CCF-9EB5-43ED-A654-AAC903C8A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5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1CCFEA-6A7C-4FDE-8B0C-6208D9FEF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28314-487E-42BF-9C23-4FFBE1B4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6CAC-6A3C-4B93-BB38-3A6F56287E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4C164-EF7A-424C-A0C7-E285064EC892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591F80-491D-4C49-958A-765BD2871C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A7D76-A401-4B7A-BE1A-22C184894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B8081-520B-446B-BAA5-722485006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8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C2D24-6623-4BE9-B308-214EEC2ED6A5}" type="datetimeFigureOut">
              <a:rPr lang="en-US" smtClean="0"/>
              <a:t>12/25/2018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A91C44-DEDC-47A7-AE58-F3E3527D49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96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43" name="Rectangle 21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 useBgFill="1">
        <p:nvSpPr>
          <p:cNvPr id="44" name="Rectangle 23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cxnSp>
        <p:nvCxnSpPr>
          <p:cNvPr id="45" name="Straight Connector 25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27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Isosceles Triangle 33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0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Isosceles Triangle 37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2" name="Freeform: Shape 39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169D2-B46B-4A7D-BE77-315B756CCA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81723" y="609600"/>
            <a:ext cx="4512989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FFFFFF"/>
                </a:solidFill>
              </a:rPr>
              <a:t>Inorganic Chemistry</a:t>
            </a: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b="1" dirty="0">
                <a:solidFill>
                  <a:srgbClr val="FFFFFF"/>
                </a:solidFill>
              </a:rPr>
              <a:t>Practical II</a:t>
            </a:r>
            <a:br>
              <a:rPr lang="en-US" sz="360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pic>
        <p:nvPicPr>
          <p:cNvPr id="53" name="Graphic 6" descr="Flask">
            <a:extLst>
              <a:ext uri="{FF2B5EF4-FFF2-40B4-BE49-F238E27FC236}">
                <a16:creationId xmlns:a16="http://schemas.microsoft.com/office/drawing/2014/main" id="{6A13F8DE-FE0B-49A6-BA89-FCFDBEE5A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8EDA519-C170-4F8F-916A-134B463FD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81725" y="2837329"/>
            <a:ext cx="4512988" cy="33179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ctr">
              <a:buFont typeface="Wingdings 3" charset="2"/>
              <a:buChar char=""/>
            </a:pPr>
            <a:r>
              <a:rPr lang="en-US" sz="2800" b="1" dirty="0">
                <a:solidFill>
                  <a:srgbClr val="FFFFFF"/>
                </a:solidFill>
              </a:rPr>
              <a:t>The First Course</a:t>
            </a: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By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Lecturer Sinan </a:t>
            </a:r>
            <a:r>
              <a:rPr lang="en-US" b="1" dirty="0" err="1">
                <a:solidFill>
                  <a:srgbClr val="FFFFFF"/>
                </a:solidFill>
              </a:rPr>
              <a:t>Midhat</a:t>
            </a:r>
            <a:r>
              <a:rPr lang="en-US" b="1" dirty="0">
                <a:solidFill>
                  <a:srgbClr val="FFFFFF"/>
                </a:solidFill>
              </a:rPr>
              <a:t> Al-</a:t>
            </a:r>
            <a:r>
              <a:rPr lang="en-US" b="1" dirty="0" err="1">
                <a:solidFill>
                  <a:srgbClr val="FFFFFF"/>
                </a:solidFill>
              </a:rPr>
              <a:t>Bayati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Prof. </a:t>
            </a:r>
            <a:r>
              <a:rPr lang="en-US" b="1" dirty="0" err="1">
                <a:solidFill>
                  <a:srgbClr val="FFFFFF"/>
                </a:solidFill>
              </a:rPr>
              <a:t>Anaam</a:t>
            </a:r>
            <a:r>
              <a:rPr lang="en-US" b="1" dirty="0">
                <a:solidFill>
                  <a:srgbClr val="FFFFFF"/>
                </a:solidFill>
              </a:rPr>
              <a:t> Majeed Rasheed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Asst. Lecturer Al-Ameen Bariz Omar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 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Supervised by:</a:t>
            </a:r>
            <a:endParaRPr lang="en-US" dirty="0">
              <a:solidFill>
                <a:srgbClr val="FFFFFF"/>
              </a:solidFill>
            </a:endParaRPr>
          </a:p>
          <a:p>
            <a:pPr algn="ctr">
              <a:buFont typeface="Wingdings 3" charset="2"/>
              <a:buChar char=""/>
            </a:pPr>
            <a:r>
              <a:rPr lang="en-US" b="1" dirty="0">
                <a:solidFill>
                  <a:srgbClr val="FFFFFF"/>
                </a:solidFill>
              </a:rPr>
              <a:t>Dr. Rehab </a:t>
            </a:r>
            <a:r>
              <a:rPr lang="en-US" b="1" dirty="0" err="1">
                <a:solidFill>
                  <a:srgbClr val="FFFFFF"/>
                </a:solidFill>
              </a:rPr>
              <a:t>AbdulMahdi</a:t>
            </a:r>
            <a:r>
              <a:rPr lang="en-US" b="1" dirty="0">
                <a:solidFill>
                  <a:srgbClr val="FFFFFF"/>
                </a:solidFill>
              </a:rPr>
              <a:t> Al-Hassan</a:t>
            </a:r>
            <a:endParaRPr lang="en-US" dirty="0">
              <a:solidFill>
                <a:srgbClr val="FFFFFF"/>
              </a:solidFill>
            </a:endParaRPr>
          </a:p>
          <a:p>
            <a:pPr algn="l">
              <a:buFont typeface="Wingdings 3" charset="2"/>
              <a:buChar char="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27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D25F-4711-4C7E-97D5-250FF2000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Experiment No. (5)</a:t>
            </a:r>
            <a:br>
              <a:rPr lang="en-US" dirty="0"/>
            </a:br>
            <a:r>
              <a:rPr lang="en-US" b="1" dirty="0"/>
              <a:t>Detection of Cr</a:t>
            </a:r>
            <a:r>
              <a:rPr lang="en-US" b="1" baseline="30000" dirty="0"/>
              <a:t>3+</a:t>
            </a:r>
            <a:r>
              <a:rPr lang="en-US" b="1" dirty="0"/>
              <a:t>, and Al</a:t>
            </a:r>
            <a:r>
              <a:rPr lang="en-US" b="1" baseline="30000" dirty="0"/>
              <a:t>3+</a:t>
            </a:r>
            <a:r>
              <a:rPr lang="en-US" b="1" dirty="0"/>
              <a:t> Ions: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C0D8ED-90AE-42EF-B25D-A57EA0793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193" y="1930400"/>
            <a:ext cx="5279807" cy="482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29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3E95E-3DA6-4384-89B0-6FBCAA313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Second Group IIA (2) (Alkaline Earth)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14A2BF-E99B-4011-B30D-0009A79B44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546" y="2069871"/>
            <a:ext cx="7494244" cy="417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79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DFDFA-63E2-4512-BB35-8EFB9C36E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F3AB5-A395-4C3E-899F-83AD095E7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Name the important minerals of the group IIA (2) elements and write the electronic structure of the elements.</a:t>
            </a:r>
          </a:p>
          <a:p>
            <a:pPr lvl="0"/>
            <a:r>
              <a:rPr lang="en-US" dirty="0"/>
              <a:t>Why these metals have higher melting points than the Alkali metals?</a:t>
            </a:r>
          </a:p>
          <a:p>
            <a:pPr lvl="0"/>
            <a:r>
              <a:rPr lang="en-US" dirty="0"/>
              <a:t>Why beryllium tends to form covalent compound?</a:t>
            </a:r>
          </a:p>
          <a:p>
            <a:pPr lvl="0"/>
            <a:r>
              <a:rPr lang="en-US" dirty="0"/>
              <a:t>How the solubility varies in group IIA (2)?</a:t>
            </a:r>
          </a:p>
          <a:p>
            <a:pPr lvl="0"/>
            <a:r>
              <a:rPr lang="en-US" dirty="0"/>
              <a:t>Do alkaline earth cautions form many complexes? Which cation tends most to do so and what are the best complexing agent?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3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Trebuchet MS</vt:lpstr>
      <vt:lpstr>Wingdings 3</vt:lpstr>
      <vt:lpstr>Office Theme</vt:lpstr>
      <vt:lpstr>Facet</vt:lpstr>
      <vt:lpstr>Inorganic Chemistry Practical II </vt:lpstr>
      <vt:lpstr>Experiment No. (5) Detection of Cr3+, and Al3+ Ions: </vt:lpstr>
      <vt:lpstr>The Second Group IIA (2) (Alkaline Earth) </vt:lpstr>
      <vt:lpstr>Questions: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Inorganic Chemistry Practical II </dc:title>
  <dc:creator>Salih Al-Jumaili</dc:creator>
  <cp:lastModifiedBy>Salih Al-Jumaili</cp:lastModifiedBy>
  <cp:revision>13</cp:revision>
  <dcterms:created xsi:type="dcterms:W3CDTF">2018-12-25T19:27:21Z</dcterms:created>
  <dcterms:modified xsi:type="dcterms:W3CDTF">2018-12-25T19:35:14Z</dcterms:modified>
</cp:coreProperties>
</file>