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275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090-A034-4E80-ACEC-99FF5C439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AAAF9-28DA-43F5-BB84-5B7A23363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6DDD-3CA0-4F16-BB61-1655082B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7AADC-B4AD-40F6-8FF1-4B00B845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D3F37-9E55-4921-9F53-7D2DA976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5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CD3F-C29F-4CC8-9C22-C006ED6F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FC25-595D-4E10-8B57-9F9D48C9E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42EC5-EFEE-4980-A8C4-F147E429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251C-271A-4B2B-94A5-770EA6BA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878DF-398B-4866-8745-2732E986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593EC-C687-444D-9420-DBAE4A531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0DF4D-B35C-466D-8973-E7E540E3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7EF6-7F90-4F46-9C29-54CF216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0AD5-5C3F-4EB8-9AD5-0DD1099A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1330-3B75-4A4F-9C72-48B5FCD1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7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7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58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34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4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4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14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78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6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B622-78DF-44DB-BAF0-EA86C20F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EECD-64ED-4353-8EAB-243CF623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FCB3-0894-452D-8C6A-8631F7C5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E517-0898-4C6C-9539-50D48150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29EE4-5839-492C-A400-AA43B52A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94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7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23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3684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29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92926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3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277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0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ECF8-146A-4EC3-B942-D9041450B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20704-54A3-4B4C-B013-2A21BBE0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08AA0-0F13-43CC-AD4D-7C22DB5C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9190-1DA5-41F8-AB8F-3B6E462C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1B217-566A-4501-988C-2D6B9DC9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F28D-D4CB-4041-89C3-90BA8D1F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D4A2-10E7-44DD-B095-E3D3F379C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91DC6-814E-4456-B653-2EC6941B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81FD-412D-4629-8579-508DF504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C0C74-EEAE-4F3F-9C2A-0D1B761A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C64B2-E051-432C-9A67-2FF25DB3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F07B-2105-4F68-8A9A-9497D6C88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1B5E1-1E55-4F28-BCCF-5C006CA32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2AA2A-0825-4A8D-81E4-CBE6EEE92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9E7CE-38EC-4795-9396-F465A815B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038FA-F52B-4EF7-A32D-2515B6511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03D1A-D67B-4BDC-894F-C7E415C1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7A79B-6617-4CE0-B357-8DC306F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3DB5-CB77-4CA1-998D-E264BAB8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8FE7C-02D8-4870-B476-98384DB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03A58-7FAF-4B94-AAAE-64EDC3AF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1C592-CD4D-48D2-885E-D0FAF7A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24EBF-ABAB-4892-9854-CE9382DD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8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8F001-1BE6-4741-8894-D59ADED4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097C-F668-4113-8E20-E1343517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AF625-C33E-494C-BE8A-BFB81F8D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202F-A4C8-42CB-932F-C5FF280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ECB0C-71D4-47BC-8F6F-B82AF6761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DC0A3-EB19-4D8D-A612-D028016D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4DC62-EBEA-4E9F-88B1-98405853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05973-9804-44B3-82DE-0B324248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B2797-A42E-4E51-A654-FFC8DD62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7C6C-3375-48F0-9CD1-771A2E81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B62D8-8E6A-44E2-A34F-52B2CA6FB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81BB0-01AB-4E83-8CA9-AF00950FD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81D7B-DC1A-4C4D-9278-A45B4F36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337F-E770-4EE2-85CC-57C86F29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38CCF-9EB5-43ED-A654-AAC903C8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CCFEA-6A7C-4FDE-8B0C-6208D9FEF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28314-487E-42BF-9C23-4FFBE1B46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F6CAC-6A3C-4B93-BB38-3A6F56287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1F80-491D-4C49-958A-765BD2871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7D76-A401-4B7A-BE1A-22C184894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9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Litmus" TargetMode="External"/><Relationship Id="rId3" Type="http://schemas.openxmlformats.org/officeDocument/2006/relationships/hyperlink" Target="http://en.wikipedia.org/wiki/Potassium" TargetMode="External"/><Relationship Id="rId7" Type="http://schemas.openxmlformats.org/officeDocument/2006/relationships/hyperlink" Target="http://en.wikipedia.org/wiki/Octahedra" TargetMode="External"/><Relationship Id="rId12" Type="http://schemas.openxmlformats.org/officeDocument/2006/relationships/image" Target="../media/image3.jpeg"/><Relationship Id="rId2" Type="http://schemas.openxmlformats.org/officeDocument/2006/relationships/hyperlink" Target="http://en.wikipedia.org/wiki/Hydrate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en.wikipedia.org/wiki/Leather" TargetMode="External"/><Relationship Id="rId11" Type="http://schemas.openxmlformats.org/officeDocument/2006/relationships/hyperlink" Target="http://en.wikipedia.org/wiki/File:Chromium(III)_Potassium_Sulfate-crystals.jpg" TargetMode="External"/><Relationship Id="rId5" Type="http://schemas.openxmlformats.org/officeDocument/2006/relationships/hyperlink" Target="http://en.wikipedia.org/wiki/Chromium" TargetMode="External"/><Relationship Id="rId10" Type="http://schemas.openxmlformats.org/officeDocument/2006/relationships/hyperlink" Target="http://en.wikipedia.org/wiki/Water_of_crystallization" TargetMode="External"/><Relationship Id="rId4" Type="http://schemas.openxmlformats.org/officeDocument/2006/relationships/hyperlink" Target="http://en.wikipedia.org/wiki/Sulfate" TargetMode="External"/><Relationship Id="rId9" Type="http://schemas.openxmlformats.org/officeDocument/2006/relationships/hyperlink" Target="http://en.wikipedia.org/wiki/Astringen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9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3" name="Rectangle 21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 useBgFill="1">
        <p:nvSpPr>
          <p:cNvPr id="44" name="Rectangle 23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45" name="Straight Connector 25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27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Isosceles Triangle 33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Isosceles Triangle 37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2" name="Freeform: Shape 39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169D2-B46B-4A7D-BE77-315B756C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>
                <a:solidFill>
                  <a:srgbClr val="FFFFFF"/>
                </a:solidFill>
              </a:rPr>
              <a:t>Inorganic Chemistry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b="1" dirty="0">
                <a:solidFill>
                  <a:srgbClr val="FFFFFF"/>
                </a:solidFill>
              </a:rPr>
              <a:t>Practical II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53" name="Graphic 6" descr="Flask">
            <a:extLst>
              <a:ext uri="{FF2B5EF4-FFF2-40B4-BE49-F238E27FC236}">
                <a16:creationId xmlns:a16="http://schemas.microsoft.com/office/drawing/2014/main" id="{6A13F8DE-FE0B-49A6-BA89-FCFDBEE5A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8EDA519-C170-4F8F-916A-134B463FD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ctr">
              <a:buFont typeface="Wingdings 3" charset="2"/>
              <a:buChar char=""/>
            </a:pPr>
            <a:r>
              <a:rPr lang="en-US" sz="2800" b="1" dirty="0">
                <a:solidFill>
                  <a:srgbClr val="FFFFFF"/>
                </a:solidFill>
              </a:rPr>
              <a:t>The First Course</a:t>
            </a: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By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Lecturer Sinan </a:t>
            </a:r>
            <a:r>
              <a:rPr lang="en-US" b="1" dirty="0" err="1">
                <a:solidFill>
                  <a:srgbClr val="FFFFFF"/>
                </a:solidFill>
              </a:rPr>
              <a:t>Midhat</a:t>
            </a:r>
            <a:r>
              <a:rPr lang="en-US" b="1" dirty="0">
                <a:solidFill>
                  <a:srgbClr val="FFFFFF"/>
                </a:solidFill>
              </a:rPr>
              <a:t> Al-</a:t>
            </a:r>
            <a:r>
              <a:rPr lang="en-US" b="1" dirty="0" err="1">
                <a:solidFill>
                  <a:srgbClr val="FFFFFF"/>
                </a:solidFill>
              </a:rPr>
              <a:t>Bayati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Asst. Prof. </a:t>
            </a:r>
            <a:r>
              <a:rPr lang="en-US" b="1" dirty="0" err="1">
                <a:solidFill>
                  <a:srgbClr val="FFFFFF"/>
                </a:solidFill>
              </a:rPr>
              <a:t>Anaam</a:t>
            </a:r>
            <a:r>
              <a:rPr lang="en-US" b="1" dirty="0">
                <a:solidFill>
                  <a:srgbClr val="FFFFFF"/>
                </a:solidFill>
              </a:rPr>
              <a:t> Majeed Rasheed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Asst. Lecturer Al-Ameen Bariz Omar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 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Supervised by: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Dr. Rehab </a:t>
            </a:r>
            <a:r>
              <a:rPr lang="en-US" b="1" dirty="0" err="1">
                <a:solidFill>
                  <a:srgbClr val="FFFFFF"/>
                </a:solidFill>
              </a:rPr>
              <a:t>AbdulMahdi</a:t>
            </a:r>
            <a:r>
              <a:rPr lang="en-US" b="1" dirty="0">
                <a:solidFill>
                  <a:srgbClr val="FFFFFF"/>
                </a:solidFill>
              </a:rPr>
              <a:t> Al-Hassan</a:t>
            </a:r>
            <a:endParaRPr lang="en-US" dirty="0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7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2454D-08D1-427A-9486-35B78FBBF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6289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Experiment No. (4)</a:t>
            </a:r>
            <a:br>
              <a:rPr lang="en-US" b="1" dirty="0"/>
            </a:br>
            <a:r>
              <a:rPr lang="en-US" b="1" dirty="0"/>
              <a:t>Chromium  (III) Potassium Sulfate </a:t>
            </a:r>
            <a:r>
              <a:rPr lang="en-US" b="1" dirty="0">
                <a:hlinkClick r:id="rId2" tooltip="Hydrate"/>
              </a:rPr>
              <a:t>Dodecahydrate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91C35-1E9E-4F4F-A9D8-B2DDF11AD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72496"/>
            <a:ext cx="8596668" cy="3668866"/>
          </a:xfrm>
        </p:spPr>
        <p:txBody>
          <a:bodyPr/>
          <a:lstStyle/>
          <a:p>
            <a:r>
              <a:rPr lang="en-US" dirty="0"/>
              <a:t>Chrome alum or chromium(III) potassium sulfate is the </a:t>
            </a:r>
            <a:r>
              <a:rPr lang="en-US" dirty="0">
                <a:hlinkClick r:id="rId3" tooltip="Potassium"/>
              </a:rPr>
              <a:t>potassium</a:t>
            </a:r>
            <a:r>
              <a:rPr lang="en-US" dirty="0"/>
              <a:t> double </a:t>
            </a:r>
            <a:r>
              <a:rPr lang="en-US" dirty="0">
                <a:hlinkClick r:id="rId4" tooltip="Sulfate"/>
              </a:rPr>
              <a:t>sulfate</a:t>
            </a:r>
            <a:r>
              <a:rPr lang="en-US" dirty="0"/>
              <a:t> of </a:t>
            </a:r>
            <a:r>
              <a:rPr lang="en-US" dirty="0">
                <a:hlinkClick r:id="rId5" tooltip="Chromium"/>
              </a:rPr>
              <a:t>chromium</a:t>
            </a:r>
            <a:r>
              <a:rPr lang="en-US" dirty="0"/>
              <a:t>. Its chemical formula is </a:t>
            </a:r>
            <a:r>
              <a:rPr lang="en-US" dirty="0" err="1"/>
              <a:t>KCr</a:t>
            </a:r>
            <a:r>
              <a:rPr lang="en-US" dirty="0"/>
              <a:t>(SO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 and it is commonly found in its </a:t>
            </a:r>
            <a:r>
              <a:rPr lang="en-US" dirty="0">
                <a:hlinkClick r:id="rId2" tooltip="Hydrate"/>
              </a:rPr>
              <a:t>dodecahydrate</a:t>
            </a:r>
            <a:r>
              <a:rPr lang="en-US" dirty="0"/>
              <a:t> form as </a:t>
            </a:r>
            <a:r>
              <a:rPr lang="en-US" dirty="0" err="1"/>
              <a:t>KCr</a:t>
            </a:r>
            <a:r>
              <a:rPr lang="en-US" dirty="0"/>
              <a:t>(SO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.12(H</a:t>
            </a:r>
            <a:r>
              <a:rPr lang="en-US" baseline="-25000" dirty="0"/>
              <a:t>2</a:t>
            </a:r>
            <a:r>
              <a:rPr lang="en-US" dirty="0"/>
              <a:t>O). It is used in </a:t>
            </a:r>
            <a:r>
              <a:rPr lang="en-US" dirty="0">
                <a:hlinkClick r:id="rId6" tooltip="Leather"/>
              </a:rPr>
              <a:t>leather</a:t>
            </a:r>
            <a:r>
              <a:rPr lang="en-US" dirty="0"/>
              <a:t> tanning.</a:t>
            </a:r>
          </a:p>
          <a:p>
            <a:r>
              <a:rPr lang="en-US" dirty="0"/>
              <a:t>Chromium alum crystallizes in regular </a:t>
            </a:r>
            <a:r>
              <a:rPr lang="en-US" dirty="0">
                <a:hlinkClick r:id="rId7" tooltip="Octahedra"/>
              </a:rPr>
              <a:t>octahedra</a:t>
            </a:r>
            <a:r>
              <a:rPr lang="en-US" dirty="0"/>
              <a:t> with flattened corners and it is very soluble in water. The solution reddens </a:t>
            </a:r>
            <a:r>
              <a:rPr lang="en-US" dirty="0">
                <a:hlinkClick r:id="rId8" tooltip="Litmus"/>
              </a:rPr>
              <a:t>litmus</a:t>
            </a:r>
            <a:r>
              <a:rPr lang="en-US" dirty="0"/>
              <a:t> and is an </a:t>
            </a:r>
            <a:r>
              <a:rPr lang="en-US" dirty="0">
                <a:hlinkClick r:id="rId9" tooltip="Astringent"/>
              </a:rPr>
              <a:t>astringent</a:t>
            </a:r>
            <a:r>
              <a:rPr lang="en-US" dirty="0"/>
              <a:t>. Its aqueous </a:t>
            </a:r>
            <a:r>
              <a:rPr lang="en-US" dirty="0" err="1"/>
              <a:t>solutionis</a:t>
            </a:r>
            <a:r>
              <a:rPr lang="en-US" dirty="0"/>
              <a:t> dark violet and turns green when it is heated above 50°C. In addition to the </a:t>
            </a:r>
            <a:r>
              <a:rPr lang="en-US" dirty="0">
                <a:hlinkClick r:id="rId10" tooltip="Water of crystallization"/>
              </a:rPr>
              <a:t>dodecahydrate</a:t>
            </a:r>
            <a:r>
              <a:rPr lang="en-US" dirty="0"/>
              <a:t>, the </a:t>
            </a:r>
            <a:r>
              <a:rPr lang="en-US" dirty="0" err="1"/>
              <a:t>hexahydrateKCr</a:t>
            </a:r>
            <a:r>
              <a:rPr lang="en-US" dirty="0"/>
              <a:t>(SO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.6H</a:t>
            </a:r>
            <a:r>
              <a:rPr lang="en-US" baseline="-25000" dirty="0"/>
              <a:t>2</a:t>
            </a:r>
            <a:r>
              <a:rPr lang="en-US" dirty="0"/>
              <a:t>O, </a:t>
            </a:r>
            <a:r>
              <a:rPr lang="en-US" dirty="0" err="1"/>
              <a:t>dihydrateKCr</a:t>
            </a:r>
            <a:r>
              <a:rPr lang="en-US" dirty="0"/>
              <a:t>(SO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.2H</a:t>
            </a:r>
            <a:r>
              <a:rPr lang="en-US" baseline="-25000" dirty="0"/>
              <a:t>2</a:t>
            </a:r>
            <a:r>
              <a:rPr lang="en-US" dirty="0"/>
              <a:t>O, and the monohydrate </a:t>
            </a:r>
            <a:r>
              <a:rPr lang="en-US" dirty="0" err="1"/>
              <a:t>KCr</a:t>
            </a:r>
            <a:r>
              <a:rPr lang="en-US" dirty="0"/>
              <a:t>(SO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.H</a:t>
            </a:r>
            <a:r>
              <a:rPr lang="en-US" baseline="-25000" dirty="0"/>
              <a:t>2</a:t>
            </a:r>
            <a:r>
              <a:rPr lang="en-US" dirty="0"/>
              <a:t>O are known.</a:t>
            </a:r>
          </a:p>
          <a:p>
            <a:endParaRPr lang="en-US" dirty="0"/>
          </a:p>
        </p:txBody>
      </p:sp>
      <p:pic>
        <p:nvPicPr>
          <p:cNvPr id="4" name="Picture 3" descr="http://upload.wikimedia.org/wikipedia/commons/thumb/2/27/Chromium%28III%29_Potassium_Sulfate-crystals.jpg/220px-Chromium%28III%29_Potassium_Sulfate-crystals.jpg">
            <a:hlinkClick r:id="rId11"/>
            <a:extLst>
              <a:ext uri="{FF2B5EF4-FFF2-40B4-BE49-F238E27FC236}">
                <a16:creationId xmlns:a16="http://schemas.microsoft.com/office/drawing/2014/main" id="{9FE0FAA5-D14C-4165-9780-947A01EECE23}"/>
              </a:ext>
            </a:extLst>
          </p:cNvPr>
          <p:cNvPicPr/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008488" y="5139252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1FDF023-F782-464C-B3AD-588338D86BB8}"/>
              </a:ext>
            </a:extLst>
          </p:cNvPr>
          <p:cNvSpPr/>
          <p:nvPr/>
        </p:nvSpPr>
        <p:spPr>
          <a:xfrm>
            <a:off x="4202539" y="5650678"/>
            <a:ext cx="1546257" cy="390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Chrome alum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25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DEFD40A-42FC-41E9-BF42-5B39B8BC8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663" y="565448"/>
            <a:ext cx="7339589" cy="572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107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C9EFE-74EA-4DF7-966E-019FF6296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Procedure: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05B8B7-EF33-44A9-B049-EF0EA7BEE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548379"/>
            <a:ext cx="7804268" cy="417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06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D766C-927A-43C8-B711-D69C9CDE3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394A3-48A7-4D32-9BFE-5794C5153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Write the equation of this reaction.</a:t>
            </a:r>
          </a:p>
          <a:p>
            <a:pPr lvl="0"/>
            <a:r>
              <a:rPr lang="en-US" dirty="0"/>
              <a:t>Give the properties of chromium Alum.</a:t>
            </a:r>
          </a:p>
          <a:p>
            <a:pPr lvl="0"/>
            <a:r>
              <a:rPr lang="en-US" dirty="0"/>
              <a:t>What is the basic idea of this experiment? Explain.</a:t>
            </a:r>
          </a:p>
          <a:p>
            <a:pPr lvl="0"/>
            <a:r>
              <a:rPr lang="en-US" dirty="0"/>
              <a:t>What is the color of the yield? 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955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186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Trebuchet MS</vt:lpstr>
      <vt:lpstr>Wingdings 3</vt:lpstr>
      <vt:lpstr>Office Theme</vt:lpstr>
      <vt:lpstr>Facet</vt:lpstr>
      <vt:lpstr>Inorganic Chemistry Practical II </vt:lpstr>
      <vt:lpstr>Experiment No. (4) Chromium  (III) Potassium Sulfate Dodecahydrate  </vt:lpstr>
      <vt:lpstr>PowerPoint Presentation</vt:lpstr>
      <vt:lpstr>Procedure: </vt:lpstr>
      <vt:lpstr>Questions: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Practical II </dc:title>
  <dc:creator>Salih Al-Jumaili</dc:creator>
  <cp:lastModifiedBy>Salih Al-Jumaili</cp:lastModifiedBy>
  <cp:revision>12</cp:revision>
  <dcterms:created xsi:type="dcterms:W3CDTF">2018-12-25T19:27:21Z</dcterms:created>
  <dcterms:modified xsi:type="dcterms:W3CDTF">2018-12-25T19:34:49Z</dcterms:modified>
</cp:coreProperties>
</file>