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271" r:id="rId4"/>
    <p:sldId id="272" r:id="rId5"/>
    <p:sldId id="273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090-A034-4E80-ACEC-99FF5C439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AAF9-28DA-43F5-BB84-5B7A2336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6DDD-3CA0-4F16-BB61-1655082B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AADC-B4AD-40F6-8FF1-4B00B84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3F37-9E55-4921-9F53-7D2DA97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CD3F-C29F-4CC8-9C22-C006ED6F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FC25-595D-4E10-8B57-9F9D48C9E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42EC5-EFEE-4980-A8C4-F147E429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251C-271A-4B2B-94A5-770EA6BA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878DF-398B-4866-8745-2732E986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593EC-C687-444D-9420-DBAE4A531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DF4D-B35C-466D-8973-E7E540E3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7EF6-7F90-4F46-9C29-54CF216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AD5-5C3F-4EB8-9AD5-0DD1099A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330-3B75-4A4F-9C72-48B5FCD1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7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58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34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4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4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14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78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6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B622-78DF-44DB-BAF0-EA86C20F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EECD-64ED-4353-8EAB-243CF62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FCB3-0894-452D-8C6A-8631F7C5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E517-0898-4C6C-9539-50D4815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9EE4-5839-492C-A400-AA43B52A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4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7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23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3684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29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92926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3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277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0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CF8-146A-4EC3-B942-D9041450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20704-54A3-4B4C-B013-2A21BBE0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8AA0-0F13-43CC-AD4D-7C22DB5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9190-1DA5-41F8-AB8F-3B6E462C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B217-566A-4501-988C-2D6B9DC9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F28D-D4CB-4041-89C3-90BA8D1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D4A2-10E7-44DD-B095-E3D3F379C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1DC6-814E-4456-B653-2EC6941B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81FD-412D-4629-8579-508DF50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C0C74-EEAE-4F3F-9C2A-0D1B761A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C64B2-E051-432C-9A67-2FF25DB3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F07B-2105-4F68-8A9A-9497D6C88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B5E1-1E55-4F28-BCCF-5C006CA32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AA2A-0825-4A8D-81E4-CBE6EEE9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9E7CE-38EC-4795-9396-F465A815B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038FA-F52B-4EF7-A32D-2515B6511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03D1A-D67B-4BDC-894F-C7E415C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7A79B-6617-4CE0-B357-8DC306F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3DB5-CB77-4CA1-998D-E264BAB8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8FE7C-02D8-4870-B476-98384DB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03A58-7FAF-4B94-AAAE-64EDC3AF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C592-CD4D-48D2-885E-D0FAF7A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24EBF-ABAB-4892-9854-CE9382D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8F001-1BE6-4741-8894-D59ADED4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097C-F668-4113-8E20-E134351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AF625-C33E-494C-BE8A-BFB81F8D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202F-A4C8-42CB-932F-C5FF280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CB0C-71D4-47BC-8F6F-B82AF6761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DC0A3-EB19-4D8D-A612-D028016D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4DC62-EBEA-4E9F-88B1-98405853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5973-9804-44B3-82DE-0B32424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2797-A42E-4E51-A654-FFC8DD62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7C6C-3375-48F0-9CD1-771A2E81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2D8-8E6A-44E2-A34F-52B2CA6FB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81BB0-01AB-4E83-8CA9-AF00950F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81D7B-DC1A-4C4D-9278-A45B4F3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337F-E770-4EE2-85CC-57C86F29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8CCF-9EB5-43ED-A654-AAC903C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CCFEA-6A7C-4FDE-8B0C-6208D9FE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28314-487E-42BF-9C23-4FFBE1B4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6CAC-6A3C-4B93-BB38-3A6F56287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1F80-491D-4C49-958A-765BD2871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7D76-A401-4B7A-BE1A-22C184894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9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9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3" name="Rectangle 21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44" name="Rectangle 23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45" name="Straight Connector 25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27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Isosceles Triangle 33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Isosceles Triangle 37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Freeform: Shape 39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169D2-B46B-4A7D-BE77-315B756C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>
                <a:solidFill>
                  <a:srgbClr val="FFFFFF"/>
                </a:solidFill>
              </a:rPr>
              <a:t>Inorganic Chemistry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b="1" dirty="0">
                <a:solidFill>
                  <a:srgbClr val="FFFFFF"/>
                </a:solidFill>
              </a:rPr>
              <a:t>Practical II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53" name="Graphic 6" descr="Flask">
            <a:extLst>
              <a:ext uri="{FF2B5EF4-FFF2-40B4-BE49-F238E27FC236}">
                <a16:creationId xmlns:a16="http://schemas.microsoft.com/office/drawing/2014/main" id="{6A13F8DE-FE0B-49A6-BA89-FCFDBEE5A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8EDA519-C170-4F8F-916A-134B463F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ctr">
              <a:buFont typeface="Wingdings 3" charset="2"/>
              <a:buChar char=""/>
            </a:pPr>
            <a:r>
              <a:rPr lang="en-US" sz="2800" b="1" dirty="0">
                <a:solidFill>
                  <a:srgbClr val="FFFFFF"/>
                </a:solidFill>
              </a:rPr>
              <a:t>The First Course</a:t>
            </a: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By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Lecturer Sinan </a:t>
            </a:r>
            <a:r>
              <a:rPr lang="en-US" b="1" dirty="0" err="1">
                <a:solidFill>
                  <a:srgbClr val="FFFFFF"/>
                </a:solidFill>
              </a:rPr>
              <a:t>Midhat</a:t>
            </a:r>
            <a:r>
              <a:rPr lang="en-US" b="1" dirty="0">
                <a:solidFill>
                  <a:srgbClr val="FFFFFF"/>
                </a:solidFill>
              </a:rPr>
              <a:t> Al-</a:t>
            </a:r>
            <a:r>
              <a:rPr lang="en-US" b="1" dirty="0" err="1">
                <a:solidFill>
                  <a:srgbClr val="FFFFFF"/>
                </a:solidFill>
              </a:rPr>
              <a:t>Bayati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Asst. Prof. </a:t>
            </a:r>
            <a:r>
              <a:rPr lang="en-US" b="1" dirty="0" err="1">
                <a:solidFill>
                  <a:srgbClr val="FFFFFF"/>
                </a:solidFill>
              </a:rPr>
              <a:t>Anaam</a:t>
            </a:r>
            <a:r>
              <a:rPr lang="en-US" b="1" dirty="0">
                <a:solidFill>
                  <a:srgbClr val="FFFFFF"/>
                </a:solidFill>
              </a:rPr>
              <a:t> Majeed Rasheed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Asst. Lecturer Al-Ameen Bariz Omar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 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Supervised by: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Dr. Rehab </a:t>
            </a:r>
            <a:r>
              <a:rPr lang="en-US" b="1" dirty="0" err="1">
                <a:solidFill>
                  <a:srgbClr val="FFFFFF"/>
                </a:solidFill>
              </a:rPr>
              <a:t>AbdulMahdi</a:t>
            </a:r>
            <a:r>
              <a:rPr lang="en-US" b="1" dirty="0">
                <a:solidFill>
                  <a:srgbClr val="FFFFFF"/>
                </a:solidFill>
              </a:rPr>
              <a:t> Al-Hassan</a:t>
            </a:r>
            <a:endParaRPr lang="en-US" dirty="0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FE695-77B3-400F-9B4A-7D5B8CA79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Experiment No. (3)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96BF2-6DFF-437E-A0FF-5BA51A3EB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Quantitative Determination of Water in aqueous salt:</a:t>
            </a:r>
            <a:endParaRPr lang="en-US" sz="1400" dirty="0"/>
          </a:p>
          <a:p>
            <a:r>
              <a:rPr lang="en-US" b="1" dirty="0"/>
              <a:t>Reagents Required:</a:t>
            </a:r>
            <a:endParaRPr lang="en-US" sz="1400" dirty="0"/>
          </a:p>
          <a:p>
            <a:pPr lvl="1"/>
            <a:r>
              <a:rPr lang="en-US" dirty="0" err="1"/>
              <a:t>KAl</a:t>
            </a:r>
            <a:r>
              <a:rPr lang="en-US" dirty="0"/>
              <a:t>(SO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.12H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endParaRPr lang="en-US" sz="1200" dirty="0"/>
          </a:p>
          <a:p>
            <a:pPr lvl="1"/>
            <a:r>
              <a:rPr lang="en-US" dirty="0"/>
              <a:t>Crucible</a:t>
            </a:r>
            <a:endParaRPr lang="en-US" sz="1200" dirty="0"/>
          </a:p>
          <a:p>
            <a:pPr lvl="1"/>
            <a:r>
              <a:rPr lang="en-US" dirty="0"/>
              <a:t>Crucible tongs</a:t>
            </a:r>
            <a:endParaRPr lang="en-US" sz="1200" dirty="0"/>
          </a:p>
          <a:p>
            <a:pPr lvl="1"/>
            <a:r>
              <a:rPr lang="en-US" dirty="0"/>
              <a:t>Bunsen burner</a:t>
            </a: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31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E5CCD-6292-4498-807B-A171291E3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Procedure: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8427D-977D-4937-B141-C9A352729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pPr lvl="0"/>
            <a:r>
              <a:rPr lang="en-US" dirty="0"/>
              <a:t>Weight your Alum sample before starting this section.</a:t>
            </a:r>
          </a:p>
          <a:p>
            <a:pPr lvl="0"/>
            <a:r>
              <a:rPr lang="en-US" dirty="0"/>
              <a:t>Weight the clean and dry crucible and record this mass in your notebook.</a:t>
            </a:r>
          </a:p>
          <a:p>
            <a:pPr lvl="0"/>
            <a:r>
              <a:rPr lang="en-US" dirty="0"/>
              <a:t>Put the weight of your Alum in crucible and then heat  it by Bunsen burner on the porcelain triangle supported by a ring and ring stand for few minutes until Alum properties change .</a:t>
            </a:r>
          </a:p>
          <a:p>
            <a:pPr lvl="0"/>
            <a:r>
              <a:rPr lang="en-US" dirty="0"/>
              <a:t>Cool the crucible to room temperature and then weight your crucible with anhydrous Alum, record the second mass in your notebook.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65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7876A-B3D2-494C-A833-3AE8AE336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Calculations:</a:t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9BBB63B-E426-47A8-BE8E-06040AB60A47}"/>
                  </a:ext>
                </a:extLst>
              </p:cNvPr>
              <p:cNvSpPr/>
              <p:nvPr/>
            </p:nvSpPr>
            <p:spPr>
              <a:xfrm>
                <a:off x="677334" y="1957859"/>
                <a:ext cx="8596668" cy="25075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𝑀𝑎𝑠𝑠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𝑜𝑓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𝐴𝑙𝑢𝑚</m:t>
                      </m:r>
                    </m:oMath>
                  </m:oMathPara>
                </a14:m>
                <a:endParaRPr lang="en-US" sz="11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𝑀𝑎𝑠𝑠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𝑜𝑓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𝐴𝑛h𝑦𝑑𝑟𝑜𝑢𝑠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𝐴𝑙𝑢𝑚</m:t>
                      </m:r>
                    </m:oMath>
                  </m:oMathPara>
                </a14:m>
                <a:endParaRPr lang="en-US" sz="11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𝑇h𝑒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𝑀𝑎𝑠𝑠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𝑜𝑓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𝑊𝑎𝑡𝑒𝑟</m:t>
                          </m:r>
                        </m:e>
                      </m:d>
                    </m:oMath>
                  </m:oMathPara>
                </a14:m>
                <a:endParaRPr lang="en-US" sz="11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%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𝑂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4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100</m:t>
                      </m:r>
                    </m:oMath>
                  </m:oMathPara>
                </a14:m>
                <a:endParaRPr lang="en-US" sz="11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𝑊𝑎𝑡𝑒𝑟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𝑀𝑜𝑙𝑒𝑐𝑢𝑙𝑒𝑠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𝑃𝑒𝑟𝑓𝑜𝑟𝑚𝑢𝑙𝑠</m:t>
                            </m:r>
                          </m:e>
                        </m:mr>
                        <m:m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𝑈𝑛𝑖𝑡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𝑜𝑓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𝐴𝑙𝑢𝑚</m:t>
                            </m:r>
                          </m:e>
                        </m:mr>
                      </m:m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𝑊𝑡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𝑜𝑓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𝑈𝑛h𝑦𝑑𝑟𝑜𝑢𝑠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𝐴𝑙𝑢𝑚</m:t>
                          </m:r>
                        </m:den>
                      </m:f>
                    </m:oMath>
                  </m:oMathPara>
                </a14:m>
                <a:endParaRPr lang="en-US" sz="11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             = 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𝑀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𝑊𝑡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𝑜𝑓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𝑈𝑛h𝑦𝑑𝑟𝑜𝑢𝑠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𝐴𝑙𝑢𝑚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+18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US" sz="11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𝑊𝑎𝑡𝑒𝑟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𝑀𝑜𝑙𝑒𝑐𝑢𝑙𝑒𝑠</m:t>
                      </m:r>
                    </m:oMath>
                  </m:oMathPara>
                </a14:m>
                <a:endParaRPr lang="en-US" sz="1100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69BBB63B-E426-47A8-BE8E-06040AB60A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34" y="1957859"/>
                <a:ext cx="8596668" cy="25075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8644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CB6B7-5D2D-48EB-9327-379581937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D8F7A-28A1-43C7-8503-DC0EFE52B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Why we heated the crucible before using it?</a:t>
            </a:r>
          </a:p>
          <a:p>
            <a:pPr lvl="0"/>
            <a:r>
              <a:rPr lang="en-US" dirty="0"/>
              <a:t>What are the factors on which the number of water in hydrous Alum relays on?</a:t>
            </a:r>
          </a:p>
          <a:p>
            <a:pPr lvl="0"/>
            <a:r>
              <a:rPr lang="en-US" dirty="0"/>
              <a:t>What is the anhydrous Alum basic?</a:t>
            </a:r>
          </a:p>
          <a:p>
            <a:pPr lvl="0"/>
            <a:r>
              <a:rPr lang="en-US" dirty="0"/>
              <a:t>Give examples of hydrous salt?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892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207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Trebuchet MS</vt:lpstr>
      <vt:lpstr>Wingdings 3</vt:lpstr>
      <vt:lpstr>Office Theme</vt:lpstr>
      <vt:lpstr>Facet</vt:lpstr>
      <vt:lpstr>Inorganic Chemistry Practical II </vt:lpstr>
      <vt:lpstr>Experiment No. (3) </vt:lpstr>
      <vt:lpstr>Procedure: </vt:lpstr>
      <vt:lpstr>Calculations: </vt:lpstr>
      <vt:lpstr>Questions: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Practical II </dc:title>
  <dc:creator>Salih Al-Jumaili</dc:creator>
  <cp:lastModifiedBy>Salih Al-Jumaili</cp:lastModifiedBy>
  <cp:revision>11</cp:revision>
  <dcterms:created xsi:type="dcterms:W3CDTF">2018-12-25T19:27:21Z</dcterms:created>
  <dcterms:modified xsi:type="dcterms:W3CDTF">2018-12-25T19:34:25Z</dcterms:modified>
</cp:coreProperties>
</file>