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95" r:id="rId3"/>
    <p:sldId id="264" r:id="rId4"/>
    <p:sldId id="265" r:id="rId5"/>
    <p:sldId id="266" r:id="rId6"/>
    <p:sldId id="267" r:id="rId7"/>
    <p:sldId id="268" r:id="rId8"/>
    <p:sldId id="269" r:id="rId9"/>
    <p:sldId id="27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60"/>
  </p:normalViewPr>
  <p:slideViewPr>
    <p:cSldViewPr snapToGrid="0">
      <p:cViewPr varScale="1">
        <p:scale>
          <a:sx n="52" d="100"/>
          <a:sy n="52" d="100"/>
        </p:scale>
        <p:origin x="68" y="9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D2090-A034-4E80-ACEC-99FF5C4391D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C0AAAF9-28DA-43F5-BB84-5B7A2336361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79E6DDD-3CA0-4F16-BB61-1655082BD254}"/>
              </a:ext>
            </a:extLst>
          </p:cNvPr>
          <p:cNvSpPr>
            <a:spLocks noGrp="1"/>
          </p:cNvSpPr>
          <p:nvPr>
            <p:ph type="dt" sz="half" idx="10"/>
          </p:nvPr>
        </p:nvSpPr>
        <p:spPr/>
        <p:txBody>
          <a:bodyPr/>
          <a:lstStyle/>
          <a:p>
            <a:fld id="{4784C164-EF7A-424C-A0C7-E285064EC892}" type="datetimeFigureOut">
              <a:rPr lang="en-US" smtClean="0"/>
              <a:t>12/25/2018</a:t>
            </a:fld>
            <a:endParaRPr lang="en-US"/>
          </a:p>
        </p:txBody>
      </p:sp>
      <p:sp>
        <p:nvSpPr>
          <p:cNvPr id="5" name="Footer Placeholder 4">
            <a:extLst>
              <a:ext uri="{FF2B5EF4-FFF2-40B4-BE49-F238E27FC236}">
                <a16:creationId xmlns:a16="http://schemas.microsoft.com/office/drawing/2014/main" id="{6A27AADC-B4AD-40F6-8FF1-4B00B84579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ED3F37-9E55-4921-9F53-7D2DA976BFE2}"/>
              </a:ext>
            </a:extLst>
          </p:cNvPr>
          <p:cNvSpPr>
            <a:spLocks noGrp="1"/>
          </p:cNvSpPr>
          <p:nvPr>
            <p:ph type="sldNum" sz="quarter" idx="12"/>
          </p:nvPr>
        </p:nvSpPr>
        <p:spPr/>
        <p:txBody>
          <a:bodyPr/>
          <a:lstStyle/>
          <a:p>
            <a:fld id="{461B8081-520B-446B-BAA5-72248500656A}" type="slidenum">
              <a:rPr lang="en-US" smtClean="0"/>
              <a:t>‹#›</a:t>
            </a:fld>
            <a:endParaRPr lang="en-US"/>
          </a:p>
        </p:txBody>
      </p:sp>
    </p:spTree>
    <p:extLst>
      <p:ext uri="{BB962C8B-B14F-4D97-AF65-F5344CB8AC3E}">
        <p14:creationId xmlns:p14="http://schemas.microsoft.com/office/powerpoint/2010/main" val="3081856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ACD3F-C29F-4CC8-9C22-C006ED6F9BE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DF1FC25-595D-4E10-8B57-9F9D48C9E2E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B42EC5-EFEE-4980-A8C4-F147E42922AA}"/>
              </a:ext>
            </a:extLst>
          </p:cNvPr>
          <p:cNvSpPr>
            <a:spLocks noGrp="1"/>
          </p:cNvSpPr>
          <p:nvPr>
            <p:ph type="dt" sz="half" idx="10"/>
          </p:nvPr>
        </p:nvSpPr>
        <p:spPr/>
        <p:txBody>
          <a:bodyPr/>
          <a:lstStyle/>
          <a:p>
            <a:fld id="{4784C164-EF7A-424C-A0C7-E285064EC892}" type="datetimeFigureOut">
              <a:rPr lang="en-US" smtClean="0"/>
              <a:t>12/25/2018</a:t>
            </a:fld>
            <a:endParaRPr lang="en-US"/>
          </a:p>
        </p:txBody>
      </p:sp>
      <p:sp>
        <p:nvSpPr>
          <p:cNvPr id="5" name="Footer Placeholder 4">
            <a:extLst>
              <a:ext uri="{FF2B5EF4-FFF2-40B4-BE49-F238E27FC236}">
                <a16:creationId xmlns:a16="http://schemas.microsoft.com/office/drawing/2014/main" id="{95DB251C-271A-4B2B-94A5-770EA6BAD1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8878DF-398B-4866-8745-2732E9866617}"/>
              </a:ext>
            </a:extLst>
          </p:cNvPr>
          <p:cNvSpPr>
            <a:spLocks noGrp="1"/>
          </p:cNvSpPr>
          <p:nvPr>
            <p:ph type="sldNum" sz="quarter" idx="12"/>
          </p:nvPr>
        </p:nvSpPr>
        <p:spPr/>
        <p:txBody>
          <a:bodyPr/>
          <a:lstStyle/>
          <a:p>
            <a:fld id="{461B8081-520B-446B-BAA5-72248500656A}" type="slidenum">
              <a:rPr lang="en-US" smtClean="0"/>
              <a:t>‹#›</a:t>
            </a:fld>
            <a:endParaRPr lang="en-US"/>
          </a:p>
        </p:txBody>
      </p:sp>
    </p:spTree>
    <p:extLst>
      <p:ext uri="{BB962C8B-B14F-4D97-AF65-F5344CB8AC3E}">
        <p14:creationId xmlns:p14="http://schemas.microsoft.com/office/powerpoint/2010/main" val="1263783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74593EC-C687-444D-9420-DBAE4A5314B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90DF4D-B35C-466D-8973-E7E540E36D4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4C7EF6-7F90-4F46-9C29-54CF2160159D}"/>
              </a:ext>
            </a:extLst>
          </p:cNvPr>
          <p:cNvSpPr>
            <a:spLocks noGrp="1"/>
          </p:cNvSpPr>
          <p:nvPr>
            <p:ph type="dt" sz="half" idx="10"/>
          </p:nvPr>
        </p:nvSpPr>
        <p:spPr/>
        <p:txBody>
          <a:bodyPr/>
          <a:lstStyle/>
          <a:p>
            <a:fld id="{4784C164-EF7A-424C-A0C7-E285064EC892}" type="datetimeFigureOut">
              <a:rPr lang="en-US" smtClean="0"/>
              <a:t>12/25/2018</a:t>
            </a:fld>
            <a:endParaRPr lang="en-US"/>
          </a:p>
        </p:txBody>
      </p:sp>
      <p:sp>
        <p:nvSpPr>
          <p:cNvPr id="5" name="Footer Placeholder 4">
            <a:extLst>
              <a:ext uri="{FF2B5EF4-FFF2-40B4-BE49-F238E27FC236}">
                <a16:creationId xmlns:a16="http://schemas.microsoft.com/office/drawing/2014/main" id="{A0950AD5-5C3F-4EB8-9AD5-0DD1099A98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BE1330-3B75-4A4F-9C72-48B5FCD12F00}"/>
              </a:ext>
            </a:extLst>
          </p:cNvPr>
          <p:cNvSpPr>
            <a:spLocks noGrp="1"/>
          </p:cNvSpPr>
          <p:nvPr>
            <p:ph type="sldNum" sz="quarter" idx="12"/>
          </p:nvPr>
        </p:nvSpPr>
        <p:spPr/>
        <p:txBody>
          <a:bodyPr/>
          <a:lstStyle/>
          <a:p>
            <a:fld id="{461B8081-520B-446B-BAA5-72248500656A}" type="slidenum">
              <a:rPr lang="en-US" smtClean="0"/>
              <a:t>‹#›</a:t>
            </a:fld>
            <a:endParaRPr lang="en-US"/>
          </a:p>
        </p:txBody>
      </p:sp>
    </p:spTree>
    <p:extLst>
      <p:ext uri="{BB962C8B-B14F-4D97-AF65-F5344CB8AC3E}">
        <p14:creationId xmlns:p14="http://schemas.microsoft.com/office/powerpoint/2010/main" val="24487748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DEC2D24-6623-4BE9-B308-214EEC2ED6A5}" type="datetimeFigureOut">
              <a:rPr lang="en-US" smtClean="0"/>
              <a:t>12/25/2018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91C44-DEDC-47A7-AE58-F3E3527D4998}" type="slidenum">
              <a:rPr lang="en-US" smtClean="0"/>
              <a:t>‹#›</a:t>
            </a:fld>
            <a:endParaRPr lang="en-US"/>
          </a:p>
        </p:txBody>
      </p:sp>
    </p:spTree>
    <p:extLst>
      <p:ext uri="{BB962C8B-B14F-4D97-AF65-F5344CB8AC3E}">
        <p14:creationId xmlns:p14="http://schemas.microsoft.com/office/powerpoint/2010/main" val="534977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EC2D24-6623-4BE9-B308-214EEC2ED6A5}" type="datetimeFigureOut">
              <a:rPr lang="en-US" smtClean="0"/>
              <a:t>12/25/2018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91C44-DEDC-47A7-AE58-F3E3527D4998}" type="slidenum">
              <a:rPr lang="en-US" smtClean="0"/>
              <a:t>‹#›</a:t>
            </a:fld>
            <a:endParaRPr lang="en-US"/>
          </a:p>
        </p:txBody>
      </p:sp>
    </p:spTree>
    <p:extLst>
      <p:ext uri="{BB962C8B-B14F-4D97-AF65-F5344CB8AC3E}">
        <p14:creationId xmlns:p14="http://schemas.microsoft.com/office/powerpoint/2010/main" val="18162583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EC2D24-6623-4BE9-B308-214EEC2ED6A5}" type="datetimeFigureOut">
              <a:rPr lang="en-US" smtClean="0"/>
              <a:t>12/25/2018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91C44-DEDC-47A7-AE58-F3E3527D4998}" type="slidenum">
              <a:rPr lang="en-US" smtClean="0"/>
              <a:t>‹#›</a:t>
            </a:fld>
            <a:endParaRPr lang="en-US"/>
          </a:p>
        </p:txBody>
      </p:sp>
    </p:spTree>
    <p:extLst>
      <p:ext uri="{BB962C8B-B14F-4D97-AF65-F5344CB8AC3E}">
        <p14:creationId xmlns:p14="http://schemas.microsoft.com/office/powerpoint/2010/main" val="24175340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DEC2D24-6623-4BE9-B308-214EEC2ED6A5}" type="datetimeFigureOut">
              <a:rPr lang="en-US" smtClean="0"/>
              <a:t>12/25/2018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A91C44-DEDC-47A7-AE58-F3E3527D4998}" type="slidenum">
              <a:rPr lang="en-US" smtClean="0"/>
              <a:t>‹#›</a:t>
            </a:fld>
            <a:endParaRPr lang="en-US"/>
          </a:p>
        </p:txBody>
      </p:sp>
    </p:spTree>
    <p:extLst>
      <p:ext uri="{BB962C8B-B14F-4D97-AF65-F5344CB8AC3E}">
        <p14:creationId xmlns:p14="http://schemas.microsoft.com/office/powerpoint/2010/main" val="6630544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DEC2D24-6623-4BE9-B308-214EEC2ED6A5}" type="datetimeFigureOut">
              <a:rPr lang="en-US" smtClean="0"/>
              <a:t>12/25/2018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A91C44-DEDC-47A7-AE58-F3E3527D4998}" type="slidenum">
              <a:rPr lang="en-US" smtClean="0"/>
              <a:t>‹#›</a:t>
            </a:fld>
            <a:endParaRPr lang="en-US"/>
          </a:p>
        </p:txBody>
      </p:sp>
    </p:spTree>
    <p:extLst>
      <p:ext uri="{BB962C8B-B14F-4D97-AF65-F5344CB8AC3E}">
        <p14:creationId xmlns:p14="http://schemas.microsoft.com/office/powerpoint/2010/main" val="2188646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DEC2D24-6623-4BE9-B308-214EEC2ED6A5}" type="datetimeFigureOut">
              <a:rPr lang="en-US" smtClean="0"/>
              <a:t>12/25/2018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A91C44-DEDC-47A7-AE58-F3E3527D4998}" type="slidenum">
              <a:rPr lang="en-US" smtClean="0"/>
              <a:t>‹#›</a:t>
            </a:fld>
            <a:endParaRPr lang="en-US"/>
          </a:p>
        </p:txBody>
      </p:sp>
    </p:spTree>
    <p:extLst>
      <p:ext uri="{BB962C8B-B14F-4D97-AF65-F5344CB8AC3E}">
        <p14:creationId xmlns:p14="http://schemas.microsoft.com/office/powerpoint/2010/main" val="20118144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EC2D24-6623-4BE9-B308-214EEC2ED6A5}" type="datetimeFigureOut">
              <a:rPr lang="en-US" smtClean="0"/>
              <a:t>12/25/2018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A91C44-DEDC-47A7-AE58-F3E3527D4998}" type="slidenum">
              <a:rPr lang="en-US" smtClean="0"/>
              <a:t>‹#›</a:t>
            </a:fld>
            <a:endParaRPr lang="en-US"/>
          </a:p>
        </p:txBody>
      </p:sp>
    </p:spTree>
    <p:extLst>
      <p:ext uri="{BB962C8B-B14F-4D97-AF65-F5344CB8AC3E}">
        <p14:creationId xmlns:p14="http://schemas.microsoft.com/office/powerpoint/2010/main" val="9897783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DEC2D24-6623-4BE9-B308-214EEC2ED6A5}" type="datetimeFigureOut">
              <a:rPr lang="en-US" smtClean="0"/>
              <a:t>12/25/2018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A91C44-DEDC-47A7-AE58-F3E3527D4998}" type="slidenum">
              <a:rPr lang="en-US" smtClean="0"/>
              <a:t>‹#›</a:t>
            </a:fld>
            <a:endParaRPr lang="en-US"/>
          </a:p>
        </p:txBody>
      </p:sp>
    </p:spTree>
    <p:extLst>
      <p:ext uri="{BB962C8B-B14F-4D97-AF65-F5344CB8AC3E}">
        <p14:creationId xmlns:p14="http://schemas.microsoft.com/office/powerpoint/2010/main" val="3019761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2B622-78DF-44DB-BAF0-EA86C20FA0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01EECD-64ED-4353-8EAB-243CF6234B2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74FCB3-0894-452D-8C6A-8631F7C5CA59}"/>
              </a:ext>
            </a:extLst>
          </p:cNvPr>
          <p:cNvSpPr>
            <a:spLocks noGrp="1"/>
          </p:cNvSpPr>
          <p:nvPr>
            <p:ph type="dt" sz="half" idx="10"/>
          </p:nvPr>
        </p:nvSpPr>
        <p:spPr/>
        <p:txBody>
          <a:bodyPr/>
          <a:lstStyle/>
          <a:p>
            <a:fld id="{4784C164-EF7A-424C-A0C7-E285064EC892}" type="datetimeFigureOut">
              <a:rPr lang="en-US" smtClean="0"/>
              <a:t>12/25/2018</a:t>
            </a:fld>
            <a:endParaRPr lang="en-US"/>
          </a:p>
        </p:txBody>
      </p:sp>
      <p:sp>
        <p:nvSpPr>
          <p:cNvPr id="5" name="Footer Placeholder 4">
            <a:extLst>
              <a:ext uri="{FF2B5EF4-FFF2-40B4-BE49-F238E27FC236}">
                <a16:creationId xmlns:a16="http://schemas.microsoft.com/office/drawing/2014/main" id="{6115E517-0898-4C6C-9539-50D48150AF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329EE4-5839-492C-A400-AA43B52A2FBF}"/>
              </a:ext>
            </a:extLst>
          </p:cNvPr>
          <p:cNvSpPr>
            <a:spLocks noGrp="1"/>
          </p:cNvSpPr>
          <p:nvPr>
            <p:ph type="sldNum" sz="quarter" idx="12"/>
          </p:nvPr>
        </p:nvSpPr>
        <p:spPr/>
        <p:txBody>
          <a:bodyPr/>
          <a:lstStyle/>
          <a:p>
            <a:fld id="{461B8081-520B-446B-BAA5-72248500656A}" type="slidenum">
              <a:rPr lang="en-US" smtClean="0"/>
              <a:t>‹#›</a:t>
            </a:fld>
            <a:endParaRPr lang="en-US"/>
          </a:p>
        </p:txBody>
      </p:sp>
    </p:spTree>
    <p:extLst>
      <p:ext uri="{BB962C8B-B14F-4D97-AF65-F5344CB8AC3E}">
        <p14:creationId xmlns:p14="http://schemas.microsoft.com/office/powerpoint/2010/main" val="37306942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DEC2D24-6623-4BE9-B308-214EEC2ED6A5}" type="datetimeFigureOut">
              <a:rPr lang="en-US" smtClean="0"/>
              <a:t>12/25/2018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A91C44-DEDC-47A7-AE58-F3E3527D4998}" type="slidenum">
              <a:rPr lang="en-US" smtClean="0"/>
              <a:t>‹#›</a:t>
            </a:fld>
            <a:endParaRPr lang="en-US"/>
          </a:p>
        </p:txBody>
      </p:sp>
    </p:spTree>
    <p:extLst>
      <p:ext uri="{BB962C8B-B14F-4D97-AF65-F5344CB8AC3E}">
        <p14:creationId xmlns:p14="http://schemas.microsoft.com/office/powerpoint/2010/main" val="31909674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EC2D24-6623-4BE9-B308-214EEC2ED6A5}" type="datetimeFigureOut">
              <a:rPr lang="en-US" smtClean="0"/>
              <a:t>12/25/2018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91C44-DEDC-47A7-AE58-F3E3527D4998}" type="slidenum">
              <a:rPr lang="en-US" smtClean="0"/>
              <a:t>‹#›</a:t>
            </a:fld>
            <a:endParaRPr lang="en-US"/>
          </a:p>
        </p:txBody>
      </p:sp>
    </p:spTree>
    <p:extLst>
      <p:ext uri="{BB962C8B-B14F-4D97-AF65-F5344CB8AC3E}">
        <p14:creationId xmlns:p14="http://schemas.microsoft.com/office/powerpoint/2010/main" val="36052234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EC2D24-6623-4BE9-B308-214EEC2ED6A5}" type="datetimeFigureOut">
              <a:rPr lang="en-US" smtClean="0"/>
              <a:t>12/25/2018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91C44-DEDC-47A7-AE58-F3E3527D4998}"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136845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EC2D24-6623-4BE9-B308-214EEC2ED6A5}" type="datetimeFigureOut">
              <a:rPr lang="en-US" smtClean="0"/>
              <a:t>12/25/2018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91C44-DEDC-47A7-AE58-F3E3527D4998}" type="slidenum">
              <a:rPr lang="en-US" smtClean="0"/>
              <a:t>‹#›</a:t>
            </a:fld>
            <a:endParaRPr lang="en-US"/>
          </a:p>
        </p:txBody>
      </p:sp>
    </p:spTree>
    <p:extLst>
      <p:ext uri="{BB962C8B-B14F-4D97-AF65-F5344CB8AC3E}">
        <p14:creationId xmlns:p14="http://schemas.microsoft.com/office/powerpoint/2010/main" val="75732989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EC2D24-6623-4BE9-B308-214EEC2ED6A5}" type="datetimeFigureOut">
              <a:rPr lang="en-US" smtClean="0"/>
              <a:t>12/25/2018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91C44-DEDC-47A7-AE58-F3E3527D499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0929261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EC2D24-6623-4BE9-B308-214EEC2ED6A5}" type="datetimeFigureOut">
              <a:rPr lang="en-US" smtClean="0"/>
              <a:t>12/25/2018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91C44-DEDC-47A7-AE58-F3E3527D4998}" type="slidenum">
              <a:rPr lang="en-US" smtClean="0"/>
              <a:t>‹#›</a:t>
            </a:fld>
            <a:endParaRPr lang="en-US"/>
          </a:p>
        </p:txBody>
      </p:sp>
    </p:spTree>
    <p:extLst>
      <p:ext uri="{BB962C8B-B14F-4D97-AF65-F5344CB8AC3E}">
        <p14:creationId xmlns:p14="http://schemas.microsoft.com/office/powerpoint/2010/main" val="20624373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EC2D24-6623-4BE9-B308-214EEC2ED6A5}" type="datetimeFigureOut">
              <a:rPr lang="en-US" smtClean="0"/>
              <a:t>12/25/2018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91C44-DEDC-47A7-AE58-F3E3527D4998}" type="slidenum">
              <a:rPr lang="en-US" smtClean="0"/>
              <a:t>‹#›</a:t>
            </a:fld>
            <a:endParaRPr lang="en-US"/>
          </a:p>
        </p:txBody>
      </p:sp>
    </p:spTree>
    <p:extLst>
      <p:ext uri="{BB962C8B-B14F-4D97-AF65-F5344CB8AC3E}">
        <p14:creationId xmlns:p14="http://schemas.microsoft.com/office/powerpoint/2010/main" val="28047277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EC2D24-6623-4BE9-B308-214EEC2ED6A5}" type="datetimeFigureOut">
              <a:rPr lang="en-US" smtClean="0"/>
              <a:t>12/25/2018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91C44-DEDC-47A7-AE58-F3E3527D4998}" type="slidenum">
              <a:rPr lang="en-US" smtClean="0"/>
              <a:t>‹#›</a:t>
            </a:fld>
            <a:endParaRPr lang="en-US"/>
          </a:p>
        </p:txBody>
      </p:sp>
    </p:spTree>
    <p:extLst>
      <p:ext uri="{BB962C8B-B14F-4D97-AF65-F5344CB8AC3E}">
        <p14:creationId xmlns:p14="http://schemas.microsoft.com/office/powerpoint/2010/main" val="1382008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CECF8-146A-4EC3-B942-D9041450BAF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8620704-54A3-4B4C-B013-2A21BBE009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B908AA0-0F13-43CC-AD4D-7C22DB5C0A98}"/>
              </a:ext>
            </a:extLst>
          </p:cNvPr>
          <p:cNvSpPr>
            <a:spLocks noGrp="1"/>
          </p:cNvSpPr>
          <p:nvPr>
            <p:ph type="dt" sz="half" idx="10"/>
          </p:nvPr>
        </p:nvSpPr>
        <p:spPr/>
        <p:txBody>
          <a:bodyPr/>
          <a:lstStyle/>
          <a:p>
            <a:fld id="{4784C164-EF7A-424C-A0C7-E285064EC892}" type="datetimeFigureOut">
              <a:rPr lang="en-US" smtClean="0"/>
              <a:t>12/25/2018</a:t>
            </a:fld>
            <a:endParaRPr lang="en-US"/>
          </a:p>
        </p:txBody>
      </p:sp>
      <p:sp>
        <p:nvSpPr>
          <p:cNvPr id="5" name="Footer Placeholder 4">
            <a:extLst>
              <a:ext uri="{FF2B5EF4-FFF2-40B4-BE49-F238E27FC236}">
                <a16:creationId xmlns:a16="http://schemas.microsoft.com/office/drawing/2014/main" id="{AE509190-1DA5-41F8-AB8F-3B6E462CC5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71B217-566A-4501-988C-2D6B9DC90FF4}"/>
              </a:ext>
            </a:extLst>
          </p:cNvPr>
          <p:cNvSpPr>
            <a:spLocks noGrp="1"/>
          </p:cNvSpPr>
          <p:nvPr>
            <p:ph type="sldNum" sz="quarter" idx="12"/>
          </p:nvPr>
        </p:nvSpPr>
        <p:spPr/>
        <p:txBody>
          <a:bodyPr/>
          <a:lstStyle/>
          <a:p>
            <a:fld id="{461B8081-520B-446B-BAA5-72248500656A}" type="slidenum">
              <a:rPr lang="en-US" smtClean="0"/>
              <a:t>‹#›</a:t>
            </a:fld>
            <a:endParaRPr lang="en-US"/>
          </a:p>
        </p:txBody>
      </p:sp>
    </p:spTree>
    <p:extLst>
      <p:ext uri="{BB962C8B-B14F-4D97-AF65-F5344CB8AC3E}">
        <p14:creationId xmlns:p14="http://schemas.microsoft.com/office/powerpoint/2010/main" val="3541629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FF28D-D4CB-4041-89C3-90BA8D1FD1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0CD4A2-10E7-44DD-B095-E3D3F379CAC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5691DC6-814E-4456-B653-2EC6941BF06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40F81FD-412D-4629-8579-508DF504EDC2}"/>
              </a:ext>
            </a:extLst>
          </p:cNvPr>
          <p:cNvSpPr>
            <a:spLocks noGrp="1"/>
          </p:cNvSpPr>
          <p:nvPr>
            <p:ph type="dt" sz="half" idx="10"/>
          </p:nvPr>
        </p:nvSpPr>
        <p:spPr/>
        <p:txBody>
          <a:bodyPr/>
          <a:lstStyle/>
          <a:p>
            <a:fld id="{4784C164-EF7A-424C-A0C7-E285064EC892}" type="datetimeFigureOut">
              <a:rPr lang="en-US" smtClean="0"/>
              <a:t>12/25/2018</a:t>
            </a:fld>
            <a:endParaRPr lang="en-US"/>
          </a:p>
        </p:txBody>
      </p:sp>
      <p:sp>
        <p:nvSpPr>
          <p:cNvPr id="6" name="Footer Placeholder 5">
            <a:extLst>
              <a:ext uri="{FF2B5EF4-FFF2-40B4-BE49-F238E27FC236}">
                <a16:creationId xmlns:a16="http://schemas.microsoft.com/office/drawing/2014/main" id="{74AC0C74-EEAE-4F3F-9C2A-0D1B761A61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2C64B2-E051-432C-9A67-2FF25DB35D22}"/>
              </a:ext>
            </a:extLst>
          </p:cNvPr>
          <p:cNvSpPr>
            <a:spLocks noGrp="1"/>
          </p:cNvSpPr>
          <p:nvPr>
            <p:ph type="sldNum" sz="quarter" idx="12"/>
          </p:nvPr>
        </p:nvSpPr>
        <p:spPr/>
        <p:txBody>
          <a:bodyPr/>
          <a:lstStyle/>
          <a:p>
            <a:fld id="{461B8081-520B-446B-BAA5-72248500656A}" type="slidenum">
              <a:rPr lang="en-US" smtClean="0"/>
              <a:t>‹#›</a:t>
            </a:fld>
            <a:endParaRPr lang="en-US"/>
          </a:p>
        </p:txBody>
      </p:sp>
    </p:spTree>
    <p:extLst>
      <p:ext uri="{BB962C8B-B14F-4D97-AF65-F5344CB8AC3E}">
        <p14:creationId xmlns:p14="http://schemas.microsoft.com/office/powerpoint/2010/main" val="1483139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3F07B-2105-4F68-8A9A-9497D6C881D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D91B5E1-1E55-4F28-BCCF-5C006CA32FA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032AA2A-0825-4A8D-81E4-CBE6EEE925F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BE9E7CE-38EC-4795-9396-F465A815B1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BF038FA-F52B-4EF7-A32D-2515B651113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5403D1A-D67B-4BDC-894F-C7E415C1344C}"/>
              </a:ext>
            </a:extLst>
          </p:cNvPr>
          <p:cNvSpPr>
            <a:spLocks noGrp="1"/>
          </p:cNvSpPr>
          <p:nvPr>
            <p:ph type="dt" sz="half" idx="10"/>
          </p:nvPr>
        </p:nvSpPr>
        <p:spPr/>
        <p:txBody>
          <a:bodyPr/>
          <a:lstStyle/>
          <a:p>
            <a:fld id="{4784C164-EF7A-424C-A0C7-E285064EC892}" type="datetimeFigureOut">
              <a:rPr lang="en-US" smtClean="0"/>
              <a:t>12/25/2018</a:t>
            </a:fld>
            <a:endParaRPr lang="en-US"/>
          </a:p>
        </p:txBody>
      </p:sp>
      <p:sp>
        <p:nvSpPr>
          <p:cNvPr id="8" name="Footer Placeholder 7">
            <a:extLst>
              <a:ext uri="{FF2B5EF4-FFF2-40B4-BE49-F238E27FC236}">
                <a16:creationId xmlns:a16="http://schemas.microsoft.com/office/drawing/2014/main" id="{42F7A79B-6617-4CE0-B357-8DC306F1D90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ABF3DB5-CB77-4CA1-998D-E264BAB8920C}"/>
              </a:ext>
            </a:extLst>
          </p:cNvPr>
          <p:cNvSpPr>
            <a:spLocks noGrp="1"/>
          </p:cNvSpPr>
          <p:nvPr>
            <p:ph type="sldNum" sz="quarter" idx="12"/>
          </p:nvPr>
        </p:nvSpPr>
        <p:spPr/>
        <p:txBody>
          <a:bodyPr/>
          <a:lstStyle/>
          <a:p>
            <a:fld id="{461B8081-520B-446B-BAA5-72248500656A}" type="slidenum">
              <a:rPr lang="en-US" smtClean="0"/>
              <a:t>‹#›</a:t>
            </a:fld>
            <a:endParaRPr lang="en-US"/>
          </a:p>
        </p:txBody>
      </p:sp>
    </p:spTree>
    <p:extLst>
      <p:ext uri="{BB962C8B-B14F-4D97-AF65-F5344CB8AC3E}">
        <p14:creationId xmlns:p14="http://schemas.microsoft.com/office/powerpoint/2010/main" val="1606245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8FE7C-02D8-4870-B476-98384DBBD15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2203A58-7FAF-4B94-AAAE-64EDC3AFEDC9}"/>
              </a:ext>
            </a:extLst>
          </p:cNvPr>
          <p:cNvSpPr>
            <a:spLocks noGrp="1"/>
          </p:cNvSpPr>
          <p:nvPr>
            <p:ph type="dt" sz="half" idx="10"/>
          </p:nvPr>
        </p:nvSpPr>
        <p:spPr/>
        <p:txBody>
          <a:bodyPr/>
          <a:lstStyle/>
          <a:p>
            <a:fld id="{4784C164-EF7A-424C-A0C7-E285064EC892}" type="datetimeFigureOut">
              <a:rPr lang="en-US" smtClean="0"/>
              <a:t>12/25/2018</a:t>
            </a:fld>
            <a:endParaRPr lang="en-US"/>
          </a:p>
        </p:txBody>
      </p:sp>
      <p:sp>
        <p:nvSpPr>
          <p:cNvPr id="4" name="Footer Placeholder 3">
            <a:extLst>
              <a:ext uri="{FF2B5EF4-FFF2-40B4-BE49-F238E27FC236}">
                <a16:creationId xmlns:a16="http://schemas.microsoft.com/office/drawing/2014/main" id="{B5B1C592-CD4D-48D2-885E-D0FAF7AF406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1C24EBF-ABAB-4892-9854-CE9382DD5742}"/>
              </a:ext>
            </a:extLst>
          </p:cNvPr>
          <p:cNvSpPr>
            <a:spLocks noGrp="1"/>
          </p:cNvSpPr>
          <p:nvPr>
            <p:ph type="sldNum" sz="quarter" idx="12"/>
          </p:nvPr>
        </p:nvSpPr>
        <p:spPr/>
        <p:txBody>
          <a:bodyPr/>
          <a:lstStyle/>
          <a:p>
            <a:fld id="{461B8081-520B-446B-BAA5-72248500656A}" type="slidenum">
              <a:rPr lang="en-US" smtClean="0"/>
              <a:t>‹#›</a:t>
            </a:fld>
            <a:endParaRPr lang="en-US"/>
          </a:p>
        </p:txBody>
      </p:sp>
    </p:spTree>
    <p:extLst>
      <p:ext uri="{BB962C8B-B14F-4D97-AF65-F5344CB8AC3E}">
        <p14:creationId xmlns:p14="http://schemas.microsoft.com/office/powerpoint/2010/main" val="2328588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98F001-1BE6-4741-8894-D59ADED4D75E}"/>
              </a:ext>
            </a:extLst>
          </p:cNvPr>
          <p:cNvSpPr>
            <a:spLocks noGrp="1"/>
          </p:cNvSpPr>
          <p:nvPr>
            <p:ph type="dt" sz="half" idx="10"/>
          </p:nvPr>
        </p:nvSpPr>
        <p:spPr/>
        <p:txBody>
          <a:bodyPr/>
          <a:lstStyle/>
          <a:p>
            <a:fld id="{4784C164-EF7A-424C-A0C7-E285064EC892}" type="datetimeFigureOut">
              <a:rPr lang="en-US" smtClean="0"/>
              <a:t>12/25/2018</a:t>
            </a:fld>
            <a:endParaRPr lang="en-US"/>
          </a:p>
        </p:txBody>
      </p:sp>
      <p:sp>
        <p:nvSpPr>
          <p:cNvPr id="3" name="Footer Placeholder 2">
            <a:extLst>
              <a:ext uri="{FF2B5EF4-FFF2-40B4-BE49-F238E27FC236}">
                <a16:creationId xmlns:a16="http://schemas.microsoft.com/office/drawing/2014/main" id="{9308097C-F668-4113-8E20-E1343517BED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5BAF625-C33E-494C-BE8A-BFB81F8D11B9}"/>
              </a:ext>
            </a:extLst>
          </p:cNvPr>
          <p:cNvSpPr>
            <a:spLocks noGrp="1"/>
          </p:cNvSpPr>
          <p:nvPr>
            <p:ph type="sldNum" sz="quarter" idx="12"/>
          </p:nvPr>
        </p:nvSpPr>
        <p:spPr/>
        <p:txBody>
          <a:bodyPr/>
          <a:lstStyle/>
          <a:p>
            <a:fld id="{461B8081-520B-446B-BAA5-72248500656A}" type="slidenum">
              <a:rPr lang="en-US" smtClean="0"/>
              <a:t>‹#›</a:t>
            </a:fld>
            <a:endParaRPr lang="en-US"/>
          </a:p>
        </p:txBody>
      </p:sp>
    </p:spTree>
    <p:extLst>
      <p:ext uri="{BB962C8B-B14F-4D97-AF65-F5344CB8AC3E}">
        <p14:creationId xmlns:p14="http://schemas.microsoft.com/office/powerpoint/2010/main" val="493355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4202F-A4C8-42CB-932F-C5FF280C7F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29ECB0C-71D4-47BC-8F6F-B82AF6761A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78DC0A3-EB19-4D8D-A612-D028016DF3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954DC62-EBEA-4E9F-88B1-98405853E057}"/>
              </a:ext>
            </a:extLst>
          </p:cNvPr>
          <p:cNvSpPr>
            <a:spLocks noGrp="1"/>
          </p:cNvSpPr>
          <p:nvPr>
            <p:ph type="dt" sz="half" idx="10"/>
          </p:nvPr>
        </p:nvSpPr>
        <p:spPr/>
        <p:txBody>
          <a:bodyPr/>
          <a:lstStyle/>
          <a:p>
            <a:fld id="{4784C164-EF7A-424C-A0C7-E285064EC892}" type="datetimeFigureOut">
              <a:rPr lang="en-US" smtClean="0"/>
              <a:t>12/25/2018</a:t>
            </a:fld>
            <a:endParaRPr lang="en-US"/>
          </a:p>
        </p:txBody>
      </p:sp>
      <p:sp>
        <p:nvSpPr>
          <p:cNvPr id="6" name="Footer Placeholder 5">
            <a:extLst>
              <a:ext uri="{FF2B5EF4-FFF2-40B4-BE49-F238E27FC236}">
                <a16:creationId xmlns:a16="http://schemas.microsoft.com/office/drawing/2014/main" id="{ADB05973-9804-44B3-82DE-0B3242483A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EB2797-A42E-4E51-A654-FFC8DD62F919}"/>
              </a:ext>
            </a:extLst>
          </p:cNvPr>
          <p:cNvSpPr>
            <a:spLocks noGrp="1"/>
          </p:cNvSpPr>
          <p:nvPr>
            <p:ph type="sldNum" sz="quarter" idx="12"/>
          </p:nvPr>
        </p:nvSpPr>
        <p:spPr/>
        <p:txBody>
          <a:bodyPr/>
          <a:lstStyle/>
          <a:p>
            <a:fld id="{461B8081-520B-446B-BAA5-72248500656A}" type="slidenum">
              <a:rPr lang="en-US" smtClean="0"/>
              <a:t>‹#›</a:t>
            </a:fld>
            <a:endParaRPr lang="en-US"/>
          </a:p>
        </p:txBody>
      </p:sp>
    </p:spTree>
    <p:extLst>
      <p:ext uri="{BB962C8B-B14F-4D97-AF65-F5344CB8AC3E}">
        <p14:creationId xmlns:p14="http://schemas.microsoft.com/office/powerpoint/2010/main" val="4226170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87C6C-3375-48F0-9CD1-771A2E8135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80B62D8-8E6A-44E2-A34F-52B2CA6FBB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4B81BB0-01AB-4E83-8CA9-AF00950FDF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F381D7B-DC1A-4C4D-9278-A45B4F36F5ED}"/>
              </a:ext>
            </a:extLst>
          </p:cNvPr>
          <p:cNvSpPr>
            <a:spLocks noGrp="1"/>
          </p:cNvSpPr>
          <p:nvPr>
            <p:ph type="dt" sz="half" idx="10"/>
          </p:nvPr>
        </p:nvSpPr>
        <p:spPr/>
        <p:txBody>
          <a:bodyPr/>
          <a:lstStyle/>
          <a:p>
            <a:fld id="{4784C164-EF7A-424C-A0C7-E285064EC892}" type="datetimeFigureOut">
              <a:rPr lang="en-US" smtClean="0"/>
              <a:t>12/25/2018</a:t>
            </a:fld>
            <a:endParaRPr lang="en-US"/>
          </a:p>
        </p:txBody>
      </p:sp>
      <p:sp>
        <p:nvSpPr>
          <p:cNvPr id="6" name="Footer Placeholder 5">
            <a:extLst>
              <a:ext uri="{FF2B5EF4-FFF2-40B4-BE49-F238E27FC236}">
                <a16:creationId xmlns:a16="http://schemas.microsoft.com/office/drawing/2014/main" id="{3C47337F-E770-4EE2-85CC-57C86F29E8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038CCF-9EB5-43ED-A654-AAC903C8A4BD}"/>
              </a:ext>
            </a:extLst>
          </p:cNvPr>
          <p:cNvSpPr>
            <a:spLocks noGrp="1"/>
          </p:cNvSpPr>
          <p:nvPr>
            <p:ph type="sldNum" sz="quarter" idx="12"/>
          </p:nvPr>
        </p:nvSpPr>
        <p:spPr/>
        <p:txBody>
          <a:bodyPr/>
          <a:lstStyle/>
          <a:p>
            <a:fld id="{461B8081-520B-446B-BAA5-72248500656A}" type="slidenum">
              <a:rPr lang="en-US" smtClean="0"/>
              <a:t>‹#›</a:t>
            </a:fld>
            <a:endParaRPr lang="en-US"/>
          </a:p>
        </p:txBody>
      </p:sp>
    </p:spTree>
    <p:extLst>
      <p:ext uri="{BB962C8B-B14F-4D97-AF65-F5344CB8AC3E}">
        <p14:creationId xmlns:p14="http://schemas.microsoft.com/office/powerpoint/2010/main" val="661451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1CCFEA-6A7C-4FDE-8B0C-6208D9FEF6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B528314-487E-42BF-9C23-4FFBE1B460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4F6CAC-6A3C-4B93-BB38-3A6F56287E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84C164-EF7A-424C-A0C7-E285064EC892}" type="datetimeFigureOut">
              <a:rPr lang="en-US" smtClean="0"/>
              <a:t>12/25/2018</a:t>
            </a:fld>
            <a:endParaRPr lang="en-US"/>
          </a:p>
        </p:txBody>
      </p:sp>
      <p:sp>
        <p:nvSpPr>
          <p:cNvPr id="5" name="Footer Placeholder 4">
            <a:extLst>
              <a:ext uri="{FF2B5EF4-FFF2-40B4-BE49-F238E27FC236}">
                <a16:creationId xmlns:a16="http://schemas.microsoft.com/office/drawing/2014/main" id="{BD591F80-491D-4C49-958A-765BD2871C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D1A7D76-A401-4B7A-BE1A-22C1848941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1B8081-520B-446B-BAA5-72248500656A}" type="slidenum">
              <a:rPr lang="en-US" smtClean="0"/>
              <a:t>‹#›</a:t>
            </a:fld>
            <a:endParaRPr lang="en-US"/>
          </a:p>
        </p:txBody>
      </p:sp>
    </p:spTree>
    <p:extLst>
      <p:ext uri="{BB962C8B-B14F-4D97-AF65-F5344CB8AC3E}">
        <p14:creationId xmlns:p14="http://schemas.microsoft.com/office/powerpoint/2010/main" val="42857686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DEC2D24-6623-4BE9-B308-214EEC2ED6A5}" type="datetimeFigureOut">
              <a:rPr lang="en-US" smtClean="0"/>
              <a:t>12/25/2018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8A91C44-DEDC-47A7-AE58-F3E3527D4998}" type="slidenum">
              <a:rPr lang="en-US" smtClean="0"/>
              <a:t>‹#›</a:t>
            </a:fld>
            <a:endParaRPr lang="en-US"/>
          </a:p>
        </p:txBody>
      </p:sp>
    </p:spTree>
    <p:extLst>
      <p:ext uri="{BB962C8B-B14F-4D97-AF65-F5344CB8AC3E}">
        <p14:creationId xmlns:p14="http://schemas.microsoft.com/office/powerpoint/2010/main" val="15929961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8" Type="http://schemas.openxmlformats.org/officeDocument/2006/relationships/hyperlink" Target="http://en.wikipedia.org/wiki/Nomenclature" TargetMode="External"/><Relationship Id="rId13" Type="http://schemas.openxmlformats.org/officeDocument/2006/relationships/hyperlink" Target="http://en.wikipedia.org/wiki/Baking_powder" TargetMode="External"/><Relationship Id="rId3" Type="http://schemas.openxmlformats.org/officeDocument/2006/relationships/hyperlink" Target="http://en.wikipedia.org/wiki/Chemical_compound" TargetMode="External"/><Relationship Id="rId7" Type="http://schemas.openxmlformats.org/officeDocument/2006/relationships/hyperlink" Target="http://en.wikipedia.org/wiki/Alum" TargetMode="External"/><Relationship Id="rId12" Type="http://schemas.openxmlformats.org/officeDocument/2006/relationships/hyperlink" Target="http://en.wikipedia.org/wiki/Textile" TargetMode="External"/><Relationship Id="rId2" Type="http://schemas.openxmlformats.org/officeDocument/2006/relationships/hyperlink" Target="http://en.wikipedia.org/wiki/Hydrate" TargetMode="External"/><Relationship Id="rId1" Type="http://schemas.openxmlformats.org/officeDocument/2006/relationships/slideLayout" Target="../slideLayouts/slideLayout13.xml"/><Relationship Id="rId6" Type="http://schemas.openxmlformats.org/officeDocument/2006/relationships/hyperlink" Target="http://en.wikipedia.org/wiki/Aluminium" TargetMode="External"/><Relationship Id="rId11" Type="http://schemas.openxmlformats.org/officeDocument/2006/relationships/hyperlink" Target="http://en.wikipedia.org/wiki/Dyeing" TargetMode="External"/><Relationship Id="rId5" Type="http://schemas.openxmlformats.org/officeDocument/2006/relationships/hyperlink" Target="http://en.wikipedia.org/wiki/Sulfate" TargetMode="External"/><Relationship Id="rId10" Type="http://schemas.openxmlformats.org/officeDocument/2006/relationships/hyperlink" Target="http://en.wikipedia.org/wiki/Leather" TargetMode="External"/><Relationship Id="rId4" Type="http://schemas.openxmlformats.org/officeDocument/2006/relationships/hyperlink" Target="http://en.wikipedia.org/wiki/Potassium" TargetMode="External"/><Relationship Id="rId9" Type="http://schemas.openxmlformats.org/officeDocument/2006/relationships/hyperlink" Target="http://en.wikipedia.org/wiki/Water_purification" TargetMode="External"/><Relationship Id="rId14" Type="http://schemas.openxmlformats.org/officeDocument/2006/relationships/hyperlink" Target="http://en.wikipedia.org/wiki/Antihemorrhagic"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hyperlink" Target="http://en.wikipedia.org/wiki/Litmus" TargetMode="External"/><Relationship Id="rId7" Type="http://schemas.openxmlformats.org/officeDocument/2006/relationships/hyperlink" Target="http://en.wikipedia.org/wiki/File:Potassium_alum_octahedral_like_crystal.jpg" TargetMode="External"/><Relationship Id="rId2" Type="http://schemas.openxmlformats.org/officeDocument/2006/relationships/hyperlink" Target="http://en.wikipedia.org/wiki/Octahedra" TargetMode="External"/><Relationship Id="rId1" Type="http://schemas.openxmlformats.org/officeDocument/2006/relationships/slideLayout" Target="../slideLayouts/slideLayout13.xml"/><Relationship Id="rId6" Type="http://schemas.openxmlformats.org/officeDocument/2006/relationships/hyperlink" Target="http://en.wikipedia.org/wiki/Sodium_carbonate" TargetMode="External"/><Relationship Id="rId5" Type="http://schemas.openxmlformats.org/officeDocument/2006/relationships/hyperlink" Target="http://en.wikipedia.org/wiki/Water_of_crystallization" TargetMode="External"/><Relationship Id="rId4" Type="http://schemas.openxmlformats.org/officeDocument/2006/relationships/hyperlink" Target="http://en.wikipedia.org/wiki/Astringent" TargetMode="External"/><Relationship Id="rId9" Type="http://schemas.openxmlformats.org/officeDocument/2006/relationships/hyperlink" Target="http://en.wikipedia.org/wiki/Octahedra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2" name="Group 9">
            <a:extLst>
              <a:ext uri="{FF2B5EF4-FFF2-40B4-BE49-F238E27FC236}">
                <a16:creationId xmlns:a16="http://schemas.microsoft.com/office/drawing/2014/main" id="{1F2B4773-3207-44CC-B7AC-892B704982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2B8267CA-A7A5-4E11-9D92-4EAC3DD3E80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E83D61B5-C6B4-4A4B-85AD-FEE7A54912C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A0B67FE4-688F-4497-8BFD-157613A697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3BF5BE1A-9BAC-4581-A82B-FD8FE3159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971E5644-6772-414A-8199-E30BFB02A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E8246D50-BB0C-408E-93FD-7B8D63A7F7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AFBC5D22-68C1-44FB-8181-CB84ECAA83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FB6D0FCE-FBDB-4655-A1A7-640B1E86B5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BC8157DF-FD90-4AD6-B803-3AC0ACD8E6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3548B067-9D63-4D21-92EF-CBC9E6338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43" name="Rectangle 21">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useBgFill="1">
        <p:nvSpPr>
          <p:cNvPr id="44" name="Rectangle 23">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cxnSp>
        <p:nvCxnSpPr>
          <p:cNvPr id="45" name="Straight Connector 25">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46" name="Straight Connector 27">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47"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9" name="Isosceles Triangle 33">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50"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1" name="Isosceles Triangle 37">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2" name="Freeform: Shape 39">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2" name="Title 1">
            <a:extLst>
              <a:ext uri="{FF2B5EF4-FFF2-40B4-BE49-F238E27FC236}">
                <a16:creationId xmlns:a16="http://schemas.microsoft.com/office/drawing/2014/main" id="{7FD169D2-B46B-4A7D-BE77-315B756CCA3C}"/>
              </a:ext>
            </a:extLst>
          </p:cNvPr>
          <p:cNvSpPr>
            <a:spLocks noGrp="1"/>
          </p:cNvSpPr>
          <p:nvPr>
            <p:ph type="ctrTitle"/>
          </p:nvPr>
        </p:nvSpPr>
        <p:spPr>
          <a:xfrm>
            <a:off x="7181723" y="609600"/>
            <a:ext cx="4512989" cy="2227730"/>
          </a:xfrm>
        </p:spPr>
        <p:txBody>
          <a:bodyPr vert="horz" lIns="91440" tIns="45720" rIns="91440" bIns="45720" rtlCol="0" anchor="ctr">
            <a:normAutofit/>
          </a:bodyPr>
          <a:lstStyle/>
          <a:p>
            <a:pPr algn="ctr">
              <a:lnSpc>
                <a:spcPct val="90000"/>
              </a:lnSpc>
            </a:pPr>
            <a:r>
              <a:rPr lang="en-US" sz="3600" b="1" dirty="0">
                <a:solidFill>
                  <a:srgbClr val="FFFFFF"/>
                </a:solidFill>
              </a:rPr>
              <a:t>Inorganic Chemistry</a:t>
            </a:r>
            <a:br>
              <a:rPr lang="en-US" sz="3600" dirty="0">
                <a:solidFill>
                  <a:srgbClr val="FFFFFF"/>
                </a:solidFill>
              </a:rPr>
            </a:br>
            <a:r>
              <a:rPr lang="en-US" sz="3600" b="1" dirty="0">
                <a:solidFill>
                  <a:srgbClr val="FFFFFF"/>
                </a:solidFill>
              </a:rPr>
              <a:t>Practical II</a:t>
            </a:r>
            <a:br>
              <a:rPr lang="en-US" sz="3600">
                <a:solidFill>
                  <a:srgbClr val="FFFFFF"/>
                </a:solidFill>
              </a:rPr>
            </a:br>
            <a:endParaRPr lang="en-US" sz="3600" dirty="0">
              <a:solidFill>
                <a:srgbClr val="FFFFFF"/>
              </a:solidFill>
            </a:endParaRPr>
          </a:p>
        </p:txBody>
      </p:sp>
      <p:pic>
        <p:nvPicPr>
          <p:cNvPr id="53" name="Graphic 6" descr="Flask">
            <a:extLst>
              <a:ext uri="{FF2B5EF4-FFF2-40B4-BE49-F238E27FC236}">
                <a16:creationId xmlns:a16="http://schemas.microsoft.com/office/drawing/2014/main" id="{6A13F8DE-FE0B-49A6-BA89-FCFDBEE5AE4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7251" y="1545062"/>
            <a:ext cx="3856774" cy="3856774"/>
          </a:xfrm>
          <a:prstGeom prst="rect">
            <a:avLst/>
          </a:prstGeom>
        </p:spPr>
      </p:pic>
      <p:sp>
        <p:nvSpPr>
          <p:cNvPr id="3" name="Subtitle 2">
            <a:extLst>
              <a:ext uri="{FF2B5EF4-FFF2-40B4-BE49-F238E27FC236}">
                <a16:creationId xmlns:a16="http://schemas.microsoft.com/office/drawing/2014/main" id="{A8EDA519-C170-4F8F-916A-134B463FDE59}"/>
              </a:ext>
            </a:extLst>
          </p:cNvPr>
          <p:cNvSpPr>
            <a:spLocks noGrp="1"/>
          </p:cNvSpPr>
          <p:nvPr>
            <p:ph type="subTitle" idx="1"/>
          </p:nvPr>
        </p:nvSpPr>
        <p:spPr>
          <a:xfrm>
            <a:off x="7181725" y="2837329"/>
            <a:ext cx="4512988" cy="3317938"/>
          </a:xfrm>
        </p:spPr>
        <p:txBody>
          <a:bodyPr vert="horz" lIns="91440" tIns="45720" rIns="91440" bIns="45720" rtlCol="0" anchor="t">
            <a:normAutofit lnSpcReduction="10000"/>
          </a:bodyPr>
          <a:lstStyle/>
          <a:p>
            <a:pPr algn="ctr">
              <a:buFont typeface="Wingdings 3" charset="2"/>
              <a:buChar char=""/>
            </a:pPr>
            <a:r>
              <a:rPr lang="en-US" sz="2800" b="1" dirty="0">
                <a:solidFill>
                  <a:srgbClr val="FFFFFF"/>
                </a:solidFill>
              </a:rPr>
              <a:t>The First Course</a:t>
            </a:r>
          </a:p>
          <a:p>
            <a:pPr algn="ctr">
              <a:buFont typeface="Wingdings 3" charset="2"/>
              <a:buChar char=""/>
            </a:pPr>
            <a:r>
              <a:rPr lang="en-US" b="1" dirty="0">
                <a:solidFill>
                  <a:srgbClr val="FFFFFF"/>
                </a:solidFill>
              </a:rPr>
              <a:t>By</a:t>
            </a:r>
            <a:endParaRPr lang="en-US" dirty="0">
              <a:solidFill>
                <a:srgbClr val="FFFFFF"/>
              </a:solidFill>
            </a:endParaRPr>
          </a:p>
          <a:p>
            <a:pPr algn="ctr">
              <a:buFont typeface="Wingdings 3" charset="2"/>
              <a:buChar char=""/>
            </a:pPr>
            <a:r>
              <a:rPr lang="en-US" b="1" dirty="0">
                <a:solidFill>
                  <a:srgbClr val="FFFFFF"/>
                </a:solidFill>
              </a:rPr>
              <a:t>Lecturer Sinan </a:t>
            </a:r>
            <a:r>
              <a:rPr lang="en-US" b="1" dirty="0" err="1">
                <a:solidFill>
                  <a:srgbClr val="FFFFFF"/>
                </a:solidFill>
              </a:rPr>
              <a:t>Midhat</a:t>
            </a:r>
            <a:r>
              <a:rPr lang="en-US" b="1" dirty="0">
                <a:solidFill>
                  <a:srgbClr val="FFFFFF"/>
                </a:solidFill>
              </a:rPr>
              <a:t> Al-</a:t>
            </a:r>
            <a:r>
              <a:rPr lang="en-US" b="1" dirty="0" err="1">
                <a:solidFill>
                  <a:srgbClr val="FFFFFF"/>
                </a:solidFill>
              </a:rPr>
              <a:t>Bayati</a:t>
            </a:r>
            <a:endParaRPr lang="en-US" dirty="0">
              <a:solidFill>
                <a:srgbClr val="FFFFFF"/>
              </a:solidFill>
            </a:endParaRPr>
          </a:p>
          <a:p>
            <a:pPr algn="ctr">
              <a:buFont typeface="Wingdings 3" charset="2"/>
              <a:buChar char=""/>
            </a:pPr>
            <a:r>
              <a:rPr lang="en-US" b="1" dirty="0">
                <a:solidFill>
                  <a:srgbClr val="FFFFFF"/>
                </a:solidFill>
              </a:rPr>
              <a:t>Asst. Prof. </a:t>
            </a:r>
            <a:r>
              <a:rPr lang="en-US" b="1" dirty="0" err="1">
                <a:solidFill>
                  <a:srgbClr val="FFFFFF"/>
                </a:solidFill>
              </a:rPr>
              <a:t>Anaam</a:t>
            </a:r>
            <a:r>
              <a:rPr lang="en-US" b="1" dirty="0">
                <a:solidFill>
                  <a:srgbClr val="FFFFFF"/>
                </a:solidFill>
              </a:rPr>
              <a:t> Majeed Rasheed</a:t>
            </a:r>
            <a:endParaRPr lang="en-US" dirty="0">
              <a:solidFill>
                <a:srgbClr val="FFFFFF"/>
              </a:solidFill>
            </a:endParaRPr>
          </a:p>
          <a:p>
            <a:pPr algn="ctr">
              <a:buFont typeface="Wingdings 3" charset="2"/>
              <a:buChar char=""/>
            </a:pPr>
            <a:r>
              <a:rPr lang="en-US" b="1" dirty="0">
                <a:solidFill>
                  <a:srgbClr val="FFFFFF"/>
                </a:solidFill>
              </a:rPr>
              <a:t>Asst. Lecturer Al-Ameen Bariz Omar</a:t>
            </a:r>
            <a:endParaRPr lang="en-US" dirty="0">
              <a:solidFill>
                <a:srgbClr val="FFFFFF"/>
              </a:solidFill>
            </a:endParaRPr>
          </a:p>
          <a:p>
            <a:pPr algn="ctr">
              <a:buFont typeface="Wingdings 3" charset="2"/>
              <a:buChar char=""/>
            </a:pPr>
            <a:r>
              <a:rPr lang="en-US" b="1" dirty="0">
                <a:solidFill>
                  <a:srgbClr val="FFFFFF"/>
                </a:solidFill>
              </a:rPr>
              <a:t> </a:t>
            </a:r>
            <a:endParaRPr lang="en-US" dirty="0">
              <a:solidFill>
                <a:srgbClr val="FFFFFF"/>
              </a:solidFill>
            </a:endParaRPr>
          </a:p>
          <a:p>
            <a:pPr algn="ctr">
              <a:buFont typeface="Wingdings 3" charset="2"/>
              <a:buChar char=""/>
            </a:pPr>
            <a:r>
              <a:rPr lang="en-US" b="1" dirty="0">
                <a:solidFill>
                  <a:srgbClr val="FFFFFF"/>
                </a:solidFill>
              </a:rPr>
              <a:t>Supervised by:</a:t>
            </a:r>
            <a:endParaRPr lang="en-US" dirty="0">
              <a:solidFill>
                <a:srgbClr val="FFFFFF"/>
              </a:solidFill>
            </a:endParaRPr>
          </a:p>
          <a:p>
            <a:pPr algn="ctr">
              <a:buFont typeface="Wingdings 3" charset="2"/>
              <a:buChar char=""/>
            </a:pPr>
            <a:r>
              <a:rPr lang="en-US" b="1" dirty="0">
                <a:solidFill>
                  <a:srgbClr val="FFFFFF"/>
                </a:solidFill>
              </a:rPr>
              <a:t>Dr. Rehab </a:t>
            </a:r>
            <a:r>
              <a:rPr lang="en-US" b="1" dirty="0" err="1">
                <a:solidFill>
                  <a:srgbClr val="FFFFFF"/>
                </a:solidFill>
              </a:rPr>
              <a:t>AbdulMahdi</a:t>
            </a:r>
            <a:r>
              <a:rPr lang="en-US" b="1" dirty="0">
                <a:solidFill>
                  <a:srgbClr val="FFFFFF"/>
                </a:solidFill>
              </a:rPr>
              <a:t> Al-Hassan</a:t>
            </a:r>
            <a:endParaRPr lang="en-US" dirty="0">
              <a:solidFill>
                <a:srgbClr val="FFFFFF"/>
              </a:solidFill>
            </a:endParaRPr>
          </a:p>
          <a:p>
            <a:pPr algn="l">
              <a:buFont typeface="Wingdings 3" charset="2"/>
              <a:buChar char=""/>
            </a:pPr>
            <a:endParaRPr lang="en-US" dirty="0">
              <a:solidFill>
                <a:srgbClr val="FFFFFF"/>
              </a:solidFill>
            </a:endParaRPr>
          </a:p>
        </p:txBody>
      </p:sp>
    </p:spTree>
    <p:extLst>
      <p:ext uri="{BB962C8B-B14F-4D97-AF65-F5344CB8AC3E}">
        <p14:creationId xmlns:p14="http://schemas.microsoft.com/office/powerpoint/2010/main" val="3983270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83FBC-340F-4A7B-A7DF-E28B34D67532}"/>
              </a:ext>
            </a:extLst>
          </p:cNvPr>
          <p:cNvSpPr>
            <a:spLocks noGrp="1"/>
          </p:cNvSpPr>
          <p:nvPr>
            <p:ph type="title"/>
          </p:nvPr>
        </p:nvSpPr>
        <p:spPr/>
        <p:txBody>
          <a:bodyPr/>
          <a:lstStyle/>
          <a:p>
            <a:r>
              <a:rPr lang="en-US" b="1" dirty="0"/>
              <a:t>Experiment No. (2)</a:t>
            </a:r>
            <a:br>
              <a:rPr lang="en-US" dirty="0"/>
            </a:br>
            <a:endParaRPr lang="en-US" dirty="0"/>
          </a:p>
        </p:txBody>
      </p:sp>
      <p:sp>
        <p:nvSpPr>
          <p:cNvPr id="3" name="Content Placeholder 2">
            <a:extLst>
              <a:ext uri="{FF2B5EF4-FFF2-40B4-BE49-F238E27FC236}">
                <a16:creationId xmlns:a16="http://schemas.microsoft.com/office/drawing/2014/main" id="{333309BE-BC53-4796-A315-B61889B8290A}"/>
              </a:ext>
            </a:extLst>
          </p:cNvPr>
          <p:cNvSpPr>
            <a:spLocks noGrp="1"/>
          </p:cNvSpPr>
          <p:nvPr>
            <p:ph idx="1"/>
          </p:nvPr>
        </p:nvSpPr>
        <p:spPr/>
        <p:txBody>
          <a:bodyPr/>
          <a:lstStyle/>
          <a:p>
            <a:r>
              <a:rPr lang="en-US" b="1" dirty="0"/>
              <a:t>Aluminum (III) Potassium Sulfate D</a:t>
            </a:r>
            <a:r>
              <a:rPr lang="en-US" b="1" dirty="0">
                <a:hlinkClick r:id="rId2" tooltip="Hydrate"/>
              </a:rPr>
              <a:t>odecahydrate</a:t>
            </a:r>
            <a:endParaRPr lang="en-US" dirty="0"/>
          </a:p>
          <a:p>
            <a:r>
              <a:rPr lang="en-US" dirty="0"/>
              <a:t>Potassium alum, potash alum, </a:t>
            </a:r>
            <a:r>
              <a:rPr lang="en-US" dirty="0" err="1"/>
              <a:t>tawas</a:t>
            </a:r>
            <a:r>
              <a:rPr lang="en-US" dirty="0"/>
              <a:t>, or potassium aluminum sulfate is a </a:t>
            </a:r>
            <a:r>
              <a:rPr lang="en-US" dirty="0">
                <a:hlinkClick r:id="rId3" tooltip="Chemical compound"/>
              </a:rPr>
              <a:t>chemical compound</a:t>
            </a:r>
            <a:r>
              <a:rPr lang="en-US" dirty="0"/>
              <a:t>: the </a:t>
            </a:r>
            <a:r>
              <a:rPr lang="en-US" dirty="0">
                <a:hlinkClick r:id="rId4" tooltip="Potassium"/>
              </a:rPr>
              <a:t>potassium</a:t>
            </a:r>
            <a:r>
              <a:rPr lang="en-US" dirty="0"/>
              <a:t> double </a:t>
            </a:r>
            <a:r>
              <a:rPr lang="en-US" dirty="0">
                <a:hlinkClick r:id="rId5" tooltip="Sulfate"/>
              </a:rPr>
              <a:t>sulfate</a:t>
            </a:r>
            <a:r>
              <a:rPr lang="en-US" dirty="0"/>
              <a:t> of </a:t>
            </a:r>
            <a:r>
              <a:rPr lang="en-US" dirty="0">
                <a:hlinkClick r:id="rId6" tooltip="Aluminium"/>
              </a:rPr>
              <a:t>aluminum</a:t>
            </a:r>
            <a:r>
              <a:rPr lang="en-US" dirty="0"/>
              <a:t>. Its chemical formula is </a:t>
            </a:r>
            <a:r>
              <a:rPr lang="en-US" dirty="0" err="1"/>
              <a:t>KAl</a:t>
            </a:r>
            <a:r>
              <a:rPr lang="en-US" dirty="0"/>
              <a:t>(SO</a:t>
            </a:r>
            <a:r>
              <a:rPr lang="en-US" baseline="-25000" dirty="0"/>
              <a:t>4</a:t>
            </a:r>
            <a:r>
              <a:rPr lang="en-US" dirty="0"/>
              <a:t>)</a:t>
            </a:r>
            <a:r>
              <a:rPr lang="en-US" baseline="-25000" dirty="0"/>
              <a:t>2</a:t>
            </a:r>
            <a:r>
              <a:rPr lang="en-US" dirty="0"/>
              <a:t>, and it is commonly found in its </a:t>
            </a:r>
            <a:r>
              <a:rPr lang="en-US" dirty="0">
                <a:hlinkClick r:id="rId2" tooltip="Hydrate"/>
              </a:rPr>
              <a:t>dodecahydrate</a:t>
            </a:r>
            <a:r>
              <a:rPr lang="en-US" dirty="0"/>
              <a:t> form as </a:t>
            </a:r>
            <a:r>
              <a:rPr lang="en-US" dirty="0" err="1"/>
              <a:t>KAl</a:t>
            </a:r>
            <a:r>
              <a:rPr lang="en-US" dirty="0"/>
              <a:t>(SO</a:t>
            </a:r>
            <a:r>
              <a:rPr lang="en-US" baseline="-25000" dirty="0"/>
              <a:t>4</a:t>
            </a:r>
            <a:r>
              <a:rPr lang="en-US" dirty="0"/>
              <a:t>)</a:t>
            </a:r>
            <a:r>
              <a:rPr lang="en-US" baseline="-25000" dirty="0"/>
              <a:t>2</a:t>
            </a:r>
            <a:r>
              <a:rPr lang="en-US" dirty="0"/>
              <a:t>.12(H</a:t>
            </a:r>
            <a:r>
              <a:rPr lang="en-US" baseline="-25000" dirty="0"/>
              <a:t>2</a:t>
            </a:r>
            <a:r>
              <a:rPr lang="en-US" dirty="0"/>
              <a:t>O). </a:t>
            </a:r>
            <a:r>
              <a:rPr lang="en-US" dirty="0">
                <a:hlinkClick r:id="rId7" tooltip="Alum"/>
              </a:rPr>
              <a:t>Alum</a:t>
            </a:r>
            <a:r>
              <a:rPr lang="en-US" dirty="0"/>
              <a:t> is the common name of this </a:t>
            </a:r>
            <a:r>
              <a:rPr lang="en-US" dirty="0">
                <a:hlinkClick r:id="rId3" tooltip="Chemical compound"/>
              </a:rPr>
              <a:t>chemical compound</a:t>
            </a:r>
            <a:r>
              <a:rPr lang="en-US" dirty="0"/>
              <a:t>, given the </a:t>
            </a:r>
            <a:r>
              <a:rPr lang="en-US" dirty="0">
                <a:hlinkClick r:id="rId8" tooltip="Nomenclature"/>
              </a:rPr>
              <a:t>nomenclature</a:t>
            </a:r>
            <a:r>
              <a:rPr lang="en-US" dirty="0"/>
              <a:t> of potassium aluminum sulfate dodecahydrate. It is commonly used in </a:t>
            </a:r>
            <a:r>
              <a:rPr lang="en-US" dirty="0">
                <a:hlinkClick r:id="rId9" tooltip="Water purification"/>
              </a:rPr>
              <a:t>water purification</a:t>
            </a:r>
            <a:r>
              <a:rPr lang="en-US" dirty="0"/>
              <a:t>, </a:t>
            </a:r>
            <a:r>
              <a:rPr lang="en-US" dirty="0">
                <a:hlinkClick r:id="rId10" tooltip="Leather"/>
              </a:rPr>
              <a:t>leather</a:t>
            </a:r>
            <a:r>
              <a:rPr lang="en-US" dirty="0"/>
              <a:t> tanning, </a:t>
            </a:r>
            <a:r>
              <a:rPr lang="en-US" dirty="0" err="1">
                <a:hlinkClick r:id="rId11" tooltip="Dyeing"/>
              </a:rPr>
              <a:t>dyeing</a:t>
            </a:r>
            <a:r>
              <a:rPr lang="en-US" dirty="0" err="1"/>
              <a:t>,fireproof</a:t>
            </a:r>
            <a:r>
              <a:rPr lang="en-US" dirty="0"/>
              <a:t> </a:t>
            </a:r>
            <a:r>
              <a:rPr lang="en-US" dirty="0">
                <a:hlinkClick r:id="rId12" tooltip="Textile"/>
              </a:rPr>
              <a:t>textiles</a:t>
            </a:r>
            <a:r>
              <a:rPr lang="en-US" dirty="0"/>
              <a:t>, and </a:t>
            </a:r>
            <a:r>
              <a:rPr lang="en-US" dirty="0">
                <a:hlinkClick r:id="rId13" tooltip="Baking powder"/>
              </a:rPr>
              <a:t>baking powder</a:t>
            </a:r>
            <a:r>
              <a:rPr lang="en-US" dirty="0"/>
              <a:t>. It also has cosmetic uses as a deodorant, as an aftershave treatment and as a </a:t>
            </a:r>
            <a:r>
              <a:rPr lang="en-US" dirty="0">
                <a:hlinkClick r:id="rId14" tooltip="Antihemorrhagic"/>
              </a:rPr>
              <a:t>styptic</a:t>
            </a:r>
            <a:r>
              <a:rPr lang="en-US" dirty="0"/>
              <a:t> for minor bleeding from shaving.</a:t>
            </a:r>
          </a:p>
          <a:p>
            <a:endParaRPr lang="en-US" dirty="0"/>
          </a:p>
        </p:txBody>
      </p:sp>
    </p:spTree>
    <p:extLst>
      <p:ext uri="{BB962C8B-B14F-4D97-AF65-F5344CB8AC3E}">
        <p14:creationId xmlns:p14="http://schemas.microsoft.com/office/powerpoint/2010/main" val="1769776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6666BC-3C85-4742-BDA0-4B7A94860057}"/>
              </a:ext>
            </a:extLst>
          </p:cNvPr>
          <p:cNvSpPr>
            <a:spLocks noGrp="1"/>
          </p:cNvSpPr>
          <p:nvPr>
            <p:ph idx="1"/>
          </p:nvPr>
        </p:nvSpPr>
        <p:spPr>
          <a:xfrm>
            <a:off x="677334" y="1013255"/>
            <a:ext cx="8596668" cy="5028108"/>
          </a:xfrm>
        </p:spPr>
        <p:txBody>
          <a:bodyPr/>
          <a:lstStyle/>
          <a:p>
            <a:r>
              <a:rPr lang="en-US" dirty="0"/>
              <a:t>Potassium alum crystallizes in regular </a:t>
            </a:r>
            <a:r>
              <a:rPr lang="en-US" dirty="0">
                <a:hlinkClick r:id="rId2" tooltip="Octahedra"/>
              </a:rPr>
              <a:t>octahedra</a:t>
            </a:r>
            <a:r>
              <a:rPr lang="en-US" dirty="0"/>
              <a:t> with flattened corners, and is very soluble in water. The solution reddens </a:t>
            </a:r>
            <a:r>
              <a:rPr lang="en-US" dirty="0">
                <a:hlinkClick r:id="rId3" tooltip="Litmus"/>
              </a:rPr>
              <a:t>litmus</a:t>
            </a:r>
            <a:r>
              <a:rPr lang="en-US" dirty="0"/>
              <a:t> and is an </a:t>
            </a:r>
            <a:r>
              <a:rPr lang="en-US" dirty="0">
                <a:hlinkClick r:id="rId4" tooltip="Astringent"/>
              </a:rPr>
              <a:t>astringent</a:t>
            </a:r>
            <a:r>
              <a:rPr lang="en-US" dirty="0"/>
              <a:t>. When heated to nearly a red heat it gives a porous, friable mass, which is known as "burnt alum". It fuses at 92°C (198°F) in its own </a:t>
            </a:r>
            <a:r>
              <a:rPr lang="en-US" dirty="0">
                <a:hlinkClick r:id="rId5" tooltip="Water of crystallization"/>
              </a:rPr>
              <a:t>water of crystallization</a:t>
            </a:r>
            <a:r>
              <a:rPr lang="en-US" dirty="0"/>
              <a:t>. "Neutral alum" is obtained by the addition of as much </a:t>
            </a:r>
            <a:r>
              <a:rPr lang="en-US" dirty="0">
                <a:hlinkClick r:id="rId6" tooltip="Sodium carbonate"/>
              </a:rPr>
              <a:t>sodium carbonate</a:t>
            </a:r>
            <a:r>
              <a:rPr lang="en-US" dirty="0"/>
              <a:t> to a solution of alum as will begin to cause the separation of alumina.</a:t>
            </a:r>
          </a:p>
          <a:p>
            <a:endParaRPr lang="en-US" dirty="0"/>
          </a:p>
        </p:txBody>
      </p:sp>
      <p:pic>
        <p:nvPicPr>
          <p:cNvPr id="4" name="Picture 3" descr="http://upload.wikimedia.org/wikipedia/commons/thumb/b/be/Potassium_alum_octahedral_like_crystal.jpg/220px-Potassium_alum_octahedral_like_crystal.jpg">
            <a:hlinkClick r:id="rId7"/>
            <a:extLst>
              <a:ext uri="{FF2B5EF4-FFF2-40B4-BE49-F238E27FC236}">
                <a16:creationId xmlns:a16="http://schemas.microsoft.com/office/drawing/2014/main" id="{487E9080-6CF8-4875-8C18-9BAA2E8DE071}"/>
              </a:ext>
            </a:extLst>
          </p:cNvPr>
          <p:cNvPicPr/>
          <p:nvPr/>
        </p:nvPicPr>
        <p:blipFill>
          <a:blip r:embed="rId8"/>
          <a:srcRect/>
          <a:stretch>
            <a:fillRect/>
          </a:stretch>
        </p:blipFill>
        <p:spPr bwMode="auto">
          <a:xfrm>
            <a:off x="4000500" y="2987599"/>
            <a:ext cx="2095500" cy="1571625"/>
          </a:xfrm>
          <a:prstGeom prst="rect">
            <a:avLst/>
          </a:prstGeom>
          <a:noFill/>
          <a:ln w="9525">
            <a:noFill/>
            <a:miter lim="800000"/>
            <a:headEnd/>
            <a:tailEnd/>
          </a:ln>
        </p:spPr>
      </p:pic>
      <p:sp>
        <p:nvSpPr>
          <p:cNvPr id="5" name="Rectangle 4">
            <a:extLst>
              <a:ext uri="{FF2B5EF4-FFF2-40B4-BE49-F238E27FC236}">
                <a16:creationId xmlns:a16="http://schemas.microsoft.com/office/drawing/2014/main" id="{4B07C3D5-17CB-4BB2-B4CB-51B0D5846EC4}"/>
              </a:ext>
            </a:extLst>
          </p:cNvPr>
          <p:cNvSpPr/>
          <p:nvPr/>
        </p:nvSpPr>
        <p:spPr>
          <a:xfrm>
            <a:off x="2000250" y="4820425"/>
            <a:ext cx="6096000" cy="709233"/>
          </a:xfrm>
          <a:prstGeom prst="rect">
            <a:avLst/>
          </a:prstGeom>
        </p:spPr>
        <p:txBody>
          <a:bodyPr>
            <a:spAutoFit/>
          </a:bodyPr>
          <a:lstStyle/>
          <a:p>
            <a:pPr marL="0" marR="0" lvl="0" indent="0" algn="ctr" defTabSz="457200" rtl="0" eaLnBrk="1" fontAlgn="auto" latinLnBrk="0" hangingPunct="1">
              <a:lnSpc>
                <a:spcPct val="115000"/>
              </a:lnSpc>
              <a:spcBef>
                <a:spcPts val="0"/>
              </a:spcBef>
              <a:spcAft>
                <a:spcPts val="100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Arial" panose="020B0604020202020204" pitchFamily="34" charset="0"/>
              </a:rPr>
              <a:t>Potassium Alum Crystal with Unequal Distribution of the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Arial" panose="020B0604020202020204" pitchFamily="34" charset="0"/>
                <a:hlinkClick r:id="rId9" tooltip="Octahedral"/>
              </a:rPr>
              <a:t>Octahedral</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Arial" panose="020B0604020202020204" pitchFamily="34" charset="0"/>
              </a:rPr>
              <a:t> Face Area</a:t>
            </a:r>
            <a:endParaRPr kumimoji="0" 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75130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637E0AC-9B74-4F28-8914-3856AFBDEAE7}"/>
              </a:ext>
            </a:extLst>
          </p:cNvPr>
          <p:cNvSpPr>
            <a:spLocks noGrp="1"/>
          </p:cNvSpPr>
          <p:nvPr>
            <p:ph idx="1"/>
          </p:nvPr>
        </p:nvSpPr>
        <p:spPr>
          <a:xfrm>
            <a:off x="677334" y="247135"/>
            <a:ext cx="8596668" cy="6005384"/>
          </a:xfrm>
        </p:spPr>
        <p:txBody>
          <a:bodyPr>
            <a:normAutofit/>
          </a:bodyPr>
          <a:lstStyle/>
          <a:p>
            <a:pPr marL="0" indent="0">
              <a:buNone/>
            </a:pPr>
            <a:r>
              <a:rPr lang="en-US" b="1" dirty="0"/>
              <a:t>PROPERTIES AND USES</a:t>
            </a:r>
          </a:p>
          <a:p>
            <a:pPr lvl="0"/>
            <a:r>
              <a:rPr lang="en-US" b="1" dirty="0"/>
              <a:t>It is white crystalline solid.</a:t>
            </a:r>
          </a:p>
          <a:p>
            <a:pPr lvl="0"/>
            <a:r>
              <a:rPr lang="en-US" b="1" dirty="0"/>
              <a:t>It is soluble in water.</a:t>
            </a:r>
          </a:p>
          <a:p>
            <a:pPr lvl="0"/>
            <a:r>
              <a:rPr lang="en-US" b="1" dirty="0"/>
              <a:t>It is used for the purification of water. </a:t>
            </a:r>
          </a:p>
          <a:p>
            <a:pPr lvl="0"/>
            <a:r>
              <a:rPr lang="en-US" b="1" dirty="0"/>
              <a:t>It is also used in leather industry and in paper industry.</a:t>
            </a:r>
          </a:p>
          <a:p>
            <a:pPr lvl="0"/>
            <a:r>
              <a:rPr lang="en-US" b="1" dirty="0"/>
              <a:t>It is used in fire extinguisher.</a:t>
            </a:r>
          </a:p>
          <a:p>
            <a:pPr lvl="0"/>
            <a:r>
              <a:rPr lang="en-US" b="1" dirty="0"/>
              <a:t>Melting point is 92</a:t>
            </a:r>
            <a:r>
              <a:rPr lang="en-US" b="1" baseline="30000" dirty="0"/>
              <a:t>o</a:t>
            </a:r>
            <a:r>
              <a:rPr lang="en-US" b="1" dirty="0"/>
              <a:t>C</a:t>
            </a:r>
          </a:p>
          <a:p>
            <a:endParaRPr lang="en-US" b="1" dirty="0"/>
          </a:p>
          <a:p>
            <a:pPr marL="0" indent="0">
              <a:buNone/>
            </a:pPr>
            <a:r>
              <a:rPr lang="en-US" b="1" dirty="0"/>
              <a:t>Types of Alum</a:t>
            </a:r>
          </a:p>
          <a:p>
            <a:pPr lvl="0"/>
            <a:r>
              <a:rPr lang="en-US" b="1" dirty="0"/>
              <a:t>Potassium aluminum sulfate </a:t>
            </a:r>
            <a:r>
              <a:rPr lang="en-US" b="1" dirty="0" err="1"/>
              <a:t>KAl</a:t>
            </a:r>
            <a:r>
              <a:rPr lang="en-US" b="1" dirty="0"/>
              <a:t>(SO</a:t>
            </a:r>
            <a:r>
              <a:rPr lang="en-US" b="1" baseline="-25000" dirty="0"/>
              <a:t>4</a:t>
            </a:r>
            <a:r>
              <a:rPr lang="en-US" b="1" dirty="0"/>
              <a:t>)</a:t>
            </a:r>
            <a:r>
              <a:rPr lang="en-US" b="1" baseline="-25000" dirty="0"/>
              <a:t>2</a:t>
            </a:r>
            <a:r>
              <a:rPr lang="en-US" b="1" dirty="0"/>
              <a:t>·12H</a:t>
            </a:r>
            <a:r>
              <a:rPr lang="en-US" b="1" baseline="-25000" dirty="0"/>
              <a:t>2</a:t>
            </a:r>
            <a:r>
              <a:rPr lang="en-US" b="1" dirty="0"/>
              <a:t>O </a:t>
            </a:r>
          </a:p>
          <a:p>
            <a:pPr lvl="0"/>
            <a:r>
              <a:rPr lang="en-US" b="1" dirty="0"/>
              <a:t>Sodium aluminum sulfate </a:t>
            </a:r>
            <a:r>
              <a:rPr lang="en-US" b="1" dirty="0" err="1"/>
              <a:t>NaAl</a:t>
            </a:r>
            <a:r>
              <a:rPr lang="en-US" b="1" dirty="0"/>
              <a:t>(SO</a:t>
            </a:r>
            <a:r>
              <a:rPr lang="en-US" b="1" baseline="-25000" dirty="0"/>
              <a:t>4</a:t>
            </a:r>
            <a:r>
              <a:rPr lang="en-US" b="1" dirty="0"/>
              <a:t>)</a:t>
            </a:r>
            <a:r>
              <a:rPr lang="en-US" b="1" baseline="-25000" dirty="0"/>
              <a:t>2</a:t>
            </a:r>
            <a:r>
              <a:rPr lang="en-US" b="1" dirty="0"/>
              <a:t>·12H</a:t>
            </a:r>
            <a:r>
              <a:rPr lang="en-US" b="1" baseline="-25000" dirty="0"/>
              <a:t>2</a:t>
            </a:r>
            <a:r>
              <a:rPr lang="en-US" b="1" dirty="0"/>
              <a:t>O, </a:t>
            </a:r>
          </a:p>
          <a:p>
            <a:pPr lvl="0"/>
            <a:r>
              <a:rPr lang="en-US" b="1" dirty="0"/>
              <a:t>Ammonium aluminum sulfate NH</a:t>
            </a:r>
            <a:r>
              <a:rPr lang="en-US" b="1" baseline="-25000" dirty="0"/>
              <a:t>4</a:t>
            </a:r>
            <a:r>
              <a:rPr lang="en-US" b="1" dirty="0"/>
              <a:t>Al(SO</a:t>
            </a:r>
            <a:r>
              <a:rPr lang="en-US" b="1" baseline="-25000" dirty="0"/>
              <a:t>4</a:t>
            </a:r>
            <a:r>
              <a:rPr lang="en-US" b="1" dirty="0"/>
              <a:t>)</a:t>
            </a:r>
            <a:r>
              <a:rPr lang="en-US" b="1" baseline="-25000" dirty="0"/>
              <a:t>2</a:t>
            </a:r>
            <a:r>
              <a:rPr lang="en-US" b="1" dirty="0"/>
              <a:t>·12H</a:t>
            </a:r>
            <a:r>
              <a:rPr lang="en-US" b="1" baseline="-25000" dirty="0"/>
              <a:t>2</a:t>
            </a:r>
            <a:r>
              <a:rPr lang="en-US" b="1" dirty="0"/>
              <a:t>O </a:t>
            </a:r>
          </a:p>
          <a:p>
            <a:pPr lvl="0"/>
            <a:r>
              <a:rPr lang="en-US" b="1" dirty="0"/>
              <a:t>Chromium potassium sulfate </a:t>
            </a:r>
            <a:r>
              <a:rPr lang="en-US" b="1" dirty="0" err="1"/>
              <a:t>KCr</a:t>
            </a:r>
            <a:r>
              <a:rPr lang="en-US" b="1" dirty="0"/>
              <a:t>(SO</a:t>
            </a:r>
            <a:r>
              <a:rPr lang="en-US" b="1" baseline="-25000" dirty="0"/>
              <a:t>4</a:t>
            </a:r>
            <a:r>
              <a:rPr lang="en-US" b="1" dirty="0"/>
              <a:t>)</a:t>
            </a:r>
            <a:r>
              <a:rPr lang="en-US" b="1" baseline="-25000" dirty="0"/>
              <a:t>2</a:t>
            </a:r>
            <a:r>
              <a:rPr lang="en-US" b="1" dirty="0"/>
              <a:t>·12H</a:t>
            </a:r>
            <a:r>
              <a:rPr lang="en-US" b="1" baseline="-25000" dirty="0"/>
              <a:t>2</a:t>
            </a:r>
            <a:r>
              <a:rPr lang="en-US" b="1" dirty="0"/>
              <a:t>O</a:t>
            </a:r>
          </a:p>
          <a:p>
            <a:pPr lvl="0"/>
            <a:r>
              <a:rPr lang="en-US" b="1" dirty="0"/>
              <a:t> Ammonium Ferric Sulfate  NH</a:t>
            </a:r>
            <a:r>
              <a:rPr lang="en-US" b="1" baseline="-25000" dirty="0"/>
              <a:t>4</a:t>
            </a:r>
            <a:r>
              <a:rPr lang="en-US" b="1" dirty="0"/>
              <a:t>Fe(SO</a:t>
            </a:r>
            <a:r>
              <a:rPr lang="en-US" b="1" baseline="-25000" dirty="0"/>
              <a:t>4</a:t>
            </a:r>
            <a:r>
              <a:rPr lang="en-US" b="1" dirty="0"/>
              <a:t>)</a:t>
            </a:r>
            <a:r>
              <a:rPr lang="en-US" b="1" baseline="-25000" dirty="0"/>
              <a:t>2</a:t>
            </a:r>
            <a:r>
              <a:rPr lang="en-US" b="1" dirty="0"/>
              <a:t>.12H</a:t>
            </a:r>
            <a:r>
              <a:rPr lang="en-US" b="1" baseline="-25000" dirty="0"/>
              <a:t>2</a:t>
            </a:r>
            <a:r>
              <a:rPr lang="en-US" b="1" dirty="0"/>
              <a:t>O</a:t>
            </a:r>
          </a:p>
          <a:p>
            <a:endParaRPr lang="en-US" b="1" dirty="0"/>
          </a:p>
        </p:txBody>
      </p:sp>
    </p:spTree>
    <p:extLst>
      <p:ext uri="{BB962C8B-B14F-4D97-AF65-F5344CB8AC3E}">
        <p14:creationId xmlns:p14="http://schemas.microsoft.com/office/powerpoint/2010/main" val="3851307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angle 3">
                <a:extLst>
                  <a:ext uri="{FF2B5EF4-FFF2-40B4-BE49-F238E27FC236}">
                    <a16:creationId xmlns:a16="http://schemas.microsoft.com/office/drawing/2014/main" id="{F90E60F4-B922-40EC-A94F-B5BBADDB3C29}"/>
                  </a:ext>
                </a:extLst>
              </p:cNvPr>
              <p:cNvSpPr/>
              <p:nvPr/>
            </p:nvSpPr>
            <p:spPr>
              <a:xfrm>
                <a:off x="716692" y="667265"/>
                <a:ext cx="8130746" cy="4615944"/>
              </a:xfrm>
              <a:prstGeom prst="rect">
                <a:avLst/>
              </a:prstGeom>
            </p:spPr>
            <p:txBody>
              <a:bodyPr wrap="square">
                <a:spAutoFit/>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Arial" panose="020B0604020202020204" pitchFamily="34" charset="0"/>
                  </a:rPr>
                  <a:t>The Reagents Required:</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342900" marR="0" lvl="0" indent="-342900" algn="l" defTabSz="457200" rtl="0" eaLnBrk="1" fontAlgn="auto" latinLnBrk="0" hangingPunct="1">
                  <a:lnSpc>
                    <a:spcPct val="115000"/>
                  </a:lnSpc>
                  <a:spcBef>
                    <a:spcPts val="0"/>
                  </a:spcBef>
                  <a:spcAft>
                    <a:spcPts val="1000"/>
                  </a:spcAft>
                  <a:buClrTx/>
                  <a:buSzTx/>
                  <a:buFont typeface="Times New Roman" panose="02020603050405020304" pitchFamily="18" charset="0"/>
                  <a:buChar char="-"/>
                  <a:tabLst/>
                  <a:defRPr/>
                </a:pPr>
                <a:r>
                  <a:rPr kumimoji="0" lang="en-US" sz="14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Arial" panose="020B0604020202020204" pitchFamily="34" charset="0"/>
                  </a:rPr>
                  <a:t>Potassium sulfate K</a:t>
                </a:r>
                <a:r>
                  <a:rPr kumimoji="0" lang="en-US" sz="1400" b="0" i="0" u="none" strike="noStrike" kern="1200" cap="none" spc="0" normalizeH="0" baseline="-25000" noProof="0" dirty="0">
                    <a:ln>
                      <a:noFill/>
                    </a:ln>
                    <a:solidFill>
                      <a:srgbClr val="000000"/>
                    </a:solidFill>
                    <a:effectLst/>
                    <a:uLnTx/>
                    <a:uFillTx/>
                    <a:latin typeface="Times New Roman" panose="02020603050405020304" pitchFamily="18" charset="0"/>
                    <a:ea typeface="Calibri" panose="020F0502020204030204" pitchFamily="34" charset="0"/>
                    <a:cs typeface="Arial" panose="020B0604020202020204" pitchFamily="34" charset="0"/>
                  </a:rPr>
                  <a:t>2</a:t>
                </a:r>
                <a:r>
                  <a:rPr kumimoji="0" lang="en-US" sz="14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Arial" panose="020B0604020202020204" pitchFamily="34" charset="0"/>
                  </a:rPr>
                  <a:t>SO</a:t>
                </a:r>
                <a:r>
                  <a:rPr kumimoji="0" lang="en-US" sz="1400" b="0" i="0" u="none" strike="noStrike" kern="1200" cap="none" spc="0" normalizeH="0" baseline="-25000" noProof="0" dirty="0">
                    <a:ln>
                      <a:noFill/>
                    </a:ln>
                    <a:solidFill>
                      <a:srgbClr val="000000"/>
                    </a:solidFill>
                    <a:effectLst/>
                    <a:uLnTx/>
                    <a:uFillTx/>
                    <a:latin typeface="Times New Roman" panose="02020603050405020304" pitchFamily="18" charset="0"/>
                    <a:ea typeface="Calibri" panose="020F0502020204030204" pitchFamily="34" charset="0"/>
                    <a:cs typeface="Arial" panose="020B0604020202020204" pitchFamily="34" charset="0"/>
                  </a:rPr>
                  <a:t>4</a:t>
                </a:r>
                <a:r>
                  <a:rPr kumimoji="0" lang="en-US" sz="14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Arial" panose="020B0604020202020204" pitchFamily="34" charset="0"/>
                  </a:rPr>
                  <a:t> (0.25 g).</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342900" marR="0" lvl="0" indent="-342900" algn="l" defTabSz="457200" rtl="0" eaLnBrk="1" fontAlgn="auto" latinLnBrk="0" hangingPunct="1">
                  <a:lnSpc>
                    <a:spcPct val="115000"/>
                  </a:lnSpc>
                  <a:spcBef>
                    <a:spcPts val="0"/>
                  </a:spcBef>
                  <a:spcAft>
                    <a:spcPts val="1000"/>
                  </a:spcAft>
                  <a:buClrTx/>
                  <a:buSzTx/>
                  <a:buFont typeface="Times New Roman" panose="02020603050405020304" pitchFamily="18" charset="0"/>
                  <a:buChar char="-"/>
                  <a:tabLst/>
                  <a:defRPr/>
                </a:pPr>
                <a:r>
                  <a:rPr kumimoji="0" lang="en-US" sz="14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Arial" panose="020B0604020202020204" pitchFamily="34" charset="0"/>
                  </a:rPr>
                  <a:t>Distilled water.</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342900" marR="0" lvl="0" indent="-342900" algn="l" defTabSz="457200" rtl="0" eaLnBrk="1" fontAlgn="auto" latinLnBrk="0" hangingPunct="1">
                  <a:lnSpc>
                    <a:spcPct val="115000"/>
                  </a:lnSpc>
                  <a:spcBef>
                    <a:spcPts val="0"/>
                  </a:spcBef>
                  <a:spcAft>
                    <a:spcPts val="1000"/>
                  </a:spcAft>
                  <a:buClrTx/>
                  <a:buSzTx/>
                  <a:buFont typeface="Times New Roman" panose="02020603050405020304" pitchFamily="18" charset="0"/>
                  <a:buChar char="-"/>
                  <a:tabLst/>
                  <a:defRPr/>
                </a:pPr>
                <a:r>
                  <a:rPr kumimoji="0" lang="en-US" sz="14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Arial" panose="020B0604020202020204" pitchFamily="34" charset="0"/>
                  </a:rPr>
                  <a:t>Aluminum sulfate Al</a:t>
                </a:r>
                <a:r>
                  <a:rPr kumimoji="0" lang="en-US" sz="1400" b="0" i="0" u="none" strike="noStrike" kern="1200" cap="none" spc="0" normalizeH="0" baseline="-25000" noProof="0" dirty="0">
                    <a:ln>
                      <a:noFill/>
                    </a:ln>
                    <a:solidFill>
                      <a:srgbClr val="000000"/>
                    </a:solidFill>
                    <a:effectLst/>
                    <a:uLnTx/>
                    <a:uFillTx/>
                    <a:latin typeface="Times New Roman" panose="02020603050405020304" pitchFamily="18" charset="0"/>
                    <a:ea typeface="Calibri" panose="020F0502020204030204" pitchFamily="34" charset="0"/>
                    <a:cs typeface="Arial" panose="020B0604020202020204" pitchFamily="34" charset="0"/>
                  </a:rPr>
                  <a:t>2</a:t>
                </a:r>
                <a:r>
                  <a:rPr kumimoji="0" lang="en-US" sz="14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Arial" panose="020B0604020202020204" pitchFamily="34" charset="0"/>
                  </a:rPr>
                  <a:t>(SO</a:t>
                </a:r>
                <a:r>
                  <a:rPr kumimoji="0" lang="en-US" sz="1400" b="0" i="0" u="none" strike="noStrike" kern="1200" cap="none" spc="0" normalizeH="0" baseline="-25000" noProof="0" dirty="0">
                    <a:ln>
                      <a:noFill/>
                    </a:ln>
                    <a:solidFill>
                      <a:srgbClr val="000000"/>
                    </a:solidFill>
                    <a:effectLst/>
                    <a:uLnTx/>
                    <a:uFillTx/>
                    <a:latin typeface="Times New Roman" panose="02020603050405020304" pitchFamily="18" charset="0"/>
                    <a:ea typeface="Calibri" panose="020F0502020204030204" pitchFamily="34" charset="0"/>
                    <a:cs typeface="Arial" panose="020B0604020202020204" pitchFamily="34" charset="0"/>
                  </a:rPr>
                  <a:t>4</a:t>
                </a:r>
                <a:r>
                  <a:rPr kumimoji="0" lang="en-US" sz="14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Arial" panose="020B0604020202020204" pitchFamily="34" charset="0"/>
                  </a:rPr>
                  <a:t>)</a:t>
                </a:r>
                <a:r>
                  <a:rPr kumimoji="0" lang="en-US" sz="1400" b="0" i="0" u="none" strike="noStrike" kern="1200" cap="none" spc="0" normalizeH="0" baseline="-25000" noProof="0" dirty="0">
                    <a:ln>
                      <a:noFill/>
                    </a:ln>
                    <a:solidFill>
                      <a:srgbClr val="000000"/>
                    </a:solidFill>
                    <a:effectLst/>
                    <a:uLnTx/>
                    <a:uFillTx/>
                    <a:latin typeface="Times New Roman" panose="02020603050405020304" pitchFamily="18" charset="0"/>
                    <a:ea typeface="Calibri" panose="020F0502020204030204" pitchFamily="34" charset="0"/>
                    <a:cs typeface="Arial" panose="020B0604020202020204" pitchFamily="34" charset="0"/>
                  </a:rPr>
                  <a:t>3</a:t>
                </a:r>
                <a:r>
                  <a:rPr kumimoji="0" lang="en-US" sz="14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Arial" panose="020B0604020202020204" pitchFamily="34" charset="0"/>
                  </a:rPr>
                  <a:t>.18H</a:t>
                </a:r>
                <a:r>
                  <a:rPr kumimoji="0" lang="en-US" sz="1400" b="0" i="0" u="none" strike="noStrike" kern="1200" cap="none" spc="0" normalizeH="0" baseline="-25000" noProof="0" dirty="0">
                    <a:ln>
                      <a:noFill/>
                    </a:ln>
                    <a:solidFill>
                      <a:srgbClr val="000000"/>
                    </a:solidFill>
                    <a:effectLst/>
                    <a:uLnTx/>
                    <a:uFillTx/>
                    <a:latin typeface="Times New Roman" panose="02020603050405020304" pitchFamily="18" charset="0"/>
                    <a:ea typeface="Calibri" panose="020F0502020204030204" pitchFamily="34" charset="0"/>
                    <a:cs typeface="Arial" panose="020B0604020202020204" pitchFamily="34" charset="0"/>
                  </a:rPr>
                  <a:t>2</a:t>
                </a:r>
                <a:r>
                  <a:rPr kumimoji="0" lang="en-US" sz="14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Arial" panose="020B0604020202020204" pitchFamily="34" charset="0"/>
                  </a:rPr>
                  <a:t>O (0.9 g).</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342900" marR="0" lvl="0" indent="-342900" algn="l" defTabSz="457200" rtl="0" eaLnBrk="1" fontAlgn="auto" latinLnBrk="0" hangingPunct="1">
                  <a:lnSpc>
                    <a:spcPct val="115000"/>
                  </a:lnSpc>
                  <a:spcBef>
                    <a:spcPts val="0"/>
                  </a:spcBef>
                  <a:spcAft>
                    <a:spcPts val="1000"/>
                  </a:spcAft>
                  <a:buClrTx/>
                  <a:buSzTx/>
                  <a:buFont typeface="Times New Roman" panose="02020603050405020304" pitchFamily="18" charset="0"/>
                  <a:buChar char="-"/>
                  <a:tabLst/>
                  <a:defRPr/>
                </a:pPr>
                <a:r>
                  <a:rPr kumimoji="0" lang="en-US" sz="14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Arial" panose="020B0604020202020204" pitchFamily="34" charset="0"/>
                  </a:rPr>
                  <a:t>Filter paper.</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l" defTabSz="457200" rtl="0" eaLnBrk="1" fontAlgn="auto" latinLnBrk="0" hangingPunct="1">
                  <a:lnSpc>
                    <a:spcPct val="115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Arial" panose="020B0604020202020204" pitchFamily="34" charset="0"/>
                  </a:rPr>
                  <a:t>Procedure:</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342900" marR="0" lvl="0" indent="-342900" algn="l" defTabSz="457200" rtl="0" eaLnBrk="1" fontAlgn="auto" latinLnBrk="0" hangingPunct="1">
                  <a:lnSpc>
                    <a:spcPct val="115000"/>
                  </a:lnSpc>
                  <a:spcBef>
                    <a:spcPts val="0"/>
                  </a:spcBef>
                  <a:spcAft>
                    <a:spcPts val="1000"/>
                  </a:spcAft>
                  <a:buClrTx/>
                  <a:buSzTx/>
                  <a:buFont typeface="+mj-lt"/>
                  <a:buAutoNum type="arabicParenR"/>
                  <a:tabLst/>
                  <a:defRPr/>
                </a:pPr>
                <a:r>
                  <a:rPr kumimoji="0" lang="en-US" sz="14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Arial" panose="020B0604020202020204" pitchFamily="34" charset="0"/>
                  </a:rPr>
                  <a:t>Dissolve (0.25 g) of potassium sulfate K</a:t>
                </a:r>
                <a:r>
                  <a:rPr kumimoji="0" lang="en-US" sz="1400" b="0" i="0" u="none" strike="noStrike" kern="1200" cap="none" spc="0" normalizeH="0" baseline="-25000" noProof="0" dirty="0">
                    <a:ln>
                      <a:noFill/>
                    </a:ln>
                    <a:solidFill>
                      <a:srgbClr val="000000"/>
                    </a:solidFill>
                    <a:effectLst/>
                    <a:uLnTx/>
                    <a:uFillTx/>
                    <a:latin typeface="Times New Roman" panose="02020603050405020304" pitchFamily="18" charset="0"/>
                    <a:ea typeface="Calibri" panose="020F0502020204030204" pitchFamily="34" charset="0"/>
                    <a:cs typeface="Arial" panose="020B0604020202020204" pitchFamily="34" charset="0"/>
                  </a:rPr>
                  <a:t>2</a:t>
                </a:r>
                <a:r>
                  <a:rPr kumimoji="0" lang="en-US" sz="14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Arial" panose="020B0604020202020204" pitchFamily="34" charset="0"/>
                  </a:rPr>
                  <a:t>SO</a:t>
                </a:r>
                <a:r>
                  <a:rPr kumimoji="0" lang="en-US" sz="1400" b="0" i="0" u="none" strike="noStrike" kern="1200" cap="none" spc="0" normalizeH="0" baseline="-25000" noProof="0" dirty="0">
                    <a:ln>
                      <a:noFill/>
                    </a:ln>
                    <a:solidFill>
                      <a:srgbClr val="000000"/>
                    </a:solidFill>
                    <a:effectLst/>
                    <a:uLnTx/>
                    <a:uFillTx/>
                    <a:latin typeface="Times New Roman" panose="02020603050405020304" pitchFamily="18" charset="0"/>
                    <a:ea typeface="Calibri" panose="020F0502020204030204" pitchFamily="34" charset="0"/>
                    <a:cs typeface="Arial" panose="020B0604020202020204" pitchFamily="34" charset="0"/>
                  </a:rPr>
                  <a:t>4</a:t>
                </a:r>
                <a:r>
                  <a:rPr kumimoji="0" lang="en-US" sz="14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Arial" panose="020B0604020202020204" pitchFamily="34" charset="0"/>
                  </a:rPr>
                  <a:t> in (5 ml) distilled water.</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342900" marR="0" lvl="0" indent="-342900" algn="l" defTabSz="457200" rtl="0" eaLnBrk="1" fontAlgn="auto" latinLnBrk="0" hangingPunct="1">
                  <a:lnSpc>
                    <a:spcPct val="115000"/>
                  </a:lnSpc>
                  <a:spcBef>
                    <a:spcPts val="0"/>
                  </a:spcBef>
                  <a:spcAft>
                    <a:spcPts val="1000"/>
                  </a:spcAft>
                  <a:buClrTx/>
                  <a:buSzTx/>
                  <a:buFont typeface="+mj-lt"/>
                  <a:buAutoNum type="arabicParenR"/>
                  <a:tabLst/>
                  <a:defRPr/>
                </a:pPr>
                <a:r>
                  <a:rPr kumimoji="0" lang="en-US" sz="14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Arial" panose="020B0604020202020204" pitchFamily="34" charset="0"/>
                  </a:rPr>
                  <a:t>Dissolve (0.9 g) of Aluminum sulfate hydrate Al</a:t>
                </a:r>
                <a:r>
                  <a:rPr kumimoji="0" lang="en-US" sz="1400" b="0" i="0" u="none" strike="noStrike" kern="1200" cap="none" spc="0" normalizeH="0" baseline="-25000" noProof="0" dirty="0">
                    <a:ln>
                      <a:noFill/>
                    </a:ln>
                    <a:solidFill>
                      <a:srgbClr val="000000"/>
                    </a:solidFill>
                    <a:effectLst/>
                    <a:uLnTx/>
                    <a:uFillTx/>
                    <a:latin typeface="Times New Roman" panose="02020603050405020304" pitchFamily="18" charset="0"/>
                    <a:ea typeface="Calibri" panose="020F0502020204030204" pitchFamily="34" charset="0"/>
                    <a:cs typeface="Arial" panose="020B0604020202020204" pitchFamily="34" charset="0"/>
                  </a:rPr>
                  <a:t>2</a:t>
                </a:r>
                <a:r>
                  <a:rPr kumimoji="0" lang="en-US" sz="14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Arial" panose="020B0604020202020204" pitchFamily="34" charset="0"/>
                  </a:rPr>
                  <a:t>(SO</a:t>
                </a:r>
                <a:r>
                  <a:rPr kumimoji="0" lang="en-US" sz="1400" b="0" i="0" u="none" strike="noStrike" kern="1200" cap="none" spc="0" normalizeH="0" baseline="-25000" noProof="0" dirty="0">
                    <a:ln>
                      <a:noFill/>
                    </a:ln>
                    <a:solidFill>
                      <a:srgbClr val="000000"/>
                    </a:solidFill>
                    <a:effectLst/>
                    <a:uLnTx/>
                    <a:uFillTx/>
                    <a:latin typeface="Times New Roman" panose="02020603050405020304" pitchFamily="18" charset="0"/>
                    <a:ea typeface="Calibri" panose="020F0502020204030204" pitchFamily="34" charset="0"/>
                    <a:cs typeface="Arial" panose="020B0604020202020204" pitchFamily="34" charset="0"/>
                  </a:rPr>
                  <a:t>4</a:t>
                </a:r>
                <a:r>
                  <a:rPr kumimoji="0" lang="en-US" sz="14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Arial" panose="020B0604020202020204" pitchFamily="34" charset="0"/>
                  </a:rPr>
                  <a:t>)</a:t>
                </a:r>
                <a:r>
                  <a:rPr kumimoji="0" lang="en-US" sz="1400" b="0" i="0" u="none" strike="noStrike" kern="1200" cap="none" spc="0" normalizeH="0" baseline="-25000" noProof="0" dirty="0">
                    <a:ln>
                      <a:noFill/>
                    </a:ln>
                    <a:solidFill>
                      <a:srgbClr val="000000"/>
                    </a:solidFill>
                    <a:effectLst/>
                    <a:uLnTx/>
                    <a:uFillTx/>
                    <a:latin typeface="Times New Roman" panose="02020603050405020304" pitchFamily="18" charset="0"/>
                    <a:ea typeface="Calibri" panose="020F0502020204030204" pitchFamily="34" charset="0"/>
                    <a:cs typeface="Arial" panose="020B0604020202020204" pitchFamily="34" charset="0"/>
                  </a:rPr>
                  <a:t>3</a:t>
                </a:r>
                <a:r>
                  <a:rPr kumimoji="0" lang="en-US" sz="14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Arial" panose="020B0604020202020204" pitchFamily="34" charset="0"/>
                  </a:rPr>
                  <a:t>.18H</a:t>
                </a:r>
                <a:r>
                  <a:rPr kumimoji="0" lang="en-US" sz="1400" b="0" i="0" u="none" strike="noStrike" kern="1200" cap="none" spc="0" normalizeH="0" baseline="-25000" noProof="0" dirty="0">
                    <a:ln>
                      <a:noFill/>
                    </a:ln>
                    <a:solidFill>
                      <a:srgbClr val="000000"/>
                    </a:solidFill>
                    <a:effectLst/>
                    <a:uLnTx/>
                    <a:uFillTx/>
                    <a:latin typeface="Times New Roman" panose="02020603050405020304" pitchFamily="18" charset="0"/>
                    <a:ea typeface="Calibri" panose="020F0502020204030204" pitchFamily="34" charset="0"/>
                    <a:cs typeface="Arial" panose="020B0604020202020204" pitchFamily="34" charset="0"/>
                  </a:rPr>
                  <a:t>2</a:t>
                </a:r>
                <a:r>
                  <a:rPr kumimoji="0" lang="en-US" sz="14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Arial" panose="020B0604020202020204" pitchFamily="34" charset="0"/>
                  </a:rPr>
                  <a:t>O in (10 ml) distilled water.</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342900" marR="0" lvl="0" indent="-342900" algn="l" defTabSz="457200" rtl="0" eaLnBrk="1" fontAlgn="auto" latinLnBrk="0" hangingPunct="1">
                  <a:lnSpc>
                    <a:spcPct val="115000"/>
                  </a:lnSpc>
                  <a:spcBef>
                    <a:spcPts val="0"/>
                  </a:spcBef>
                  <a:spcAft>
                    <a:spcPts val="1000"/>
                  </a:spcAft>
                  <a:buClrTx/>
                  <a:buSzTx/>
                  <a:buFont typeface="+mj-lt"/>
                  <a:buAutoNum type="arabicParenR"/>
                  <a:tabLst/>
                  <a:defRPr/>
                </a:pPr>
                <a:r>
                  <a:rPr kumimoji="0" lang="en-US" sz="14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Arial" panose="020B0604020202020204" pitchFamily="34" charset="0"/>
                  </a:rPr>
                  <a:t>Mix the two solutions in one flask or until the next laboratory period.</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342900" marR="0" lvl="0" indent="-342900" algn="l" defTabSz="457200" rtl="0" eaLnBrk="1" fontAlgn="auto" latinLnBrk="0" hangingPunct="1">
                  <a:lnSpc>
                    <a:spcPct val="115000"/>
                  </a:lnSpc>
                  <a:spcBef>
                    <a:spcPts val="0"/>
                  </a:spcBef>
                  <a:spcAft>
                    <a:spcPts val="1000"/>
                  </a:spcAft>
                  <a:buClrTx/>
                  <a:buSzTx/>
                  <a:buFont typeface="+mj-lt"/>
                  <a:buAutoNum type="arabicParenR"/>
                  <a:tabLst/>
                  <a:defRPr/>
                </a:pPr>
                <a:r>
                  <a:rPr kumimoji="0" lang="en-US" sz="14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Arial" panose="020B0604020202020204" pitchFamily="34" charset="0"/>
                  </a:rPr>
                  <a:t>Remove the flask overnight to get crystal formation throughout the liquid.</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342900" marR="0" lvl="0" indent="-342900" algn="l" defTabSz="457200" rtl="0" eaLnBrk="1" fontAlgn="auto" latinLnBrk="0" hangingPunct="1">
                  <a:lnSpc>
                    <a:spcPct val="115000"/>
                  </a:lnSpc>
                  <a:spcBef>
                    <a:spcPts val="0"/>
                  </a:spcBef>
                  <a:spcAft>
                    <a:spcPts val="1000"/>
                  </a:spcAft>
                  <a:buClrTx/>
                  <a:buSzTx/>
                  <a:buFont typeface="+mj-lt"/>
                  <a:buAutoNum type="arabicParenR"/>
                  <a:tabLst/>
                  <a:defRPr/>
                </a:pPr>
                <a:r>
                  <a:rPr kumimoji="0" lang="en-US" sz="14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Arial" panose="020B0604020202020204" pitchFamily="34" charset="0"/>
                  </a:rPr>
                  <a:t>Filter the crystal and calculate the percentage yield of Alum.</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ctr" defTabSz="457200" rtl="0" eaLnBrk="1" fontAlgn="auto" latinLnBrk="0" hangingPunct="1">
                  <a:lnSpc>
                    <a:spcPct val="115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 </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𝑌𝑖𝑒𝑙𝑑</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m:t>
                      </m:r>
                      <m:f>
                        <m:fPr>
                          <m:ctrlP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ctrlPr>
                        </m:fPr>
                        <m:num>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𝑀𝑎𝑠𝑠</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 </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𝑜𝑓</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 </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𝐴𝑙𝑢𝑚</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 </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𝑂𝑏𝑡𝑎𝑖𝑛𝑒𝑑</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 (</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𝑔</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m:t>
                          </m:r>
                        </m:num>
                        <m:den>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𝑀𝑎𝑠𝑠</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 </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𝑜𝑓</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 </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𝑡h𝑒𝑜𝑟𝑒𝑡𝑖𝑐𝑎𝑙</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 </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𝑂𝑏𝑡𝑎𝑛𝑎𝑏𝑙𝑒</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 (</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𝑔</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m:t>
                          </m:r>
                        </m:den>
                      </m:f>
                      <m:r>
                        <a:rPr kumimoji="0" lang="en-US" sz="1400" b="0" i="0"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Calibri" panose="020F0502020204030204" pitchFamily="34" charset="0"/>
                          <a:cs typeface="Times New Roman" panose="02020603050405020304" pitchFamily="18" charset="0"/>
                        </a:rPr>
                        <m:t>100</m:t>
                      </m:r>
                    </m:oMath>
                  </m:oMathPara>
                </a14:m>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p:txBody>
          </p:sp>
        </mc:Choice>
        <mc:Fallback xmlns="">
          <p:sp>
            <p:nvSpPr>
              <p:cNvPr id="4" name="Rectangle 3">
                <a:extLst>
                  <a:ext uri="{FF2B5EF4-FFF2-40B4-BE49-F238E27FC236}">
                    <a16:creationId xmlns:a16="http://schemas.microsoft.com/office/drawing/2014/main" id="{F90E60F4-B922-40EC-A94F-B5BBADDB3C29}"/>
                  </a:ext>
                </a:extLst>
              </p:cNvPr>
              <p:cNvSpPr>
                <a:spLocks noRot="1" noChangeAspect="1" noMove="1" noResize="1" noEditPoints="1" noAdjustHandles="1" noChangeArrowheads="1" noChangeShapeType="1" noTextEdit="1"/>
              </p:cNvSpPr>
              <p:nvPr/>
            </p:nvSpPr>
            <p:spPr>
              <a:xfrm>
                <a:off x="716692" y="667265"/>
                <a:ext cx="8130746" cy="4615944"/>
              </a:xfrm>
              <a:prstGeom prst="rect">
                <a:avLst/>
              </a:prstGeom>
              <a:blipFill>
                <a:blip r:embed="rId2"/>
                <a:stretch>
                  <a:fillRect l="-225"/>
                </a:stretch>
              </a:blipFill>
            </p:spPr>
            <p:txBody>
              <a:bodyPr/>
              <a:lstStyle/>
              <a:p>
                <a:r>
                  <a:rPr lang="en-US">
                    <a:noFill/>
                  </a:rPr>
                  <a:t> </a:t>
                </a:r>
              </a:p>
            </p:txBody>
          </p:sp>
        </mc:Fallback>
      </mc:AlternateContent>
    </p:spTree>
    <p:extLst>
      <p:ext uri="{BB962C8B-B14F-4D97-AF65-F5344CB8AC3E}">
        <p14:creationId xmlns:p14="http://schemas.microsoft.com/office/powerpoint/2010/main" val="1238958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FB3ED-7F59-4DC0-A3A3-831C16631600}"/>
              </a:ext>
            </a:extLst>
          </p:cNvPr>
          <p:cNvSpPr>
            <a:spLocks noGrp="1"/>
          </p:cNvSpPr>
          <p:nvPr>
            <p:ph type="title"/>
          </p:nvPr>
        </p:nvSpPr>
        <p:spPr/>
        <p:txBody>
          <a:bodyPr/>
          <a:lstStyle/>
          <a:p>
            <a:r>
              <a:rPr lang="en-US" b="1" dirty="0"/>
              <a:t>Questions:</a:t>
            </a:r>
            <a:br>
              <a:rPr lang="en-US" dirty="0"/>
            </a:br>
            <a:endParaRPr lang="en-US" dirty="0"/>
          </a:p>
        </p:txBody>
      </p:sp>
      <p:sp>
        <p:nvSpPr>
          <p:cNvPr id="3" name="Content Placeholder 2">
            <a:extLst>
              <a:ext uri="{FF2B5EF4-FFF2-40B4-BE49-F238E27FC236}">
                <a16:creationId xmlns:a16="http://schemas.microsoft.com/office/drawing/2014/main" id="{6DCFDABF-D9FB-4F7B-86AF-5B14CF05DB1F}"/>
              </a:ext>
            </a:extLst>
          </p:cNvPr>
          <p:cNvSpPr>
            <a:spLocks noGrp="1"/>
          </p:cNvSpPr>
          <p:nvPr>
            <p:ph idx="1"/>
          </p:nvPr>
        </p:nvSpPr>
        <p:spPr/>
        <p:txBody>
          <a:bodyPr/>
          <a:lstStyle/>
          <a:p>
            <a:pPr lvl="0"/>
            <a:r>
              <a:rPr lang="en-US" dirty="0"/>
              <a:t>Give another method to prepare potassium Alum.</a:t>
            </a:r>
          </a:p>
          <a:p>
            <a:pPr lvl="0"/>
            <a:r>
              <a:rPr lang="en-US" dirty="0"/>
              <a:t>Calculate the mass of </a:t>
            </a:r>
            <a:r>
              <a:rPr lang="en-US" dirty="0" err="1"/>
              <a:t>KAl</a:t>
            </a:r>
            <a:r>
              <a:rPr lang="en-US" dirty="0"/>
              <a:t>(SO</a:t>
            </a:r>
            <a:r>
              <a:rPr lang="en-US" baseline="-25000" dirty="0"/>
              <a:t>4</a:t>
            </a:r>
            <a:r>
              <a:rPr lang="en-US" dirty="0"/>
              <a:t>)</a:t>
            </a:r>
            <a:r>
              <a:rPr lang="en-US" baseline="-25000" dirty="0"/>
              <a:t>2</a:t>
            </a:r>
            <a:r>
              <a:rPr lang="en-US" dirty="0"/>
              <a:t>.12H</a:t>
            </a:r>
            <a:r>
              <a:rPr lang="en-US" baseline="-25000" dirty="0"/>
              <a:t>2</a:t>
            </a:r>
            <a:r>
              <a:rPr lang="en-US" dirty="0"/>
              <a:t>O (theoretical mass).</a:t>
            </a:r>
          </a:p>
          <a:p>
            <a:pPr lvl="0"/>
            <a:r>
              <a:rPr lang="en-US" dirty="0"/>
              <a:t>Calculate the percentage yield of Alum.</a:t>
            </a:r>
          </a:p>
          <a:p>
            <a:pPr lvl="0"/>
            <a:r>
              <a:rPr lang="en-US" dirty="0"/>
              <a:t>Draw the structure of potassium Alum.</a:t>
            </a:r>
          </a:p>
          <a:p>
            <a:pPr lvl="0"/>
            <a:r>
              <a:rPr lang="en-US" dirty="0"/>
              <a:t>Give another structure of Alum.</a:t>
            </a:r>
          </a:p>
          <a:p>
            <a:endParaRPr lang="en-US" dirty="0"/>
          </a:p>
        </p:txBody>
      </p:sp>
    </p:spTree>
    <p:extLst>
      <p:ext uri="{BB962C8B-B14F-4D97-AF65-F5344CB8AC3E}">
        <p14:creationId xmlns:p14="http://schemas.microsoft.com/office/powerpoint/2010/main" val="637532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0169F1-5A30-4AF6-B0D4-9F93A3C064C0}"/>
              </a:ext>
            </a:extLst>
          </p:cNvPr>
          <p:cNvSpPr>
            <a:spLocks noGrp="1"/>
          </p:cNvSpPr>
          <p:nvPr>
            <p:ph type="title"/>
          </p:nvPr>
        </p:nvSpPr>
        <p:spPr/>
        <p:txBody>
          <a:bodyPr>
            <a:normAutofit fontScale="90000"/>
          </a:bodyPr>
          <a:lstStyle/>
          <a:p>
            <a:r>
              <a:rPr lang="en-US" b="1" dirty="0"/>
              <a:t>Another Method to Prepare </a:t>
            </a:r>
            <a:r>
              <a:rPr lang="en-US" b="1" dirty="0" err="1"/>
              <a:t>KAl</a:t>
            </a:r>
            <a:r>
              <a:rPr lang="en-US" b="1" dirty="0"/>
              <a:t>(SO</a:t>
            </a:r>
            <a:r>
              <a:rPr lang="en-US" b="1" baseline="-25000" dirty="0"/>
              <a:t>4</a:t>
            </a:r>
            <a:r>
              <a:rPr lang="en-US" b="1" dirty="0"/>
              <a:t>)</a:t>
            </a:r>
            <a:r>
              <a:rPr lang="en-US" b="1" baseline="-25000" dirty="0"/>
              <a:t>2</a:t>
            </a:r>
            <a:r>
              <a:rPr lang="en-US" b="1" dirty="0"/>
              <a:t>.12H</a:t>
            </a:r>
            <a:r>
              <a:rPr lang="en-US" b="1" baseline="-25000" dirty="0"/>
              <a:t>2</a:t>
            </a:r>
            <a:r>
              <a:rPr lang="en-US" b="1" dirty="0"/>
              <a:t>O:</a:t>
            </a:r>
            <a:br>
              <a:rPr lang="en-US" dirty="0"/>
            </a:b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BF885D6F-0D74-4F40-A834-468D29FDA035}"/>
                  </a:ext>
                </a:extLst>
              </p:cNvPr>
              <p:cNvSpPr>
                <a:spLocks noGrp="1"/>
              </p:cNvSpPr>
              <p:nvPr>
                <p:ph idx="1"/>
              </p:nvPr>
            </p:nvSpPr>
            <p:spPr>
              <a:xfrm>
                <a:off x="677333" y="2160589"/>
                <a:ext cx="8911509" cy="4087811"/>
              </a:xfrm>
            </p:spPr>
            <p:txBody>
              <a:bodyPr/>
              <a:lstStyle/>
              <a:p>
                <a:r>
                  <a:rPr lang="en-US" dirty="0"/>
                  <a:t>In this experiment you will prepare and characterize Alum (potassium aluminum sulfate dodecahydrate, </a:t>
                </a:r>
                <a:r>
                  <a:rPr lang="en-US" dirty="0" err="1"/>
                  <a:t>KAl</a:t>
                </a:r>
                <a:r>
                  <a:rPr lang="en-US" dirty="0"/>
                  <a:t>(SO</a:t>
                </a:r>
                <a:r>
                  <a:rPr lang="en-US" baseline="-25000" dirty="0"/>
                  <a:t>4</a:t>
                </a:r>
                <a:r>
                  <a:rPr lang="en-US" dirty="0"/>
                  <a:t>)</a:t>
                </a:r>
                <a:r>
                  <a:rPr lang="en-US" baseline="-25000" dirty="0"/>
                  <a:t>2</a:t>
                </a:r>
                <a:r>
                  <a:rPr lang="en-US" dirty="0"/>
                  <a:t>.12 H</a:t>
                </a:r>
                <a:r>
                  <a:rPr lang="en-US" baseline="-25000" dirty="0"/>
                  <a:t>2</a:t>
                </a:r>
                <a:r>
                  <a:rPr lang="en-US" dirty="0"/>
                  <a:t>O. The first step in this synthesis, which you will perform during Week 1, is to react metallic aluminum with a concentrated solution of potassium hydroxide (KOH) to form the potassium salt of the </a:t>
                </a:r>
                <a:r>
                  <a:rPr lang="en-US" dirty="0" err="1"/>
                  <a:t>tetrahydroxoaluminate</a:t>
                </a:r>
                <a:r>
                  <a:rPr lang="en-US" dirty="0"/>
                  <a:t> complex ion, [Al(OH)</a:t>
                </a:r>
                <a:r>
                  <a:rPr lang="en-US" baseline="-25000" dirty="0"/>
                  <a:t>4</a:t>
                </a:r>
                <a:r>
                  <a:rPr lang="en-US" dirty="0"/>
                  <a:t>]</a:t>
                </a:r>
                <a:r>
                  <a:rPr lang="en-US" baseline="30000" dirty="0"/>
                  <a:t>-</a:t>
                </a:r>
                <a:r>
                  <a:rPr lang="en-US" dirty="0"/>
                  <a:t>. The balanced chemical equation for this oxidation-reduction reaction is:</a:t>
                </a:r>
              </a:p>
              <a:p>
                <a14:m>
                  <m:oMath xmlns:m="http://schemas.openxmlformats.org/officeDocument/2006/math">
                    <m:r>
                      <a:rPr lang="en-US" i="1">
                        <a:latin typeface="Cambria Math" panose="02040503050406030204" pitchFamily="18" charset="0"/>
                      </a:rPr>
                      <m:t>2</m:t>
                    </m:r>
                    <m:r>
                      <a:rPr lang="en-US" i="1">
                        <a:latin typeface="Cambria Math" panose="02040503050406030204" pitchFamily="18" charset="0"/>
                      </a:rPr>
                      <m:t>𝐴𝑙</m:t>
                    </m:r>
                    <m:d>
                      <m:dPr>
                        <m:ctrlPr>
                          <a:rPr lang="en-US" i="1">
                            <a:latin typeface="Cambria Math" panose="02040503050406030204" pitchFamily="18" charset="0"/>
                          </a:rPr>
                        </m:ctrlPr>
                      </m:dPr>
                      <m:e>
                        <m:r>
                          <a:rPr lang="en-US" i="1">
                            <a:latin typeface="Cambria Math" panose="02040503050406030204" pitchFamily="18" charset="0"/>
                          </a:rPr>
                          <m:t>𝑆</m:t>
                        </m:r>
                      </m:e>
                    </m:d>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2</m:t>
                        </m:r>
                        <m:r>
                          <a:rPr lang="en-US" i="1">
                            <a:latin typeface="Cambria Math" panose="02040503050406030204" pitchFamily="18" charset="0"/>
                          </a:rPr>
                          <m:t>𝐾𝑂𝐻</m:t>
                        </m:r>
                      </m:e>
                      <m:sub>
                        <m:d>
                          <m:dPr>
                            <m:ctrlPr>
                              <a:rPr lang="en-US" i="1">
                                <a:latin typeface="Cambria Math" panose="02040503050406030204" pitchFamily="18" charset="0"/>
                              </a:rPr>
                            </m:ctrlPr>
                          </m:dPr>
                          <m:e>
                            <m:r>
                              <a:rPr lang="en-US" i="1">
                                <a:latin typeface="Cambria Math" panose="02040503050406030204" pitchFamily="18" charset="0"/>
                              </a:rPr>
                              <m:t>𝑎𝑞</m:t>
                            </m:r>
                          </m:e>
                        </m:d>
                      </m:sub>
                    </m:sSub>
                    <m:r>
                      <a:rPr lang="en-US" i="1">
                        <a:latin typeface="Cambria Math" panose="02040503050406030204" pitchFamily="18" charset="0"/>
                      </a:rPr>
                      <m:t>+6</m:t>
                    </m:r>
                    <m:sSub>
                      <m:sSubPr>
                        <m:ctrlPr>
                          <a:rPr lang="en-US" i="1">
                            <a:latin typeface="Cambria Math" panose="02040503050406030204" pitchFamily="18" charset="0"/>
                          </a:rPr>
                        </m:ctrlPr>
                      </m:sSubPr>
                      <m:e>
                        <m:r>
                          <a:rPr lang="en-US" i="1">
                            <a:latin typeface="Cambria Math" panose="02040503050406030204" pitchFamily="18" charset="0"/>
                          </a:rPr>
                          <m:t>𝐻</m:t>
                        </m:r>
                      </m:e>
                      <m:sub>
                        <m:r>
                          <a:rPr lang="en-US" i="1">
                            <a:latin typeface="Cambria Math" panose="02040503050406030204" pitchFamily="18" charset="0"/>
                          </a:rPr>
                          <m:t>2</m:t>
                        </m:r>
                      </m:sub>
                    </m:sSub>
                    <m:r>
                      <a:rPr lang="en-US" i="1">
                        <a:latin typeface="Cambria Math" panose="02040503050406030204" pitchFamily="18" charset="0"/>
                      </a:rPr>
                      <m:t>𝑂</m:t>
                    </m:r>
                    <m:d>
                      <m:dPr>
                        <m:ctrlPr>
                          <a:rPr lang="en-US" i="1">
                            <a:latin typeface="Cambria Math" panose="02040503050406030204" pitchFamily="18" charset="0"/>
                          </a:rPr>
                        </m:ctrlPr>
                      </m:dPr>
                      <m:e>
                        <m:r>
                          <a:rPr lang="en-US" i="1">
                            <a:latin typeface="Cambria Math" panose="02040503050406030204" pitchFamily="18" charset="0"/>
                          </a:rPr>
                          <m:t>𝐼</m:t>
                        </m:r>
                      </m:e>
                    </m:d>
                    <m:r>
                      <a:rPr lang="en-US" i="1">
                        <a:latin typeface="Cambria Math" panose="02040503050406030204" pitchFamily="18" charset="0"/>
                      </a:rPr>
                      <m:t>→2</m:t>
                    </m:r>
                    <m:r>
                      <a:rPr lang="en-US" i="1">
                        <a:latin typeface="Cambria Math" panose="02040503050406030204" pitchFamily="18" charset="0"/>
                      </a:rPr>
                      <m:t>𝐾𝐴𝑙</m:t>
                    </m:r>
                    <m:sSub>
                      <m:sSubPr>
                        <m:ctrlPr>
                          <a:rPr lang="en-US" i="1">
                            <a:latin typeface="Cambria Math" panose="02040503050406030204" pitchFamily="18" charset="0"/>
                          </a:rPr>
                        </m:ctrlPr>
                      </m:sSubPr>
                      <m:e>
                        <m:sSub>
                          <m:sSubPr>
                            <m:ctrlPr>
                              <a:rPr lang="en-US" i="1">
                                <a:latin typeface="Cambria Math" panose="02040503050406030204" pitchFamily="18" charset="0"/>
                              </a:rPr>
                            </m:ctrlPr>
                          </m:sSubPr>
                          <m:e>
                            <m:d>
                              <m:dPr>
                                <m:ctrlPr>
                                  <a:rPr lang="en-US" i="1">
                                    <a:latin typeface="Cambria Math" panose="02040503050406030204" pitchFamily="18" charset="0"/>
                                  </a:rPr>
                                </m:ctrlPr>
                              </m:dPr>
                              <m:e>
                                <m:r>
                                  <a:rPr lang="en-US" i="1">
                                    <a:latin typeface="Cambria Math" panose="02040503050406030204" pitchFamily="18" charset="0"/>
                                  </a:rPr>
                                  <m:t>𝑂𝐻</m:t>
                                </m:r>
                              </m:e>
                            </m:d>
                          </m:e>
                          <m:sub>
                            <m:r>
                              <a:rPr lang="en-US" i="1">
                                <a:latin typeface="Cambria Math" panose="02040503050406030204" pitchFamily="18" charset="0"/>
                              </a:rPr>
                              <m:t>4</m:t>
                            </m:r>
                          </m:sub>
                        </m:sSub>
                      </m:e>
                      <m:sub>
                        <m:d>
                          <m:dPr>
                            <m:ctrlPr>
                              <a:rPr lang="en-US" i="1">
                                <a:latin typeface="Cambria Math" panose="02040503050406030204" pitchFamily="18" charset="0"/>
                              </a:rPr>
                            </m:ctrlPr>
                          </m:dPr>
                          <m:e>
                            <m:r>
                              <a:rPr lang="en-US" i="1">
                                <a:latin typeface="Cambria Math" panose="02040503050406030204" pitchFamily="18" charset="0"/>
                              </a:rPr>
                              <m:t>𝑎𝑞</m:t>
                            </m:r>
                          </m:e>
                        </m:d>
                      </m:sub>
                    </m:sSub>
                    <m:r>
                      <a:rPr lang="en-US" i="1">
                        <a:latin typeface="Cambria Math" panose="02040503050406030204" pitchFamily="18" charset="0"/>
                      </a:rPr>
                      <m:t>+3</m:t>
                    </m:r>
                    <m:sSub>
                      <m:sSubPr>
                        <m:ctrlPr>
                          <a:rPr lang="en-US" i="1">
                            <a:latin typeface="Cambria Math" panose="02040503050406030204" pitchFamily="18" charset="0"/>
                          </a:rPr>
                        </m:ctrlPr>
                      </m:sSubPr>
                      <m:e>
                        <m:r>
                          <a:rPr lang="en-US" i="1">
                            <a:latin typeface="Cambria Math" panose="02040503050406030204" pitchFamily="18" charset="0"/>
                          </a:rPr>
                          <m:t>𝐻</m:t>
                        </m:r>
                      </m:e>
                      <m:sub>
                        <m:r>
                          <a:rPr lang="en-US" i="1">
                            <a:latin typeface="Cambria Math" panose="02040503050406030204" pitchFamily="18" charset="0"/>
                          </a:rPr>
                          <m:t>2</m:t>
                        </m:r>
                      </m:sub>
                    </m:sSub>
                    <m:d>
                      <m:dPr>
                        <m:ctrlPr>
                          <a:rPr lang="en-US" i="1">
                            <a:latin typeface="Cambria Math" panose="02040503050406030204" pitchFamily="18" charset="0"/>
                          </a:rPr>
                        </m:ctrlPr>
                      </m:dPr>
                      <m:e>
                        <m:r>
                          <a:rPr lang="en-US" i="1">
                            <a:latin typeface="Cambria Math" panose="02040503050406030204" pitchFamily="18" charset="0"/>
                          </a:rPr>
                          <m:t>𝑔</m:t>
                        </m:r>
                      </m:e>
                    </m:d>
                  </m:oMath>
                </a14:m>
                <a:endParaRPr lang="en-US" dirty="0"/>
              </a:p>
              <a:p>
                <a:r>
                  <a:rPr lang="en-US" dirty="0"/>
                  <a:t>The second step in the procedure is to convert the </a:t>
                </a:r>
                <a:r>
                  <a:rPr lang="en-US" dirty="0" err="1"/>
                  <a:t>KAl</a:t>
                </a:r>
                <a:r>
                  <a:rPr lang="en-US" dirty="0"/>
                  <a:t>(OH)</a:t>
                </a:r>
                <a:r>
                  <a:rPr lang="en-US" baseline="-25000" dirty="0"/>
                  <a:t>4</a:t>
                </a:r>
                <a:r>
                  <a:rPr lang="en-US" dirty="0"/>
                  <a:t> to Alum by adding sulfuric acid (H</a:t>
                </a:r>
                <a:r>
                  <a:rPr lang="en-US" baseline="-25000" dirty="0"/>
                  <a:t>2</a:t>
                </a:r>
                <a:r>
                  <a:rPr lang="en-US" dirty="0"/>
                  <a:t>SO</a:t>
                </a:r>
                <a:r>
                  <a:rPr lang="en-US" baseline="-25000" dirty="0"/>
                  <a:t>4</a:t>
                </a:r>
                <a:r>
                  <a:rPr lang="en-US" dirty="0"/>
                  <a:t>) in an acid-base reaction. Under the experimental conditions, the Alum has a limited solubility in water, so it precipitates from the solution. The balanced chemical reaction that occurs in this step is</a:t>
                </a:r>
              </a:p>
              <a:p>
                <a14:m>
                  <m:oMath xmlns:m="http://schemas.openxmlformats.org/officeDocument/2006/math">
                    <m:r>
                      <a:rPr lang="en-US" i="1">
                        <a:latin typeface="Cambria Math" panose="02040503050406030204" pitchFamily="18" charset="0"/>
                      </a:rPr>
                      <m:t>𝐾𝐴𝑙</m:t>
                    </m:r>
                    <m:sSub>
                      <m:sSubPr>
                        <m:ctrlPr>
                          <a:rPr lang="en-US" i="1">
                            <a:latin typeface="Cambria Math" panose="02040503050406030204" pitchFamily="18" charset="0"/>
                          </a:rPr>
                        </m:ctrlPr>
                      </m:sSubPr>
                      <m:e>
                        <m:d>
                          <m:dPr>
                            <m:ctrlPr>
                              <a:rPr lang="en-US" i="1">
                                <a:latin typeface="Cambria Math" panose="02040503050406030204" pitchFamily="18" charset="0"/>
                              </a:rPr>
                            </m:ctrlPr>
                          </m:dPr>
                          <m:e>
                            <m:r>
                              <a:rPr lang="en-US" i="1">
                                <a:latin typeface="Cambria Math" panose="02040503050406030204" pitchFamily="18" charset="0"/>
                              </a:rPr>
                              <m:t>𝑂𝐻</m:t>
                            </m:r>
                          </m:e>
                        </m:d>
                      </m:e>
                      <m:sub>
                        <m:r>
                          <a:rPr lang="en-US" i="1">
                            <a:latin typeface="Cambria Math" panose="02040503050406030204" pitchFamily="18" charset="0"/>
                          </a:rPr>
                          <m:t>4</m:t>
                        </m:r>
                        <m:d>
                          <m:dPr>
                            <m:ctrlPr>
                              <a:rPr lang="en-US" i="1">
                                <a:latin typeface="Cambria Math" panose="02040503050406030204" pitchFamily="18" charset="0"/>
                              </a:rPr>
                            </m:ctrlPr>
                          </m:dPr>
                          <m:e>
                            <m:r>
                              <a:rPr lang="en-US" i="1">
                                <a:latin typeface="Cambria Math" panose="02040503050406030204" pitchFamily="18" charset="0"/>
                              </a:rPr>
                              <m:t>𝑎𝑞</m:t>
                            </m:r>
                          </m:e>
                        </m:d>
                      </m:sub>
                    </m:sSub>
                    <m:r>
                      <a:rPr lang="en-US" i="1">
                        <a:latin typeface="Cambria Math" panose="02040503050406030204" pitchFamily="18" charset="0"/>
                      </a:rPr>
                      <m:t>+2</m:t>
                    </m:r>
                    <m:sSub>
                      <m:sSubPr>
                        <m:ctrlPr>
                          <a:rPr lang="en-US" i="1">
                            <a:latin typeface="Cambria Math" panose="02040503050406030204" pitchFamily="18" charset="0"/>
                          </a:rPr>
                        </m:ctrlPr>
                      </m:sSubPr>
                      <m:e>
                        <m:r>
                          <a:rPr lang="en-US" i="1">
                            <a:latin typeface="Cambria Math" panose="02040503050406030204" pitchFamily="18" charset="0"/>
                          </a:rPr>
                          <m:t>𝐻</m:t>
                        </m:r>
                      </m:e>
                      <m:sub>
                        <m:r>
                          <a:rPr lang="en-US" i="1">
                            <a:latin typeface="Cambria Math" panose="02040503050406030204" pitchFamily="18" charset="0"/>
                          </a:rPr>
                          <m:t>2</m:t>
                        </m:r>
                      </m:sub>
                    </m:sSub>
                    <m:sSub>
                      <m:sSubPr>
                        <m:ctrlPr>
                          <a:rPr lang="en-US" i="1">
                            <a:latin typeface="Cambria Math" panose="02040503050406030204" pitchFamily="18" charset="0"/>
                          </a:rPr>
                        </m:ctrlPr>
                      </m:sSubPr>
                      <m:e>
                        <m:r>
                          <a:rPr lang="en-US" i="1">
                            <a:latin typeface="Cambria Math" panose="02040503050406030204" pitchFamily="18" charset="0"/>
                          </a:rPr>
                          <m:t>𝑆𝑂</m:t>
                        </m:r>
                      </m:e>
                      <m:sub>
                        <m:r>
                          <a:rPr lang="en-US" i="1">
                            <a:latin typeface="Cambria Math" panose="02040503050406030204" pitchFamily="18" charset="0"/>
                          </a:rPr>
                          <m:t>4</m:t>
                        </m:r>
                        <m:d>
                          <m:dPr>
                            <m:ctrlPr>
                              <a:rPr lang="en-US" i="1">
                                <a:latin typeface="Cambria Math" panose="02040503050406030204" pitchFamily="18" charset="0"/>
                              </a:rPr>
                            </m:ctrlPr>
                          </m:dPr>
                          <m:e>
                            <m:r>
                              <a:rPr lang="en-US" i="1">
                                <a:latin typeface="Cambria Math" panose="02040503050406030204" pitchFamily="18" charset="0"/>
                              </a:rPr>
                              <m:t>𝑎𝑞</m:t>
                            </m:r>
                          </m:e>
                        </m:d>
                      </m:sub>
                    </m:sSub>
                    <m:r>
                      <a:rPr lang="en-US" i="1">
                        <a:latin typeface="Cambria Math" panose="02040503050406030204" pitchFamily="18" charset="0"/>
                      </a:rPr>
                      <m:t>+8</m:t>
                    </m:r>
                    <m:sSub>
                      <m:sSubPr>
                        <m:ctrlPr>
                          <a:rPr lang="en-US" i="1">
                            <a:latin typeface="Cambria Math" panose="02040503050406030204" pitchFamily="18" charset="0"/>
                          </a:rPr>
                        </m:ctrlPr>
                      </m:sSubPr>
                      <m:e>
                        <m:r>
                          <a:rPr lang="en-US" i="1">
                            <a:latin typeface="Cambria Math" panose="02040503050406030204" pitchFamily="18" charset="0"/>
                          </a:rPr>
                          <m:t>𝐻</m:t>
                        </m:r>
                      </m:e>
                      <m:sub>
                        <m:r>
                          <a:rPr lang="en-US" i="1">
                            <a:latin typeface="Cambria Math" panose="02040503050406030204" pitchFamily="18" charset="0"/>
                          </a:rPr>
                          <m:t>2</m:t>
                        </m:r>
                      </m:sub>
                    </m:sSub>
                    <m:r>
                      <a:rPr lang="en-US" i="1">
                        <a:latin typeface="Cambria Math" panose="02040503050406030204" pitchFamily="18" charset="0"/>
                      </a:rPr>
                      <m:t>𝑂</m:t>
                    </m:r>
                    <m:r>
                      <a:rPr lang="en-US" i="1">
                        <a:latin typeface="Cambria Math" panose="02040503050406030204" pitchFamily="18" charset="0"/>
                      </a:rPr>
                      <m:t> </m:t>
                    </m:r>
                    <m:d>
                      <m:dPr>
                        <m:ctrlPr>
                          <a:rPr lang="en-US" i="1">
                            <a:latin typeface="Cambria Math" panose="02040503050406030204" pitchFamily="18" charset="0"/>
                          </a:rPr>
                        </m:ctrlPr>
                      </m:dPr>
                      <m:e>
                        <m:r>
                          <a:rPr lang="en-US" i="1">
                            <a:latin typeface="Cambria Math" panose="02040503050406030204" pitchFamily="18" charset="0"/>
                          </a:rPr>
                          <m:t>𝐼</m:t>
                        </m:r>
                      </m:e>
                    </m:d>
                    <m:r>
                      <a:rPr lang="en-US" i="1">
                        <a:latin typeface="Cambria Math" panose="02040503050406030204" pitchFamily="18" charset="0"/>
                      </a:rPr>
                      <m:t>→</m:t>
                    </m:r>
                    <m:r>
                      <a:rPr lang="en-US" i="1">
                        <a:latin typeface="Cambria Math" panose="02040503050406030204" pitchFamily="18" charset="0"/>
                      </a:rPr>
                      <m:t>𝐾𝐴𝑙</m:t>
                    </m:r>
                    <m:sSub>
                      <m:sSubPr>
                        <m:ctrlPr>
                          <a:rPr lang="en-US" i="1">
                            <a:latin typeface="Cambria Math" panose="02040503050406030204" pitchFamily="18" charset="0"/>
                          </a:rPr>
                        </m:ctrlPr>
                      </m:sSubPr>
                      <m:e>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𝑆𝑂</m:t>
                                </m:r>
                              </m:e>
                              <m:sub>
                                <m:r>
                                  <a:rPr lang="en-US" i="1">
                                    <a:latin typeface="Cambria Math" panose="02040503050406030204" pitchFamily="18" charset="0"/>
                                  </a:rPr>
                                  <m:t>4</m:t>
                                </m:r>
                              </m:sub>
                            </m:sSub>
                          </m:e>
                        </m:d>
                      </m:e>
                      <m:sub>
                        <m:r>
                          <a:rPr lang="en-US" i="1">
                            <a:latin typeface="Cambria Math" panose="02040503050406030204" pitchFamily="18" charset="0"/>
                          </a:rPr>
                          <m:t>2</m:t>
                        </m:r>
                      </m:sub>
                    </m:sSub>
                    <m:r>
                      <a:rPr lang="en-US" i="1">
                        <a:latin typeface="Cambria Math" panose="02040503050406030204" pitchFamily="18" charset="0"/>
                      </a:rPr>
                      <m:t>.12</m:t>
                    </m:r>
                    <m:sSub>
                      <m:sSubPr>
                        <m:ctrlPr>
                          <a:rPr lang="en-US" i="1">
                            <a:latin typeface="Cambria Math" panose="02040503050406030204" pitchFamily="18" charset="0"/>
                          </a:rPr>
                        </m:ctrlPr>
                      </m:sSubPr>
                      <m:e>
                        <m:r>
                          <a:rPr lang="en-US" i="1">
                            <a:latin typeface="Cambria Math" panose="02040503050406030204" pitchFamily="18" charset="0"/>
                          </a:rPr>
                          <m:t>𝐻</m:t>
                        </m:r>
                      </m:e>
                      <m:sub>
                        <m:r>
                          <a:rPr lang="en-US" i="1">
                            <a:latin typeface="Cambria Math" panose="02040503050406030204" pitchFamily="18" charset="0"/>
                          </a:rPr>
                          <m:t>2</m:t>
                        </m:r>
                      </m:sub>
                    </m:sSub>
                    <m:sSub>
                      <m:sSubPr>
                        <m:ctrlPr>
                          <a:rPr lang="en-US" i="1">
                            <a:latin typeface="Cambria Math" panose="02040503050406030204" pitchFamily="18" charset="0"/>
                          </a:rPr>
                        </m:ctrlPr>
                      </m:sSubPr>
                      <m:e>
                        <m:r>
                          <a:rPr lang="en-US" i="1">
                            <a:latin typeface="Cambria Math" panose="02040503050406030204" pitchFamily="18" charset="0"/>
                          </a:rPr>
                          <m:t>𝑂</m:t>
                        </m:r>
                      </m:e>
                      <m:sub>
                        <m:r>
                          <a:rPr lang="en-US" i="1">
                            <a:latin typeface="Cambria Math" panose="02040503050406030204" pitchFamily="18" charset="0"/>
                          </a:rPr>
                          <m:t>(</m:t>
                        </m:r>
                        <m:r>
                          <a:rPr lang="en-US" i="1">
                            <a:latin typeface="Cambria Math" panose="02040503050406030204" pitchFamily="18" charset="0"/>
                          </a:rPr>
                          <m:t>𝑆</m:t>
                        </m:r>
                        <m:r>
                          <a:rPr lang="en-US" i="1">
                            <a:latin typeface="Cambria Math" panose="02040503050406030204" pitchFamily="18" charset="0"/>
                          </a:rPr>
                          <m:t>)</m:t>
                        </m:r>
                      </m:sub>
                    </m:sSub>
                  </m:oMath>
                </a14:m>
                <a:endParaRPr lang="en-US" dirty="0"/>
              </a:p>
              <a:p>
                <a:endParaRPr lang="en-US" dirty="0"/>
              </a:p>
            </p:txBody>
          </p:sp>
        </mc:Choice>
        <mc:Fallback xmlns="">
          <p:sp>
            <p:nvSpPr>
              <p:cNvPr id="3" name="Content Placeholder 2">
                <a:extLst>
                  <a:ext uri="{FF2B5EF4-FFF2-40B4-BE49-F238E27FC236}">
                    <a16:creationId xmlns:a16="http://schemas.microsoft.com/office/drawing/2014/main" id="{BF885D6F-0D74-4F40-A834-468D29FDA035}"/>
                  </a:ext>
                </a:extLst>
              </p:cNvPr>
              <p:cNvSpPr>
                <a:spLocks noGrp="1" noRot="1" noChangeAspect="1" noMove="1" noResize="1" noEditPoints="1" noAdjustHandles="1" noChangeArrowheads="1" noChangeShapeType="1" noTextEdit="1"/>
              </p:cNvSpPr>
              <p:nvPr>
                <p:ph idx="1"/>
              </p:nvPr>
            </p:nvSpPr>
            <p:spPr>
              <a:xfrm>
                <a:off x="677333" y="2160589"/>
                <a:ext cx="8911509" cy="4087811"/>
              </a:xfrm>
              <a:blipFill>
                <a:blip r:embed="rId2"/>
                <a:stretch>
                  <a:fillRect l="-137" t="-894"/>
                </a:stretch>
              </a:blipFill>
            </p:spPr>
            <p:txBody>
              <a:bodyPr/>
              <a:lstStyle/>
              <a:p>
                <a:r>
                  <a:rPr lang="en-US">
                    <a:noFill/>
                  </a:rPr>
                  <a:t> </a:t>
                </a:r>
              </a:p>
            </p:txBody>
          </p:sp>
        </mc:Fallback>
      </mc:AlternateContent>
    </p:spTree>
    <p:extLst>
      <p:ext uri="{BB962C8B-B14F-4D97-AF65-F5344CB8AC3E}">
        <p14:creationId xmlns:p14="http://schemas.microsoft.com/office/powerpoint/2010/main" val="2232194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F0F2F5CB-67CE-4EB8-80E1-D6C6C9F07877}"/>
                  </a:ext>
                </a:extLst>
              </p:cNvPr>
              <p:cNvSpPr>
                <a:spLocks noGrp="1"/>
              </p:cNvSpPr>
              <p:nvPr>
                <p:ph idx="1"/>
              </p:nvPr>
            </p:nvSpPr>
            <p:spPr>
              <a:xfrm>
                <a:off x="640264" y="1235677"/>
                <a:ext cx="8596668" cy="4805686"/>
              </a:xfrm>
            </p:spPr>
            <p:txBody>
              <a:bodyPr/>
              <a:lstStyle/>
              <a:p>
                <a:r>
                  <a:rPr lang="en-US" dirty="0"/>
                  <a:t>The overall balanced chemical reaction for the conversion of aluminum to Alum, shown below, can be obtained by adding together the balanced chemical equation </a:t>
                </a:r>
                <a:r>
                  <a:rPr lang="en-US" dirty="0" err="1"/>
                  <a:t>og</a:t>
                </a:r>
                <a:r>
                  <a:rPr lang="en-US" dirty="0"/>
                  <a:t> each step.</a:t>
                </a:r>
              </a:p>
              <a:p>
                <a14:m>
                  <m:oMath xmlns:m="http://schemas.openxmlformats.org/officeDocument/2006/math">
                    <m:r>
                      <a:rPr lang="en-US" i="1">
                        <a:latin typeface="Cambria Math" panose="02040503050406030204" pitchFamily="18" charset="0"/>
                      </a:rPr>
                      <m:t>2</m:t>
                    </m:r>
                    <m:sSub>
                      <m:sSubPr>
                        <m:ctrlPr>
                          <a:rPr lang="en-US" i="1">
                            <a:latin typeface="Cambria Math" panose="02040503050406030204" pitchFamily="18" charset="0"/>
                          </a:rPr>
                        </m:ctrlPr>
                      </m:sSubPr>
                      <m:e>
                        <m:r>
                          <a:rPr lang="en-US" i="1">
                            <a:latin typeface="Cambria Math" panose="02040503050406030204" pitchFamily="18" charset="0"/>
                          </a:rPr>
                          <m:t>𝐴𝑙</m:t>
                        </m:r>
                      </m:e>
                      <m:sub>
                        <m:d>
                          <m:dPr>
                            <m:ctrlPr>
                              <a:rPr lang="en-US" i="1">
                                <a:latin typeface="Cambria Math" panose="02040503050406030204" pitchFamily="18" charset="0"/>
                              </a:rPr>
                            </m:ctrlPr>
                          </m:dPr>
                          <m:e>
                            <m:r>
                              <a:rPr lang="en-US" i="1">
                                <a:latin typeface="Cambria Math" panose="02040503050406030204" pitchFamily="18" charset="0"/>
                              </a:rPr>
                              <m:t>𝑆</m:t>
                            </m:r>
                          </m:e>
                        </m:d>
                      </m:sub>
                    </m:sSub>
                    <m:r>
                      <a:rPr lang="en-US" i="1">
                        <a:latin typeface="Cambria Math" panose="02040503050406030204" pitchFamily="18" charset="0"/>
                      </a:rPr>
                      <m:t>+2</m:t>
                    </m:r>
                    <m:r>
                      <a:rPr lang="en-US" i="1">
                        <a:latin typeface="Cambria Math" panose="02040503050406030204" pitchFamily="18" charset="0"/>
                      </a:rPr>
                      <m:t>𝐾𝑂</m:t>
                    </m:r>
                    <m:sSub>
                      <m:sSubPr>
                        <m:ctrlPr>
                          <a:rPr lang="en-US" i="1">
                            <a:latin typeface="Cambria Math" panose="02040503050406030204" pitchFamily="18" charset="0"/>
                          </a:rPr>
                        </m:ctrlPr>
                      </m:sSubPr>
                      <m:e>
                        <m:r>
                          <a:rPr lang="en-US" i="1">
                            <a:latin typeface="Cambria Math" panose="02040503050406030204" pitchFamily="18" charset="0"/>
                          </a:rPr>
                          <m:t>𝐻</m:t>
                        </m:r>
                      </m:e>
                      <m:sub>
                        <m:d>
                          <m:dPr>
                            <m:ctrlPr>
                              <a:rPr lang="en-US" i="1">
                                <a:latin typeface="Cambria Math" panose="02040503050406030204" pitchFamily="18" charset="0"/>
                              </a:rPr>
                            </m:ctrlPr>
                          </m:dPr>
                          <m:e>
                            <m:r>
                              <a:rPr lang="en-US" i="1">
                                <a:latin typeface="Cambria Math" panose="02040503050406030204" pitchFamily="18" charset="0"/>
                              </a:rPr>
                              <m:t>𝑎𝑞</m:t>
                            </m:r>
                          </m:e>
                        </m:d>
                      </m:sub>
                    </m:sSub>
                    <m:r>
                      <a:rPr lang="en-US" i="1">
                        <a:latin typeface="Cambria Math" panose="02040503050406030204" pitchFamily="18" charset="0"/>
                      </a:rPr>
                      <m:t>+22</m:t>
                    </m:r>
                    <m:sSub>
                      <m:sSubPr>
                        <m:ctrlPr>
                          <a:rPr lang="en-US" i="1">
                            <a:latin typeface="Cambria Math" panose="02040503050406030204" pitchFamily="18" charset="0"/>
                          </a:rPr>
                        </m:ctrlPr>
                      </m:sSubPr>
                      <m:e>
                        <m:r>
                          <a:rPr lang="en-US" i="1">
                            <a:latin typeface="Cambria Math" panose="02040503050406030204" pitchFamily="18" charset="0"/>
                          </a:rPr>
                          <m:t>𝐻</m:t>
                        </m:r>
                      </m:e>
                      <m:sub>
                        <m:r>
                          <a:rPr lang="en-US" i="1">
                            <a:latin typeface="Cambria Math" panose="02040503050406030204" pitchFamily="18" charset="0"/>
                          </a:rPr>
                          <m:t>2</m:t>
                        </m:r>
                      </m:sub>
                    </m:sSub>
                    <m:sSub>
                      <m:sSubPr>
                        <m:ctrlPr>
                          <a:rPr lang="en-US" i="1">
                            <a:latin typeface="Cambria Math" panose="02040503050406030204" pitchFamily="18" charset="0"/>
                          </a:rPr>
                        </m:ctrlPr>
                      </m:sSubPr>
                      <m:e>
                        <m:r>
                          <a:rPr lang="en-US" i="1">
                            <a:latin typeface="Cambria Math" panose="02040503050406030204" pitchFamily="18" charset="0"/>
                          </a:rPr>
                          <m:t>𝑂</m:t>
                        </m:r>
                      </m:e>
                      <m:sub>
                        <m:d>
                          <m:dPr>
                            <m:ctrlPr>
                              <a:rPr lang="en-US" i="1">
                                <a:latin typeface="Cambria Math" panose="02040503050406030204" pitchFamily="18" charset="0"/>
                              </a:rPr>
                            </m:ctrlPr>
                          </m:dPr>
                          <m:e>
                            <m:r>
                              <a:rPr lang="en-US" i="1">
                                <a:latin typeface="Cambria Math" panose="02040503050406030204" pitchFamily="18" charset="0"/>
                              </a:rPr>
                              <m:t>𝐼</m:t>
                            </m:r>
                          </m:e>
                        </m:d>
                      </m:sub>
                    </m:sSub>
                    <m:r>
                      <a:rPr lang="en-US" i="1">
                        <a:latin typeface="Cambria Math" panose="02040503050406030204" pitchFamily="18" charset="0"/>
                      </a:rPr>
                      <m:t>+4</m:t>
                    </m:r>
                    <m:sSub>
                      <m:sSubPr>
                        <m:ctrlPr>
                          <a:rPr lang="en-US" i="1">
                            <a:latin typeface="Cambria Math" panose="02040503050406030204" pitchFamily="18" charset="0"/>
                          </a:rPr>
                        </m:ctrlPr>
                      </m:sSubPr>
                      <m:e>
                        <m:r>
                          <a:rPr lang="en-US" i="1">
                            <a:latin typeface="Cambria Math" panose="02040503050406030204" pitchFamily="18" charset="0"/>
                          </a:rPr>
                          <m:t>𝐻</m:t>
                        </m:r>
                      </m:e>
                      <m:sub>
                        <m:r>
                          <a:rPr lang="en-US" i="1">
                            <a:latin typeface="Cambria Math" panose="02040503050406030204" pitchFamily="18" charset="0"/>
                          </a:rPr>
                          <m:t>2</m:t>
                        </m:r>
                      </m:sub>
                    </m:sSub>
                    <m:sSub>
                      <m:sSubPr>
                        <m:ctrlPr>
                          <a:rPr lang="en-US" i="1">
                            <a:latin typeface="Cambria Math" panose="02040503050406030204" pitchFamily="18" charset="0"/>
                          </a:rPr>
                        </m:ctrlPr>
                      </m:sSubPr>
                      <m:e>
                        <m:r>
                          <a:rPr lang="en-US" i="1">
                            <a:latin typeface="Cambria Math" panose="02040503050406030204" pitchFamily="18" charset="0"/>
                          </a:rPr>
                          <m:t>𝑆𝑂</m:t>
                        </m:r>
                      </m:e>
                      <m:sub>
                        <m:r>
                          <a:rPr lang="en-US" i="1">
                            <a:latin typeface="Cambria Math" panose="02040503050406030204" pitchFamily="18" charset="0"/>
                          </a:rPr>
                          <m:t>4</m:t>
                        </m:r>
                        <m:d>
                          <m:dPr>
                            <m:ctrlPr>
                              <a:rPr lang="en-US" i="1">
                                <a:latin typeface="Cambria Math" panose="02040503050406030204" pitchFamily="18" charset="0"/>
                              </a:rPr>
                            </m:ctrlPr>
                          </m:dPr>
                          <m:e>
                            <m:r>
                              <a:rPr lang="en-US" i="1">
                                <a:latin typeface="Cambria Math" panose="02040503050406030204" pitchFamily="18" charset="0"/>
                              </a:rPr>
                              <m:t>𝑎𝑞</m:t>
                            </m:r>
                          </m:e>
                        </m:d>
                      </m:sub>
                    </m:sSub>
                    <m:r>
                      <a:rPr lang="en-US" i="1">
                        <a:latin typeface="Cambria Math" panose="02040503050406030204" pitchFamily="18" charset="0"/>
                      </a:rPr>
                      <m:t>→2</m:t>
                    </m:r>
                    <m:r>
                      <a:rPr lang="en-US" i="1">
                        <a:latin typeface="Cambria Math" panose="02040503050406030204" pitchFamily="18" charset="0"/>
                      </a:rPr>
                      <m:t>𝐾𝐴𝑙</m:t>
                    </m:r>
                    <m:sSub>
                      <m:sSubPr>
                        <m:ctrlPr>
                          <a:rPr lang="en-US" i="1">
                            <a:latin typeface="Cambria Math" panose="02040503050406030204" pitchFamily="18" charset="0"/>
                          </a:rPr>
                        </m:ctrlPr>
                      </m:sSubPr>
                      <m:e>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𝑆𝑂</m:t>
                                </m:r>
                              </m:e>
                              <m:sub>
                                <m:r>
                                  <a:rPr lang="en-US" i="1">
                                    <a:latin typeface="Cambria Math" panose="02040503050406030204" pitchFamily="18" charset="0"/>
                                  </a:rPr>
                                  <m:t>4</m:t>
                                </m:r>
                              </m:sub>
                            </m:sSub>
                          </m:e>
                        </m:d>
                      </m:e>
                      <m:sub>
                        <m:r>
                          <a:rPr lang="en-US" i="1">
                            <a:latin typeface="Cambria Math" panose="02040503050406030204" pitchFamily="18" charset="0"/>
                          </a:rPr>
                          <m:t>2</m:t>
                        </m:r>
                      </m:sub>
                    </m:sSub>
                    <m:r>
                      <a:rPr lang="en-US" i="1">
                        <a:latin typeface="Cambria Math" panose="02040503050406030204" pitchFamily="18" charset="0"/>
                      </a:rPr>
                      <m:t>.12</m:t>
                    </m:r>
                    <m:sSub>
                      <m:sSubPr>
                        <m:ctrlPr>
                          <a:rPr lang="en-US" i="1">
                            <a:latin typeface="Cambria Math" panose="02040503050406030204" pitchFamily="18" charset="0"/>
                          </a:rPr>
                        </m:ctrlPr>
                      </m:sSubPr>
                      <m:e>
                        <m:r>
                          <a:rPr lang="en-US" i="1">
                            <a:latin typeface="Cambria Math" panose="02040503050406030204" pitchFamily="18" charset="0"/>
                          </a:rPr>
                          <m:t>𝐻</m:t>
                        </m:r>
                      </m:e>
                      <m:sub>
                        <m:r>
                          <a:rPr lang="en-US" i="1">
                            <a:latin typeface="Cambria Math" panose="02040503050406030204" pitchFamily="18" charset="0"/>
                          </a:rPr>
                          <m:t>2</m:t>
                        </m:r>
                      </m:sub>
                    </m:sSub>
                    <m:sSub>
                      <m:sSubPr>
                        <m:ctrlPr>
                          <a:rPr lang="en-US" i="1">
                            <a:latin typeface="Cambria Math" panose="02040503050406030204" pitchFamily="18" charset="0"/>
                          </a:rPr>
                        </m:ctrlPr>
                      </m:sSubPr>
                      <m:e>
                        <m:r>
                          <a:rPr lang="en-US" i="1">
                            <a:latin typeface="Cambria Math" panose="02040503050406030204" pitchFamily="18" charset="0"/>
                          </a:rPr>
                          <m:t>𝑂</m:t>
                        </m:r>
                      </m:e>
                      <m:sub>
                        <m:d>
                          <m:dPr>
                            <m:ctrlPr>
                              <a:rPr lang="en-US" i="1">
                                <a:latin typeface="Cambria Math" panose="02040503050406030204" pitchFamily="18" charset="0"/>
                              </a:rPr>
                            </m:ctrlPr>
                          </m:dPr>
                          <m:e>
                            <m:r>
                              <a:rPr lang="en-US" i="1">
                                <a:latin typeface="Cambria Math" panose="02040503050406030204" pitchFamily="18" charset="0"/>
                              </a:rPr>
                              <m:t>𝑆</m:t>
                            </m:r>
                          </m:e>
                        </m:d>
                      </m:sub>
                    </m:sSub>
                    <m:r>
                      <a:rPr lang="en-US" i="1">
                        <a:latin typeface="Cambria Math" panose="02040503050406030204" pitchFamily="18" charset="0"/>
                      </a:rPr>
                      <m:t>+3</m:t>
                    </m:r>
                    <m:sSub>
                      <m:sSubPr>
                        <m:ctrlPr>
                          <a:rPr lang="en-US" i="1">
                            <a:latin typeface="Cambria Math" panose="02040503050406030204" pitchFamily="18" charset="0"/>
                          </a:rPr>
                        </m:ctrlPr>
                      </m:sSubPr>
                      <m:e>
                        <m:r>
                          <a:rPr lang="en-US" i="1">
                            <a:latin typeface="Cambria Math" panose="02040503050406030204" pitchFamily="18" charset="0"/>
                          </a:rPr>
                          <m:t>𝐻</m:t>
                        </m:r>
                      </m:e>
                      <m:sub>
                        <m:r>
                          <a:rPr lang="en-US" i="1">
                            <a:latin typeface="Cambria Math" panose="02040503050406030204" pitchFamily="18" charset="0"/>
                          </a:rPr>
                          <m:t>2</m:t>
                        </m:r>
                        <m:d>
                          <m:dPr>
                            <m:ctrlPr>
                              <a:rPr lang="en-US" i="1">
                                <a:latin typeface="Cambria Math" panose="02040503050406030204" pitchFamily="18" charset="0"/>
                              </a:rPr>
                            </m:ctrlPr>
                          </m:dPr>
                          <m:e>
                            <m:r>
                              <a:rPr lang="en-US" i="1">
                                <a:latin typeface="Cambria Math" panose="02040503050406030204" pitchFamily="18" charset="0"/>
                              </a:rPr>
                              <m:t>𝑔</m:t>
                            </m:r>
                          </m:e>
                        </m:d>
                      </m:sub>
                    </m:sSub>
                  </m:oMath>
                </a14:m>
                <a:endParaRPr lang="en-US" dirty="0"/>
              </a:p>
              <a:p>
                <a:r>
                  <a:rPr lang="en-US" dirty="0"/>
                  <a:t>The second and third weeks of this exercise will be devoted to characterize the Alum. Alum is an ionic compound, hence its melting and boiling points are likely to be too high to be conveniently measured.  Also, most spectroscopic methods would not yield useful information. Therefore, we will rely on chemical means to show that we did, in fact, form Alum in our reaction. This procedure duplicates how chemists characterized chemical reactions until the late 20</a:t>
                </a:r>
                <a:r>
                  <a:rPr lang="en-US" baseline="30000" dirty="0"/>
                  <a:t>th</a:t>
                </a:r>
                <a:r>
                  <a:rPr lang="en-US" dirty="0"/>
                  <a:t> century, and in some cases chemical means of characterization are still the only methods available.</a:t>
                </a:r>
              </a:p>
              <a:p>
                <a:endParaRPr lang="en-US" dirty="0"/>
              </a:p>
            </p:txBody>
          </p:sp>
        </mc:Choice>
        <mc:Fallback xmlns="">
          <p:sp>
            <p:nvSpPr>
              <p:cNvPr id="3" name="Content Placeholder 2">
                <a:extLst>
                  <a:ext uri="{FF2B5EF4-FFF2-40B4-BE49-F238E27FC236}">
                    <a16:creationId xmlns:a16="http://schemas.microsoft.com/office/drawing/2014/main" id="{F0F2F5CB-67CE-4EB8-80E1-D6C6C9F07877}"/>
                  </a:ext>
                </a:extLst>
              </p:cNvPr>
              <p:cNvSpPr>
                <a:spLocks noGrp="1" noRot="1" noChangeAspect="1" noMove="1" noResize="1" noEditPoints="1" noAdjustHandles="1" noChangeArrowheads="1" noChangeShapeType="1" noTextEdit="1"/>
              </p:cNvSpPr>
              <p:nvPr>
                <p:ph idx="1"/>
              </p:nvPr>
            </p:nvSpPr>
            <p:spPr>
              <a:xfrm>
                <a:off x="640264" y="1235677"/>
                <a:ext cx="8596668" cy="4805686"/>
              </a:xfrm>
              <a:blipFill>
                <a:blip r:embed="rId2"/>
                <a:stretch>
                  <a:fillRect l="-142" t="-888" r="-1064"/>
                </a:stretch>
              </a:blipFill>
            </p:spPr>
            <p:txBody>
              <a:bodyPr/>
              <a:lstStyle/>
              <a:p>
                <a:r>
                  <a:rPr lang="en-US">
                    <a:noFill/>
                  </a:rPr>
                  <a:t> </a:t>
                </a:r>
              </a:p>
            </p:txBody>
          </p:sp>
        </mc:Fallback>
      </mc:AlternateContent>
    </p:spTree>
    <p:extLst>
      <p:ext uri="{BB962C8B-B14F-4D97-AF65-F5344CB8AC3E}">
        <p14:creationId xmlns:p14="http://schemas.microsoft.com/office/powerpoint/2010/main" val="5288208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6</TotalTime>
  <Words>744</Words>
  <Application>Microsoft Office PowerPoint</Application>
  <PresentationFormat>Widescreen</PresentationFormat>
  <Paragraphs>54</Paragraphs>
  <Slides>8</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8</vt:i4>
      </vt:variant>
    </vt:vector>
  </HeadingPairs>
  <TitlesOfParts>
    <vt:vector size="17" baseType="lpstr">
      <vt:lpstr>Arial</vt:lpstr>
      <vt:lpstr>Calibri</vt:lpstr>
      <vt:lpstr>Calibri Light</vt:lpstr>
      <vt:lpstr>Cambria Math</vt:lpstr>
      <vt:lpstr>Times New Roman</vt:lpstr>
      <vt:lpstr>Trebuchet MS</vt:lpstr>
      <vt:lpstr>Wingdings 3</vt:lpstr>
      <vt:lpstr>Office Theme</vt:lpstr>
      <vt:lpstr>Facet</vt:lpstr>
      <vt:lpstr>Inorganic Chemistry Practical II </vt:lpstr>
      <vt:lpstr>Experiment No. (2) </vt:lpstr>
      <vt:lpstr>PowerPoint Presentation</vt:lpstr>
      <vt:lpstr>PowerPoint Presentation</vt:lpstr>
      <vt:lpstr>PowerPoint Presentation</vt:lpstr>
      <vt:lpstr>Questions: </vt:lpstr>
      <vt:lpstr>Another Method to Prepare KAl(SO4)2.12H2O: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Inorganic Chemistry Practical II </dc:title>
  <dc:creator>Salih Al-Jumaili</dc:creator>
  <cp:lastModifiedBy>Salih Al-Jumaili</cp:lastModifiedBy>
  <cp:revision>10</cp:revision>
  <dcterms:created xsi:type="dcterms:W3CDTF">2018-12-25T19:27:21Z</dcterms:created>
  <dcterms:modified xsi:type="dcterms:W3CDTF">2018-12-25T19:33:59Z</dcterms:modified>
</cp:coreProperties>
</file>