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5" r:id="rId3"/>
    <p:sldId id="256" r:id="rId4"/>
    <p:sldId id="257" r:id="rId5"/>
    <p:sldId id="258" r:id="rId6"/>
    <p:sldId id="259" r:id="rId7"/>
    <p:sldId id="260" r:id="rId8"/>
    <p:sldId id="261"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52" d="100"/>
          <a:sy n="52" d="100"/>
        </p:scale>
        <p:origin x="68"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D2090-A034-4E80-ACEC-99FF5C4391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0AAAF9-28DA-43F5-BB84-5B7A233636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9E6DDD-3CA0-4F16-BB61-1655082BD254}"/>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6A27AADC-B4AD-40F6-8FF1-4B00B8457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ED3F37-9E55-4921-9F53-7D2DA976BFE2}"/>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3081856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ACD3F-C29F-4CC8-9C22-C006ED6F9B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F1FC25-595D-4E10-8B57-9F9D48C9E2E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42EC5-EFEE-4980-A8C4-F147E42922AA}"/>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95DB251C-271A-4B2B-94A5-770EA6BAD1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8878DF-398B-4866-8745-2732E9866617}"/>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126378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4593EC-C687-444D-9420-DBAE4A5314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90DF4D-B35C-466D-8973-E7E540E36D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4C7EF6-7F90-4F46-9C29-54CF2160159D}"/>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A0950AD5-5C3F-4EB8-9AD5-0DD1099A98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BE1330-3B75-4A4F-9C72-48B5FCD12F00}"/>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2448774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53497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1816258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417534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EC2D24-6623-4BE9-B308-214EEC2ED6A5}" type="datetimeFigureOut">
              <a:rPr lang="en-US" smtClean="0"/>
              <a:t>12/25/2018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663054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EC2D24-6623-4BE9-B308-214EEC2ED6A5}" type="datetimeFigureOut">
              <a:rPr lang="en-US" smtClean="0"/>
              <a:t>12/25/2018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188646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EC2D24-6623-4BE9-B308-214EEC2ED6A5}" type="datetimeFigureOut">
              <a:rPr lang="en-US" smtClean="0"/>
              <a:t>12/25/2018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0118144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EC2D24-6623-4BE9-B308-214EEC2ED6A5}" type="datetimeFigureOut">
              <a:rPr lang="en-US" smtClean="0"/>
              <a:t>12/25/2018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9897783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EC2D24-6623-4BE9-B308-214EEC2ED6A5}" type="datetimeFigureOut">
              <a:rPr lang="en-US" smtClean="0"/>
              <a:t>12/25/2018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3019761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B622-78DF-44DB-BAF0-EA86C20FA0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01EECD-64ED-4353-8EAB-243CF6234B2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74FCB3-0894-452D-8C6A-8631F7C5CA59}"/>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6115E517-0898-4C6C-9539-50D48150AF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29EE4-5839-492C-A400-AA43B52A2FBF}"/>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3730694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EC2D24-6623-4BE9-B308-214EEC2ED6A5}" type="datetimeFigureOut">
              <a:rPr lang="en-US" smtClean="0"/>
              <a:t>12/25/2018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3190967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3605223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13684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7573298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92926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062437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8047277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1382008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CECF8-146A-4EC3-B942-D9041450BA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620704-54A3-4B4C-B013-2A21BBE009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908AA0-0F13-43CC-AD4D-7C22DB5C0A98}"/>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AE509190-1DA5-41F8-AB8F-3B6E462CC5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71B217-566A-4501-988C-2D6B9DC90FF4}"/>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354162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FF28D-D4CB-4041-89C3-90BA8D1FD1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0CD4A2-10E7-44DD-B095-E3D3F379CA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691DC6-814E-4456-B653-2EC6941BF06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0F81FD-412D-4629-8579-508DF504EDC2}"/>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6" name="Footer Placeholder 5">
            <a:extLst>
              <a:ext uri="{FF2B5EF4-FFF2-40B4-BE49-F238E27FC236}">
                <a16:creationId xmlns:a16="http://schemas.microsoft.com/office/drawing/2014/main" id="{74AC0C74-EEAE-4F3F-9C2A-0D1B761A61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2C64B2-E051-432C-9A67-2FF25DB35D22}"/>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1483139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3F07B-2105-4F68-8A9A-9497D6C881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91B5E1-1E55-4F28-BCCF-5C006CA32F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32AA2A-0825-4A8D-81E4-CBE6EEE925F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E9E7CE-38EC-4795-9396-F465A815B1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BF038FA-F52B-4EF7-A32D-2515B651113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03D1A-D67B-4BDC-894F-C7E415C1344C}"/>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8" name="Footer Placeholder 7">
            <a:extLst>
              <a:ext uri="{FF2B5EF4-FFF2-40B4-BE49-F238E27FC236}">
                <a16:creationId xmlns:a16="http://schemas.microsoft.com/office/drawing/2014/main" id="{42F7A79B-6617-4CE0-B357-8DC306F1D9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BF3DB5-CB77-4CA1-998D-E264BAB8920C}"/>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1606245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8FE7C-02D8-4870-B476-98384DBBD1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203A58-7FAF-4B94-AAAE-64EDC3AFEDC9}"/>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4" name="Footer Placeholder 3">
            <a:extLst>
              <a:ext uri="{FF2B5EF4-FFF2-40B4-BE49-F238E27FC236}">
                <a16:creationId xmlns:a16="http://schemas.microsoft.com/office/drawing/2014/main" id="{B5B1C592-CD4D-48D2-885E-D0FAF7AF4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C24EBF-ABAB-4892-9854-CE9382DD5742}"/>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2328588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98F001-1BE6-4741-8894-D59ADED4D75E}"/>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3" name="Footer Placeholder 2">
            <a:extLst>
              <a:ext uri="{FF2B5EF4-FFF2-40B4-BE49-F238E27FC236}">
                <a16:creationId xmlns:a16="http://schemas.microsoft.com/office/drawing/2014/main" id="{9308097C-F668-4113-8E20-E1343517BE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BAF625-C33E-494C-BE8A-BFB81F8D11B9}"/>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49335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4202F-A4C8-42CB-932F-C5FF280C7F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9ECB0C-71D4-47BC-8F6F-B82AF6761A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8DC0A3-EB19-4D8D-A612-D028016DF3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54DC62-EBEA-4E9F-88B1-98405853E057}"/>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6" name="Footer Placeholder 5">
            <a:extLst>
              <a:ext uri="{FF2B5EF4-FFF2-40B4-BE49-F238E27FC236}">
                <a16:creationId xmlns:a16="http://schemas.microsoft.com/office/drawing/2014/main" id="{ADB05973-9804-44B3-82DE-0B3242483A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EB2797-A42E-4E51-A654-FFC8DD62F919}"/>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4226170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87C6C-3375-48F0-9CD1-771A2E8135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0B62D8-8E6A-44E2-A34F-52B2CA6FBB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B81BB0-01AB-4E83-8CA9-AF00950FDF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F381D7B-DC1A-4C4D-9278-A45B4F36F5ED}"/>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6" name="Footer Placeholder 5">
            <a:extLst>
              <a:ext uri="{FF2B5EF4-FFF2-40B4-BE49-F238E27FC236}">
                <a16:creationId xmlns:a16="http://schemas.microsoft.com/office/drawing/2014/main" id="{3C47337F-E770-4EE2-85CC-57C86F29E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038CCF-9EB5-43ED-A654-AAC903C8A4BD}"/>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661451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1CCFEA-6A7C-4FDE-8B0C-6208D9FEF6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528314-487E-42BF-9C23-4FFBE1B460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4F6CAC-6A3C-4B93-BB38-3A6F56287E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BD591F80-491D-4C49-958A-765BD2871C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1A7D76-A401-4B7A-BE1A-22C1848941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B8081-520B-446B-BAA5-72248500656A}" type="slidenum">
              <a:rPr lang="en-US" smtClean="0"/>
              <a:t>‹#›</a:t>
            </a:fld>
            <a:endParaRPr lang="en-US"/>
          </a:p>
        </p:txBody>
      </p:sp>
    </p:spTree>
    <p:extLst>
      <p:ext uri="{BB962C8B-B14F-4D97-AF65-F5344CB8AC3E}">
        <p14:creationId xmlns:p14="http://schemas.microsoft.com/office/powerpoint/2010/main" val="4285768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EC2D24-6623-4BE9-B308-214EEC2ED6A5}" type="datetimeFigureOut">
              <a:rPr lang="en-US" smtClean="0"/>
              <a:t>12/25/2018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8A91C44-DEDC-47A7-AE58-F3E3527D4998}" type="slidenum">
              <a:rPr lang="en-US" smtClean="0"/>
              <a:t>‹#›</a:t>
            </a:fld>
            <a:endParaRPr lang="en-US"/>
          </a:p>
        </p:txBody>
      </p:sp>
    </p:spTree>
    <p:extLst>
      <p:ext uri="{BB962C8B-B14F-4D97-AF65-F5344CB8AC3E}">
        <p14:creationId xmlns:p14="http://schemas.microsoft.com/office/powerpoint/2010/main" val="15929961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2" name="Group 9">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43" name="Rectangle 2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useBgFill="1">
        <p:nvSpPr>
          <p:cNvPr id="44" name="Rectangle 23">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cxnSp>
        <p:nvCxnSpPr>
          <p:cNvPr id="45" name="Straight Connector 25">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6" name="Straight Connector 27">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47"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Isosceles Triangle 33">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Isosceles Triangle 37">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Freeform: Shape 39">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Title 1">
            <a:extLst>
              <a:ext uri="{FF2B5EF4-FFF2-40B4-BE49-F238E27FC236}">
                <a16:creationId xmlns:a16="http://schemas.microsoft.com/office/drawing/2014/main" id="{7FD169D2-B46B-4A7D-BE77-315B756CCA3C}"/>
              </a:ext>
            </a:extLst>
          </p:cNvPr>
          <p:cNvSpPr>
            <a:spLocks noGrp="1"/>
          </p:cNvSpPr>
          <p:nvPr>
            <p:ph type="ctrTitle"/>
          </p:nvPr>
        </p:nvSpPr>
        <p:spPr>
          <a:xfrm>
            <a:off x="7181723" y="609600"/>
            <a:ext cx="4512989" cy="2227730"/>
          </a:xfrm>
        </p:spPr>
        <p:txBody>
          <a:bodyPr vert="horz" lIns="91440" tIns="45720" rIns="91440" bIns="45720" rtlCol="0" anchor="ctr">
            <a:normAutofit/>
          </a:bodyPr>
          <a:lstStyle/>
          <a:p>
            <a:pPr algn="ctr">
              <a:lnSpc>
                <a:spcPct val="90000"/>
              </a:lnSpc>
            </a:pPr>
            <a:r>
              <a:rPr lang="en-US" sz="3600" b="1" dirty="0">
                <a:solidFill>
                  <a:srgbClr val="FFFFFF"/>
                </a:solidFill>
              </a:rPr>
              <a:t>Inorganic Chemistry</a:t>
            </a:r>
            <a:br>
              <a:rPr lang="en-US" sz="3600" dirty="0">
                <a:solidFill>
                  <a:srgbClr val="FFFFFF"/>
                </a:solidFill>
              </a:rPr>
            </a:br>
            <a:r>
              <a:rPr lang="en-US" sz="3600" b="1" dirty="0">
                <a:solidFill>
                  <a:srgbClr val="FFFFFF"/>
                </a:solidFill>
              </a:rPr>
              <a:t>Practical II</a:t>
            </a:r>
            <a:br>
              <a:rPr lang="en-US" sz="3600">
                <a:solidFill>
                  <a:srgbClr val="FFFFFF"/>
                </a:solidFill>
              </a:rPr>
            </a:br>
            <a:endParaRPr lang="en-US" sz="3600" dirty="0">
              <a:solidFill>
                <a:srgbClr val="FFFFFF"/>
              </a:solidFill>
            </a:endParaRPr>
          </a:p>
        </p:txBody>
      </p:sp>
      <p:pic>
        <p:nvPicPr>
          <p:cNvPr id="53" name="Graphic 6" descr="Flask">
            <a:extLst>
              <a:ext uri="{FF2B5EF4-FFF2-40B4-BE49-F238E27FC236}">
                <a16:creationId xmlns:a16="http://schemas.microsoft.com/office/drawing/2014/main" id="{6A13F8DE-FE0B-49A6-BA89-FCFDBEE5AE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51" y="1545062"/>
            <a:ext cx="3856774" cy="3856774"/>
          </a:xfrm>
          <a:prstGeom prst="rect">
            <a:avLst/>
          </a:prstGeom>
        </p:spPr>
      </p:pic>
      <p:sp>
        <p:nvSpPr>
          <p:cNvPr id="3" name="Subtitle 2">
            <a:extLst>
              <a:ext uri="{FF2B5EF4-FFF2-40B4-BE49-F238E27FC236}">
                <a16:creationId xmlns:a16="http://schemas.microsoft.com/office/drawing/2014/main" id="{A8EDA519-C170-4F8F-916A-134B463FDE59}"/>
              </a:ext>
            </a:extLst>
          </p:cNvPr>
          <p:cNvSpPr>
            <a:spLocks noGrp="1"/>
          </p:cNvSpPr>
          <p:nvPr>
            <p:ph type="subTitle" idx="1"/>
          </p:nvPr>
        </p:nvSpPr>
        <p:spPr>
          <a:xfrm>
            <a:off x="7181725" y="2837329"/>
            <a:ext cx="4512988" cy="3317938"/>
          </a:xfrm>
        </p:spPr>
        <p:txBody>
          <a:bodyPr vert="horz" lIns="91440" tIns="45720" rIns="91440" bIns="45720" rtlCol="0" anchor="t">
            <a:normAutofit lnSpcReduction="10000"/>
          </a:bodyPr>
          <a:lstStyle/>
          <a:p>
            <a:pPr algn="ctr">
              <a:buFont typeface="Wingdings 3" charset="2"/>
              <a:buChar char=""/>
            </a:pPr>
            <a:r>
              <a:rPr lang="en-US" sz="2800" b="1" dirty="0">
                <a:solidFill>
                  <a:srgbClr val="FFFFFF"/>
                </a:solidFill>
              </a:rPr>
              <a:t>The First Course</a:t>
            </a:r>
          </a:p>
          <a:p>
            <a:pPr algn="ctr">
              <a:buFont typeface="Wingdings 3" charset="2"/>
              <a:buChar char=""/>
            </a:pPr>
            <a:r>
              <a:rPr lang="en-US" b="1" dirty="0">
                <a:solidFill>
                  <a:srgbClr val="FFFFFF"/>
                </a:solidFill>
              </a:rPr>
              <a:t>By</a:t>
            </a:r>
            <a:endParaRPr lang="en-US" dirty="0">
              <a:solidFill>
                <a:srgbClr val="FFFFFF"/>
              </a:solidFill>
            </a:endParaRPr>
          </a:p>
          <a:p>
            <a:pPr algn="ctr">
              <a:buFont typeface="Wingdings 3" charset="2"/>
              <a:buChar char=""/>
            </a:pPr>
            <a:r>
              <a:rPr lang="en-US" b="1" dirty="0">
                <a:solidFill>
                  <a:srgbClr val="FFFFFF"/>
                </a:solidFill>
              </a:rPr>
              <a:t>Lecturer Sinan </a:t>
            </a:r>
            <a:r>
              <a:rPr lang="en-US" b="1" dirty="0" err="1">
                <a:solidFill>
                  <a:srgbClr val="FFFFFF"/>
                </a:solidFill>
              </a:rPr>
              <a:t>Midhat</a:t>
            </a:r>
            <a:r>
              <a:rPr lang="en-US" b="1" dirty="0">
                <a:solidFill>
                  <a:srgbClr val="FFFFFF"/>
                </a:solidFill>
              </a:rPr>
              <a:t> Al-</a:t>
            </a:r>
            <a:r>
              <a:rPr lang="en-US" b="1" dirty="0" err="1">
                <a:solidFill>
                  <a:srgbClr val="FFFFFF"/>
                </a:solidFill>
              </a:rPr>
              <a:t>Bayati</a:t>
            </a:r>
            <a:endParaRPr lang="en-US" dirty="0">
              <a:solidFill>
                <a:srgbClr val="FFFFFF"/>
              </a:solidFill>
            </a:endParaRPr>
          </a:p>
          <a:p>
            <a:pPr algn="ctr">
              <a:buFont typeface="Wingdings 3" charset="2"/>
              <a:buChar char=""/>
            </a:pPr>
            <a:r>
              <a:rPr lang="en-US" b="1" dirty="0">
                <a:solidFill>
                  <a:srgbClr val="FFFFFF"/>
                </a:solidFill>
              </a:rPr>
              <a:t>Asst. Prof. </a:t>
            </a:r>
            <a:r>
              <a:rPr lang="en-US" b="1" dirty="0" err="1">
                <a:solidFill>
                  <a:srgbClr val="FFFFFF"/>
                </a:solidFill>
              </a:rPr>
              <a:t>Anaam</a:t>
            </a:r>
            <a:r>
              <a:rPr lang="en-US" b="1" dirty="0">
                <a:solidFill>
                  <a:srgbClr val="FFFFFF"/>
                </a:solidFill>
              </a:rPr>
              <a:t> Majeed Rasheed</a:t>
            </a:r>
            <a:endParaRPr lang="en-US" dirty="0">
              <a:solidFill>
                <a:srgbClr val="FFFFFF"/>
              </a:solidFill>
            </a:endParaRPr>
          </a:p>
          <a:p>
            <a:pPr algn="ctr">
              <a:buFont typeface="Wingdings 3" charset="2"/>
              <a:buChar char=""/>
            </a:pPr>
            <a:r>
              <a:rPr lang="en-US" b="1" dirty="0">
                <a:solidFill>
                  <a:srgbClr val="FFFFFF"/>
                </a:solidFill>
              </a:rPr>
              <a:t>Asst. Lecturer Al-Ameen Bariz Omar</a:t>
            </a:r>
            <a:endParaRPr lang="en-US" dirty="0">
              <a:solidFill>
                <a:srgbClr val="FFFFFF"/>
              </a:solidFill>
            </a:endParaRPr>
          </a:p>
          <a:p>
            <a:pPr algn="ctr">
              <a:buFont typeface="Wingdings 3" charset="2"/>
              <a:buChar char=""/>
            </a:pPr>
            <a:r>
              <a:rPr lang="en-US" b="1" dirty="0">
                <a:solidFill>
                  <a:srgbClr val="FFFFFF"/>
                </a:solidFill>
              </a:rPr>
              <a:t> </a:t>
            </a:r>
            <a:endParaRPr lang="en-US" dirty="0">
              <a:solidFill>
                <a:srgbClr val="FFFFFF"/>
              </a:solidFill>
            </a:endParaRPr>
          </a:p>
          <a:p>
            <a:pPr algn="ctr">
              <a:buFont typeface="Wingdings 3" charset="2"/>
              <a:buChar char=""/>
            </a:pPr>
            <a:r>
              <a:rPr lang="en-US" b="1" dirty="0">
                <a:solidFill>
                  <a:srgbClr val="FFFFFF"/>
                </a:solidFill>
              </a:rPr>
              <a:t>Supervised by:</a:t>
            </a:r>
            <a:endParaRPr lang="en-US" dirty="0">
              <a:solidFill>
                <a:srgbClr val="FFFFFF"/>
              </a:solidFill>
            </a:endParaRPr>
          </a:p>
          <a:p>
            <a:pPr algn="ctr">
              <a:buFont typeface="Wingdings 3" charset="2"/>
              <a:buChar char=""/>
            </a:pPr>
            <a:r>
              <a:rPr lang="en-US" b="1" dirty="0">
                <a:solidFill>
                  <a:srgbClr val="FFFFFF"/>
                </a:solidFill>
              </a:rPr>
              <a:t>Dr. Rehab </a:t>
            </a:r>
            <a:r>
              <a:rPr lang="en-US" b="1" dirty="0" err="1">
                <a:solidFill>
                  <a:srgbClr val="FFFFFF"/>
                </a:solidFill>
              </a:rPr>
              <a:t>AbdulMahdi</a:t>
            </a:r>
            <a:r>
              <a:rPr lang="en-US" b="1" dirty="0">
                <a:solidFill>
                  <a:srgbClr val="FFFFFF"/>
                </a:solidFill>
              </a:rPr>
              <a:t> Al-Hassan</a:t>
            </a:r>
            <a:endParaRPr lang="en-US" dirty="0">
              <a:solidFill>
                <a:srgbClr val="FFFFFF"/>
              </a:solidFill>
            </a:endParaRPr>
          </a:p>
          <a:p>
            <a:pPr algn="l">
              <a:buFont typeface="Wingdings 3" charset="2"/>
              <a:buChar char=""/>
            </a:pPr>
            <a:endParaRPr lang="en-US" dirty="0">
              <a:solidFill>
                <a:srgbClr val="FFFFFF"/>
              </a:solidFill>
            </a:endParaRPr>
          </a:p>
        </p:txBody>
      </p:sp>
    </p:spTree>
    <p:extLst>
      <p:ext uri="{BB962C8B-B14F-4D97-AF65-F5344CB8AC3E}">
        <p14:creationId xmlns:p14="http://schemas.microsoft.com/office/powerpoint/2010/main" val="3983270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5F4CA-41A3-42A0-BA0A-4F7651678329}"/>
              </a:ext>
            </a:extLst>
          </p:cNvPr>
          <p:cNvSpPr>
            <a:spLocks noGrp="1"/>
          </p:cNvSpPr>
          <p:nvPr>
            <p:ph type="ctrTitle"/>
          </p:nvPr>
        </p:nvSpPr>
        <p:spPr>
          <a:xfrm>
            <a:off x="1333502" y="609600"/>
            <a:ext cx="8596668" cy="1320800"/>
          </a:xfrm>
        </p:spPr>
        <p:txBody>
          <a:bodyPr vert="horz" lIns="91440" tIns="45720" rIns="91440" bIns="45720" rtlCol="0" anchor="t">
            <a:normAutofit/>
          </a:bodyPr>
          <a:lstStyle/>
          <a:p>
            <a:pPr algn="l"/>
            <a:r>
              <a:rPr lang="en-US" sz="3600" b="1"/>
              <a:t>Laboratory Reports:</a:t>
            </a:r>
            <a:br>
              <a:rPr lang="en-US" sz="3600"/>
            </a:br>
            <a:endParaRPr lang="en-US" sz="3600"/>
          </a:p>
        </p:txBody>
      </p:sp>
      <p:sp>
        <p:nvSpPr>
          <p:cNvPr id="3" name="Subtitle 2">
            <a:extLst>
              <a:ext uri="{FF2B5EF4-FFF2-40B4-BE49-F238E27FC236}">
                <a16:creationId xmlns:a16="http://schemas.microsoft.com/office/drawing/2014/main" id="{7AB0E9D0-C9B5-4BBD-A9B6-B2FDFF72CF63}"/>
              </a:ext>
            </a:extLst>
          </p:cNvPr>
          <p:cNvSpPr>
            <a:spLocks noGrp="1"/>
          </p:cNvSpPr>
          <p:nvPr>
            <p:ph type="subTitle" idx="1"/>
          </p:nvPr>
        </p:nvSpPr>
        <p:spPr>
          <a:xfrm>
            <a:off x="1333502" y="2160589"/>
            <a:ext cx="8596668" cy="3880773"/>
          </a:xfrm>
        </p:spPr>
        <p:txBody>
          <a:bodyPr vert="horz" lIns="91440" tIns="45720" rIns="91440" bIns="45720" rtlCol="0">
            <a:normAutofit/>
          </a:bodyPr>
          <a:lstStyle/>
          <a:p>
            <a:pPr algn="l">
              <a:lnSpc>
                <a:spcPct val="90000"/>
              </a:lnSpc>
              <a:buFont typeface="Wingdings 3" charset="2"/>
              <a:buChar char=""/>
            </a:pPr>
            <a:r>
              <a:rPr lang="en-US" dirty="0">
                <a:solidFill>
                  <a:schemeClr val="tx1">
                    <a:lumMod val="75000"/>
                    <a:lumOff val="25000"/>
                  </a:schemeClr>
                </a:solidFill>
              </a:rPr>
              <a:t>Each report should include the following:</a:t>
            </a:r>
          </a:p>
          <a:p>
            <a:pPr lvl="0" algn="l">
              <a:lnSpc>
                <a:spcPct val="90000"/>
              </a:lnSpc>
              <a:buFont typeface="Wingdings 3" charset="2"/>
              <a:buChar char=""/>
            </a:pPr>
            <a:r>
              <a:rPr lang="en-US" dirty="0">
                <a:solidFill>
                  <a:schemeClr val="tx1">
                    <a:lumMod val="75000"/>
                    <a:lumOff val="25000"/>
                  </a:schemeClr>
                </a:solidFill>
              </a:rPr>
              <a:t>The title (Name of the Experiment).</a:t>
            </a:r>
          </a:p>
          <a:p>
            <a:pPr lvl="0" algn="l">
              <a:lnSpc>
                <a:spcPct val="90000"/>
              </a:lnSpc>
              <a:buFont typeface="Wingdings 3" charset="2"/>
              <a:buChar char=""/>
            </a:pPr>
            <a:r>
              <a:rPr lang="en-US" dirty="0">
                <a:solidFill>
                  <a:schemeClr val="tx1">
                    <a:lumMod val="75000"/>
                    <a:lumOff val="25000"/>
                  </a:schemeClr>
                </a:solidFill>
              </a:rPr>
              <a:t>Your name, student  participating.</a:t>
            </a:r>
          </a:p>
          <a:p>
            <a:pPr lvl="0" algn="l">
              <a:lnSpc>
                <a:spcPct val="90000"/>
              </a:lnSpc>
              <a:buFont typeface="Wingdings 3" charset="2"/>
              <a:buChar char=""/>
            </a:pPr>
            <a:r>
              <a:rPr lang="en-US" dirty="0">
                <a:solidFill>
                  <a:schemeClr val="tx1">
                    <a:lumMod val="75000"/>
                    <a:lumOff val="25000"/>
                  </a:schemeClr>
                </a:solidFill>
              </a:rPr>
              <a:t>Data.</a:t>
            </a:r>
          </a:p>
          <a:p>
            <a:pPr lvl="0" algn="l">
              <a:lnSpc>
                <a:spcPct val="90000"/>
              </a:lnSpc>
              <a:buFont typeface="Wingdings 3" charset="2"/>
              <a:buChar char=""/>
            </a:pPr>
            <a:r>
              <a:rPr lang="en-US" dirty="0">
                <a:solidFill>
                  <a:schemeClr val="tx1">
                    <a:lumMod val="75000"/>
                    <a:lumOff val="25000"/>
                  </a:schemeClr>
                </a:solidFill>
              </a:rPr>
              <a:t>The theoretical part  of experiment.</a:t>
            </a:r>
          </a:p>
          <a:p>
            <a:pPr lvl="0" algn="l">
              <a:lnSpc>
                <a:spcPct val="90000"/>
              </a:lnSpc>
              <a:buFont typeface="Wingdings 3" charset="2"/>
              <a:buChar char=""/>
            </a:pPr>
            <a:r>
              <a:rPr lang="en-US" dirty="0">
                <a:solidFill>
                  <a:schemeClr val="tx1">
                    <a:lumMod val="75000"/>
                    <a:lumOff val="25000"/>
                  </a:schemeClr>
                </a:solidFill>
              </a:rPr>
              <a:t>Experiment procedure: describe the steps taken the synthesis and isolate your products. Sometimes these steps, which you have actually taken, might be different from the laboratory procedures given to you. You have to express everything in your own words.</a:t>
            </a:r>
          </a:p>
          <a:p>
            <a:pPr lvl="0" algn="l">
              <a:lnSpc>
                <a:spcPct val="90000"/>
              </a:lnSpc>
              <a:buFont typeface="Wingdings 3" charset="2"/>
              <a:buChar char=""/>
            </a:pPr>
            <a:r>
              <a:rPr lang="en-US" dirty="0">
                <a:solidFill>
                  <a:schemeClr val="tx1">
                    <a:lumMod val="75000"/>
                    <a:lumOff val="25000"/>
                  </a:schemeClr>
                </a:solidFill>
              </a:rPr>
              <a:t>Results and calculations.</a:t>
            </a:r>
          </a:p>
          <a:p>
            <a:pPr lvl="0" algn="l">
              <a:lnSpc>
                <a:spcPct val="90000"/>
              </a:lnSpc>
              <a:buFont typeface="Wingdings 3" charset="2"/>
              <a:buChar char=""/>
            </a:pPr>
            <a:r>
              <a:rPr lang="en-US" dirty="0">
                <a:solidFill>
                  <a:schemeClr val="tx1">
                    <a:lumMod val="75000"/>
                    <a:lumOff val="25000"/>
                  </a:schemeClr>
                </a:solidFill>
              </a:rPr>
              <a:t>Discussion.</a:t>
            </a:r>
          </a:p>
          <a:p>
            <a:pPr algn="l">
              <a:lnSpc>
                <a:spcPct val="90000"/>
              </a:lnSpc>
              <a:buFont typeface="Wingdings 3" charset="2"/>
              <a:buChar char=""/>
            </a:pPr>
            <a:endParaRPr lang="en-US" dirty="0">
              <a:solidFill>
                <a:schemeClr val="tx1">
                  <a:lumMod val="75000"/>
                  <a:lumOff val="25000"/>
                </a:schemeClr>
              </a:solidFill>
            </a:endParaRPr>
          </a:p>
        </p:txBody>
      </p:sp>
    </p:spTree>
    <p:extLst>
      <p:ext uri="{BB962C8B-B14F-4D97-AF65-F5344CB8AC3E}">
        <p14:creationId xmlns:p14="http://schemas.microsoft.com/office/powerpoint/2010/main" val="16807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ECB8B-FFB5-411A-8EF2-0731F14F19BE}"/>
              </a:ext>
            </a:extLst>
          </p:cNvPr>
          <p:cNvSpPr>
            <a:spLocks noGrp="1"/>
          </p:cNvSpPr>
          <p:nvPr>
            <p:ph type="title"/>
          </p:nvPr>
        </p:nvSpPr>
        <p:spPr/>
        <p:txBody>
          <a:bodyPr>
            <a:normAutofit fontScale="90000"/>
          </a:bodyPr>
          <a:lstStyle/>
          <a:p>
            <a:r>
              <a:rPr lang="en-US" b="1" dirty="0"/>
              <a:t>The First Group IA (1) Elements (Alkali Metals)</a:t>
            </a:r>
            <a:br>
              <a:rPr lang="en-US" dirty="0"/>
            </a:br>
            <a:endParaRPr lang="en-US" dirty="0"/>
          </a:p>
        </p:txBody>
      </p:sp>
      <p:graphicFrame>
        <p:nvGraphicFramePr>
          <p:cNvPr id="4" name="Content Placeholder 3">
            <a:extLst>
              <a:ext uri="{FF2B5EF4-FFF2-40B4-BE49-F238E27FC236}">
                <a16:creationId xmlns:a16="http://schemas.microsoft.com/office/drawing/2014/main" id="{93A064DA-E1AC-4355-9AF4-961B27AD8B48}"/>
              </a:ext>
            </a:extLst>
          </p:cNvPr>
          <p:cNvGraphicFramePr>
            <a:graphicFrameLocks noGrp="1"/>
          </p:cNvGraphicFramePr>
          <p:nvPr>
            <p:ph idx="1"/>
            <p:extLst/>
          </p:nvPr>
        </p:nvGraphicFramePr>
        <p:xfrm>
          <a:off x="2224218" y="2397211"/>
          <a:ext cx="6215448" cy="3571102"/>
        </p:xfrm>
        <a:graphic>
          <a:graphicData uri="http://schemas.openxmlformats.org/drawingml/2006/table">
            <a:tbl>
              <a:tblPr rtl="1" firstRow="1" firstCol="1" bandRow="1">
                <a:tableStyleId>{5C22544A-7EE6-4342-B048-85BDC9FD1C3A}</a:tableStyleId>
              </a:tblPr>
              <a:tblGrid>
                <a:gridCol w="2738451">
                  <a:extLst>
                    <a:ext uri="{9D8B030D-6E8A-4147-A177-3AD203B41FA5}">
                      <a16:colId xmlns:a16="http://schemas.microsoft.com/office/drawing/2014/main" val="1061498141"/>
                    </a:ext>
                  </a:extLst>
                </a:gridCol>
                <a:gridCol w="1405181">
                  <a:extLst>
                    <a:ext uri="{9D8B030D-6E8A-4147-A177-3AD203B41FA5}">
                      <a16:colId xmlns:a16="http://schemas.microsoft.com/office/drawing/2014/main" val="1265074940"/>
                    </a:ext>
                  </a:extLst>
                </a:gridCol>
                <a:gridCol w="2071816">
                  <a:extLst>
                    <a:ext uri="{9D8B030D-6E8A-4147-A177-3AD203B41FA5}">
                      <a16:colId xmlns:a16="http://schemas.microsoft.com/office/drawing/2014/main" val="1340598762"/>
                    </a:ext>
                  </a:extLst>
                </a:gridCol>
              </a:tblGrid>
              <a:tr h="899601">
                <a:tc>
                  <a:txBody>
                    <a:bodyPr/>
                    <a:lstStyle/>
                    <a:p>
                      <a:pPr algn="ctr" rtl="0">
                        <a:lnSpc>
                          <a:spcPct val="115000"/>
                        </a:lnSpc>
                        <a:spcAft>
                          <a:spcPts val="0"/>
                        </a:spcAft>
                      </a:pPr>
                      <a:r>
                        <a:rPr lang="en-US" sz="1400">
                          <a:effectLst/>
                        </a:rPr>
                        <a:t>Electronic Structure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15000"/>
                        </a:lnSpc>
                        <a:spcAft>
                          <a:spcPts val="0"/>
                        </a:spcAft>
                      </a:pPr>
                      <a:r>
                        <a:rPr lang="en-US" sz="1400">
                          <a:effectLst/>
                        </a:rPr>
                        <a:t>Symbol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en-US" sz="1400">
                          <a:effectLst/>
                        </a:rPr>
                        <a:t>The Elements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3803804"/>
                  </a:ext>
                </a:extLst>
              </a:tr>
              <a:tr h="434887">
                <a:tc>
                  <a:txBody>
                    <a:bodyPr/>
                    <a:lstStyle/>
                    <a:p>
                      <a:pPr algn="just" rtl="0">
                        <a:lnSpc>
                          <a:spcPct val="115000"/>
                        </a:lnSpc>
                        <a:spcAft>
                          <a:spcPts val="0"/>
                        </a:spcAft>
                      </a:pPr>
                      <a:r>
                        <a:rPr lang="en-US" sz="1400" baseline="-25000">
                          <a:effectLst/>
                        </a:rPr>
                        <a:t>3</a:t>
                      </a:r>
                      <a:r>
                        <a:rPr lang="en-US" sz="1400">
                          <a:effectLst/>
                        </a:rPr>
                        <a:t>[He] 2S</a:t>
                      </a:r>
                      <a:r>
                        <a:rPr lang="en-US" sz="1400" baseline="300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baseline="-25000">
                          <a:effectLst/>
                        </a:rPr>
                        <a:t>3</a:t>
                      </a:r>
                      <a:r>
                        <a:rPr lang="en-US" sz="1400">
                          <a:effectLst/>
                        </a:rPr>
                        <a:t>Li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a:effectLst/>
                        </a:rPr>
                        <a:t>Lithium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27817025"/>
                  </a:ext>
                </a:extLst>
              </a:tr>
              <a:tr h="434887">
                <a:tc>
                  <a:txBody>
                    <a:bodyPr/>
                    <a:lstStyle/>
                    <a:p>
                      <a:pPr algn="just" rtl="0">
                        <a:lnSpc>
                          <a:spcPct val="115000"/>
                        </a:lnSpc>
                        <a:spcAft>
                          <a:spcPts val="0"/>
                        </a:spcAft>
                      </a:pPr>
                      <a:r>
                        <a:rPr lang="en-US" sz="1400" baseline="-25000">
                          <a:effectLst/>
                        </a:rPr>
                        <a:t>10</a:t>
                      </a:r>
                      <a:r>
                        <a:rPr lang="en-US" sz="1400">
                          <a:effectLst/>
                        </a:rPr>
                        <a:t>[Ne] 3S</a:t>
                      </a:r>
                      <a:r>
                        <a:rPr lang="en-US" sz="1400" baseline="300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baseline="-25000">
                          <a:effectLst/>
                        </a:rPr>
                        <a:t>11</a:t>
                      </a:r>
                      <a:r>
                        <a:rPr lang="en-US" sz="1400">
                          <a:effectLst/>
                        </a:rPr>
                        <a:t>Na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a:effectLst/>
                        </a:rPr>
                        <a:t>Sodium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42082073"/>
                  </a:ext>
                </a:extLst>
              </a:tr>
              <a:tr h="497066">
                <a:tc>
                  <a:txBody>
                    <a:bodyPr/>
                    <a:lstStyle/>
                    <a:p>
                      <a:pPr algn="just" rtl="0">
                        <a:lnSpc>
                          <a:spcPct val="115000"/>
                        </a:lnSpc>
                        <a:spcAft>
                          <a:spcPts val="0"/>
                        </a:spcAft>
                      </a:pPr>
                      <a:r>
                        <a:rPr lang="en-US" sz="1400" baseline="-25000">
                          <a:effectLst/>
                        </a:rPr>
                        <a:t>13</a:t>
                      </a:r>
                      <a:r>
                        <a:rPr lang="en-US" sz="1600">
                          <a:effectLst/>
                        </a:rPr>
                        <a:t>[Ar] 4S</a:t>
                      </a:r>
                      <a:r>
                        <a:rPr lang="en-US" sz="1600" baseline="300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baseline="-25000">
                          <a:effectLst/>
                        </a:rPr>
                        <a:t>19</a:t>
                      </a:r>
                      <a:r>
                        <a:rPr lang="en-US" sz="1400">
                          <a:effectLst/>
                        </a:rPr>
                        <a:t>K</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a:effectLst/>
                        </a:rPr>
                        <a:t>Potassium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79422271"/>
                  </a:ext>
                </a:extLst>
              </a:tr>
              <a:tr h="434887">
                <a:tc>
                  <a:txBody>
                    <a:bodyPr/>
                    <a:lstStyle/>
                    <a:p>
                      <a:pPr algn="just" rtl="0">
                        <a:lnSpc>
                          <a:spcPct val="115000"/>
                        </a:lnSpc>
                        <a:spcAft>
                          <a:spcPts val="0"/>
                        </a:spcAft>
                      </a:pPr>
                      <a:r>
                        <a:rPr lang="en-US" sz="1400" baseline="-25000">
                          <a:effectLst/>
                        </a:rPr>
                        <a:t>36</a:t>
                      </a:r>
                      <a:r>
                        <a:rPr lang="en-US" sz="1400">
                          <a:effectLst/>
                        </a:rPr>
                        <a:t>[Kr] 5S</a:t>
                      </a:r>
                      <a:r>
                        <a:rPr lang="en-US" sz="1400" baseline="300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baseline="-25000">
                          <a:effectLst/>
                        </a:rPr>
                        <a:t>37</a:t>
                      </a:r>
                      <a:r>
                        <a:rPr lang="en-US" sz="1400">
                          <a:effectLst/>
                        </a:rPr>
                        <a:t>Rb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a:effectLst/>
                        </a:rPr>
                        <a:t>Rubidium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17851280"/>
                  </a:ext>
                </a:extLst>
              </a:tr>
              <a:tr h="434887">
                <a:tc>
                  <a:txBody>
                    <a:bodyPr/>
                    <a:lstStyle/>
                    <a:p>
                      <a:pPr algn="just" rtl="0">
                        <a:lnSpc>
                          <a:spcPct val="115000"/>
                        </a:lnSpc>
                        <a:spcAft>
                          <a:spcPts val="0"/>
                        </a:spcAft>
                      </a:pPr>
                      <a:r>
                        <a:rPr lang="en-US" sz="1400" baseline="-25000">
                          <a:effectLst/>
                        </a:rPr>
                        <a:t>54</a:t>
                      </a:r>
                      <a:r>
                        <a:rPr lang="en-US" sz="1400">
                          <a:effectLst/>
                        </a:rPr>
                        <a:t>[Xe] 6S</a:t>
                      </a:r>
                      <a:r>
                        <a:rPr lang="en-US" sz="1400" baseline="300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baseline="-25000">
                          <a:effectLst/>
                        </a:rPr>
                        <a:t>55</a:t>
                      </a:r>
                      <a:r>
                        <a:rPr lang="en-US" sz="1400">
                          <a:effectLst/>
                        </a:rPr>
                        <a:t>Cs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a:effectLst/>
                        </a:rPr>
                        <a:t>Cesium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75278240"/>
                  </a:ext>
                </a:extLst>
              </a:tr>
              <a:tr h="434887">
                <a:tc>
                  <a:txBody>
                    <a:bodyPr/>
                    <a:lstStyle/>
                    <a:p>
                      <a:pPr algn="just" rtl="0">
                        <a:lnSpc>
                          <a:spcPct val="115000"/>
                        </a:lnSpc>
                        <a:spcAft>
                          <a:spcPts val="0"/>
                        </a:spcAft>
                      </a:pPr>
                      <a:r>
                        <a:rPr lang="en-US" sz="1400" baseline="-25000">
                          <a:effectLst/>
                        </a:rPr>
                        <a:t>86</a:t>
                      </a:r>
                      <a:r>
                        <a:rPr lang="en-US" sz="1400">
                          <a:effectLst/>
                        </a:rPr>
                        <a:t>[Rn] 7S</a:t>
                      </a:r>
                      <a:r>
                        <a:rPr lang="en-US" sz="1400" baseline="300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baseline="-25000">
                          <a:effectLst/>
                        </a:rPr>
                        <a:t>87</a:t>
                      </a:r>
                      <a:r>
                        <a:rPr lang="en-US" sz="1400">
                          <a:effectLst/>
                        </a:rPr>
                        <a:t>Fr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15000"/>
                        </a:lnSpc>
                        <a:spcAft>
                          <a:spcPts val="0"/>
                        </a:spcAft>
                      </a:pPr>
                      <a:r>
                        <a:rPr lang="en-US" sz="1400" dirty="0">
                          <a:effectLst/>
                        </a:rPr>
                        <a:t>Francium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44293648"/>
                  </a:ext>
                </a:extLst>
              </a:tr>
            </a:tbl>
          </a:graphicData>
        </a:graphic>
      </p:graphicFrame>
    </p:spTree>
    <p:extLst>
      <p:ext uri="{BB962C8B-B14F-4D97-AF65-F5344CB8AC3E}">
        <p14:creationId xmlns:p14="http://schemas.microsoft.com/office/powerpoint/2010/main" val="1814538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9B5B6-0C32-4F4E-A3FD-0AE3868881E8}"/>
              </a:ext>
            </a:extLst>
          </p:cNvPr>
          <p:cNvSpPr>
            <a:spLocks noGrp="1"/>
          </p:cNvSpPr>
          <p:nvPr>
            <p:ph type="title"/>
          </p:nvPr>
        </p:nvSpPr>
        <p:spPr/>
        <p:txBody>
          <a:bodyPr/>
          <a:lstStyle/>
          <a:p>
            <a:r>
              <a:rPr lang="en-US" b="1" dirty="0"/>
              <a:t>Questions:</a:t>
            </a:r>
            <a:br>
              <a:rPr lang="en-US" dirty="0"/>
            </a:br>
            <a:endParaRPr lang="en-US" dirty="0"/>
          </a:p>
        </p:txBody>
      </p:sp>
      <p:sp>
        <p:nvSpPr>
          <p:cNvPr id="3" name="Content Placeholder 2">
            <a:extLst>
              <a:ext uri="{FF2B5EF4-FFF2-40B4-BE49-F238E27FC236}">
                <a16:creationId xmlns:a16="http://schemas.microsoft.com/office/drawing/2014/main" id="{D9D913D4-E04B-4DE9-94C2-0F09155FA06F}"/>
              </a:ext>
            </a:extLst>
          </p:cNvPr>
          <p:cNvSpPr>
            <a:spLocks noGrp="1"/>
          </p:cNvSpPr>
          <p:nvPr>
            <p:ph idx="1"/>
          </p:nvPr>
        </p:nvSpPr>
        <p:spPr/>
        <p:txBody>
          <a:bodyPr/>
          <a:lstStyle/>
          <a:p>
            <a:pPr lvl="0"/>
            <a:r>
              <a:rPr lang="en-US" dirty="0"/>
              <a:t>Why the alkali metals are soft and volatile?</a:t>
            </a:r>
          </a:p>
          <a:p>
            <a:pPr lvl="0"/>
            <a:r>
              <a:rPr lang="en-US" dirty="0"/>
              <a:t>Why they are highly electropositive?</a:t>
            </a:r>
          </a:p>
          <a:p>
            <a:pPr lvl="0"/>
            <a:r>
              <a:rPr lang="en-US" dirty="0"/>
              <a:t>Write down the electronic structure of Francium?</a:t>
            </a:r>
          </a:p>
          <a:p>
            <a:pPr lvl="0"/>
            <a:r>
              <a:rPr lang="en-US" dirty="0"/>
              <a:t>Why the first ionization energies of the group (IA) (1) are low atoms?</a:t>
            </a:r>
          </a:p>
          <a:p>
            <a:pPr lvl="0"/>
            <a:r>
              <a:rPr lang="en-US" dirty="0"/>
              <a:t>Why the chemical reactivity of the metals increases from Li to Cs?</a:t>
            </a:r>
          </a:p>
          <a:p>
            <a:pPr lvl="0"/>
            <a:r>
              <a:rPr lang="en-US" dirty="0"/>
              <a:t>How the charge-radius ratio of Li</a:t>
            </a:r>
            <a:r>
              <a:rPr lang="en-US" baseline="30000" dirty="0"/>
              <a:t>+</a:t>
            </a:r>
            <a:r>
              <a:rPr lang="en-US" dirty="0"/>
              <a:t> differs from those of the other group IA (1) ions?</a:t>
            </a:r>
          </a:p>
          <a:p>
            <a:endParaRPr lang="en-US" dirty="0"/>
          </a:p>
        </p:txBody>
      </p:sp>
    </p:spTree>
    <p:extLst>
      <p:ext uri="{BB962C8B-B14F-4D97-AF65-F5344CB8AC3E}">
        <p14:creationId xmlns:p14="http://schemas.microsoft.com/office/powerpoint/2010/main" val="1451915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493BD-0C67-4EBC-B638-0EABEB745926}"/>
              </a:ext>
            </a:extLst>
          </p:cNvPr>
          <p:cNvSpPr>
            <a:spLocks noGrp="1"/>
          </p:cNvSpPr>
          <p:nvPr>
            <p:ph type="title"/>
          </p:nvPr>
        </p:nvSpPr>
        <p:spPr/>
        <p:txBody>
          <a:bodyPr>
            <a:normAutofit fontScale="90000"/>
          </a:bodyPr>
          <a:lstStyle/>
          <a:p>
            <a:r>
              <a:rPr lang="en-US" b="1" dirty="0"/>
              <a:t>Experiment No. (1)</a:t>
            </a:r>
            <a:br>
              <a:rPr lang="en-US" dirty="0"/>
            </a:br>
            <a:r>
              <a:rPr lang="en-US" b="1" dirty="0"/>
              <a:t>Purification of Sodium </a:t>
            </a:r>
            <a:r>
              <a:rPr lang="en-US" b="1" dirty="0" err="1"/>
              <a:t>ChlorideNaCl</a:t>
            </a:r>
            <a:br>
              <a:rPr lang="en-US" dirty="0"/>
            </a:br>
            <a:endParaRPr lang="en-US" dirty="0"/>
          </a:p>
        </p:txBody>
      </p:sp>
      <p:pic>
        <p:nvPicPr>
          <p:cNvPr id="4" name="Content Placeholder 3" descr="HL-04-06 Sodium Chloride 1.jpg">
            <a:extLst>
              <a:ext uri="{FF2B5EF4-FFF2-40B4-BE49-F238E27FC236}">
                <a16:creationId xmlns:a16="http://schemas.microsoft.com/office/drawing/2014/main" id="{59FFF77D-23EB-4192-B6FA-891403B0AF09}"/>
              </a:ext>
            </a:extLst>
          </p:cNvPr>
          <p:cNvPicPr>
            <a:picLocks noGrp="1"/>
          </p:cNvPicPr>
          <p:nvPr>
            <p:ph idx="1"/>
          </p:nvPr>
        </p:nvPicPr>
        <p:blipFill>
          <a:blip r:embed="rId2"/>
          <a:srcRect/>
          <a:stretch>
            <a:fillRect/>
          </a:stretch>
        </p:blipFill>
        <p:spPr bwMode="auto">
          <a:xfrm>
            <a:off x="677334" y="2458994"/>
            <a:ext cx="3747770" cy="2694305"/>
          </a:xfrm>
          <a:prstGeom prst="rect">
            <a:avLst/>
          </a:prstGeom>
          <a:noFill/>
          <a:ln w="9525">
            <a:noFill/>
            <a:miter lim="800000"/>
            <a:headEnd/>
            <a:tailEnd/>
          </a:ln>
        </p:spPr>
      </p:pic>
      <p:pic>
        <p:nvPicPr>
          <p:cNvPr id="5" name="Picture 4" descr="Crystal structure of sodium chloride">
            <a:extLst>
              <a:ext uri="{FF2B5EF4-FFF2-40B4-BE49-F238E27FC236}">
                <a16:creationId xmlns:a16="http://schemas.microsoft.com/office/drawing/2014/main" id="{458A1334-5322-4FF6-BEBF-663426818D97}"/>
              </a:ext>
            </a:extLst>
          </p:cNvPr>
          <p:cNvPicPr/>
          <p:nvPr/>
        </p:nvPicPr>
        <p:blipFill>
          <a:blip r:embed="rId3"/>
          <a:srcRect/>
          <a:stretch>
            <a:fillRect/>
          </a:stretch>
        </p:blipFill>
        <p:spPr bwMode="auto">
          <a:xfrm>
            <a:off x="5465251" y="2458994"/>
            <a:ext cx="3747770" cy="2694305"/>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8A8EDE63-0EC1-4EE6-8B13-DF7FF839898E}"/>
                  </a:ext>
                </a:extLst>
              </p:cNvPr>
              <p:cNvSpPr/>
              <p:nvPr/>
            </p:nvSpPr>
            <p:spPr>
              <a:xfrm>
                <a:off x="4291136" y="5200421"/>
                <a:ext cx="6096000" cy="1047979"/>
              </a:xfrm>
              <a:prstGeom prst="rect">
                <a:avLst/>
              </a:prstGeom>
            </p:spPr>
            <p:txBody>
              <a:bodyPr>
                <a:spAutoFit/>
              </a:bodyPr>
              <a:lstStyle/>
              <a:p>
                <a:pPr marL="0" marR="0" lvl="0" indent="0" algn="ctr" defTabSz="457200" rtl="0" eaLnBrk="1" fontAlgn="auto" latinLnBrk="0" hangingPunct="1">
                  <a:lnSpc>
                    <a:spcPct val="115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m:t>
                      </m:r>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𝑁𝑎</m:t>
                      </m:r>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m:t>
                      </m:r>
                      <m:sSup>
                        <m:sSupPr>
                          <m:ctrlP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sSupPr>
                        <m:e>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𝑒</m:t>
                          </m:r>
                        </m:e>
                        <m:sup>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m:t>
                          </m:r>
                        </m:sup>
                      </m:sSup>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m:t>
                      </m:r>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𝑁</m:t>
                      </m:r>
                      <m:sSup>
                        <m:sSupPr>
                          <m:ctrlP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sSupPr>
                        <m:e>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𝑎</m:t>
                          </m:r>
                        </m:e>
                        <m:sup>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457200" algn="ctr" defTabSz="457200" rtl="0" eaLnBrk="1" fontAlgn="auto" latinLnBrk="0" hangingPunct="1">
                  <a:lnSpc>
                    <a:spcPct val="115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sz="1800" b="0" i="1" u="sng"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sSubPr>
                        <m:e>
                          <m:r>
                            <a:rPr kumimoji="0" lang="en-US" sz="1800" b="0" i="1" u="sng"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𝐶𝑙</m:t>
                          </m:r>
                        </m:e>
                        <m:sub>
                          <m:r>
                            <a:rPr kumimoji="0" lang="en-US" sz="1800" b="0" i="1" u="sng"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m:t>
                          </m:r>
                        </m:sub>
                      </m:sSub>
                      <m:r>
                        <a:rPr kumimoji="0" lang="en-US" sz="1800" b="0" i="1" u="sng"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m:t>
                      </m:r>
                      <m:r>
                        <a:rPr kumimoji="0" lang="en-US" sz="1800" b="0" i="1" u="sng"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𝑒</m:t>
                      </m:r>
                      <m:r>
                        <a:rPr kumimoji="0" lang="en-US" sz="1800" b="0" i="1" u="sng"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m:t>
                      </m:r>
                      <m:r>
                        <a:rPr kumimoji="0" lang="en-US" sz="1800" b="0" i="1" u="sng"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𝐶</m:t>
                      </m:r>
                      <m:sSup>
                        <m:sSupPr>
                          <m:ctrlPr>
                            <a:rPr kumimoji="0" lang="en-US" sz="1800" b="0" i="1" u="sng"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sSupPr>
                        <m:e>
                          <m:r>
                            <a:rPr kumimoji="0" lang="en-US" sz="1800" b="0" i="1" u="sng"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𝑙</m:t>
                          </m:r>
                        </m:e>
                        <m:sup>
                          <m:r>
                            <a:rPr kumimoji="0" lang="en-US" sz="1800" b="0" i="1" u="sng"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457200" algn="ctr" defTabSz="457200" rtl="0" eaLnBrk="1" fontAlgn="auto" latinLnBrk="0" hangingPunct="1">
                  <a:lnSpc>
                    <a:spcPct val="115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m:t>
                      </m:r>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𝑁𝑎</m:t>
                      </m:r>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m:t>
                      </m:r>
                      <m:sSub>
                        <m:sSubPr>
                          <m:ctrlP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sSubPr>
                        <m:e>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𝐶𝑙</m:t>
                          </m:r>
                        </m:e>
                        <m:sub>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m:t>
                          </m:r>
                        </m:sub>
                      </m:sSub>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→2</m:t>
                      </m:r>
                      <m:r>
                        <a:rPr kumimoji="0" lang="en-US" sz="18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𝑁𝑎𝐶𝑙</m:t>
                      </m:r>
                    </m:oMath>
                  </m:oMathPara>
                </a14:m>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6" name="Rectangle 5">
                <a:extLst>
                  <a:ext uri="{FF2B5EF4-FFF2-40B4-BE49-F238E27FC236}">
                    <a16:creationId xmlns:a16="http://schemas.microsoft.com/office/drawing/2014/main" id="{8A8EDE63-0EC1-4EE6-8B13-DF7FF839898E}"/>
                  </a:ext>
                </a:extLst>
              </p:cNvPr>
              <p:cNvSpPr>
                <a:spLocks noRot="1" noChangeAspect="1" noMove="1" noResize="1" noEditPoints="1" noAdjustHandles="1" noChangeArrowheads="1" noChangeShapeType="1" noTextEdit="1"/>
              </p:cNvSpPr>
              <p:nvPr/>
            </p:nvSpPr>
            <p:spPr>
              <a:xfrm>
                <a:off x="4291136" y="5200421"/>
                <a:ext cx="6096000" cy="1047979"/>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743949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61A68-3BD7-4F7C-9EDA-536B24D7BFD7}"/>
              </a:ext>
            </a:extLst>
          </p:cNvPr>
          <p:cNvSpPr>
            <a:spLocks noGrp="1"/>
          </p:cNvSpPr>
          <p:nvPr>
            <p:ph type="title"/>
          </p:nvPr>
        </p:nvSpPr>
        <p:spPr/>
        <p:txBody>
          <a:bodyPr/>
          <a:lstStyle/>
          <a:p>
            <a:r>
              <a:rPr lang="en-US" b="1" dirty="0"/>
              <a:t>The Reagents Required:</a:t>
            </a:r>
            <a:br>
              <a:rPr lang="en-US" dirty="0"/>
            </a:br>
            <a:endParaRPr lang="en-US" dirty="0"/>
          </a:p>
        </p:txBody>
      </p:sp>
      <p:sp>
        <p:nvSpPr>
          <p:cNvPr id="3" name="Content Placeholder 2">
            <a:extLst>
              <a:ext uri="{FF2B5EF4-FFF2-40B4-BE49-F238E27FC236}">
                <a16:creationId xmlns:a16="http://schemas.microsoft.com/office/drawing/2014/main" id="{57601CA0-F020-4E80-83FD-FE1B6D43F80C}"/>
              </a:ext>
            </a:extLst>
          </p:cNvPr>
          <p:cNvSpPr>
            <a:spLocks noGrp="1"/>
          </p:cNvSpPr>
          <p:nvPr>
            <p:ph idx="1"/>
          </p:nvPr>
        </p:nvSpPr>
        <p:spPr/>
        <p:txBody>
          <a:bodyPr/>
          <a:lstStyle/>
          <a:p>
            <a:pPr lvl="0"/>
            <a:r>
              <a:rPr lang="en-US" dirty="0"/>
              <a:t>Crude salt (1g)</a:t>
            </a:r>
          </a:p>
          <a:p>
            <a:pPr lvl="0"/>
            <a:r>
              <a:rPr lang="en-US" dirty="0"/>
              <a:t>BaCl</a:t>
            </a:r>
            <a:r>
              <a:rPr lang="en-US" baseline="-25000" dirty="0"/>
              <a:t>2</a:t>
            </a:r>
            <a:r>
              <a:rPr lang="en-US" dirty="0"/>
              <a:t> solution 2%</a:t>
            </a:r>
          </a:p>
          <a:p>
            <a:pPr lvl="0"/>
            <a:r>
              <a:rPr lang="en-US" dirty="0"/>
              <a:t>Na</a:t>
            </a:r>
            <a:r>
              <a:rPr lang="en-US" baseline="-25000" dirty="0"/>
              <a:t>2</a:t>
            </a:r>
            <a:r>
              <a:rPr lang="en-US" dirty="0"/>
              <a:t>CO</a:t>
            </a:r>
            <a:r>
              <a:rPr lang="en-US" baseline="-25000" dirty="0"/>
              <a:t>3</a:t>
            </a:r>
            <a:r>
              <a:rPr lang="en-US" dirty="0"/>
              <a:t> solution 5%</a:t>
            </a:r>
          </a:p>
          <a:p>
            <a:pPr lvl="0"/>
            <a:r>
              <a:rPr lang="en-US" dirty="0"/>
              <a:t>HCl solution (0.2M)</a:t>
            </a:r>
          </a:p>
          <a:p>
            <a:endParaRPr lang="en-US" dirty="0"/>
          </a:p>
        </p:txBody>
      </p:sp>
    </p:spTree>
    <p:extLst>
      <p:ext uri="{BB962C8B-B14F-4D97-AF65-F5344CB8AC3E}">
        <p14:creationId xmlns:p14="http://schemas.microsoft.com/office/powerpoint/2010/main" val="2107444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498C8-4613-4A09-8D42-877CB56E2AE8}"/>
              </a:ext>
            </a:extLst>
          </p:cNvPr>
          <p:cNvSpPr>
            <a:spLocks noGrp="1"/>
          </p:cNvSpPr>
          <p:nvPr>
            <p:ph type="title"/>
          </p:nvPr>
        </p:nvSpPr>
        <p:spPr/>
        <p:txBody>
          <a:bodyPr/>
          <a:lstStyle/>
          <a:p>
            <a:r>
              <a:rPr lang="en-US" b="1" dirty="0"/>
              <a:t>Procedure</a:t>
            </a:r>
            <a:br>
              <a:rPr lang="en-US" dirty="0"/>
            </a:br>
            <a:endParaRPr lang="en-US" dirty="0"/>
          </a:p>
        </p:txBody>
      </p:sp>
      <p:pic>
        <p:nvPicPr>
          <p:cNvPr id="9" name="Content Placeholder 8">
            <a:extLst>
              <a:ext uri="{FF2B5EF4-FFF2-40B4-BE49-F238E27FC236}">
                <a16:creationId xmlns:a16="http://schemas.microsoft.com/office/drawing/2014/main" id="{9E04F85C-ECEB-4A24-9D70-F10730E74260}"/>
              </a:ext>
            </a:extLst>
          </p:cNvPr>
          <p:cNvPicPr>
            <a:picLocks noGrp="1" noChangeAspect="1"/>
          </p:cNvPicPr>
          <p:nvPr>
            <p:ph idx="1"/>
          </p:nvPr>
        </p:nvPicPr>
        <p:blipFill>
          <a:blip r:embed="rId2"/>
          <a:stretch>
            <a:fillRect/>
          </a:stretch>
        </p:blipFill>
        <p:spPr>
          <a:xfrm>
            <a:off x="677333" y="1626779"/>
            <a:ext cx="6598955" cy="4542615"/>
          </a:xfrm>
          <a:prstGeom prst="rect">
            <a:avLst/>
          </a:prstGeom>
        </p:spPr>
      </p:pic>
    </p:spTree>
    <p:extLst>
      <p:ext uri="{BB962C8B-B14F-4D97-AF65-F5344CB8AC3E}">
        <p14:creationId xmlns:p14="http://schemas.microsoft.com/office/powerpoint/2010/main" val="314918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C82DD5-83D9-456E-A36E-A1CB08B08A51}"/>
              </a:ext>
            </a:extLst>
          </p:cNvPr>
          <p:cNvSpPr>
            <a:spLocks noGrp="1"/>
          </p:cNvSpPr>
          <p:nvPr>
            <p:ph idx="1"/>
          </p:nvPr>
        </p:nvSpPr>
        <p:spPr/>
        <p:txBody>
          <a:bodyPr/>
          <a:lstStyle/>
          <a:p>
            <a:endParaRPr lang="en-US" dirty="0"/>
          </a:p>
        </p:txBody>
      </p:sp>
      <p:pic>
        <p:nvPicPr>
          <p:cNvPr id="11" name="Picture 10">
            <a:extLst>
              <a:ext uri="{FF2B5EF4-FFF2-40B4-BE49-F238E27FC236}">
                <a16:creationId xmlns:a16="http://schemas.microsoft.com/office/drawing/2014/main" id="{67F685DE-2D59-4A41-8870-AC207F983B3E}"/>
              </a:ext>
            </a:extLst>
          </p:cNvPr>
          <p:cNvPicPr>
            <a:picLocks noChangeAspect="1"/>
          </p:cNvPicPr>
          <p:nvPr/>
        </p:nvPicPr>
        <p:blipFill>
          <a:blip r:embed="rId2"/>
          <a:stretch>
            <a:fillRect/>
          </a:stretch>
        </p:blipFill>
        <p:spPr>
          <a:xfrm>
            <a:off x="677334" y="1536969"/>
            <a:ext cx="8065368" cy="3404681"/>
          </a:xfrm>
          <a:prstGeom prst="rect">
            <a:avLst/>
          </a:prstGeom>
        </p:spPr>
      </p:pic>
    </p:spTree>
    <p:extLst>
      <p:ext uri="{BB962C8B-B14F-4D97-AF65-F5344CB8AC3E}">
        <p14:creationId xmlns:p14="http://schemas.microsoft.com/office/powerpoint/2010/main" val="1295499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39402-6B89-41DF-9BB9-1AB929FE15C1}"/>
              </a:ext>
            </a:extLst>
          </p:cNvPr>
          <p:cNvSpPr>
            <a:spLocks noGrp="1"/>
          </p:cNvSpPr>
          <p:nvPr>
            <p:ph type="title"/>
          </p:nvPr>
        </p:nvSpPr>
        <p:spPr/>
        <p:txBody>
          <a:bodyPr/>
          <a:lstStyle/>
          <a:p>
            <a:r>
              <a:rPr lang="en-US" b="1" dirty="0"/>
              <a:t>Question:</a:t>
            </a:r>
            <a:br>
              <a:rPr lang="en-US" dirty="0"/>
            </a:br>
            <a:endParaRPr lang="en-US" dirty="0"/>
          </a:p>
        </p:txBody>
      </p:sp>
      <p:sp>
        <p:nvSpPr>
          <p:cNvPr id="3" name="Content Placeholder 2">
            <a:extLst>
              <a:ext uri="{FF2B5EF4-FFF2-40B4-BE49-F238E27FC236}">
                <a16:creationId xmlns:a16="http://schemas.microsoft.com/office/drawing/2014/main" id="{4024C865-1A42-4601-B2BF-84F2A40DBC27}"/>
              </a:ext>
            </a:extLst>
          </p:cNvPr>
          <p:cNvSpPr>
            <a:spLocks noGrp="1"/>
          </p:cNvSpPr>
          <p:nvPr>
            <p:ph idx="1"/>
          </p:nvPr>
        </p:nvSpPr>
        <p:spPr/>
        <p:txBody>
          <a:bodyPr/>
          <a:lstStyle/>
          <a:p>
            <a:pPr lvl="0"/>
            <a:r>
              <a:rPr lang="en-US" dirty="0"/>
              <a:t>Why BaCl</a:t>
            </a:r>
            <a:r>
              <a:rPr lang="en-US" baseline="-25000" dirty="0"/>
              <a:t>2</a:t>
            </a:r>
            <a:r>
              <a:rPr lang="en-US" dirty="0"/>
              <a:t> and Na</a:t>
            </a:r>
            <a:r>
              <a:rPr lang="en-US" baseline="-25000" dirty="0"/>
              <a:t>2</a:t>
            </a:r>
            <a:r>
              <a:rPr lang="en-US" dirty="0"/>
              <a:t>CO</a:t>
            </a:r>
            <a:r>
              <a:rPr lang="en-US" baseline="-25000" dirty="0"/>
              <a:t>3</a:t>
            </a:r>
            <a:r>
              <a:rPr lang="en-US" dirty="0"/>
              <a:t> are used? Explain with chemical equation.</a:t>
            </a:r>
          </a:p>
          <a:p>
            <a:pPr lvl="0"/>
            <a:r>
              <a:rPr lang="en-US" dirty="0"/>
              <a:t>Potassium carbonate cannot be used instead of sodium carbonate? Why? Explain with chemical equation.</a:t>
            </a:r>
          </a:p>
          <a:p>
            <a:pPr lvl="0"/>
            <a:r>
              <a:rPr lang="en-US" dirty="0"/>
              <a:t>Explain why the percentage of pure NaCl increases in the last step, with equation.</a:t>
            </a:r>
          </a:p>
          <a:p>
            <a:pPr lvl="0"/>
            <a:r>
              <a:rPr lang="en-US" dirty="0"/>
              <a:t>Give the properties of NaCl.</a:t>
            </a:r>
          </a:p>
          <a:p>
            <a:pPr lvl="0"/>
            <a:r>
              <a:rPr lang="en-US" dirty="0"/>
              <a:t>Write the equations of this reaction.</a:t>
            </a:r>
          </a:p>
          <a:p>
            <a:endParaRPr lang="en-US" dirty="0"/>
          </a:p>
        </p:txBody>
      </p:sp>
    </p:spTree>
    <p:extLst>
      <p:ext uri="{BB962C8B-B14F-4D97-AF65-F5344CB8AC3E}">
        <p14:creationId xmlns:p14="http://schemas.microsoft.com/office/powerpoint/2010/main" val="1465686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5</TotalTime>
  <Words>354</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Calibri Light</vt:lpstr>
      <vt:lpstr>Cambria Math</vt:lpstr>
      <vt:lpstr>Trebuchet MS</vt:lpstr>
      <vt:lpstr>Wingdings 3</vt:lpstr>
      <vt:lpstr>Office Theme</vt:lpstr>
      <vt:lpstr>Facet</vt:lpstr>
      <vt:lpstr>Inorganic Chemistry Practical II </vt:lpstr>
      <vt:lpstr>Laboratory Reports: </vt:lpstr>
      <vt:lpstr>The First Group IA (1) Elements (Alkali Metals) </vt:lpstr>
      <vt:lpstr>Questions: </vt:lpstr>
      <vt:lpstr>Experiment No. (1) Purification of Sodium ChlorideNaCl </vt:lpstr>
      <vt:lpstr>The Reagents Required: </vt:lpstr>
      <vt:lpstr>Procedure </vt:lpstr>
      <vt:lpstr>PowerPoint Presentation</vt:lpstr>
      <vt:lpstr>Question: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Inorganic Chemistry Practical II </dc:title>
  <dc:creator>Salih Al-Jumaili</dc:creator>
  <cp:lastModifiedBy>Salih Al-Jumaili</cp:lastModifiedBy>
  <cp:revision>9</cp:revision>
  <dcterms:created xsi:type="dcterms:W3CDTF">2018-12-25T19:27:21Z</dcterms:created>
  <dcterms:modified xsi:type="dcterms:W3CDTF">2018-12-25T19:33:06Z</dcterms:modified>
</cp:coreProperties>
</file>