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6"/>
  </p:notesMasterIdLst>
  <p:sldIdLst>
    <p:sldId id="256" r:id="rId2"/>
    <p:sldId id="257" r:id="rId3"/>
    <p:sldId id="286" r:id="rId4"/>
    <p:sldId id="284" r:id="rId5"/>
    <p:sldId id="283" r:id="rId6"/>
    <p:sldId id="285" r:id="rId7"/>
    <p:sldId id="258" r:id="rId8"/>
    <p:sldId id="259" r:id="rId9"/>
    <p:sldId id="287" r:id="rId10"/>
    <p:sldId id="260" r:id="rId11"/>
    <p:sldId id="262" r:id="rId12"/>
    <p:sldId id="296" r:id="rId13"/>
    <p:sldId id="297" r:id="rId14"/>
    <p:sldId id="290" r:id="rId15"/>
    <p:sldId id="291" r:id="rId16"/>
    <p:sldId id="280" r:id="rId17"/>
    <p:sldId id="263" r:id="rId18"/>
    <p:sldId id="265" r:id="rId19"/>
    <p:sldId id="292" r:id="rId20"/>
    <p:sldId id="277" r:id="rId21"/>
    <p:sldId id="266" r:id="rId22"/>
    <p:sldId id="298" r:id="rId23"/>
    <p:sldId id="267" r:id="rId24"/>
    <p:sldId id="268" r:id="rId25"/>
    <p:sldId id="269" r:id="rId26"/>
    <p:sldId id="299" r:id="rId27"/>
    <p:sldId id="278" r:id="rId28"/>
    <p:sldId id="300" r:id="rId29"/>
    <p:sldId id="271" r:id="rId30"/>
    <p:sldId id="270" r:id="rId31"/>
    <p:sldId id="301" r:id="rId32"/>
    <p:sldId id="302" r:id="rId33"/>
    <p:sldId id="272" r:id="rId34"/>
    <p:sldId id="306" r:id="rId35"/>
    <p:sldId id="307" r:id="rId36"/>
    <p:sldId id="308" r:id="rId37"/>
    <p:sldId id="309" r:id="rId38"/>
    <p:sldId id="273" r:id="rId39"/>
    <p:sldId id="274" r:id="rId40"/>
    <p:sldId id="303" r:id="rId41"/>
    <p:sldId id="304" r:id="rId42"/>
    <p:sldId id="279" r:id="rId43"/>
    <p:sldId id="305" r:id="rId44"/>
    <p:sldId id="320" r:id="rId45"/>
    <p:sldId id="275" r:id="rId46"/>
    <p:sldId id="310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17" r:id="rId57"/>
    <p:sldId id="318" r:id="rId58"/>
    <p:sldId id="319" r:id="rId59"/>
    <p:sldId id="276" r:id="rId60"/>
    <p:sldId id="312" r:id="rId61"/>
    <p:sldId id="313" r:id="rId62"/>
    <p:sldId id="315" r:id="rId63"/>
    <p:sldId id="314" r:id="rId64"/>
    <p:sldId id="281" r:id="rId65"/>
    <p:sldId id="340" r:id="rId66"/>
    <p:sldId id="349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53" r:id="rId76"/>
    <p:sldId id="350" r:id="rId77"/>
    <p:sldId id="354" r:id="rId78"/>
    <p:sldId id="351" r:id="rId79"/>
    <p:sldId id="355" r:id="rId80"/>
    <p:sldId id="356" r:id="rId81"/>
    <p:sldId id="357" r:id="rId82"/>
    <p:sldId id="359" r:id="rId83"/>
    <p:sldId id="360" r:id="rId84"/>
    <p:sldId id="361" r:id="rId85"/>
    <p:sldId id="362" r:id="rId86"/>
    <p:sldId id="363" r:id="rId87"/>
    <p:sldId id="364" r:id="rId88"/>
    <p:sldId id="365" r:id="rId89"/>
    <p:sldId id="366" r:id="rId90"/>
    <p:sldId id="367" r:id="rId91"/>
    <p:sldId id="368" r:id="rId92"/>
    <p:sldId id="369" r:id="rId93"/>
    <p:sldId id="370" r:id="rId94"/>
    <p:sldId id="371" r:id="rId95"/>
    <p:sldId id="372" r:id="rId96"/>
    <p:sldId id="373" r:id="rId97"/>
    <p:sldId id="374" r:id="rId98"/>
    <p:sldId id="375" r:id="rId99"/>
    <p:sldId id="376" r:id="rId100"/>
    <p:sldId id="377" r:id="rId101"/>
    <p:sldId id="282" r:id="rId102"/>
    <p:sldId id="289" r:id="rId103"/>
    <p:sldId id="293" r:id="rId104"/>
    <p:sldId id="338" r:id="rId10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0" autoAdjust="0"/>
    <p:restoredTop sz="94600" autoAdjust="0"/>
  </p:normalViewPr>
  <p:slideViewPr>
    <p:cSldViewPr>
      <p:cViewPr>
        <p:scale>
          <a:sx n="65" d="100"/>
          <a:sy n="65" d="100"/>
        </p:scale>
        <p:origin x="-166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268"/>
    </p:cViewPr>
  </p:sorterViewPr>
  <p:notesViewPr>
    <p:cSldViewPr>
      <p:cViewPr varScale="1">
        <p:scale>
          <a:sx n="53" d="100"/>
          <a:sy n="53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DE2FB1-9C38-4F80-9AD3-AF579081D7F0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C35408-86F7-4E41-AE9F-8ABCDCE0A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761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5408-86F7-4E41-AE9F-8ABCDCE0A9B4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631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5408-86F7-4E41-AE9F-8ABCDCE0A9B4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85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5408-86F7-4E41-AE9F-8ABCDCE0A9B4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604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5408-86F7-4E41-AE9F-8ABCDCE0A9B4}" type="slidenum">
              <a:rPr lang="ar-IQ" smtClean="0"/>
              <a:t>55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904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5408-86F7-4E41-AE9F-8ABCDCE0A9B4}" type="slidenum">
              <a:rPr lang="ar-IQ" smtClean="0"/>
              <a:t>78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771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5408-86F7-4E41-AE9F-8ABCDCE0A9B4}" type="slidenum">
              <a:rPr lang="ar-IQ" smtClean="0"/>
              <a:t>84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0540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5408-86F7-4E41-AE9F-8ABCDCE0A9B4}" type="slidenum">
              <a:rPr lang="ar-IQ" smtClean="0"/>
              <a:t>97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509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5408-86F7-4E41-AE9F-8ABCDCE0A9B4}" type="slidenum">
              <a:rPr lang="ar-IQ" smtClean="0"/>
              <a:t>103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8546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648D-868A-47D3-8BE4-CC155D9ACD9B}" type="datetimeFigureOut">
              <a:rPr lang="ar-IQ" smtClean="0"/>
              <a:t>14/04/1440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acg.html" TargetMode="External"/><Relationship Id="rId2" Type="http://schemas.openxmlformats.org/officeDocument/2006/relationships/hyperlink" Target="https://www.grc.nasa.gov/www/k-12/airplane/rotat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c.nasa.gov/www/k-12/airplane/trim.html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12/airplane/guided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usnetwork.com/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forces.html" TargetMode="External"/><Relationship Id="rId2" Type="http://schemas.openxmlformats.org/officeDocument/2006/relationships/hyperlink" Target="https://www.grc.nasa.gov/www/k-12/airplane/lift1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rc.nasa.gov/www/k-12/airplane/weight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geom.html" TargetMode="External"/><Relationship Id="rId2" Type="http://schemas.openxmlformats.org/officeDocument/2006/relationships/hyperlink" Target="https://www.grc.nasa.gov/www/k-12/airplane/presar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factors.html" TargetMode="External"/><Relationship Id="rId2" Type="http://schemas.openxmlformats.org/officeDocument/2006/relationships/hyperlink" Target="https://www.grc.nasa.gov/www/k-12/airplane/vector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c.nasa.gov/www/k-12/airplane/vel.html" TargetMode="External"/><Relationship Id="rId5" Type="http://schemas.openxmlformats.org/officeDocument/2006/relationships/hyperlink" Target="https://www.grc.nasa.gov/www/k-12/airplane/size.html" TargetMode="External"/><Relationship Id="rId4" Type="http://schemas.openxmlformats.org/officeDocument/2006/relationships/hyperlink" Target="https://www.grc.nasa.gov/www/k-12/airplane/shape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cp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factor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newton3.html" TargetMode="External"/><Relationship Id="rId2" Type="http://schemas.openxmlformats.org/officeDocument/2006/relationships/hyperlink" Target="https://www.grc.nasa.gov/www/k-12/airplane/right2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rc.nasa.gov/www/k-12/airplane/gasprop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wrong2.html" TargetMode="External"/><Relationship Id="rId2" Type="http://schemas.openxmlformats.org/officeDocument/2006/relationships/hyperlink" Target="https://www.grc.nasa.gov/www/k-12/airplane/geom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weight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rc.nasa.gov/www/k-12/airplane/vectors.html" TargetMode="External"/><Relationship Id="rId5" Type="http://schemas.openxmlformats.org/officeDocument/2006/relationships/hyperlink" Target="https://www.grc.nasa.gov/www/k-12/airplane/airplane.html" TargetMode="External"/><Relationship Id="rId4" Type="http://schemas.openxmlformats.org/officeDocument/2006/relationships/hyperlink" Target="https://www.grc.nasa.gov/www/k-12/airplane/force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wteq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move2.html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c.nasa.gov/www/k-12/airplane/incline.html" TargetMode="External"/><Relationship Id="rId3" Type="http://schemas.openxmlformats.org/officeDocument/2006/relationships/hyperlink" Target="https://www.grc.nasa.gov/www/k-12/airplane/density.html" TargetMode="External"/><Relationship Id="rId7" Type="http://schemas.openxmlformats.org/officeDocument/2006/relationships/hyperlink" Target="https://www.grc.nasa.gov/www/k-12/airplane/shape.html" TargetMode="External"/><Relationship Id="rId2" Type="http://schemas.openxmlformats.org/officeDocument/2006/relationships/hyperlink" Target="https://www.grc.nasa.gov/www/k-12/airplane/factor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rc.nasa.gov/www/k-12/airplane/size.html" TargetMode="External"/><Relationship Id="rId5" Type="http://schemas.openxmlformats.org/officeDocument/2006/relationships/hyperlink" Target="https://www.grc.nasa.gov/www/k-12/airplane/airsim.html" TargetMode="External"/><Relationship Id="rId4" Type="http://schemas.openxmlformats.org/officeDocument/2006/relationships/hyperlink" Target="https://www.grc.nasa.gov/www/k-12/airplane/vel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liftco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incline.html" TargetMode="External"/><Relationship Id="rId2" Type="http://schemas.openxmlformats.org/officeDocument/2006/relationships/hyperlink" Target="https://www.grc.nasa.gov/www/k-12/airplane/shape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rc.nasa.gov/www/k-12/airplane/lifteq.html" TargetMode="External"/><Relationship Id="rId4" Type="http://schemas.openxmlformats.org/officeDocument/2006/relationships/hyperlink" Target="https://www.grc.nasa.gov/www/k-12/airplane/airsim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rotations.html" TargetMode="External"/><Relationship Id="rId2" Type="http://schemas.openxmlformats.org/officeDocument/2006/relationships/hyperlink" Target="https://www.grc.nasa.gov/www/k-12/airplane/wteq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c.nasa.gov/www/k-12/airplane/acg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ratio.html" TargetMode="External"/><Relationship Id="rId2" Type="http://schemas.openxmlformats.org/officeDocument/2006/relationships/hyperlink" Target="https://www.grc.nasa.gov/www/k-12/airplane/dynpres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lift1.html" TargetMode="External"/><Relationship Id="rId2" Type="http://schemas.openxmlformats.org/officeDocument/2006/relationships/hyperlink" Target="https://www.grc.nasa.gov/www/k-12/airplane/geom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rotations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shape.html" TargetMode="External"/><Relationship Id="rId2" Type="http://schemas.openxmlformats.org/officeDocument/2006/relationships/hyperlink" Target="https://www.grc.nasa.gov/www/k-12/airplane/factor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c.nasa.gov/www/k-12/airplane/geom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boundlay.html" TargetMode="External"/><Relationship Id="rId2" Type="http://schemas.openxmlformats.org/officeDocument/2006/relationships/hyperlink" Target="https://www.grc.nasa.gov/www/k-12/airplane/airsi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c.nasa.gov/www/k-12/airplane/right2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&#1575;&#1585;&#1576;&#1575;&#1603;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forces.html" TargetMode="External"/><Relationship Id="rId2" Type="http://schemas.openxmlformats.org/officeDocument/2006/relationships/hyperlink" Target="https://www.grc.nasa.gov/www/k-12/airplane/drag1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drag1.html" TargetMode="External"/><Relationship Id="rId2" Type="http://schemas.openxmlformats.org/officeDocument/2006/relationships/hyperlink" Target="https://www.grc.nasa.gov/www/k-12/airplane/thrsteq.html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shaped.html" TargetMode="External"/><Relationship Id="rId2" Type="http://schemas.openxmlformats.org/officeDocument/2006/relationships/hyperlink" Target="https://www.grc.nasa.gov/www/k-12/airplane/factord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c.nasa.gov/www/k-12/airplane/vel.html" TargetMode="External"/><Relationship Id="rId4" Type="http://schemas.openxmlformats.org/officeDocument/2006/relationships/hyperlink" Target="https://www.grc.nasa.gov/www/k-12/airplane/airsim.htm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lift1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sized.html" TargetMode="External"/><Relationship Id="rId2" Type="http://schemas.openxmlformats.org/officeDocument/2006/relationships/hyperlink" Target="https://www.grc.nasa.gov/www/k-12/airplane/geo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c.nasa.gov/www/k-12/airplane/presar.html" TargetMode="External"/><Relationship Id="rId4" Type="http://schemas.openxmlformats.org/officeDocument/2006/relationships/hyperlink" Target="https://www.grc.nasa.gov/www/k-12/airplane/shaped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dragco.html" TargetMode="External"/><Relationship Id="rId2" Type="http://schemas.openxmlformats.org/officeDocument/2006/relationships/hyperlink" Target="https://www.grc.nasa.gov/www/k-12/airplane/induced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move2.html" TargetMode="External"/><Relationship Id="rId2" Type="http://schemas.openxmlformats.org/officeDocument/2006/relationships/hyperlink" Target="https://www.grc.nasa.gov/www/k-12/airplane/vel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sound.html" TargetMode="External"/><Relationship Id="rId2" Type="http://schemas.openxmlformats.org/officeDocument/2006/relationships/hyperlink" Target="https://www.grc.nasa.gov/www/k-12/airplane/inclin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c.nasa.gov/www/k-12/airplane/shock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boundlay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airsim.html" TargetMode="External"/><Relationship Id="rId2" Type="http://schemas.openxmlformats.org/officeDocument/2006/relationships/hyperlink" Target="https://www.grc.nasa.gov/www/k-12/airplane/density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drageq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drag1.html" TargetMode="External"/><Relationship Id="rId2" Type="http://schemas.openxmlformats.org/officeDocument/2006/relationships/hyperlink" Target="https://www.grc.nasa.gov/www/k-12/airplane/forc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c.nasa.gov/www/k-12/airplane/bgp.html" TargetMode="External"/><Relationship Id="rId4" Type="http://schemas.openxmlformats.org/officeDocument/2006/relationships/hyperlink" Target="https://www.grc.nasa.gov/www/k-12/airplane/weight1.html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mflow.html" TargetMode="External"/><Relationship Id="rId2" Type="http://schemas.openxmlformats.org/officeDocument/2006/relationships/hyperlink" Target="https://www.grc.nasa.gov/www/k-12/airplane/newton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c.nasa.gov/www/k-12/airplane/vectors.html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thrsteq.html" TargetMode="External"/><Relationship Id="rId2" Type="http://schemas.openxmlformats.org/officeDocument/2006/relationships/hyperlink" Target="https://www.grc.nasa.gov/www/k-12/airplane/work2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thrust1.html" TargetMode="External"/><Relationship Id="rId2" Type="http://schemas.openxmlformats.org/officeDocument/2006/relationships/hyperlink" Target="https://www.grc.nasa.gov/www/k-12/airplane/bgp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trim.html" TargetMode="External"/><Relationship Id="rId2" Type="http://schemas.openxmlformats.org/officeDocument/2006/relationships/hyperlink" Target="https://www.grc.nasa.gov/www/k-12/airplane/weight2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turbine.html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thsum.html" TargetMode="External"/><Relationship Id="rId2" Type="http://schemas.openxmlformats.org/officeDocument/2006/relationships/hyperlink" Target="https://www.grc.nasa.gov/www/k-12/airplane/trbtyp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newton3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smotion.html" TargetMode="External"/><Relationship Id="rId2" Type="http://schemas.openxmlformats.org/officeDocument/2006/relationships/hyperlink" Target="https://www.grc.nasa.gov/www/k-12/airplane/cruise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presa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rc.nasa.gov/www/k-12/airplane/drag1.html" TargetMode="External"/><Relationship Id="rId4" Type="http://schemas.openxmlformats.org/officeDocument/2006/relationships/hyperlink" Target="https://www.grc.nasa.gov/www/k-12/airplane/lift1.html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wteq.html" TargetMode="External"/><Relationship Id="rId2" Type="http://schemas.openxmlformats.org/officeDocument/2006/relationships/hyperlink" Target="https://www.grc.nasa.gov/www/k-12/airplane/newton.html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1" descr="Computer drawing of an airliner showing vectors for lift, thrust, drag and weight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Picture 4" descr="D:\aircraft2.pn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4000" dirty="0" smtClean="0"/>
              <a:t>The </a:t>
            </a:r>
            <a:r>
              <a:rPr lang="en-US" sz="4000" dirty="0"/>
              <a:t>environment in and around a thunderstorm can be the most </a:t>
            </a:r>
            <a:r>
              <a:rPr lang="en-US" sz="4000" dirty="0" smtClean="0"/>
              <a:t>hazardous encountered </a:t>
            </a:r>
            <a:r>
              <a:rPr lang="en-US" sz="4000" dirty="0"/>
              <a:t>by an aircraft. </a:t>
            </a:r>
            <a:endParaRPr lang="en-US" sz="4000" dirty="0" smtClean="0"/>
          </a:p>
          <a:p>
            <a:pPr marL="0" indent="0" algn="l" rtl="0">
              <a:buNone/>
            </a:pPr>
            <a:r>
              <a:rPr lang="en-US" sz="4000" dirty="0" smtClean="0"/>
              <a:t>In </a:t>
            </a:r>
            <a:r>
              <a:rPr lang="en-US" sz="4000" dirty="0"/>
              <a:t>addition to the usual risks such as </a:t>
            </a:r>
            <a:r>
              <a:rPr lang="en-US" sz="4000" dirty="0" smtClean="0"/>
              <a:t>severe turbulence, severe </a:t>
            </a:r>
            <a:r>
              <a:rPr lang="en-US" sz="4000" dirty="0"/>
              <a:t>clear icing, large hail, heavy precipitation, low visibility and electrical </a:t>
            </a:r>
            <a:r>
              <a:rPr lang="en-US" sz="4000" dirty="0" smtClean="0"/>
              <a:t>discharges within </a:t>
            </a:r>
            <a:r>
              <a:rPr lang="en-US" sz="4000" dirty="0"/>
              <a:t>and near the cell, there are other hazards that occur in </a:t>
            </a:r>
            <a:r>
              <a:rPr lang="en-US" sz="4000" dirty="0" smtClean="0"/>
              <a:t>the surrounding environment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785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53" y="44624"/>
            <a:ext cx="9057849" cy="6741368"/>
          </a:xfrm>
        </p:spPr>
      </p:pic>
    </p:spTree>
    <p:extLst>
      <p:ext uri="{BB962C8B-B14F-4D97-AF65-F5344CB8AC3E}">
        <p14:creationId xmlns:p14="http://schemas.microsoft.com/office/powerpoint/2010/main" val="22008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157592" cy="5472608"/>
          </a:xfrm>
        </p:spPr>
        <p:txBody>
          <a:bodyPr/>
          <a:lstStyle/>
          <a:p>
            <a:pPr lvl="0" algn="just" rtl="0"/>
            <a:r>
              <a:rPr lang="en-US" dirty="0">
                <a:solidFill>
                  <a:prstClr val="black"/>
                </a:solidFill>
              </a:rPr>
              <a:t>In flight, the airplane </a:t>
            </a:r>
            <a:r>
              <a:rPr lang="en-US" u="sng" dirty="0">
                <a:solidFill>
                  <a:prstClr val="black"/>
                </a:solidFill>
                <a:hlinkClick r:id="rId2"/>
              </a:rPr>
              <a:t>rotates</a:t>
            </a:r>
            <a:r>
              <a:rPr lang="en-US" dirty="0">
                <a:solidFill>
                  <a:prstClr val="black"/>
                </a:solidFill>
              </a:rPr>
              <a:t> about the center of gravity, but the direction of the weight force always remains toward the center of the earth. During a flight the aircraft burns up its fuel, so the weight of the airplane constantly changes. Also, the distribution of the weight and the </a:t>
            </a:r>
            <a:r>
              <a:rPr lang="en-US" u="sng" dirty="0">
                <a:solidFill>
                  <a:prstClr val="black"/>
                </a:solidFill>
                <a:hlinkClick r:id="rId3"/>
              </a:rPr>
              <a:t>center of gravity</a:t>
            </a:r>
            <a:r>
              <a:rPr lang="en-US" dirty="0">
                <a:solidFill>
                  <a:prstClr val="black"/>
                </a:solidFill>
              </a:rPr>
              <a:t> can change, so the pilot must constantly adjust the controls to keep the airplane </a:t>
            </a:r>
            <a:r>
              <a:rPr lang="en-US" u="sng" dirty="0">
                <a:solidFill>
                  <a:prstClr val="black"/>
                </a:solidFill>
                <a:hlinkClick r:id="rId4"/>
              </a:rPr>
              <a:t>balanced.</a:t>
            </a:r>
            <a:endParaRPr lang="en-US" dirty="0">
              <a:solidFill>
                <a:prstClr val="black"/>
              </a:solidFill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81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/>
          <a:lstStyle/>
          <a:p>
            <a:pPr marL="0" indent="0" algn="l" rtl="0">
              <a:buNone/>
            </a:pPr>
            <a:endParaRPr lang="en-US" sz="2400" dirty="0" smtClean="0">
              <a:hlinkClick r:id="rId3"/>
            </a:endParaRPr>
          </a:p>
          <a:p>
            <a:pPr marL="0" indent="0" algn="l" rtl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www.grc.nasa.gov/www/K12/airplane/guided.htm</a:t>
            </a:r>
            <a:endParaRPr lang="en-US" sz="2400" dirty="0" smtClean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800" u="sng" dirty="0">
                <a:hlinkClick r:id="rId4"/>
              </a:rPr>
              <a:t>http://</a:t>
            </a:r>
            <a:r>
              <a:rPr lang="en-US" sz="2800" u="sng" dirty="0" smtClean="0">
                <a:hlinkClick r:id="rId4"/>
              </a:rPr>
              <a:t>www.plusnetwork.com</a:t>
            </a:r>
            <a:endParaRPr lang="en-US" sz="2800" u="sng" dirty="0" smtClean="0"/>
          </a:p>
          <a:p>
            <a:pPr algn="l" rtl="0"/>
            <a:endParaRPr lang="en-US" sz="2800" dirty="0"/>
          </a:p>
          <a:p>
            <a:pPr marL="0" indent="0" algn="l" rtl="0">
              <a:buNone/>
            </a:pPr>
            <a:r>
              <a:rPr lang="en-US" sz="2800" dirty="0"/>
              <a:t>https://en.wikipedia.org/wiki/Lift_(force)#cite_note-17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81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algn="just" rtl="0"/>
            <a:endParaRPr lang="en-US" i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 rtl="0"/>
            <a:endParaRPr lang="en-US" i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 rtl="0"/>
            <a:endParaRPr lang="en-US" i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 rtl="0"/>
            <a:r>
              <a:rPr lang="en-US" i="1" dirty="0" smtClean="0">
                <a:solidFill>
                  <a:srgbClr val="000000"/>
                </a:solidFill>
                <a:latin typeface="Times New Roman"/>
                <a:ea typeface="Calibri"/>
              </a:rPr>
              <a:t>Note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that the job of the engine is just to overcome the drag of the airplane, not to lift the airplane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algn="just" rtl="0"/>
            <a:r>
              <a:rPr lang="en-US" b="1" cap="all" dirty="0"/>
              <a:t>WHY DOES A WING HAVE A ROUNDED FRONT?</a:t>
            </a:r>
            <a:endParaRPr lang="en-US" dirty="0"/>
          </a:p>
          <a:p>
            <a:pPr algn="just" rtl="0"/>
            <a:r>
              <a:rPr lang="en-US" b="1" cap="all" dirty="0"/>
              <a:t>WHY DOES A WING HAVE A SHARP REAR EDGE?</a:t>
            </a:r>
            <a:endParaRPr lang="en-US" dirty="0"/>
          </a:p>
          <a:p>
            <a:pPr algn="just" rtl="0"/>
            <a:r>
              <a:rPr lang="en-US" b="1" cap="all" dirty="0"/>
              <a:t>HOW DOES TILTING A WING AFFECT THE AIR FLOWING OVER IT?</a:t>
            </a:r>
            <a:endParaRPr lang="en-US" dirty="0"/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983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-36512" y="0"/>
            <a:ext cx="9180512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endParaRPr lang="en-US" sz="1600" b="1" u="sng" dirty="0" smtClean="0">
              <a:solidFill>
                <a:schemeClr val="tx1"/>
              </a:solidFill>
            </a:endParaRPr>
          </a:p>
          <a:p>
            <a:pPr algn="just" rtl="0"/>
            <a:r>
              <a:rPr lang="en-US" b="1" u="sng" dirty="0" smtClean="0">
                <a:solidFill>
                  <a:schemeClr val="tx1"/>
                </a:solidFill>
              </a:rPr>
              <a:t>2-Lift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sz="3600" dirty="0">
                <a:solidFill>
                  <a:schemeClr val="tx1"/>
                </a:solidFill>
              </a:rPr>
              <a:t>To overcome the weight force, airplanes generate an opposing force called </a:t>
            </a:r>
            <a:r>
              <a:rPr lang="en-US" sz="3600" u="sng" dirty="0">
                <a:solidFill>
                  <a:schemeClr val="tx1"/>
                </a:solidFill>
                <a:hlinkClick r:id="rId2"/>
              </a:rPr>
              <a:t>lift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u="sng" dirty="0" smtClean="0">
                <a:solidFill>
                  <a:prstClr val="black"/>
                </a:solidFill>
              </a:rPr>
              <a:t>Lift </a:t>
            </a:r>
            <a:r>
              <a:rPr lang="en-US" sz="3600" b="1" u="sng" dirty="0">
                <a:solidFill>
                  <a:prstClr val="black"/>
                </a:solidFill>
              </a:rPr>
              <a:t>is the: </a:t>
            </a:r>
            <a:endParaRPr lang="en-US" sz="3600" b="1" u="sng" dirty="0" smtClean="0">
              <a:solidFill>
                <a:prstClr val="black"/>
              </a:solidFill>
            </a:endParaRPr>
          </a:p>
          <a:p>
            <a:pPr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u="sng" dirty="0" smtClean="0">
                <a:solidFill>
                  <a:prstClr val="black"/>
                </a:solidFill>
                <a:hlinkClick r:id="rId3"/>
              </a:rPr>
              <a:t>force</a:t>
            </a:r>
            <a:r>
              <a:rPr lang="en-US" sz="3600" b="1" u="sng" dirty="0">
                <a:solidFill>
                  <a:prstClr val="black"/>
                </a:solidFill>
              </a:rPr>
              <a:t> </a:t>
            </a:r>
            <a:r>
              <a:rPr lang="en-US" sz="3600" b="1" u="sng" dirty="0">
                <a:solidFill>
                  <a:srgbClr val="FF0000"/>
                </a:solidFill>
              </a:rPr>
              <a:t>that directly opposes the </a:t>
            </a:r>
            <a:r>
              <a:rPr lang="en-US" sz="3600" b="1" u="sng" dirty="0">
                <a:solidFill>
                  <a:srgbClr val="FF0000"/>
                </a:solidFill>
                <a:hlinkClick r:id="rId4"/>
              </a:rPr>
              <a:t>weight</a:t>
            </a:r>
            <a:r>
              <a:rPr lang="en-US" sz="3600" b="1" u="sng" dirty="0">
                <a:solidFill>
                  <a:srgbClr val="FF0000"/>
                </a:solidFill>
              </a:rPr>
              <a:t> of an airplane and holds the airplane in the air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r>
              <a:rPr lang="en-US" sz="3600" dirty="0" smtClean="0">
                <a:solidFill>
                  <a:prstClr val="black"/>
                </a:solidFill>
              </a:rPr>
              <a:t>Is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directed</a:t>
            </a:r>
            <a:r>
              <a:rPr lang="en-US" sz="3600" dirty="0">
                <a:solidFill>
                  <a:prstClr val="black"/>
                </a:solidFill>
              </a:rPr>
              <a:t> </a:t>
            </a:r>
            <a:r>
              <a:rPr lang="en-US" sz="3600" b="1" dirty="0">
                <a:solidFill>
                  <a:srgbClr val="FF0000"/>
                </a:solidFill>
              </a:rPr>
              <a:t>perpendicular</a:t>
            </a:r>
            <a:r>
              <a:rPr lang="en-US" sz="3600" dirty="0">
                <a:solidFill>
                  <a:srgbClr val="FF0000"/>
                </a:solidFill>
              </a:rPr>
              <a:t> </a:t>
            </a:r>
            <a:r>
              <a:rPr lang="en-US" sz="3600" dirty="0">
                <a:solidFill>
                  <a:prstClr val="black"/>
                </a:solidFill>
              </a:rPr>
              <a:t>to the flight direction .</a:t>
            </a:r>
            <a:endParaRPr lang="ar-IQ" sz="3600" dirty="0">
              <a:solidFill>
                <a:prstClr val="black"/>
              </a:solidFill>
            </a:endParaRPr>
          </a:p>
          <a:p>
            <a:pPr lvl="0" algn="just" rtl="0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</a:pPr>
            <a:endParaRPr lang="en-US" sz="3600" b="1" u="sng" dirty="0">
              <a:solidFill>
                <a:srgbClr val="FF0000"/>
              </a:solidFill>
            </a:endParaRPr>
          </a:p>
          <a:p>
            <a:pPr algn="just" rtl="0"/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8853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buNone/>
            </a:pPr>
            <a:endParaRPr lang="en-US" sz="2000" b="1" u="sng" dirty="0" smtClean="0">
              <a:solidFill>
                <a:srgbClr val="FF0000"/>
              </a:solidFill>
            </a:endParaRPr>
          </a:p>
          <a:p>
            <a:pPr lvl="0" algn="just" rtl="0"/>
            <a:r>
              <a:rPr lang="en-US" sz="3600" b="1" u="sng" dirty="0" smtClean="0">
                <a:solidFill>
                  <a:schemeClr val="tx1"/>
                </a:solidFill>
              </a:rPr>
              <a:t>Lift </a:t>
            </a:r>
            <a:r>
              <a:rPr lang="en-US" sz="3600" b="1" u="sng" dirty="0">
                <a:solidFill>
                  <a:schemeClr val="tx1"/>
                </a:solidFill>
              </a:rPr>
              <a:t>is a mechanical </a:t>
            </a:r>
            <a:r>
              <a:rPr lang="en-US" sz="3600" b="1" u="sng" dirty="0" smtClean="0">
                <a:solidFill>
                  <a:srgbClr val="FF0000"/>
                </a:solidFill>
                <a:hlinkClick r:id="rId2"/>
              </a:rPr>
              <a:t>aerodynamic</a:t>
            </a:r>
            <a:r>
              <a:rPr lang="en-US" sz="3600" b="1" u="sng" dirty="0" smtClean="0">
                <a:solidFill>
                  <a:srgbClr val="FF0000"/>
                </a:solidFill>
              </a:rPr>
              <a:t> force produced </a:t>
            </a:r>
            <a:r>
              <a:rPr lang="en-US" sz="3600" b="1" u="sng" dirty="0">
                <a:solidFill>
                  <a:srgbClr val="FF0000"/>
                </a:solidFill>
              </a:rPr>
              <a:t>by the motion of the airplane through the air</a:t>
            </a:r>
            <a:r>
              <a:rPr lang="en-US" sz="3600" b="1" u="sng" dirty="0" smtClean="0">
                <a:solidFill>
                  <a:srgbClr val="FF0000"/>
                </a:solidFill>
              </a:rPr>
              <a:t>.</a:t>
            </a:r>
          </a:p>
          <a:p>
            <a:pPr marL="0" lvl="0" indent="0" algn="just" rtl="0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 Lift is generated </a:t>
            </a:r>
            <a:r>
              <a:rPr lang="en-US" sz="3600" b="1" u="sng" dirty="0" smtClean="0">
                <a:solidFill>
                  <a:srgbClr val="FF0000"/>
                </a:solidFill>
              </a:rPr>
              <a:t>by </a:t>
            </a:r>
            <a:r>
              <a:rPr lang="en-US" sz="3600" b="1" u="sng" dirty="0">
                <a:solidFill>
                  <a:srgbClr val="FF0000"/>
                </a:solidFill>
              </a:rPr>
              <a:t>every part of the airplane, but most of the lift on </a:t>
            </a:r>
            <a:r>
              <a:rPr lang="en-US" sz="3600" b="1" u="sng" dirty="0" smtClean="0">
                <a:solidFill>
                  <a:srgbClr val="FF0000"/>
                </a:solidFill>
              </a:rPr>
              <a:t>a </a:t>
            </a:r>
            <a:r>
              <a:rPr lang="en-US" sz="3600" b="1" u="sng" dirty="0">
                <a:solidFill>
                  <a:srgbClr val="FF0000"/>
                </a:solidFill>
              </a:rPr>
              <a:t>normal airliner is generated by the </a:t>
            </a:r>
            <a:r>
              <a:rPr lang="en-US" sz="3600" b="1" u="sng" dirty="0">
                <a:solidFill>
                  <a:srgbClr val="FF0000"/>
                </a:solidFill>
                <a:hlinkClick r:id="rId3"/>
              </a:rPr>
              <a:t>wings.</a:t>
            </a:r>
            <a:r>
              <a:rPr lang="en-US" sz="3600" b="1" u="sng" dirty="0">
                <a:solidFill>
                  <a:srgbClr val="FF0000"/>
                </a:solidFill>
              </a:rPr>
              <a:t> </a:t>
            </a:r>
            <a:endParaRPr lang="ar-IQ" b="1" u="sng" dirty="0">
              <a:solidFill>
                <a:srgbClr val="FF0000"/>
              </a:solidFill>
            </a:endParaRP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428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 rtl="0">
              <a:buNone/>
            </a:pPr>
            <a:endParaRPr lang="en-US" sz="1100" b="1" u="sng" dirty="0" smtClean="0">
              <a:solidFill>
                <a:srgbClr val="FF0000"/>
              </a:solidFill>
            </a:endParaRPr>
          </a:p>
          <a:p>
            <a:pPr marL="0" lvl="0" indent="0" algn="just" rtl="0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Because </a:t>
            </a:r>
            <a:r>
              <a:rPr lang="en-US" sz="3600" b="1" u="sng" dirty="0">
                <a:solidFill>
                  <a:srgbClr val="FF0000"/>
                </a:solidFill>
              </a:rPr>
              <a:t>lift is a force, </a:t>
            </a:r>
          </a:p>
          <a:p>
            <a:pPr marL="0" lvl="0" indent="0" algn="just" rtl="0">
              <a:buNone/>
            </a:pPr>
            <a:r>
              <a:rPr lang="en-US" sz="3600" b="1" u="sng" dirty="0"/>
              <a:t>it is a </a:t>
            </a:r>
            <a:r>
              <a:rPr lang="en-US" sz="3600" b="1" u="sng" dirty="0">
                <a:hlinkClick r:id="rId2"/>
              </a:rPr>
              <a:t>vector quantity</a:t>
            </a:r>
            <a:r>
              <a:rPr lang="en-US" sz="3600" b="1" u="sng" dirty="0"/>
              <a:t>, having both a </a:t>
            </a:r>
            <a:r>
              <a:rPr lang="en-US" sz="3600" b="1" u="sng" dirty="0">
                <a:solidFill>
                  <a:srgbClr val="FF0000"/>
                </a:solidFill>
              </a:rPr>
              <a:t>magnitude</a:t>
            </a:r>
            <a:r>
              <a:rPr lang="en-US" sz="3600" b="1" u="sng" dirty="0"/>
              <a:t> and a </a:t>
            </a:r>
            <a:r>
              <a:rPr lang="en-US" sz="3600" b="1" u="sng" dirty="0">
                <a:solidFill>
                  <a:srgbClr val="FF0000"/>
                </a:solidFill>
              </a:rPr>
              <a:t>direction</a:t>
            </a:r>
            <a:r>
              <a:rPr lang="en-US" sz="3600" b="1" u="sng" dirty="0"/>
              <a:t> associated with it. </a:t>
            </a:r>
            <a:endParaRPr lang="en-US" sz="3600" b="1" u="sng" dirty="0" smtClean="0"/>
          </a:p>
          <a:p>
            <a:pPr marL="0" lvl="0" indent="0" algn="just" rtl="0">
              <a:buNone/>
            </a:pPr>
            <a:endParaRPr lang="en-US" b="1" u="sng" dirty="0" smtClean="0"/>
          </a:p>
          <a:p>
            <a:pPr marL="0" lvl="0" indent="0" algn="just" rtl="0">
              <a:buNone/>
            </a:pPr>
            <a:endParaRPr lang="en-US" sz="2000" b="1" u="sng" dirty="0" smtClean="0"/>
          </a:p>
          <a:p>
            <a:pPr marL="0" lvl="0" indent="0" algn="just" rtl="0">
              <a:buNone/>
            </a:pPr>
            <a:r>
              <a:rPr lang="en-US" sz="3600" b="1" dirty="0">
                <a:solidFill>
                  <a:srgbClr val="FF0000"/>
                </a:solidFill>
              </a:rPr>
              <a:t>magnitude of the lift depend </a:t>
            </a:r>
            <a:r>
              <a:rPr lang="en-US" sz="3600" b="1" dirty="0"/>
              <a:t>on  several </a:t>
            </a:r>
            <a:r>
              <a:rPr lang="en-US" sz="3600" b="1" dirty="0">
                <a:hlinkClick r:id="rId3"/>
              </a:rPr>
              <a:t>factors</a:t>
            </a:r>
            <a:r>
              <a:rPr lang="en-US" sz="3600" b="1" dirty="0"/>
              <a:t> including the </a:t>
            </a:r>
            <a:r>
              <a:rPr lang="en-US" sz="3600" b="1" dirty="0">
                <a:hlinkClick r:id="rId4"/>
              </a:rPr>
              <a:t>shape</a:t>
            </a:r>
            <a:r>
              <a:rPr lang="en-US" sz="3600" b="1" dirty="0"/>
              <a:t>, </a:t>
            </a:r>
            <a:r>
              <a:rPr lang="en-US" sz="3600" b="1" dirty="0">
                <a:hlinkClick r:id="rId5"/>
              </a:rPr>
              <a:t>size</a:t>
            </a:r>
            <a:r>
              <a:rPr lang="en-US" sz="3600" b="1" dirty="0"/>
              <a:t>, and </a:t>
            </a:r>
            <a:r>
              <a:rPr lang="en-US" sz="3600" b="1" dirty="0">
                <a:hlinkClick r:id="rId6"/>
              </a:rPr>
              <a:t>velocity</a:t>
            </a:r>
            <a:r>
              <a:rPr lang="en-US" sz="3600" b="1" dirty="0"/>
              <a:t> of the aircraft</a:t>
            </a:r>
            <a:endParaRPr lang="en-US" sz="3600" b="1" u="sng" dirty="0"/>
          </a:p>
          <a:p>
            <a:pPr marL="0" indent="0" algn="just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527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-27384"/>
            <a:ext cx="9180512" cy="68853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 smtClean="0"/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As with weight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pPr marL="0" indent="0" algn="just" rtl="0">
              <a:buNone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Each</a:t>
            </a:r>
            <a:r>
              <a:rPr lang="en-US" sz="3600" b="1" dirty="0">
                <a:solidFill>
                  <a:schemeClr val="tx1"/>
                </a:solidFill>
              </a:rPr>
              <a:t>  part of the aircraft contributes to the aircraft lift force. </a:t>
            </a:r>
          </a:p>
          <a:p>
            <a:pPr marL="0" indent="0" algn="just" rtl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Most </a:t>
            </a:r>
            <a:r>
              <a:rPr lang="en-US" sz="3600" b="1" dirty="0">
                <a:solidFill>
                  <a:schemeClr val="tx1"/>
                </a:solidFill>
              </a:rPr>
              <a:t>of the lift is generated by the </a:t>
            </a:r>
            <a:r>
              <a:rPr lang="en-US" sz="3600" b="1" u="sng" dirty="0">
                <a:solidFill>
                  <a:srgbClr val="FF0000"/>
                </a:solidFill>
              </a:rPr>
              <a:t>wings</a:t>
            </a:r>
            <a:r>
              <a:rPr lang="en-US" sz="3600" dirty="0" smtClean="0"/>
              <a:t>.</a:t>
            </a:r>
          </a:p>
          <a:p>
            <a:pPr marL="0" indent="0" algn="just" rtl="0">
              <a:buNone/>
            </a:pPr>
            <a:r>
              <a:rPr lang="en-US" sz="3600" dirty="0" smtClean="0"/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Aircraft lift </a:t>
            </a:r>
            <a:r>
              <a:rPr lang="en-US" sz="3600" dirty="0"/>
              <a:t>acts through a single point called the </a:t>
            </a:r>
            <a:r>
              <a:rPr lang="en-US" sz="3600" b="1" u="sng" dirty="0">
                <a:hlinkClick r:id="rId2"/>
              </a:rPr>
              <a:t>center of pressure</a:t>
            </a:r>
            <a:r>
              <a:rPr lang="en-US" sz="3600" dirty="0" smtClean="0"/>
              <a:t>.</a:t>
            </a:r>
          </a:p>
          <a:p>
            <a:pPr marL="0" indent="0" algn="just" rtl="0">
              <a:buNone/>
            </a:pPr>
            <a:endParaRPr lang="en-US" sz="2000" dirty="0" smtClean="0"/>
          </a:p>
          <a:p>
            <a:pPr marL="0" indent="0" algn="just" rtl="0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Lift acts through the </a:t>
            </a:r>
            <a:r>
              <a:rPr lang="en-US" sz="3600" b="1" u="sng" dirty="0">
                <a:solidFill>
                  <a:srgbClr val="FF0000"/>
                </a:solidFill>
                <a:hlinkClick r:id="rId2"/>
              </a:rPr>
              <a:t>center of pressure</a:t>
            </a:r>
            <a:r>
              <a:rPr lang="en-US" sz="3600" b="1" u="sng" dirty="0">
                <a:solidFill>
                  <a:srgbClr val="FF0000"/>
                </a:solidFill>
              </a:rPr>
              <a:t> of the object and is directed perpendicular to the flow direction.</a:t>
            </a:r>
            <a:endParaRPr lang="ar-IQ" sz="4000" dirty="0"/>
          </a:p>
          <a:p>
            <a:pPr marL="0" indent="0" algn="just" rtl="0">
              <a:buNone/>
            </a:pPr>
            <a:endParaRPr lang="en-US" sz="36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10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80512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u="sng" dirty="0">
                <a:solidFill>
                  <a:srgbClr val="FF0000"/>
                </a:solidFill>
              </a:rPr>
              <a:t>The center of pressure is </a:t>
            </a:r>
            <a:r>
              <a:rPr lang="en-US" sz="3600" b="1" u="sng" dirty="0" smtClean="0">
                <a:solidFill>
                  <a:srgbClr val="FF0000"/>
                </a:solidFill>
              </a:rPr>
              <a:t>defined</a:t>
            </a:r>
            <a:r>
              <a:rPr lang="en-US" sz="3600" u="sng" dirty="0" smtClean="0">
                <a:solidFill>
                  <a:srgbClr val="FF0000"/>
                </a:solidFill>
              </a:rPr>
              <a:t>: </a:t>
            </a:r>
          </a:p>
          <a:p>
            <a:pPr marL="0" indent="0" algn="just" rtl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</a:rPr>
              <a:t>Just like the </a:t>
            </a:r>
            <a:r>
              <a:rPr lang="en-US" sz="3600" b="1" i="1" u="sng" dirty="0">
                <a:solidFill>
                  <a:srgbClr val="FF0000"/>
                </a:solidFill>
              </a:rPr>
              <a:t>center of gravity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, but using the </a:t>
            </a:r>
            <a:r>
              <a:rPr lang="en-US" sz="3600" b="1" u="sng" dirty="0">
                <a:solidFill>
                  <a:srgbClr val="FF0000"/>
                </a:solidFill>
                <a:latin typeface="Arial"/>
              </a:rPr>
              <a:t>pressure distribution 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around the body instead of the </a:t>
            </a:r>
            <a:r>
              <a:rPr lang="en-US" sz="3600" b="1" u="sng" dirty="0">
                <a:solidFill>
                  <a:srgbClr val="FF0000"/>
                </a:solidFill>
                <a:latin typeface="Arial"/>
              </a:rPr>
              <a:t>weight distribution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 algn="just" rtl="0">
              <a:buNone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0" indent="0" algn="just" rtl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</a:rPr>
              <a:t>The </a:t>
            </a:r>
            <a:r>
              <a:rPr lang="en-US" sz="3600" dirty="0">
                <a:latin typeface="Arial"/>
                <a:hlinkClick r:id="rId3"/>
              </a:rPr>
              <a:t>amount of lift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3600" b="1" dirty="0">
                <a:solidFill>
                  <a:srgbClr val="000000"/>
                </a:solidFill>
                <a:latin typeface="Arial"/>
                <a:ea typeface="Calibri"/>
              </a:rPr>
              <a:t>generated by an object depends on how much the flow is turned, which depends on the shape of </a:t>
            </a:r>
            <a:r>
              <a:rPr lang="en-US" sz="3600" u="sng" dirty="0">
                <a:solidFill>
                  <a:srgbClr val="FF0000"/>
                </a:solidFill>
                <a:latin typeface="Arial"/>
              </a:rPr>
              <a:t>the greater the flow turning, the greater the lift</a:t>
            </a:r>
            <a:r>
              <a:rPr lang="en-US" sz="3600" dirty="0"/>
              <a:t> </a:t>
            </a:r>
            <a:r>
              <a:rPr lang="ar-SA" sz="3600" dirty="0">
                <a:solidFill>
                  <a:srgbClr val="000000"/>
                </a:solidFill>
                <a:latin typeface="Arial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latin typeface="Arial"/>
              </a:rPr>
              <a:t>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7099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38"/>
            <a:ext cx="914400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1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Picture 5" descr="Computer drawing of an airliner showing the lift vector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36969" cy="655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b="1" dirty="0">
                <a:solidFill>
                  <a:srgbClr val="FF0000"/>
                </a:solidFill>
              </a:rPr>
              <a:t>HOW IS LIFT GENERATED?</a:t>
            </a:r>
          </a:p>
          <a:p>
            <a:pPr algn="just" rtl="0"/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dk1"/>
                </a:solidFill>
              </a:rPr>
              <a:t>Lift occurs when a moving flow of gas is </a:t>
            </a:r>
            <a:r>
              <a:rPr lang="en-US" dirty="0">
                <a:solidFill>
                  <a:schemeClr val="dk1"/>
                </a:solidFill>
                <a:hlinkClick r:id="rId2"/>
              </a:rPr>
              <a:t>turned</a:t>
            </a:r>
            <a:r>
              <a:rPr lang="en-US" dirty="0">
                <a:solidFill>
                  <a:schemeClr val="dk1"/>
                </a:solidFill>
              </a:rPr>
              <a:t> by a solid object.</a:t>
            </a:r>
          </a:p>
          <a:p>
            <a:pPr algn="just" rtl="0"/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</a:p>
          <a:p>
            <a:pPr algn="just" rtl="0"/>
            <a:r>
              <a:rPr lang="en-US" dirty="0">
                <a:solidFill>
                  <a:schemeClr val="dk1"/>
                </a:solidFill>
              </a:rPr>
              <a:t>The flow is turned in one direction, and the lift is generated in the opposite direction, according to </a:t>
            </a:r>
            <a:r>
              <a:rPr lang="en-US" dirty="0">
                <a:solidFill>
                  <a:schemeClr val="dk1"/>
                </a:solidFill>
                <a:hlinkClick r:id="rId3"/>
              </a:rPr>
              <a:t>Newton's Third Law</a:t>
            </a:r>
            <a:r>
              <a:rPr lang="en-US" dirty="0">
                <a:solidFill>
                  <a:schemeClr val="dk1"/>
                </a:solidFill>
              </a:rPr>
              <a:t> of action and reaction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</a:p>
          <a:p>
            <a:pPr algn="just" rtl="0"/>
            <a:endParaRPr lang="en-US" dirty="0" smtClean="0">
              <a:solidFill>
                <a:schemeClr val="dk1"/>
              </a:solidFill>
            </a:endParaRPr>
          </a:p>
          <a:p>
            <a:pPr algn="just" rtl="0"/>
            <a:r>
              <a:rPr lang="en-US" dirty="0">
                <a:solidFill>
                  <a:schemeClr val="dk1"/>
                </a:solidFill>
              </a:rPr>
              <a:t>Because air is a </a:t>
            </a:r>
            <a:r>
              <a:rPr lang="en-US" dirty="0">
                <a:solidFill>
                  <a:schemeClr val="dk1"/>
                </a:solidFill>
                <a:hlinkClick r:id="rId4"/>
              </a:rPr>
              <a:t>gas</a:t>
            </a:r>
            <a:r>
              <a:rPr lang="en-US" dirty="0">
                <a:solidFill>
                  <a:schemeClr val="dk1"/>
                </a:solidFill>
              </a:rPr>
              <a:t> and the molecules are free to move about, any solid surface can deflect a </a:t>
            </a:r>
            <a:r>
              <a:rPr lang="en-US" dirty="0" smtClean="0">
                <a:solidFill>
                  <a:schemeClr val="dk1"/>
                </a:solidFill>
              </a:rPr>
              <a:t>flow.</a:t>
            </a:r>
            <a:endParaRPr lang="en-US" dirty="0">
              <a:solidFill>
                <a:schemeClr val="dk1"/>
              </a:solidFill>
            </a:endParaRPr>
          </a:p>
          <a:p>
            <a:pPr algn="just" rtl="0"/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ar-IQ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9127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endParaRPr lang="en-US" sz="1800" dirty="0"/>
          </a:p>
          <a:p>
            <a:pPr marL="0" indent="0" algn="just" rtl="0">
              <a:buNone/>
            </a:pPr>
            <a:r>
              <a:rPr lang="en-US" sz="4400" dirty="0" smtClean="0">
                <a:solidFill>
                  <a:schemeClr val="dk1"/>
                </a:solidFill>
              </a:rPr>
              <a:t>For </a:t>
            </a:r>
            <a:r>
              <a:rPr lang="en-US" sz="4400" dirty="0">
                <a:solidFill>
                  <a:schemeClr val="dk1"/>
                </a:solidFill>
              </a:rPr>
              <a:t>an aircraft </a:t>
            </a:r>
            <a:r>
              <a:rPr lang="en-US" sz="4400" dirty="0">
                <a:solidFill>
                  <a:schemeClr val="dk1"/>
                </a:solidFill>
                <a:hlinkClick r:id="rId2"/>
              </a:rPr>
              <a:t>wing</a:t>
            </a:r>
            <a:r>
              <a:rPr lang="en-US" sz="4400" dirty="0">
                <a:solidFill>
                  <a:schemeClr val="dk1"/>
                </a:solidFill>
              </a:rPr>
              <a:t>, both the upper and lower surfaces contribute to the flow turning. </a:t>
            </a:r>
            <a:endParaRPr lang="en-US" sz="4400" dirty="0" smtClean="0">
              <a:solidFill>
                <a:schemeClr val="dk1"/>
              </a:solidFill>
            </a:endParaRPr>
          </a:p>
          <a:p>
            <a:pPr marL="0" indent="0" algn="just" rtl="0">
              <a:buNone/>
            </a:pPr>
            <a:endParaRPr lang="en-US" sz="2400" dirty="0"/>
          </a:p>
          <a:p>
            <a:pPr marL="0" indent="0" algn="just" rtl="0">
              <a:buNone/>
            </a:pP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000" dirty="0" smtClean="0">
                <a:solidFill>
                  <a:schemeClr val="dk1"/>
                </a:solidFill>
              </a:rPr>
              <a:t>Neglecting </a:t>
            </a:r>
            <a:r>
              <a:rPr lang="en-US" sz="4000" dirty="0">
                <a:solidFill>
                  <a:schemeClr val="dk1"/>
                </a:solidFill>
              </a:rPr>
              <a:t>the upper surface's part in turning the flow </a:t>
            </a:r>
            <a:r>
              <a:rPr lang="en-US" sz="4000" dirty="0">
                <a:solidFill>
                  <a:srgbClr val="FF0000"/>
                </a:solidFill>
              </a:rPr>
              <a:t>leads to </a:t>
            </a:r>
            <a:r>
              <a:rPr lang="en-US" sz="4000" dirty="0">
                <a:solidFill>
                  <a:schemeClr val="dk1"/>
                </a:solidFill>
              </a:rPr>
              <a:t>an </a:t>
            </a:r>
            <a:r>
              <a:rPr lang="en-US" sz="4000" dirty="0">
                <a:solidFill>
                  <a:schemeClr val="dk1"/>
                </a:solidFill>
                <a:hlinkClick r:id="rId3"/>
              </a:rPr>
              <a:t>incorrect theory</a:t>
            </a:r>
            <a:r>
              <a:rPr lang="en-US" sz="4000" dirty="0">
                <a:solidFill>
                  <a:schemeClr val="dk1"/>
                </a:solidFill>
              </a:rPr>
              <a:t> of lift</a:t>
            </a:r>
            <a:r>
              <a:rPr lang="en-US" sz="3600" dirty="0">
                <a:solidFill>
                  <a:schemeClr val="dk1"/>
                </a:solidFill>
              </a:rPr>
              <a:t>.</a:t>
            </a:r>
          </a:p>
          <a:p>
            <a:pPr algn="l" rtl="0"/>
            <a:endParaRPr lang="ar-IQ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85384"/>
          </a:xfr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0"/>
            <a:endParaRPr lang="en-US" sz="1200" b="1" u="sng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b="1" u="sng" dirty="0" smtClean="0">
                <a:solidFill>
                  <a:schemeClr val="tx1"/>
                </a:solidFill>
              </a:rPr>
              <a:t>Weight</a:t>
            </a:r>
            <a:r>
              <a:rPr lang="en-US" sz="3600" dirty="0">
                <a:solidFill>
                  <a:schemeClr val="tx1"/>
                </a:solidFill>
              </a:rPr>
              <a:t>:-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4800" u="sng" dirty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  <a:hlinkClick r:id="rId3"/>
              </a:rPr>
              <a:t>Weight</a:t>
            </a:r>
            <a:r>
              <a:rPr lang="en-US" u="sng" dirty="0" smtClean="0">
                <a:solidFill>
                  <a:schemeClr val="tx1"/>
                </a:solidFill>
              </a:rPr>
              <a:t>:</a:t>
            </a:r>
          </a:p>
          <a:p>
            <a:pPr algn="just" rtl="0"/>
            <a:r>
              <a:rPr lang="en-US" u="sng" dirty="0" smtClean="0">
                <a:solidFill>
                  <a:schemeClr val="tx1"/>
                </a:solidFill>
              </a:rPr>
              <a:t> Is </a:t>
            </a:r>
            <a:r>
              <a:rPr lang="en-US" u="sng" dirty="0">
                <a:solidFill>
                  <a:schemeClr val="tx1"/>
                </a:solidFill>
              </a:rPr>
              <a:t>the </a:t>
            </a:r>
            <a:r>
              <a:rPr lang="en-US" u="sng" dirty="0">
                <a:solidFill>
                  <a:schemeClr val="tx1"/>
                </a:solidFill>
                <a:hlinkClick r:id="rId4"/>
              </a:rPr>
              <a:t>force</a:t>
            </a:r>
            <a:r>
              <a:rPr lang="en-US" u="sng" dirty="0">
                <a:solidFill>
                  <a:schemeClr val="tx1"/>
                </a:solidFill>
              </a:rPr>
              <a:t> </a:t>
            </a:r>
            <a:r>
              <a:rPr lang="en-US" sz="2800" u="sng" dirty="0">
                <a:solidFill>
                  <a:schemeClr val="tx1"/>
                </a:solidFill>
              </a:rPr>
              <a:t>generated </a:t>
            </a:r>
            <a:r>
              <a:rPr lang="en-US" u="sng" dirty="0">
                <a:solidFill>
                  <a:schemeClr val="tx1"/>
                </a:solidFill>
              </a:rPr>
              <a:t>by the gravitational attraction of the earth on the </a:t>
            </a:r>
            <a:r>
              <a:rPr lang="en-US" u="sng" dirty="0" smtClean="0">
                <a:solidFill>
                  <a:schemeClr val="tx1"/>
                </a:solidFill>
                <a:hlinkClick r:id="rId5"/>
              </a:rPr>
              <a:t>airplane</a:t>
            </a:r>
            <a:r>
              <a:rPr lang="en-US" u="sng" dirty="0" smtClean="0">
                <a:solidFill>
                  <a:schemeClr val="tx1"/>
                </a:solidFill>
              </a:rPr>
              <a:t>.</a:t>
            </a:r>
          </a:p>
          <a:p>
            <a:pPr algn="just" rtl="0"/>
            <a:r>
              <a:rPr lang="en-US" u="sng" dirty="0" smtClean="0">
                <a:solidFill>
                  <a:schemeClr val="tx1"/>
                </a:solidFill>
              </a:rPr>
              <a:t> </a:t>
            </a:r>
          </a:p>
          <a:p>
            <a:pPr algn="just" rtl="0"/>
            <a:r>
              <a:rPr lang="en-US" u="sng" dirty="0" smtClean="0">
                <a:solidFill>
                  <a:schemeClr val="tx1"/>
                </a:solidFill>
              </a:rPr>
              <a:t>A </a:t>
            </a:r>
            <a:r>
              <a:rPr lang="en-US" u="sng" dirty="0">
                <a:solidFill>
                  <a:schemeClr val="tx1"/>
                </a:solidFill>
              </a:rPr>
              <a:t>force is a 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vector quantity</a:t>
            </a:r>
            <a:r>
              <a:rPr lang="en-US" u="sng" dirty="0">
                <a:solidFill>
                  <a:schemeClr val="tx1"/>
                </a:solidFill>
              </a:rPr>
              <a:t> having both a magnitude and a direction associated with it. </a:t>
            </a:r>
          </a:p>
          <a:p>
            <a:pPr lvl="0" algn="just" rtl="0"/>
            <a:endParaRPr lang="en-US" sz="2000" u="sng" dirty="0">
              <a:solidFill>
                <a:prstClr val="black"/>
              </a:solidFill>
            </a:endParaRPr>
          </a:p>
          <a:p>
            <a:pPr algn="just" rtl="0">
              <a:lnSpc>
                <a:spcPct val="150000"/>
              </a:lnSpc>
            </a:pPr>
            <a:endParaRPr lang="en-US" u="sng" dirty="0">
              <a:solidFill>
                <a:schemeClr val="tx1"/>
              </a:solidFill>
            </a:endParaRPr>
          </a:p>
          <a:p>
            <a:pPr algn="just" rtl="0"/>
            <a:endParaRPr lang="en-US" sz="2000" dirty="0">
              <a:solidFill>
                <a:schemeClr val="tx1"/>
              </a:solidFill>
            </a:endParaRPr>
          </a:p>
          <a:p>
            <a:pPr algn="just" rtl="0"/>
            <a:endParaRPr lang="ar-IQ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aircraft12.png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86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b="1" u="sng" dirty="0">
                <a:solidFill>
                  <a:srgbClr val="FF0000"/>
                </a:solidFill>
              </a:rPr>
              <a:t>NO FLUID, NO LIFT</a:t>
            </a:r>
            <a:endParaRPr lang="en-US" u="sng" dirty="0">
              <a:solidFill>
                <a:srgbClr val="FF0000"/>
              </a:solidFill>
            </a:endParaRPr>
          </a:p>
          <a:p>
            <a:pPr algn="just" rtl="0"/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3600" b="1" u="sng" dirty="0" smtClean="0">
                <a:solidFill>
                  <a:srgbClr val="FF0000"/>
                </a:solidFill>
              </a:rPr>
              <a:t>Lift </a:t>
            </a:r>
            <a:r>
              <a:rPr lang="en-US" sz="3600" b="1" u="sng" dirty="0">
                <a:solidFill>
                  <a:srgbClr val="FF0000"/>
                </a:solidFill>
              </a:rPr>
              <a:t>is a mechanical force It is generated </a:t>
            </a:r>
            <a:r>
              <a:rPr lang="en-US" sz="3600" b="1" u="sng" dirty="0" smtClean="0">
                <a:solidFill>
                  <a:srgbClr val="FF0000"/>
                </a:solidFill>
              </a:rPr>
              <a:t>by:  </a:t>
            </a:r>
            <a:endParaRPr lang="en-US" sz="3600" b="1" u="sng" dirty="0">
              <a:solidFill>
                <a:srgbClr val="FF0000"/>
              </a:solidFill>
            </a:endParaRPr>
          </a:p>
          <a:p>
            <a:pPr algn="just" rtl="0"/>
            <a:endParaRPr lang="en-US" sz="1600" u="sng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u="sng" dirty="0" smtClean="0">
                <a:solidFill>
                  <a:schemeClr val="tx1"/>
                </a:solidFill>
              </a:rPr>
              <a:t>The </a:t>
            </a:r>
            <a:r>
              <a:rPr lang="en-US" sz="3600" u="sng" dirty="0">
                <a:solidFill>
                  <a:schemeClr val="tx1"/>
                </a:solidFill>
              </a:rPr>
              <a:t>interaction </a:t>
            </a:r>
            <a:r>
              <a:rPr lang="en-US" sz="3600" u="sng" dirty="0" smtClean="0">
                <a:solidFill>
                  <a:schemeClr val="tx1"/>
                </a:solidFill>
              </a:rPr>
              <a:t>and contact </a:t>
            </a:r>
            <a:r>
              <a:rPr lang="en-US" sz="3600" u="sng" dirty="0">
                <a:solidFill>
                  <a:schemeClr val="tx1"/>
                </a:solidFill>
              </a:rPr>
              <a:t>of a solid body with a fluid </a:t>
            </a:r>
            <a:r>
              <a:rPr lang="en-US" sz="3600" u="sng" dirty="0" smtClean="0">
                <a:solidFill>
                  <a:schemeClr val="tx1"/>
                </a:solidFill>
              </a:rPr>
              <a:t>(</a:t>
            </a:r>
            <a:r>
              <a:rPr lang="en-US" sz="3600" u="sng" dirty="0">
                <a:solidFill>
                  <a:schemeClr val="tx1"/>
                </a:solidFill>
              </a:rPr>
              <a:t>liquid or gas</a:t>
            </a:r>
            <a:r>
              <a:rPr lang="en-US" sz="3600" u="sng" dirty="0" smtClean="0">
                <a:solidFill>
                  <a:schemeClr val="tx1"/>
                </a:solidFill>
              </a:rPr>
              <a:t>).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pPr algn="just" rtl="0"/>
            <a:r>
              <a:rPr lang="en-US" sz="3600" b="1" dirty="0" smtClean="0">
                <a:solidFill>
                  <a:srgbClr val="FF0000"/>
                </a:solidFill>
              </a:rPr>
              <a:t>It </a:t>
            </a:r>
            <a:r>
              <a:rPr lang="en-US" sz="3600" b="1" dirty="0">
                <a:solidFill>
                  <a:srgbClr val="FF0000"/>
                </a:solidFill>
              </a:rPr>
              <a:t>is not generated by </a:t>
            </a:r>
            <a:r>
              <a:rPr lang="en-US" sz="3600" dirty="0">
                <a:solidFill>
                  <a:schemeClr val="tx1"/>
                </a:solidFill>
              </a:rPr>
              <a:t>a </a:t>
            </a:r>
            <a:r>
              <a:rPr lang="en-US" sz="3600" b="1" dirty="0">
                <a:solidFill>
                  <a:srgbClr val="FF0000"/>
                </a:solidFill>
              </a:rPr>
              <a:t>force field</a:t>
            </a:r>
            <a:r>
              <a:rPr lang="en-US" sz="3600" dirty="0">
                <a:solidFill>
                  <a:schemeClr val="tx1"/>
                </a:solidFill>
              </a:rPr>
              <a:t>, in the </a:t>
            </a:r>
            <a:r>
              <a:rPr lang="en-US" sz="3600" dirty="0" smtClean="0">
                <a:solidFill>
                  <a:schemeClr val="tx1"/>
                </a:solidFill>
              </a:rPr>
              <a:t>sense of a </a:t>
            </a:r>
            <a:r>
              <a:rPr lang="en-US" sz="3600" u="sng" dirty="0" smtClean="0">
                <a:solidFill>
                  <a:schemeClr val="tx1"/>
                </a:solidFill>
                <a:hlinkClick r:id="rId2"/>
              </a:rPr>
              <a:t>gravitational field</a:t>
            </a:r>
            <a:r>
              <a:rPr lang="en-US" sz="3600" dirty="0" smtClean="0">
                <a:solidFill>
                  <a:schemeClr val="tx1"/>
                </a:solidFill>
              </a:rPr>
              <a:t>,</a:t>
            </a:r>
          </a:p>
          <a:p>
            <a:pPr algn="just" rtl="0"/>
            <a:r>
              <a:rPr lang="en-US" sz="3600" dirty="0" smtClean="0">
                <a:solidFill>
                  <a:schemeClr val="tx1"/>
                </a:solidFill>
              </a:rPr>
              <a:t> or </a:t>
            </a:r>
            <a:r>
              <a:rPr lang="en-US" sz="3600" dirty="0">
                <a:solidFill>
                  <a:schemeClr val="tx1"/>
                </a:solidFill>
              </a:rPr>
              <a:t>an </a:t>
            </a:r>
            <a:r>
              <a:rPr lang="en-US" sz="3600" b="1" dirty="0">
                <a:solidFill>
                  <a:srgbClr val="FF0000"/>
                </a:solidFill>
              </a:rPr>
              <a:t>electromagnetic field</a:t>
            </a:r>
            <a:r>
              <a:rPr lang="en-US" sz="3600" dirty="0" smtClean="0">
                <a:solidFill>
                  <a:srgbClr val="FF0000"/>
                </a:solidFill>
              </a:rPr>
              <a:t>,</a:t>
            </a:r>
          </a:p>
          <a:p>
            <a:pPr algn="just" rtl="0"/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w</a:t>
            </a:r>
            <a:r>
              <a:rPr lang="en-US" sz="3600" dirty="0" smtClean="0">
                <a:solidFill>
                  <a:schemeClr val="tx1"/>
                </a:solidFill>
              </a:rPr>
              <a:t>here </a:t>
            </a:r>
            <a:r>
              <a:rPr lang="en-US" sz="3600" dirty="0">
                <a:solidFill>
                  <a:schemeClr val="tx1"/>
                </a:solidFill>
              </a:rPr>
              <a:t>one object can affect another object without being in physical contact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710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 rtl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For lift to be generated</a:t>
            </a:r>
            <a:r>
              <a:rPr lang="en-US" u="sng" dirty="0" smtClean="0">
                <a:solidFill>
                  <a:prstClr val="black"/>
                </a:solidFill>
              </a:rPr>
              <a:t>,</a:t>
            </a:r>
          </a:p>
          <a:p>
            <a:pPr marL="0" lvl="0" indent="0" algn="just" rtl="0">
              <a:buNone/>
            </a:pPr>
            <a:r>
              <a:rPr lang="en-US" u="sng" dirty="0" smtClean="0">
                <a:solidFill>
                  <a:prstClr val="black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solid body must be in contact with the fluid: no fluid, no lift.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lvl="0" indent="0" algn="just" rtl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lvl="0" indent="0" algn="just" rtl="0">
              <a:buNone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Space Shuttle </a:t>
            </a:r>
            <a:r>
              <a:rPr lang="en-US" dirty="0">
                <a:solidFill>
                  <a:prstClr val="black"/>
                </a:solidFill>
              </a:rPr>
              <a:t>does not stay in space because of lift from its wings </a:t>
            </a:r>
            <a:r>
              <a:rPr lang="en-US" u="sng" dirty="0">
                <a:solidFill>
                  <a:srgbClr val="FF0000"/>
                </a:solidFill>
              </a:rPr>
              <a:t>but because of orbital mechanics related to its speed.</a:t>
            </a:r>
          </a:p>
          <a:p>
            <a:pPr marL="0" lvl="0" indent="0" algn="just" rtl="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dirty="0" smtClean="0">
                <a:solidFill>
                  <a:prstClr val="black"/>
                </a:solidFill>
              </a:rPr>
              <a:t>Space </a:t>
            </a:r>
            <a:r>
              <a:rPr lang="en-US" dirty="0">
                <a:solidFill>
                  <a:prstClr val="black"/>
                </a:solidFill>
              </a:rPr>
              <a:t>is nearly a vacuum. Without air, there is no lift generated by the wings.</a:t>
            </a: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02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80512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endParaRPr lang="en-US" sz="100" dirty="0" smtClean="0"/>
          </a:p>
          <a:p>
            <a:pPr algn="just" rtl="0"/>
            <a:r>
              <a:rPr lang="en-US" b="1" u="sng" dirty="0" smtClean="0">
                <a:solidFill>
                  <a:schemeClr val="tx1"/>
                </a:solidFill>
              </a:rPr>
              <a:t>NO </a:t>
            </a:r>
            <a:r>
              <a:rPr lang="en-US" b="1" u="sng" dirty="0">
                <a:solidFill>
                  <a:schemeClr val="tx1"/>
                </a:solidFill>
              </a:rPr>
              <a:t>MOTION, NO </a:t>
            </a:r>
            <a:r>
              <a:rPr lang="en-US" b="1" u="sng" dirty="0" smtClean="0">
                <a:solidFill>
                  <a:schemeClr val="tx1"/>
                </a:solidFill>
              </a:rPr>
              <a:t>LIFT</a:t>
            </a:r>
            <a:endParaRPr lang="en-US" b="1" u="sng" dirty="0">
              <a:solidFill>
                <a:schemeClr val="tx1"/>
              </a:solidFill>
            </a:endParaRPr>
          </a:p>
          <a:p>
            <a:pPr algn="just" rtl="0"/>
            <a:r>
              <a:rPr lang="en-US" sz="3600" u="sng" dirty="0">
                <a:solidFill>
                  <a:srgbClr val="FF0000"/>
                </a:solidFill>
              </a:rPr>
              <a:t>   Lift is generated by the </a:t>
            </a:r>
            <a:r>
              <a:rPr lang="en-US" sz="3600" dirty="0">
                <a:solidFill>
                  <a:srgbClr val="FF0000"/>
                </a:solidFill>
                <a:hlinkClick r:id="rId2"/>
              </a:rPr>
              <a:t>difference in velocity</a:t>
            </a:r>
            <a:r>
              <a:rPr lang="en-US" sz="3600" u="sng" dirty="0">
                <a:solidFill>
                  <a:srgbClr val="FF0000"/>
                </a:solidFill>
              </a:rPr>
              <a:t> between the solid object and the fluid</a:t>
            </a:r>
            <a:r>
              <a:rPr lang="en-US" sz="3600" u="sng" dirty="0" smtClean="0">
                <a:solidFill>
                  <a:srgbClr val="FF0000"/>
                </a:solidFill>
              </a:rPr>
              <a:t>.</a:t>
            </a:r>
          </a:p>
          <a:p>
            <a:pPr algn="just" rtl="0"/>
            <a:endParaRPr lang="en-US" sz="600" u="sng" dirty="0">
              <a:solidFill>
                <a:srgbClr val="FF0000"/>
              </a:solidFill>
            </a:endParaRPr>
          </a:p>
          <a:p>
            <a:pPr algn="just" rtl="0"/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u="sng" dirty="0">
                <a:solidFill>
                  <a:srgbClr val="FF0000"/>
                </a:solidFill>
              </a:rPr>
              <a:t>There must be motion between the object and the fluid: no motion, no lift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just" rtl="0"/>
            <a:r>
              <a:rPr lang="en-US" sz="3600" b="1" dirty="0" smtClean="0">
                <a:solidFill>
                  <a:schemeClr val="tx1"/>
                </a:solidFill>
              </a:rPr>
              <a:t>It </a:t>
            </a:r>
            <a:r>
              <a:rPr lang="en-US" sz="3600" b="1" dirty="0">
                <a:solidFill>
                  <a:schemeClr val="tx1"/>
                </a:solidFill>
              </a:rPr>
              <a:t>makes no difference whether the object moves through a static fluid, or the fluid moves past a static solid object.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b="1" u="sng" dirty="0">
                <a:solidFill>
                  <a:srgbClr val="FF0000"/>
                </a:solidFill>
              </a:rPr>
              <a:t>Lift acts perpendicular to the motion</a:t>
            </a:r>
            <a:r>
              <a:rPr lang="en-US" b="1" u="sng" dirty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 rtl="0"/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Picture 6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8538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endParaRPr lang="en-US" sz="16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 rtl="0"/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</a:rPr>
              <a:t>Lift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hlinkClick r:id="rId2"/>
              </a:rPr>
              <a:t>depends on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en-US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 rtl="0"/>
            <a:endParaRPr lang="en-US" sz="1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The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hlinkClick r:id="rId3"/>
              </a:rPr>
              <a:t>density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 of the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air. </a:t>
            </a:r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The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</a:rPr>
              <a:t>square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of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the 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  <a:hlinkClick r:id="rId4"/>
              </a:rPr>
              <a:t>velocity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en-US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</a:rPr>
              <a:t>The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air's 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hlinkClick r:id="rId5"/>
              </a:rPr>
              <a:t>viscosity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  <a:hlinkClick r:id="rId5"/>
              </a:rPr>
              <a:t>and compressibility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en-US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</a:rPr>
              <a:t>The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hlinkClick r:id="rId6"/>
              </a:rPr>
              <a:t>surface area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 over which the air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flows. </a:t>
            </a:r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</a:rPr>
              <a:t>The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hlinkClick r:id="rId7"/>
              </a:rPr>
              <a:t>shape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 of the body, </a:t>
            </a:r>
            <a:endParaRPr lang="en-US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The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body's 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hlinkClick r:id="rId8"/>
              </a:rPr>
              <a:t>inclination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 to the flow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 rtl="0"/>
            <a:r>
              <a:rPr lang="en-US" dirty="0">
                <a:solidFill>
                  <a:schemeClr val="tx1"/>
                </a:solidFill>
              </a:rPr>
              <a:t> 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buNone/>
            </a:pP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</a:rPr>
              <a:t>In general</a:t>
            </a:r>
            <a:r>
              <a:rPr lang="en-US" sz="4800" dirty="0" smtClean="0">
                <a:solidFill>
                  <a:srgbClr val="FF0000"/>
                </a:solidFill>
              </a:rPr>
              <a:t>,</a:t>
            </a:r>
            <a:endParaRPr lang="en-US" sz="4800" dirty="0">
              <a:solidFill>
                <a:srgbClr val="FF0000"/>
              </a:solidFill>
            </a:endParaRPr>
          </a:p>
          <a:p>
            <a:pPr marL="0" lvl="0" indent="0" algn="just" rtl="0">
              <a:buNone/>
            </a:pPr>
            <a:r>
              <a:rPr lang="en-US" sz="3900" dirty="0">
                <a:solidFill>
                  <a:prstClr val="black"/>
                </a:solidFill>
              </a:rPr>
              <a:t> </a:t>
            </a:r>
            <a:r>
              <a:rPr lang="en-US" sz="3900" b="1" dirty="0" smtClean="0">
                <a:solidFill>
                  <a:prstClr val="black"/>
                </a:solidFill>
              </a:rPr>
              <a:t>The </a:t>
            </a:r>
            <a:r>
              <a:rPr lang="en-US" sz="3900" b="1" dirty="0">
                <a:solidFill>
                  <a:prstClr val="black"/>
                </a:solidFill>
              </a:rPr>
              <a:t>dependence on body </a:t>
            </a:r>
            <a:endParaRPr lang="en-US" sz="3900" b="1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shape</a:t>
            </a:r>
            <a:r>
              <a:rPr lang="en-US" sz="3900" b="1" dirty="0">
                <a:solidFill>
                  <a:srgbClr val="FF0000"/>
                </a:solidFill>
              </a:rPr>
              <a:t>,</a:t>
            </a:r>
            <a:r>
              <a:rPr lang="en-US" sz="3900" b="1" dirty="0">
                <a:solidFill>
                  <a:prstClr val="black"/>
                </a:solidFill>
              </a:rPr>
              <a:t> </a:t>
            </a:r>
            <a:endParaRPr lang="en-US" sz="3900" b="1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sz="3900" b="1" dirty="0">
                <a:solidFill>
                  <a:srgbClr val="FF0000"/>
                </a:solidFill>
              </a:rPr>
              <a:t>inclination, </a:t>
            </a:r>
          </a:p>
          <a:p>
            <a:pPr marL="0" indent="0" algn="just" rtl="0">
              <a:buNone/>
            </a:pPr>
            <a:r>
              <a:rPr lang="en-US" sz="3900" b="1" dirty="0">
                <a:solidFill>
                  <a:srgbClr val="FF0000"/>
                </a:solidFill>
              </a:rPr>
              <a:t>air viscosity, </a:t>
            </a:r>
          </a:p>
          <a:p>
            <a:pPr marL="0" lvl="0" indent="0" algn="just" rtl="0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compressibility </a:t>
            </a:r>
          </a:p>
          <a:p>
            <a:pPr marL="0" lvl="0" indent="0" algn="just" rtl="0">
              <a:buNone/>
            </a:pPr>
            <a:r>
              <a:rPr lang="en-US" sz="3900" b="1" u="sng" dirty="0" smtClean="0">
                <a:solidFill>
                  <a:prstClr val="black"/>
                </a:solidFill>
              </a:rPr>
              <a:t>Is </a:t>
            </a:r>
            <a:r>
              <a:rPr lang="en-US" sz="3900" b="1" u="sng" dirty="0">
                <a:solidFill>
                  <a:prstClr val="black"/>
                </a:solidFill>
              </a:rPr>
              <a:t>very complex</a:t>
            </a:r>
            <a:r>
              <a:rPr lang="en-US" sz="3900" b="1" u="sng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3500" dirty="0">
                <a:solidFill>
                  <a:prstClr val="black"/>
                </a:solidFill>
              </a:rPr>
              <a:t>One way to deal with complex dependencies is </a:t>
            </a:r>
            <a:r>
              <a:rPr lang="en-US" sz="3500" dirty="0" smtClean="0">
                <a:solidFill>
                  <a:prstClr val="black"/>
                </a:solidFill>
              </a:rPr>
              <a:t>to </a:t>
            </a:r>
            <a:r>
              <a:rPr lang="en-US" sz="3500" dirty="0">
                <a:solidFill>
                  <a:prstClr val="black"/>
                </a:solidFill>
              </a:rPr>
              <a:t>characterize the dependence by a single variable. </a:t>
            </a:r>
          </a:p>
          <a:p>
            <a:pPr marL="0" lvl="0" indent="0" algn="just" rtl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just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257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853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lnSpc>
                <a:spcPct val="150000"/>
              </a:lnSpc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For </a:t>
            </a:r>
            <a:r>
              <a:rPr lang="en-US" sz="4000" b="1" u="sng" dirty="0">
                <a:solidFill>
                  <a:srgbClr val="FF0000"/>
                </a:solidFill>
              </a:rPr>
              <a:t>lift, this variable is </a:t>
            </a:r>
            <a:r>
              <a:rPr lang="en-US" sz="4000" b="1" u="sng" dirty="0" smtClean="0">
                <a:solidFill>
                  <a:srgbClr val="FF0000"/>
                </a:solidFill>
              </a:rPr>
              <a:t>called:</a:t>
            </a:r>
          </a:p>
          <a:p>
            <a:pPr marL="0" lvl="0" indent="0" algn="just" rtl="0">
              <a:lnSpc>
                <a:spcPct val="150000"/>
              </a:lnSpc>
              <a:buNone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 The</a:t>
            </a:r>
            <a:r>
              <a:rPr lang="en-US" sz="3600" b="1" dirty="0">
                <a:solidFill>
                  <a:prstClr val="black"/>
                </a:solidFill>
              </a:rPr>
              <a:t> </a:t>
            </a:r>
            <a:r>
              <a:rPr lang="en-US" sz="3600" b="1" dirty="0" smtClean="0">
                <a:solidFill>
                  <a:prstClr val="black"/>
                </a:solidFill>
                <a:hlinkClick r:id="rId2"/>
              </a:rPr>
              <a:t>lift coefficient</a:t>
            </a:r>
            <a:r>
              <a:rPr lang="en-US" sz="3600" b="1" dirty="0" smtClean="0">
                <a:solidFill>
                  <a:prstClr val="black"/>
                </a:solidFill>
              </a:rPr>
              <a:t>   </a:t>
            </a:r>
            <a:r>
              <a:rPr lang="en-US" sz="3600" b="1" u="sng" dirty="0">
                <a:solidFill>
                  <a:prstClr val="black"/>
                </a:solidFill>
              </a:rPr>
              <a:t> designated </a:t>
            </a:r>
            <a:r>
              <a:rPr lang="en-US" sz="4000" b="1" u="sng" dirty="0">
                <a:solidFill>
                  <a:srgbClr val="FF0000"/>
                </a:solidFill>
              </a:rPr>
              <a:t>"Cl." </a:t>
            </a: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This </a:t>
            </a:r>
            <a:r>
              <a:rPr lang="en-US" sz="3600" b="1" dirty="0">
                <a:solidFill>
                  <a:prstClr val="black"/>
                </a:solidFill>
              </a:rPr>
              <a:t>allows us to collect all the effects, simple and complex, into a single equation</a:t>
            </a:r>
            <a:r>
              <a:rPr lang="en-US" sz="3000" dirty="0">
                <a:solidFill>
                  <a:prstClr val="black"/>
                </a:solidFill>
              </a:rPr>
              <a:t>. </a:t>
            </a:r>
            <a:endParaRPr lang="en-US" sz="3000" dirty="0" smtClean="0">
              <a:solidFill>
                <a:prstClr val="black"/>
              </a:solidFill>
            </a:endParaRP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230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853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FF0000"/>
                </a:solidFill>
              </a:rPr>
              <a:t>The lift equation states</a:t>
            </a:r>
            <a:r>
              <a:rPr lang="en-US" sz="4000" dirty="0">
                <a:solidFill>
                  <a:prstClr val="black"/>
                </a:solidFill>
              </a:rPr>
              <a:t> that </a:t>
            </a:r>
            <a:r>
              <a:rPr lang="en-US" sz="4400" b="1" u="sng" dirty="0">
                <a:solidFill>
                  <a:srgbClr val="FF0000"/>
                </a:solidFill>
              </a:rPr>
              <a:t>lift L </a:t>
            </a: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is </a:t>
            </a:r>
            <a:r>
              <a:rPr lang="en-US" sz="3600" dirty="0">
                <a:solidFill>
                  <a:prstClr val="black"/>
                </a:solidFill>
              </a:rPr>
              <a:t>equal to the </a:t>
            </a:r>
            <a:r>
              <a:rPr lang="en-US" sz="3600" b="1" dirty="0">
                <a:solidFill>
                  <a:srgbClr val="FF0000"/>
                </a:solidFill>
              </a:rPr>
              <a:t>lift coefficient</a:t>
            </a:r>
            <a:r>
              <a:rPr lang="en-US" sz="3600" dirty="0">
                <a:solidFill>
                  <a:prstClr val="black"/>
                </a:solidFill>
              </a:rPr>
              <a:t> 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Cl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times </a:t>
            </a:r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b="1" u="sng" dirty="0">
                <a:solidFill>
                  <a:srgbClr val="FF0000"/>
                </a:solidFill>
              </a:rPr>
              <a:t>density ρ</a:t>
            </a:r>
            <a:r>
              <a:rPr lang="en-US" sz="3600" b="1" dirty="0">
                <a:solidFill>
                  <a:srgbClr val="FF0000"/>
                </a:solidFill>
              </a:rPr>
              <a:t> </a:t>
            </a:r>
            <a:r>
              <a:rPr lang="en-US" dirty="0">
                <a:solidFill>
                  <a:prstClr val="black"/>
                </a:solidFill>
              </a:rPr>
              <a:t>times half of the </a:t>
            </a:r>
            <a:r>
              <a:rPr lang="en-US" sz="3600" b="1" u="sng" dirty="0">
                <a:solidFill>
                  <a:srgbClr val="FF0000"/>
                </a:solidFill>
              </a:rPr>
              <a:t>velocity V squared </a:t>
            </a:r>
            <a:r>
              <a:rPr lang="en-US" dirty="0">
                <a:solidFill>
                  <a:prstClr val="black"/>
                </a:solidFill>
              </a:rPr>
              <a:t>times the </a:t>
            </a:r>
            <a:r>
              <a:rPr lang="en-US" sz="3600" b="1" u="sng" dirty="0">
                <a:solidFill>
                  <a:srgbClr val="FF0000"/>
                </a:solidFill>
              </a:rPr>
              <a:t>wing area A</a:t>
            </a:r>
            <a:r>
              <a:rPr lang="en-US" sz="3600" b="1" u="sng" dirty="0" smtClean="0">
                <a:solidFill>
                  <a:srgbClr val="FF0000"/>
                </a:solidFill>
              </a:rPr>
              <a:t>.</a:t>
            </a:r>
          </a:p>
          <a:p>
            <a:pPr marL="0" lvl="0" indent="0" algn="just" rtl="0">
              <a:lnSpc>
                <a:spcPct val="150000"/>
              </a:lnSpc>
              <a:buNone/>
            </a:pPr>
            <a:endParaRPr lang="en-US" sz="1800" b="1" u="sng" dirty="0">
              <a:solidFill>
                <a:srgbClr val="FF0000"/>
              </a:solidFill>
            </a:endParaRPr>
          </a:p>
          <a:p>
            <a:pPr marL="0" lvl="0" indent="0" algn="just" rtl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                    </a:t>
            </a:r>
            <a:r>
              <a:rPr lang="en-US" sz="4000" b="1" u="sng" dirty="0">
                <a:solidFill>
                  <a:srgbClr val="FF0000"/>
                </a:solidFill>
              </a:rPr>
              <a:t>L = </a:t>
            </a:r>
            <a:r>
              <a:rPr lang="en-US" sz="4000" b="1" u="sng" dirty="0" err="1">
                <a:solidFill>
                  <a:srgbClr val="FF0000"/>
                </a:solidFill>
              </a:rPr>
              <a:t>Cl</a:t>
            </a:r>
            <a:r>
              <a:rPr lang="en-US" sz="4000" b="1" u="sng" dirty="0">
                <a:solidFill>
                  <a:srgbClr val="FF0000"/>
                </a:solidFill>
              </a:rPr>
              <a:t> x A x 0.5 x ρ x V 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endParaRPr lang="ar-IQ" sz="3000" b="1" dirty="0">
              <a:solidFill>
                <a:srgbClr val="FF0000"/>
              </a:solidFill>
            </a:endParaRP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783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The</a:t>
            </a:r>
            <a:r>
              <a:rPr lang="en-US" sz="3600" dirty="0">
                <a:solidFill>
                  <a:srgbClr val="FF0000"/>
                </a:solidFill>
              </a:rPr>
              <a:t> </a:t>
            </a:r>
            <a:r>
              <a:rPr lang="en-US" sz="3600" b="1" dirty="0">
                <a:solidFill>
                  <a:srgbClr val="FF0000"/>
                </a:solidFill>
              </a:rPr>
              <a:t>lift </a:t>
            </a:r>
            <a:r>
              <a:rPr lang="en-US" sz="3600" b="1" dirty="0" smtClean="0">
                <a:solidFill>
                  <a:srgbClr val="FF0000"/>
                </a:solidFill>
              </a:rPr>
              <a:t>coefficient</a:t>
            </a:r>
            <a:r>
              <a:rPr lang="en-US" sz="3600" b="1" dirty="0" smtClean="0">
                <a:solidFill>
                  <a:schemeClr val="tx1"/>
                </a:solidFill>
              </a:rPr>
              <a:t>: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b="1" dirty="0" smtClean="0">
                <a:solidFill>
                  <a:srgbClr val="FF0000"/>
                </a:solidFill>
              </a:rPr>
              <a:t>Is </a:t>
            </a:r>
            <a:r>
              <a:rPr lang="en-US" sz="3600" b="1" dirty="0">
                <a:solidFill>
                  <a:srgbClr val="FF0000"/>
                </a:solidFill>
              </a:rPr>
              <a:t>a number </a:t>
            </a:r>
            <a:r>
              <a:rPr lang="en-US" sz="3600" dirty="0">
                <a:solidFill>
                  <a:schemeClr val="tx1"/>
                </a:solidFill>
              </a:rPr>
              <a:t>that aerodynamicists use to model all of the complex dependencies of 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b="1" u="sng" dirty="0" smtClean="0">
                <a:solidFill>
                  <a:schemeClr val="tx1"/>
                </a:solidFill>
                <a:hlinkClick r:id="rId2"/>
              </a:rPr>
              <a:t>Shape</a:t>
            </a:r>
            <a:r>
              <a:rPr lang="en-US" sz="3600" u="sng" dirty="0" smtClean="0">
                <a:solidFill>
                  <a:schemeClr val="tx1"/>
                </a:solidFill>
              </a:rPr>
              <a:t>.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b="1" u="sng" dirty="0" smtClean="0">
                <a:solidFill>
                  <a:schemeClr val="tx1"/>
                </a:solidFill>
                <a:hlinkClick r:id="rId3"/>
              </a:rPr>
              <a:t>Inclination</a:t>
            </a:r>
            <a:r>
              <a:rPr lang="en-US" sz="3600" b="1" u="sng" dirty="0" smtClean="0">
                <a:solidFill>
                  <a:schemeClr val="tx1"/>
                </a:solidFill>
              </a:rPr>
              <a:t>.</a:t>
            </a:r>
            <a:r>
              <a:rPr lang="en-US" sz="3600" b="1" dirty="0">
                <a:solidFill>
                  <a:schemeClr val="tx1"/>
                </a:solidFill>
              </a:rPr>
              <a:t> </a:t>
            </a:r>
          </a:p>
          <a:p>
            <a:pPr algn="just" rtl="0"/>
            <a:r>
              <a:rPr lang="en-US" sz="3600" b="1" u="sng" dirty="0" smtClean="0">
                <a:solidFill>
                  <a:schemeClr val="tx1"/>
                </a:solidFill>
                <a:hlinkClick r:id="rId4"/>
              </a:rPr>
              <a:t>Some </a:t>
            </a:r>
            <a:r>
              <a:rPr lang="en-US" sz="3600" b="1" u="sng" dirty="0">
                <a:solidFill>
                  <a:schemeClr val="tx1"/>
                </a:solidFill>
                <a:hlinkClick r:id="rId4"/>
              </a:rPr>
              <a:t>flow conditions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on </a:t>
            </a:r>
            <a:r>
              <a:rPr lang="en-US" sz="3600" b="1" dirty="0" smtClean="0">
                <a:solidFill>
                  <a:srgbClr val="FF0000"/>
                </a:solidFill>
              </a:rPr>
              <a:t>lift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algn="just" rtl="0"/>
            <a:endParaRPr lang="en-US" sz="1800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dirty="0" smtClean="0">
                <a:solidFill>
                  <a:schemeClr val="tx1"/>
                </a:solidFill>
              </a:rPr>
              <a:t> This </a:t>
            </a:r>
            <a:r>
              <a:rPr lang="en-US" sz="3600" dirty="0">
                <a:solidFill>
                  <a:schemeClr val="tx1"/>
                </a:solidFill>
              </a:rPr>
              <a:t>equation is simply a rearrangement  of the </a:t>
            </a:r>
            <a:r>
              <a:rPr lang="en-US" sz="3600" u="sng" dirty="0">
                <a:solidFill>
                  <a:schemeClr val="tx1"/>
                </a:solidFill>
                <a:hlinkClick r:id="rId5"/>
              </a:rPr>
              <a:t>lift equation</a:t>
            </a:r>
            <a:r>
              <a:rPr lang="en-US" sz="3600" dirty="0">
                <a:solidFill>
                  <a:schemeClr val="tx1"/>
                </a:solidFill>
              </a:rPr>
              <a:t> where we solve for the lift coefficient in terms of the other variables.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just" rtl="0"/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9127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buNone/>
            </a:pPr>
            <a:endParaRPr lang="en-US" sz="700" u="sng" dirty="0" smtClean="0">
              <a:solidFill>
                <a:prstClr val="black"/>
              </a:solidFill>
            </a:endParaRPr>
          </a:p>
          <a:p>
            <a:pPr algn="just" rtl="0"/>
            <a:r>
              <a:rPr lang="en-US" u="sng" dirty="0">
                <a:solidFill>
                  <a:schemeClr val="tx1"/>
                </a:solidFill>
              </a:rPr>
              <a:t>For</a:t>
            </a:r>
            <a:r>
              <a:rPr lang="en-US" u="sng" dirty="0">
                <a:solidFill>
                  <a:srgbClr val="FF0000"/>
                </a:solidFill>
              </a:rPr>
              <a:t> an airplane, </a:t>
            </a:r>
            <a:endParaRPr lang="en-US" u="sng" dirty="0" smtClean="0">
              <a:solidFill>
                <a:srgbClr val="FF0000"/>
              </a:solidFill>
            </a:endParaRPr>
          </a:p>
          <a:p>
            <a:pPr algn="just" rtl="0"/>
            <a:r>
              <a:rPr lang="en-US" u="sng" dirty="0" smtClean="0">
                <a:solidFill>
                  <a:srgbClr val="FF0000"/>
                </a:solidFill>
              </a:rPr>
              <a:t>weight </a:t>
            </a:r>
            <a:r>
              <a:rPr lang="en-US" u="sng" dirty="0">
                <a:solidFill>
                  <a:schemeClr val="tx1"/>
                </a:solidFill>
              </a:rPr>
              <a:t>is always </a:t>
            </a:r>
            <a:r>
              <a:rPr lang="en-US" u="sng" dirty="0">
                <a:solidFill>
                  <a:srgbClr val="FF0000"/>
                </a:solidFill>
              </a:rPr>
              <a:t>directed </a:t>
            </a:r>
            <a:r>
              <a:rPr lang="en-US" u="sng" dirty="0">
                <a:solidFill>
                  <a:schemeClr val="tx1"/>
                </a:solidFill>
              </a:rPr>
              <a:t>towards the center of the earth</a:t>
            </a:r>
          </a:p>
          <a:p>
            <a:pPr lvl="0" algn="just" rtl="0"/>
            <a:r>
              <a:rPr lang="en-US" u="sng" dirty="0">
                <a:solidFill>
                  <a:srgbClr val="FF0000"/>
                </a:solidFill>
              </a:rPr>
              <a:t>The 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magnitude</a:t>
            </a:r>
            <a:r>
              <a:rPr lang="en-US" u="sng" dirty="0">
                <a:solidFill>
                  <a:prstClr val="black"/>
                </a:solidFill>
              </a:rPr>
              <a:t> of the weight depends on the mass of all the airplane parts, plus the amount of fuel, plus any payload on board (people, baggage, freight, etc.).</a:t>
            </a:r>
          </a:p>
          <a:p>
            <a:pPr marL="0" lvl="0" indent="0" algn="just" rtl="0">
              <a:buNone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weight is distributed throughout the airplane. But we can often think of it as collected and acting, the airplane </a:t>
            </a:r>
            <a:r>
              <a:rPr lang="en-US" u="sng" dirty="0">
                <a:solidFill>
                  <a:prstClr val="black"/>
                </a:solidFill>
                <a:hlinkClick r:id="rId3"/>
              </a:rPr>
              <a:t>rotates</a:t>
            </a:r>
            <a:r>
              <a:rPr lang="en-US" dirty="0">
                <a:solidFill>
                  <a:prstClr val="black"/>
                </a:solidFill>
              </a:rPr>
              <a:t> about the </a:t>
            </a:r>
            <a:r>
              <a:rPr lang="en-US" u="sng" dirty="0">
                <a:solidFill>
                  <a:prstClr val="black"/>
                </a:solidFill>
                <a:hlinkClick r:id="rId4"/>
              </a:rPr>
              <a:t>center of gravity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681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Picture 7" descr="D:\aircraft 4.pn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0"/>
            <a:ext cx="9180512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l" rtl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The </a:t>
            </a:r>
            <a:r>
              <a:rPr lang="en-US" sz="3600" b="1" dirty="0">
                <a:solidFill>
                  <a:srgbClr val="FF0000"/>
                </a:solidFill>
              </a:rPr>
              <a:t>lift coefficient </a:t>
            </a:r>
            <a:r>
              <a:rPr lang="en-US" sz="3600" b="1" dirty="0" err="1">
                <a:solidFill>
                  <a:srgbClr val="FF0000"/>
                </a:solidFill>
              </a:rPr>
              <a:t>Cl</a:t>
            </a:r>
            <a:r>
              <a:rPr lang="en-US" sz="3600" dirty="0">
                <a:solidFill>
                  <a:srgbClr val="FF0000"/>
                </a:solidFill>
              </a:rPr>
              <a:t> </a:t>
            </a:r>
            <a:r>
              <a:rPr lang="en-US" sz="3600" dirty="0">
                <a:solidFill>
                  <a:prstClr val="black"/>
                </a:solidFill>
              </a:rPr>
              <a:t>is equal </a:t>
            </a:r>
            <a:r>
              <a:rPr lang="en-US" sz="3600" dirty="0" smtClean="0">
                <a:solidFill>
                  <a:prstClr val="black"/>
                </a:solidFill>
              </a:rPr>
              <a:t>to</a:t>
            </a:r>
          </a:p>
          <a:p>
            <a:pPr marL="0" lvl="0" indent="0" algn="l" rtl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the lift</a:t>
            </a:r>
            <a:r>
              <a:rPr lang="en-US" sz="3600" b="1" dirty="0">
                <a:solidFill>
                  <a:srgbClr val="FF0000"/>
                </a:solidFill>
              </a:rPr>
              <a:t> L</a:t>
            </a:r>
            <a:r>
              <a:rPr lang="en-US" sz="3600" dirty="0">
                <a:solidFill>
                  <a:prstClr val="black"/>
                </a:solidFill>
              </a:rPr>
              <a:t> divided by the quantity: density </a:t>
            </a:r>
            <a:r>
              <a:rPr lang="en-US" sz="3600" b="1" dirty="0">
                <a:solidFill>
                  <a:srgbClr val="FF0000"/>
                </a:solidFill>
              </a:rPr>
              <a:t>ρ</a:t>
            </a:r>
            <a:r>
              <a:rPr lang="en-US" sz="3600" dirty="0">
                <a:solidFill>
                  <a:prstClr val="black"/>
                </a:solidFill>
              </a:rPr>
              <a:t> times half the velocity </a:t>
            </a:r>
            <a:r>
              <a:rPr lang="en-US" sz="3600" b="1" dirty="0">
                <a:solidFill>
                  <a:srgbClr val="FF0000"/>
                </a:solidFill>
              </a:rPr>
              <a:t>V</a:t>
            </a:r>
            <a:r>
              <a:rPr lang="en-US" sz="3600" dirty="0">
                <a:solidFill>
                  <a:prstClr val="black"/>
                </a:solidFill>
              </a:rPr>
              <a:t> squared times the wing area </a:t>
            </a:r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l" rtl="0">
              <a:lnSpc>
                <a:spcPct val="150000"/>
              </a:lnSpc>
              <a:buNone/>
            </a:pPr>
            <a:endParaRPr lang="en-US" sz="3600" dirty="0">
              <a:solidFill>
                <a:prstClr val="black"/>
              </a:solidFill>
            </a:endParaRPr>
          </a:p>
          <a:p>
            <a:pPr marL="0" lvl="0" indent="0" algn="ctr" rtl="0"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Cl</a:t>
            </a:r>
            <a:r>
              <a:rPr lang="en-US" sz="3600" b="1" dirty="0">
                <a:solidFill>
                  <a:srgbClr val="FF0000"/>
                </a:solidFill>
              </a:rPr>
              <a:t> = L / (A x 0 .5 x ρ x V </a:t>
            </a:r>
            <a:r>
              <a:rPr lang="en-US" sz="3600" b="1" baseline="30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  <a:p>
            <a:pPr marL="0" lvl="0" indent="0" algn="just" rtl="0">
              <a:buNone/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0" indent="0" algn="just" rtl="0">
              <a:buNone/>
            </a:pP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smtClean="0">
                <a:solidFill>
                  <a:prstClr val="black"/>
                </a:solidFill>
              </a:rPr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448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 rtl="0">
              <a:buNone/>
            </a:pPr>
            <a:r>
              <a:rPr lang="en-US" sz="3600" b="1" dirty="0">
                <a:solidFill>
                  <a:srgbClr val="FF0000"/>
                </a:solidFill>
              </a:rPr>
              <a:t>The quantity :</a:t>
            </a:r>
          </a:p>
          <a:p>
            <a:pPr marL="0" lvl="0" indent="0" algn="just" rtl="0">
              <a:buNone/>
            </a:pPr>
            <a:r>
              <a:rPr lang="en-US" sz="3600" dirty="0">
                <a:solidFill>
                  <a:prstClr val="black"/>
                </a:solidFill>
              </a:rPr>
              <a:t>One half the </a:t>
            </a:r>
            <a:r>
              <a:rPr lang="en-US" sz="3600" b="1" dirty="0">
                <a:solidFill>
                  <a:srgbClr val="FF0000"/>
                </a:solidFill>
              </a:rPr>
              <a:t>density</a:t>
            </a:r>
            <a:r>
              <a:rPr lang="en-US" sz="3600" dirty="0">
                <a:solidFill>
                  <a:prstClr val="black"/>
                </a:solidFill>
              </a:rPr>
              <a:t> times the </a:t>
            </a:r>
            <a:r>
              <a:rPr lang="en-US" sz="3600" b="1" dirty="0">
                <a:solidFill>
                  <a:srgbClr val="FF0000"/>
                </a:solidFill>
              </a:rPr>
              <a:t>velocity squared</a:t>
            </a:r>
            <a:r>
              <a:rPr lang="en-US" sz="3600" dirty="0">
                <a:solidFill>
                  <a:prstClr val="black"/>
                </a:solidFill>
              </a:rPr>
              <a:t> is called the </a:t>
            </a:r>
            <a:r>
              <a:rPr lang="en-US" sz="3600" u="sng" dirty="0">
                <a:solidFill>
                  <a:prstClr val="black"/>
                </a:solidFill>
                <a:hlinkClick r:id="rId2"/>
              </a:rPr>
              <a:t>dynamic pressure</a:t>
            </a:r>
            <a:r>
              <a:rPr lang="en-US" sz="3600" dirty="0">
                <a:solidFill>
                  <a:prstClr val="black"/>
                </a:solidFill>
              </a:rPr>
              <a:t>  </a:t>
            </a:r>
            <a:r>
              <a:rPr lang="en-US" sz="3600" b="1" dirty="0">
                <a:solidFill>
                  <a:srgbClr val="FF0000"/>
                </a:solidFill>
              </a:rPr>
              <a:t>q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</a:p>
          <a:p>
            <a:pPr marL="0" lvl="0" indent="0" algn="just" rtl="0">
              <a:buNone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sz="2700" dirty="0" smtClean="0">
                <a:solidFill>
                  <a:prstClr val="black"/>
                </a:solidFill>
              </a:rPr>
              <a:t>    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So  </a:t>
            </a:r>
            <a:r>
              <a:rPr lang="en-US" sz="3600" b="1" dirty="0" err="1">
                <a:solidFill>
                  <a:srgbClr val="FF0000"/>
                </a:solidFill>
              </a:rPr>
              <a:t>Cl</a:t>
            </a:r>
            <a:r>
              <a:rPr lang="en-US" sz="3600" b="1" dirty="0">
                <a:solidFill>
                  <a:srgbClr val="FF0000"/>
                </a:solidFill>
              </a:rPr>
              <a:t> = L / (q x A)</a:t>
            </a:r>
          </a:p>
          <a:p>
            <a:pPr marL="0" lvl="0" indent="0" algn="just" rtl="0"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The </a:t>
            </a:r>
            <a:r>
              <a:rPr lang="en-US" sz="3600" dirty="0">
                <a:solidFill>
                  <a:prstClr val="black"/>
                </a:solidFill>
              </a:rPr>
              <a:t>lift coefficient then expresses the </a:t>
            </a:r>
            <a:r>
              <a:rPr lang="en-US" sz="3600" dirty="0">
                <a:solidFill>
                  <a:prstClr val="black"/>
                </a:solidFill>
                <a:hlinkClick r:id="rId3"/>
              </a:rPr>
              <a:t>ratio</a:t>
            </a:r>
            <a:r>
              <a:rPr lang="en-US" sz="3600" dirty="0">
                <a:solidFill>
                  <a:prstClr val="black"/>
                </a:solidFill>
              </a:rPr>
              <a:t> of the lift force to the force produced by the dynamic pressure times the area.</a:t>
            </a: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762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Picture 8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288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750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6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253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7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88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32656"/>
            <a:ext cx="8856984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endParaRPr lang="en-US" sz="1200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dirty="0" smtClean="0">
                <a:solidFill>
                  <a:srgbClr val="FF0000"/>
                </a:solidFill>
              </a:rPr>
              <a:t>As </a:t>
            </a:r>
            <a:r>
              <a:rPr lang="en-US" sz="3600" dirty="0">
                <a:solidFill>
                  <a:srgbClr val="FF0000"/>
                </a:solidFill>
              </a:rPr>
              <a:t>a wing moves through the air</a:t>
            </a:r>
            <a:r>
              <a:rPr lang="en-US" sz="3600" dirty="0">
                <a:solidFill>
                  <a:schemeClr val="tx1"/>
                </a:solidFill>
              </a:rPr>
              <a:t>, the wing is inclined to the flight direction </a:t>
            </a:r>
            <a:r>
              <a:rPr lang="en-US" sz="3600" dirty="0" smtClean="0">
                <a:solidFill>
                  <a:schemeClr val="tx1"/>
                </a:solidFill>
              </a:rPr>
              <a:t>at </a:t>
            </a:r>
            <a:r>
              <a:rPr lang="en-US" sz="3600" dirty="0">
                <a:solidFill>
                  <a:schemeClr val="tx1"/>
                </a:solidFill>
              </a:rPr>
              <a:t>some angle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algn="just" rtl="0"/>
            <a:endParaRPr lang="en-US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The angle between the </a:t>
            </a:r>
            <a:r>
              <a:rPr lang="en-US" sz="3600" u="sng" dirty="0">
                <a:solidFill>
                  <a:schemeClr val="tx1"/>
                </a:solidFill>
                <a:hlinkClick r:id="rId2"/>
              </a:rPr>
              <a:t>chord line</a:t>
            </a:r>
            <a:r>
              <a:rPr lang="en-US" sz="3600" dirty="0">
                <a:solidFill>
                  <a:schemeClr val="tx1"/>
                </a:solidFill>
              </a:rPr>
              <a:t> and the flight direction </a:t>
            </a:r>
            <a:r>
              <a:rPr lang="en-US" sz="3600" dirty="0">
                <a:solidFill>
                  <a:srgbClr val="FF0000"/>
                </a:solidFill>
              </a:rPr>
              <a:t>is </a:t>
            </a:r>
            <a:r>
              <a:rPr lang="en-US" sz="3600" dirty="0" smtClean="0">
                <a:solidFill>
                  <a:srgbClr val="FF0000"/>
                </a:solidFill>
              </a:rPr>
              <a:t>called</a:t>
            </a:r>
          </a:p>
          <a:p>
            <a:pPr algn="just" rtl="0"/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the </a:t>
            </a:r>
            <a:r>
              <a:rPr lang="en-US" sz="3600" b="1" dirty="0" smtClean="0">
                <a:solidFill>
                  <a:srgbClr val="FF0000"/>
                </a:solidFill>
              </a:rPr>
              <a:t>Angle </a:t>
            </a:r>
            <a:r>
              <a:rPr lang="en-US" sz="3600" b="1" dirty="0">
                <a:solidFill>
                  <a:srgbClr val="FF0000"/>
                </a:solidFill>
              </a:rPr>
              <a:t>of </a:t>
            </a:r>
            <a:r>
              <a:rPr lang="en-US" sz="3600" b="1" dirty="0" smtClean="0">
                <a:solidFill>
                  <a:srgbClr val="FF0000"/>
                </a:solidFill>
              </a:rPr>
              <a:t>Attack</a:t>
            </a:r>
            <a:r>
              <a:rPr lang="en-US" sz="3600" dirty="0" smtClean="0">
                <a:solidFill>
                  <a:schemeClr val="tx1"/>
                </a:solidFill>
              </a:rPr>
              <a:t> has </a:t>
            </a:r>
            <a:r>
              <a:rPr lang="en-US" sz="3600" dirty="0">
                <a:solidFill>
                  <a:schemeClr val="tx1"/>
                </a:solidFill>
              </a:rPr>
              <a:t>a large effect on the </a:t>
            </a:r>
            <a:r>
              <a:rPr lang="en-US" sz="3600" u="sng" dirty="0">
                <a:solidFill>
                  <a:schemeClr val="tx1"/>
                </a:solidFill>
                <a:hlinkClick r:id="rId3"/>
              </a:rPr>
              <a:t>lift</a:t>
            </a:r>
            <a:r>
              <a:rPr lang="en-US" sz="3600" dirty="0">
                <a:solidFill>
                  <a:schemeClr val="tx1"/>
                </a:solidFill>
              </a:rPr>
              <a:t> generated by a wing.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dirty="0" smtClean="0">
                <a:solidFill>
                  <a:schemeClr val="tx1"/>
                </a:solidFill>
              </a:rPr>
              <a:t> 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459432"/>
            <a:ext cx="9144000" cy="7245424"/>
          </a:xfr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buNone/>
            </a:pPr>
            <a:r>
              <a:rPr lang="en-US" sz="3600" i="1" u="sng" dirty="0">
                <a:solidFill>
                  <a:srgbClr val="FF0000"/>
                </a:solidFill>
              </a:rPr>
              <a:t>The dream remains that</a:t>
            </a:r>
            <a:r>
              <a:rPr lang="en-US" sz="3600" i="1" dirty="0">
                <a:solidFill>
                  <a:prstClr val="black"/>
                </a:solidFill>
              </a:rPr>
              <a:t>, if we could really understand gravity, we could create anti-gravity devices which would revolutionize travel through the sky</a:t>
            </a:r>
            <a:r>
              <a:rPr lang="en-US" sz="3600" i="1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 rtl="0"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 </a:t>
            </a:r>
            <a:r>
              <a:rPr lang="en-US" sz="3600" i="1" u="sng" dirty="0">
                <a:solidFill>
                  <a:srgbClr val="FF0000"/>
                </a:solidFill>
              </a:rPr>
              <a:t>Unfortunately</a:t>
            </a:r>
            <a:r>
              <a:rPr lang="en-US" sz="3600" i="1" dirty="0">
                <a:solidFill>
                  <a:prstClr val="black"/>
                </a:solidFill>
              </a:rPr>
              <a:t>, anti-gravity devices only exist in science fiction. </a:t>
            </a:r>
            <a:endParaRPr lang="en-US" sz="3600" i="1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Machines </a:t>
            </a:r>
            <a:r>
              <a:rPr lang="en-US" sz="3600" i="1" dirty="0">
                <a:solidFill>
                  <a:prstClr val="black"/>
                </a:solidFill>
              </a:rPr>
              <a:t>like airplanes, or magnetic levitation devices, create forces opposed to the gravitational force, but they do not block out or eliminate the gravitational force</a:t>
            </a:r>
            <a:r>
              <a:rPr lang="en-US" i="1" dirty="0">
                <a:solidFill>
                  <a:prstClr val="black"/>
                </a:solidFill>
              </a:rPr>
              <a:t>.</a:t>
            </a:r>
          </a:p>
          <a:p>
            <a:pPr marL="0" lvl="0" indent="0" algn="just" rtl="0">
              <a:buNone/>
            </a:pPr>
            <a:endParaRPr lang="en-US" i="1" dirty="0">
              <a:solidFill>
                <a:prstClr val="black"/>
              </a:solidFill>
            </a:endParaRPr>
          </a:p>
          <a:p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3311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853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 rtl="0">
              <a:buNone/>
            </a:pPr>
            <a:endParaRPr lang="en-US" sz="2700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But </a:t>
            </a:r>
            <a:r>
              <a:rPr lang="en-US" sz="3600" dirty="0">
                <a:solidFill>
                  <a:prstClr val="black"/>
                </a:solidFill>
              </a:rPr>
              <a:t>just before lifting off, the pilot </a:t>
            </a:r>
            <a:r>
              <a:rPr lang="en-US" sz="3600" u="sng" dirty="0">
                <a:solidFill>
                  <a:prstClr val="black"/>
                </a:solidFill>
                <a:hlinkClick r:id="rId2"/>
              </a:rPr>
              <a:t>"rotates"</a:t>
            </a:r>
            <a:r>
              <a:rPr lang="en-US" sz="3600" dirty="0">
                <a:solidFill>
                  <a:prstClr val="black"/>
                </a:solidFill>
              </a:rPr>
              <a:t> the aircraft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 rtl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The nose of the airplane rises, </a:t>
            </a:r>
            <a:r>
              <a:rPr lang="en-US" sz="3600" b="1" dirty="0">
                <a:solidFill>
                  <a:prstClr val="black"/>
                </a:solidFill>
              </a:rPr>
              <a:t>increasing the angle of attack</a:t>
            </a:r>
            <a:r>
              <a:rPr lang="en-US" sz="3600" dirty="0">
                <a:solidFill>
                  <a:prstClr val="black"/>
                </a:solidFill>
              </a:rPr>
              <a:t> and producing the </a:t>
            </a:r>
            <a:r>
              <a:rPr lang="en-US" sz="3600" b="1" dirty="0">
                <a:solidFill>
                  <a:prstClr val="black"/>
                </a:solidFill>
              </a:rPr>
              <a:t>increased lift</a:t>
            </a:r>
            <a:r>
              <a:rPr lang="en-US" sz="3600" dirty="0">
                <a:solidFill>
                  <a:prstClr val="black"/>
                </a:solidFill>
              </a:rPr>
              <a:t> needed for takeoff.</a:t>
            </a:r>
          </a:p>
          <a:p>
            <a:pPr marL="0" lvl="0" indent="0" algn="just" rtl="0">
              <a:buNone/>
            </a:pPr>
            <a:endParaRPr lang="en-US" sz="2700" dirty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sz="2700" dirty="0" smtClean="0">
                <a:solidFill>
                  <a:prstClr val="black"/>
                </a:solidFill>
              </a:rPr>
              <a:t> </a:t>
            </a:r>
            <a:endParaRPr lang="en-US" sz="2700" dirty="0">
              <a:solidFill>
                <a:prstClr val="black"/>
              </a:solidFill>
            </a:endParaRP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459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853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endParaRPr lang="en-US" sz="800" dirty="0" smtClean="0">
              <a:solidFill>
                <a:prstClr val="black"/>
              </a:solidFill>
            </a:endParaRPr>
          </a:p>
          <a:p>
            <a:pPr algn="just" rtl="0"/>
            <a:endParaRPr lang="en-US" sz="3600" dirty="0" smtClean="0">
              <a:solidFill>
                <a:srgbClr val="FF0000"/>
              </a:solidFill>
            </a:endParaRPr>
          </a:p>
          <a:p>
            <a:pPr algn="just" rtl="0"/>
            <a:r>
              <a:rPr lang="en-US" sz="3600" dirty="0" smtClean="0">
                <a:solidFill>
                  <a:srgbClr val="FF0000"/>
                </a:solidFill>
              </a:rPr>
              <a:t>The </a:t>
            </a:r>
            <a:r>
              <a:rPr lang="en-US" sz="3600" dirty="0">
                <a:solidFill>
                  <a:srgbClr val="FF0000"/>
                </a:solidFill>
              </a:rPr>
              <a:t>magnitude of the lift</a:t>
            </a:r>
            <a:r>
              <a:rPr lang="en-US" sz="3600" dirty="0">
                <a:solidFill>
                  <a:prstClr val="black"/>
                </a:solidFill>
              </a:rPr>
              <a:t> </a:t>
            </a:r>
            <a:r>
              <a:rPr lang="en-US" sz="3600" u="sng" dirty="0">
                <a:solidFill>
                  <a:prstClr val="black"/>
                </a:solidFill>
                <a:hlinkClick r:id="rId2"/>
              </a:rPr>
              <a:t>generated</a:t>
            </a:r>
            <a:r>
              <a:rPr lang="en-US" sz="3600" dirty="0">
                <a:solidFill>
                  <a:prstClr val="black"/>
                </a:solidFill>
              </a:rPr>
              <a:t> by an object depends on the </a:t>
            </a:r>
            <a:r>
              <a:rPr lang="en-US" sz="3600" u="sng" dirty="0">
                <a:solidFill>
                  <a:prstClr val="black"/>
                </a:solidFill>
                <a:hlinkClick r:id="rId3"/>
              </a:rPr>
              <a:t>shape</a:t>
            </a:r>
            <a:r>
              <a:rPr lang="en-US" sz="3600" dirty="0">
                <a:solidFill>
                  <a:prstClr val="black"/>
                </a:solidFill>
              </a:rPr>
              <a:t> of the object and how it moves through the air. </a:t>
            </a:r>
            <a:endParaRPr lang="en-US" sz="3600" dirty="0" smtClean="0">
              <a:solidFill>
                <a:prstClr val="black"/>
              </a:solidFill>
            </a:endParaRPr>
          </a:p>
          <a:p>
            <a:pPr marL="0" indent="0" algn="just" rtl="0">
              <a:buNone/>
            </a:pPr>
            <a:endParaRPr lang="en-US" sz="3600" dirty="0" smtClean="0">
              <a:solidFill>
                <a:prstClr val="black"/>
              </a:solidFill>
            </a:endParaRPr>
          </a:p>
          <a:p>
            <a:pPr algn="just" rtl="0"/>
            <a:r>
              <a:rPr lang="en-US" sz="3600" dirty="0" smtClean="0">
                <a:solidFill>
                  <a:prstClr val="black"/>
                </a:solidFill>
              </a:rPr>
              <a:t>For </a:t>
            </a:r>
            <a:r>
              <a:rPr lang="en-US" sz="3600" dirty="0">
                <a:solidFill>
                  <a:prstClr val="black"/>
                </a:solidFill>
              </a:rPr>
              <a:t>thin </a:t>
            </a:r>
            <a:r>
              <a:rPr lang="en-US" sz="3600" u="sng" dirty="0">
                <a:solidFill>
                  <a:prstClr val="black"/>
                </a:solidFill>
                <a:hlinkClick r:id="rId4"/>
              </a:rPr>
              <a:t>airfoils,</a:t>
            </a:r>
            <a:r>
              <a:rPr lang="en-US" sz="3600" dirty="0">
                <a:solidFill>
                  <a:prstClr val="black"/>
                </a:solidFill>
              </a:rPr>
              <a:t> the lift is directly proportional to the angle of attack for small angles (within +/- 10 degrees). </a:t>
            </a:r>
            <a:endParaRPr lang="en-US" sz="3600" dirty="0" smtClean="0">
              <a:solidFill>
                <a:prstClr val="black"/>
              </a:solidFill>
            </a:endParaRPr>
          </a:p>
          <a:p>
            <a:pPr algn="just" rtl="0"/>
            <a:r>
              <a:rPr lang="en-US" sz="3600" dirty="0" smtClean="0">
                <a:solidFill>
                  <a:prstClr val="black"/>
                </a:solidFill>
              </a:rPr>
              <a:t>For </a:t>
            </a:r>
            <a:r>
              <a:rPr lang="en-US" sz="3600" dirty="0">
                <a:solidFill>
                  <a:prstClr val="black"/>
                </a:solidFill>
              </a:rPr>
              <a:t>higher angles, however, the dependence is quite complex.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41433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rtl="0">
              <a:lnSpc>
                <a:spcPct val="150000"/>
              </a:lnSpc>
              <a:buNone/>
            </a:pPr>
            <a:endParaRPr lang="en-US" sz="1600" b="1" u="sng" dirty="0" smtClean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As </a:t>
            </a:r>
            <a:r>
              <a:rPr lang="en-US" b="1" u="sng" dirty="0">
                <a:solidFill>
                  <a:srgbClr val="FF0000"/>
                </a:solidFill>
              </a:rPr>
              <a:t>an object moves through the air</a:t>
            </a:r>
            <a:r>
              <a:rPr lang="en-US" b="1" u="sng" dirty="0">
                <a:solidFill>
                  <a:prstClr val="black"/>
                </a:solidFill>
              </a:rPr>
              <a:t>, air molecules </a:t>
            </a:r>
            <a:r>
              <a:rPr lang="en-US" b="1" u="sng" dirty="0">
                <a:solidFill>
                  <a:prstClr val="black"/>
                </a:solidFill>
                <a:hlinkClick r:id="rId2"/>
              </a:rPr>
              <a:t>stick</a:t>
            </a:r>
            <a:r>
              <a:rPr lang="en-US" b="1" u="sng" dirty="0">
                <a:solidFill>
                  <a:prstClr val="black"/>
                </a:solidFill>
              </a:rPr>
              <a:t> to the surface. </a:t>
            </a:r>
            <a:endParaRPr lang="en-US" b="1" u="sng" dirty="0" smtClean="0">
              <a:solidFill>
                <a:prstClr val="black"/>
              </a:solidFill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This </a:t>
            </a:r>
            <a:r>
              <a:rPr lang="en-US" b="1" u="sng" dirty="0">
                <a:solidFill>
                  <a:srgbClr val="FF0000"/>
                </a:solidFill>
              </a:rPr>
              <a:t>creates a layer of air near the surface </a:t>
            </a:r>
            <a:r>
              <a:rPr lang="en-US" b="1" u="sng" dirty="0">
                <a:solidFill>
                  <a:prstClr val="black"/>
                </a:solidFill>
              </a:rPr>
              <a:t>called a </a:t>
            </a:r>
            <a:r>
              <a:rPr lang="en-US" b="1" u="sng" dirty="0">
                <a:solidFill>
                  <a:prstClr val="black"/>
                </a:solidFill>
                <a:hlinkClick r:id="rId3"/>
              </a:rPr>
              <a:t>boundary layer</a:t>
            </a:r>
            <a:r>
              <a:rPr lang="en-US" b="1" u="sng" dirty="0">
                <a:solidFill>
                  <a:prstClr val="black"/>
                </a:solidFill>
              </a:rPr>
              <a:t> that, in effect, changes the shape of the object</a:t>
            </a:r>
            <a:r>
              <a:rPr lang="en-US" b="1" u="sng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prstClr val="black"/>
                </a:solidFill>
              </a:rPr>
              <a:t> </a:t>
            </a:r>
            <a:r>
              <a:rPr lang="en-US" b="1" u="sng" dirty="0">
                <a:solidFill>
                  <a:prstClr val="black"/>
                </a:solidFill>
              </a:rPr>
              <a:t>The </a:t>
            </a:r>
            <a:r>
              <a:rPr lang="en-US" b="1" u="sng" dirty="0">
                <a:solidFill>
                  <a:prstClr val="black"/>
                </a:solidFill>
                <a:hlinkClick r:id="rId4"/>
              </a:rPr>
              <a:t>flow turning</a:t>
            </a:r>
            <a:r>
              <a:rPr lang="en-US" b="1" u="sng" dirty="0">
                <a:solidFill>
                  <a:prstClr val="black"/>
                </a:solidFill>
              </a:rPr>
              <a:t> reacts to the edge of the boundary layer just as it would to the physical surface of the object. </a:t>
            </a:r>
            <a:endParaRPr lang="en-US" b="1" u="sng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0"/>
            <a:ext cx="9217024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rtl="0">
              <a:lnSpc>
                <a:spcPct val="150000"/>
              </a:lnSpc>
              <a:buNone/>
            </a:pPr>
            <a:endParaRPr lang="en-US" sz="1050" b="1" u="sng" dirty="0" smtClean="0">
              <a:solidFill>
                <a:prstClr val="black"/>
              </a:solidFill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prstClr val="black"/>
                </a:solidFill>
              </a:rPr>
              <a:t> To </a:t>
            </a:r>
            <a:r>
              <a:rPr lang="en-US" b="1" u="sng" dirty="0">
                <a:solidFill>
                  <a:prstClr val="black"/>
                </a:solidFill>
              </a:rPr>
              <a:t>make things more </a:t>
            </a:r>
            <a:r>
              <a:rPr lang="en-US" b="1" u="sng" dirty="0" smtClean="0">
                <a:solidFill>
                  <a:prstClr val="black"/>
                </a:solidFill>
                <a:hlinkClick r:id="rId2" action="ppaction://hlinkfile"/>
              </a:rPr>
              <a:t>confusing </a:t>
            </a:r>
            <a:r>
              <a:rPr lang="en-US" b="1" u="sng" dirty="0" smtClean="0">
                <a:solidFill>
                  <a:prstClr val="black"/>
                </a:solidFill>
              </a:rPr>
              <a:t>,</a:t>
            </a:r>
            <a:r>
              <a:rPr lang="en-US" b="1" u="sng" dirty="0" smtClean="0">
                <a:solidFill>
                  <a:srgbClr val="FF0000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boundary layer may lift off or "separate" </a:t>
            </a:r>
            <a:r>
              <a:rPr lang="en-US" b="1" u="sng" dirty="0">
                <a:solidFill>
                  <a:prstClr val="black"/>
                </a:solidFill>
              </a:rPr>
              <a:t>from the body and create an effective shape much different from the physical shape. </a:t>
            </a:r>
            <a:endParaRPr lang="en-US" b="1" u="sng" dirty="0" smtClean="0">
              <a:solidFill>
                <a:prstClr val="black"/>
              </a:solidFill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separation of the boundary layer explains why aircraft wings will abruptly lose lift at high angles to the flow.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prstClr val="black"/>
                </a:solidFill>
              </a:rPr>
              <a:t>This </a:t>
            </a:r>
            <a:r>
              <a:rPr lang="en-US" b="1" u="sng" dirty="0">
                <a:solidFill>
                  <a:prstClr val="black"/>
                </a:solidFill>
              </a:rPr>
              <a:t>condition is called a </a:t>
            </a:r>
            <a:r>
              <a:rPr lang="en-US" b="1" u="sng" dirty="0">
                <a:solidFill>
                  <a:srgbClr val="FF0000"/>
                </a:solidFill>
              </a:rPr>
              <a:t>wing stall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endParaRPr lang="en-US" sz="100" u="sng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ctr" rtl="0">
              <a:lnSpc>
                <a:spcPct val="150000"/>
              </a:lnSpc>
              <a:buNone/>
            </a:pPr>
            <a:r>
              <a:rPr lang="en-US" sz="4800" b="1" u="sng" dirty="0" smtClean="0">
                <a:solidFill>
                  <a:srgbClr val="FF0000"/>
                </a:solidFill>
              </a:rPr>
              <a:t>Drag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As the airplane moves through the </a:t>
            </a:r>
            <a:r>
              <a:rPr lang="en-US" sz="3600" u="sng" dirty="0" smtClean="0">
                <a:solidFill>
                  <a:srgbClr val="000000"/>
                </a:solidFill>
                <a:latin typeface="Times New Roman"/>
                <a:ea typeface="Calibri"/>
              </a:rPr>
              <a:t>air, there is another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aerodynamic force </a:t>
            </a:r>
            <a:r>
              <a:rPr lang="en-US" sz="3600" u="sng" dirty="0" smtClean="0">
                <a:solidFill>
                  <a:srgbClr val="000000"/>
                </a:solidFill>
                <a:latin typeface="Times New Roman"/>
                <a:ea typeface="Calibri"/>
              </a:rPr>
              <a:t>present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The air resists the motion of the aircraft and the resistance force is called </a:t>
            </a:r>
            <a:r>
              <a:rPr lang="en-US" sz="3600" b="1" u="sng" dirty="0">
                <a:solidFill>
                  <a:schemeClr val="tx1"/>
                </a:solidFill>
                <a:hlinkClick r:id="rId2"/>
              </a:rPr>
              <a:t>drag</a:t>
            </a:r>
            <a:endParaRPr lang="ar-IQ" sz="3600" u="sng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 rtl="0">
              <a:lnSpc>
                <a:spcPct val="150000"/>
              </a:lnSpc>
            </a:pPr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Calibri"/>
              </a:rPr>
              <a:t>Drag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Calibri"/>
              </a:rPr>
              <a:t>is the </a:t>
            </a:r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Calibri"/>
              </a:rPr>
              <a:t>Aerodynamic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en-US" sz="3600" u="sng" dirty="0">
                <a:solidFill>
                  <a:srgbClr val="0000FF"/>
                </a:solidFill>
                <a:latin typeface="Times New Roman"/>
                <a:ea typeface="Calibri"/>
                <a:cs typeface="Arial"/>
                <a:hlinkClick r:id="rId3"/>
              </a:rPr>
              <a:t>force 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that opposes an aircraft's motion through the air</a:t>
            </a:r>
            <a:r>
              <a:rPr lang="en-US" sz="3600" u="sng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marL="0" indent="0" algn="just" rtl="0">
              <a:buNone/>
            </a:pPr>
            <a:endParaRPr lang="en-US" sz="2000" u="sng" dirty="0" smtClean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8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rtl="0"/>
            <a:endParaRPr lang="en-US" sz="1100" b="1" u="sng" dirty="0" smtClean="0">
              <a:solidFill>
                <a:srgbClr val="FF0000"/>
              </a:solidFill>
            </a:endParaRPr>
          </a:p>
          <a:p>
            <a:pPr lvl="0" rtl="0"/>
            <a:r>
              <a:rPr lang="en-US" sz="4800" b="1" u="sng" dirty="0" smtClean="0">
                <a:solidFill>
                  <a:srgbClr val="FF0000"/>
                </a:solidFill>
              </a:rPr>
              <a:t>Drag</a:t>
            </a:r>
          </a:p>
          <a:p>
            <a:pPr lvl="0" rtl="0"/>
            <a:endParaRPr lang="en-US" sz="1800" b="1" u="sng" dirty="0" smtClean="0">
              <a:solidFill>
                <a:srgbClr val="FF0000"/>
              </a:solidFill>
            </a:endParaRPr>
          </a:p>
          <a:p>
            <a:pPr lvl="0" algn="just" rtl="0"/>
            <a:endParaRPr lang="en-US" sz="100" b="1" dirty="0">
              <a:solidFill>
                <a:schemeClr val="tx1"/>
              </a:solidFill>
            </a:endParaRPr>
          </a:p>
          <a:p>
            <a:pPr algn="just" rtl="0"/>
            <a:r>
              <a:rPr lang="en-US" sz="3600" u="sng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Calibri"/>
              </a:rPr>
              <a:t>Drag is generated by every part of the airplane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 (even the </a:t>
            </a:r>
            <a:r>
              <a:rPr lang="en-US" sz="3600" u="sng" dirty="0">
                <a:solidFill>
                  <a:srgbClr val="0000FF"/>
                </a:solidFill>
                <a:latin typeface="Times New Roman"/>
                <a:ea typeface="Calibri"/>
                <a:cs typeface="Arial"/>
                <a:hlinkClick r:id="rId2"/>
              </a:rPr>
              <a:t>engines!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).</a:t>
            </a:r>
          </a:p>
          <a:p>
            <a:pPr lvl="0" algn="just" rtl="0"/>
            <a:endParaRPr lang="en-US" sz="2400" b="1" dirty="0" smtClean="0">
              <a:solidFill>
                <a:schemeClr val="tx1"/>
              </a:solidFill>
            </a:endParaRPr>
          </a:p>
          <a:p>
            <a:pPr algn="just" rtl="0"/>
            <a:r>
              <a:rPr lang="en-US" b="1" dirty="0">
                <a:solidFill>
                  <a:prstClr val="black"/>
                </a:solidFill>
                <a:hlinkClick r:id="rId3"/>
              </a:rPr>
              <a:t>Drag</a:t>
            </a:r>
            <a:r>
              <a:rPr lang="en-US" sz="3900" b="1" dirty="0">
                <a:solidFill>
                  <a:prstClr val="black"/>
                </a:solidFill>
              </a:rPr>
              <a:t> 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acts in the direction opposed to the motion.</a:t>
            </a:r>
          </a:p>
          <a:p>
            <a:pPr lvl="0" algn="just" rtl="0"/>
            <a:endParaRPr lang="en-US" sz="1800" b="1" dirty="0">
              <a:solidFill>
                <a:prstClr val="black"/>
              </a:solidFill>
            </a:endParaRPr>
          </a:p>
          <a:p>
            <a:pPr lvl="0" algn="just" rtl="0"/>
            <a:endParaRPr lang="en-US" sz="100" u="sng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 algn="just" rtl="0"/>
            <a:r>
              <a:rPr lang="en-US" sz="3600" u="sng" dirty="0" smtClean="0">
                <a:solidFill>
                  <a:srgbClr val="000000"/>
                </a:solidFill>
                <a:latin typeface="Times New Roman"/>
                <a:ea typeface="Calibri"/>
              </a:rPr>
              <a:t>And directed</a:t>
            </a:r>
            <a:r>
              <a:rPr lang="en-US" sz="4000" b="1" dirty="0">
                <a:solidFill>
                  <a:prstClr val="black"/>
                </a:solidFill>
              </a:rPr>
              <a:t> </a:t>
            </a:r>
            <a:r>
              <a:rPr lang="en-US" sz="4000" b="1" u="sng" dirty="0">
                <a:solidFill>
                  <a:srgbClr val="FF0000"/>
                </a:solidFill>
              </a:rPr>
              <a:t>along and opposed</a:t>
            </a:r>
            <a:r>
              <a:rPr lang="en-US" sz="4000" b="1" dirty="0">
                <a:solidFill>
                  <a:prstClr val="black"/>
                </a:solidFill>
              </a:rPr>
              <a:t> 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to the flight </a:t>
            </a:r>
            <a:r>
              <a:rPr lang="en-US" sz="3600" u="sng" dirty="0" smtClean="0">
                <a:solidFill>
                  <a:srgbClr val="000000"/>
                </a:solidFill>
                <a:latin typeface="Times New Roman"/>
                <a:ea typeface="Calibri"/>
              </a:rPr>
              <a:t>direction.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lvl="0" algn="just" rtl="0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just" rtl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lvl="0" indent="0" algn="just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Like lift: </a:t>
            </a:r>
          </a:p>
          <a:p>
            <a:pPr lvl="0" algn="just" rtl="0"/>
            <a:r>
              <a:rPr lang="en-US" sz="4000" b="1" dirty="0" smtClean="0">
                <a:solidFill>
                  <a:srgbClr val="FF0000"/>
                </a:solidFill>
              </a:rPr>
              <a:t>There </a:t>
            </a:r>
            <a:r>
              <a:rPr lang="en-US" sz="4000" b="1" dirty="0">
                <a:solidFill>
                  <a:srgbClr val="FF0000"/>
                </a:solidFill>
              </a:rPr>
              <a:t>are many</a:t>
            </a:r>
            <a:r>
              <a:rPr lang="en-US" sz="4000" b="1" dirty="0">
                <a:solidFill>
                  <a:prstClr val="black"/>
                </a:solidFill>
              </a:rPr>
              <a:t> </a:t>
            </a:r>
            <a:r>
              <a:rPr lang="en-US" sz="4000" b="1" u="sng" dirty="0">
                <a:solidFill>
                  <a:prstClr val="black"/>
                </a:solidFill>
                <a:hlinkClick r:id="rId2"/>
              </a:rPr>
              <a:t>factors</a:t>
            </a:r>
            <a:r>
              <a:rPr lang="en-US" sz="4000" b="1" dirty="0">
                <a:solidFill>
                  <a:prstClr val="black"/>
                </a:solidFill>
              </a:rPr>
              <a:t> 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that affect the magnitude of the drag force including the</a:t>
            </a:r>
            <a:r>
              <a:rPr lang="en-US" sz="4000" b="1" dirty="0">
                <a:solidFill>
                  <a:prstClr val="black"/>
                </a:solidFill>
              </a:rPr>
              <a:t> </a:t>
            </a:r>
            <a:r>
              <a:rPr lang="en-US" sz="4000" b="1" u="sng" dirty="0">
                <a:solidFill>
                  <a:prstClr val="black"/>
                </a:solidFill>
                <a:hlinkClick r:id="rId3"/>
              </a:rPr>
              <a:t>shape</a:t>
            </a:r>
            <a:r>
              <a:rPr lang="en-US" sz="4000" b="1" dirty="0">
                <a:solidFill>
                  <a:prstClr val="black"/>
                </a:solidFill>
              </a:rPr>
              <a:t> 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of the aircraft, the</a:t>
            </a:r>
            <a:r>
              <a:rPr lang="en-US" sz="4000" b="1" dirty="0">
                <a:solidFill>
                  <a:prstClr val="black"/>
                </a:solidFill>
              </a:rPr>
              <a:t> </a:t>
            </a:r>
            <a:r>
              <a:rPr lang="en-US" sz="4000" b="1" u="sng" dirty="0">
                <a:solidFill>
                  <a:prstClr val="black"/>
                </a:solidFill>
                <a:hlinkClick r:id="rId4"/>
              </a:rPr>
              <a:t>"stickiness"</a:t>
            </a:r>
            <a:r>
              <a:rPr lang="en-US" sz="4000" b="1" dirty="0">
                <a:solidFill>
                  <a:prstClr val="black"/>
                </a:solidFill>
              </a:rPr>
              <a:t> 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of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the air, and the</a:t>
            </a:r>
            <a:r>
              <a:rPr lang="en-US" sz="4000" b="1" dirty="0">
                <a:solidFill>
                  <a:prstClr val="black"/>
                </a:solidFill>
              </a:rPr>
              <a:t> </a:t>
            </a:r>
            <a:r>
              <a:rPr lang="en-US" sz="4000" b="1" u="sng" dirty="0">
                <a:solidFill>
                  <a:prstClr val="black"/>
                </a:solidFill>
                <a:hlinkClick r:id="rId5"/>
              </a:rPr>
              <a:t>velocity</a:t>
            </a:r>
            <a:r>
              <a:rPr lang="en-US" sz="4000" b="1" u="sng" dirty="0">
                <a:solidFill>
                  <a:prstClr val="black"/>
                </a:solidFill>
              </a:rPr>
              <a:t>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of the aircraft</a:t>
            </a:r>
            <a:r>
              <a:rPr lang="en-US" sz="4000" dirty="0" smtClean="0">
                <a:solidFill>
                  <a:prstClr val="black"/>
                </a:solidFill>
              </a:rPr>
              <a:t>.</a:t>
            </a:r>
          </a:p>
          <a:p>
            <a:pPr algn="just" rtl="0"/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Calibri"/>
              </a:rPr>
              <a:t>We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Calibri"/>
              </a:rPr>
              <a:t>collect all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of the individual components‘ drags and combine them into a single aircraft drag magnitude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endParaRPr lang="en-US" sz="4000" dirty="0" smtClean="0">
              <a:solidFill>
                <a:prstClr val="black"/>
              </a:solidFill>
            </a:endParaRPr>
          </a:p>
          <a:p>
            <a:pPr algn="just" rtl="0"/>
            <a:r>
              <a:rPr lang="en-US" sz="4000" b="1" dirty="0" smtClean="0">
                <a:solidFill>
                  <a:srgbClr val="FF0000"/>
                </a:solidFill>
              </a:rPr>
              <a:t>drag </a:t>
            </a:r>
            <a:r>
              <a:rPr lang="en-US" sz="4000" b="1" dirty="0">
                <a:solidFill>
                  <a:srgbClr val="FF0000"/>
                </a:solidFill>
              </a:rPr>
              <a:t>acts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through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Calibri"/>
              </a:rPr>
              <a:t>the aircraft center of pressure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ar-IQ" sz="3600" u="sng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 rtl="0">
              <a:buNone/>
            </a:pPr>
            <a:endParaRPr lang="en-US" sz="4000" dirty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30917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85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Factors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that affect drag </a:t>
            </a:r>
            <a:endParaRPr lang="en-US" dirty="0">
              <a:solidFill>
                <a:srgbClr val="FF0000"/>
              </a:solidFill>
              <a:ea typeface="Calibri"/>
              <a:cs typeface="Arial"/>
            </a:endParaRPr>
          </a:p>
          <a:p>
            <a:pPr algn="just" rtl="0"/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As with aircraft </a:t>
            </a:r>
            <a:r>
              <a:rPr lang="en-US" sz="4000" u="sng" dirty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2"/>
              </a:rPr>
              <a:t>lift,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 there are many factors that affect drag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We can group these factors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into:</a:t>
            </a:r>
          </a:p>
          <a:p>
            <a:pPr algn="just" rtl="0"/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Those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associated with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the object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 algn="just" rtl="0"/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b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Those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associated with the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motion of the object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through the air, </a:t>
            </a:r>
            <a:endParaRPr lang="en-US" sz="4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rtl="0"/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Those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associated with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the air itself</a:t>
            </a:r>
            <a:endParaRPr lang="ar-IQ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100" b="1" dirty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The Object</a:t>
            </a:r>
          </a:p>
          <a:p>
            <a:pPr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2"/>
              </a:rPr>
              <a:t>Geometry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has a large effect on the amount of drag generated by an object. </a:t>
            </a:r>
          </a:p>
          <a:p>
            <a:pPr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As with lift, the drag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depends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linearly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on the </a:t>
            </a:r>
            <a:r>
              <a:rPr lang="en-US" u="sng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3"/>
              </a:rPr>
              <a:t>size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of the object moving through the air.</a:t>
            </a:r>
          </a:p>
          <a:p>
            <a:pPr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The cross-sectional</a:t>
            </a:r>
            <a:r>
              <a:rPr lang="en-US" u="sng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</a:t>
            </a:r>
            <a:r>
              <a:rPr lang="en-US" u="sng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4"/>
              </a:rPr>
              <a:t>shape</a:t>
            </a:r>
            <a:r>
              <a:rPr lang="en-US" u="sng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of an object determines the form drag created by the </a:t>
            </a:r>
            <a:r>
              <a:rPr lang="en-US" u="sng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5"/>
              </a:rPr>
              <a:t>pressure variation</a:t>
            </a:r>
            <a:r>
              <a:rPr lang="en-US" u="sng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around the objec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t. </a:t>
            </a:r>
          </a:p>
        </p:txBody>
      </p:sp>
    </p:spTree>
    <p:extLst>
      <p:ext uri="{BB962C8B-B14F-4D97-AF65-F5344CB8AC3E}">
        <p14:creationId xmlns:p14="http://schemas.microsoft.com/office/powerpoint/2010/main" val="16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600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 three dimensional plan form shape affects the </a:t>
            </a:r>
            <a:r>
              <a:rPr lang="en-US" sz="3600" u="sng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2"/>
              </a:rPr>
              <a:t>induced drag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of a lifting wing. </a:t>
            </a:r>
            <a:endParaRPr lang="ar-IQ" sz="3600" dirty="0" smtClean="0"/>
          </a:p>
          <a:p>
            <a:pPr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If we think of drag as aerodynamic friction</a:t>
            </a:r>
            <a:r>
              <a:rPr lang="en-US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, </a:t>
            </a:r>
          </a:p>
          <a:p>
            <a:pPr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The amount of drag </a:t>
            </a:r>
            <a:r>
              <a:rPr lang="en-US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depends on </a:t>
            </a:r>
            <a:r>
              <a:rPr lang="en-US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the;</a:t>
            </a:r>
          </a:p>
          <a:p>
            <a:pPr mar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en-US" sz="3000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1-</a:t>
            </a:r>
            <a:r>
              <a:rPr lang="en-US" sz="3000" u="sng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surface </a:t>
            </a:r>
            <a:r>
              <a:rPr lang="en-US" sz="3000" u="sng" dirty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roughness of the object. </a:t>
            </a:r>
          </a:p>
          <a:p>
            <a:pPr mar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en-US" sz="3000" dirty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2- </a:t>
            </a:r>
            <a:r>
              <a:rPr lang="en-US" sz="3000" u="sng" dirty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A smooth, waxed surface produces less drag than a    roughened surface</a:t>
            </a:r>
            <a:r>
              <a:rPr lang="en-US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This effect is called </a:t>
            </a:r>
            <a:r>
              <a:rPr lang="en-US" u="sng" dirty="0" smtClean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skin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u="sng" dirty="0" smtClean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friction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 and is usually included in the measured </a:t>
            </a:r>
            <a:r>
              <a:rPr lang="en-US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  <a:hlinkClick r:id="rId3"/>
              </a:rPr>
              <a:t>drag coefficient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 of the object.</a:t>
            </a:r>
            <a:endParaRPr lang="en-US" sz="2800" dirty="0" smtClean="0">
              <a:solidFill>
                <a:srgbClr val="FF0000"/>
              </a:solidFill>
              <a:ea typeface="Calibri"/>
              <a:cs typeface="Arial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412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08504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lnSpc>
                <a:spcPct val="160000"/>
              </a:lnSpc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dirty="0" smtClean="0">
                <a:solidFill>
                  <a:prstClr val="black"/>
                </a:solidFill>
              </a:rPr>
              <a:t>Flying </a:t>
            </a:r>
            <a:r>
              <a:rPr lang="en-US" dirty="0"/>
              <a:t>encompasses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two major problems; </a:t>
            </a: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black"/>
                </a:solidFill>
              </a:rPr>
              <a:t>Overcoming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the weight of an object by some opposing </a:t>
            </a:r>
            <a:r>
              <a:rPr lang="en-US" dirty="0" smtClean="0">
                <a:solidFill>
                  <a:prstClr val="black"/>
                </a:solidFill>
              </a:rPr>
              <a:t>force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2- </a:t>
            </a:r>
            <a:r>
              <a:rPr lang="en-US" dirty="0" smtClean="0">
                <a:solidFill>
                  <a:prstClr val="black"/>
                </a:solidFill>
              </a:rPr>
              <a:t>Controlling </a:t>
            </a:r>
            <a:r>
              <a:rPr lang="en-US" dirty="0">
                <a:solidFill>
                  <a:prstClr val="black"/>
                </a:solidFill>
              </a:rPr>
              <a:t>the object in flight. 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dirty="0" smtClean="0">
                <a:solidFill>
                  <a:prstClr val="black"/>
                </a:solidFill>
              </a:rPr>
              <a:t>Both </a:t>
            </a:r>
            <a:r>
              <a:rPr lang="en-US" dirty="0">
                <a:solidFill>
                  <a:prstClr val="black"/>
                </a:solidFill>
              </a:rPr>
              <a:t>of these problems are related to the object's weight and the location of the center of gravity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9787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0"/>
            <a:ext cx="9217024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0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B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Motion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of the Air</a:t>
            </a:r>
          </a:p>
          <a:p>
            <a:pPr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Drag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is 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associated: 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with the movement of the aircraft through the air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</a:t>
            </a:r>
          </a:p>
          <a:p>
            <a:pPr mar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So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drag depends on the 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  <a:hlinkClick r:id="rId2"/>
              </a:rPr>
              <a:t>velocity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 of the air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3600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Like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lift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</a:t>
            </a:r>
          </a:p>
          <a:p>
            <a:pPr mar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drag actually varies with the square of the </a:t>
            </a:r>
            <a:r>
              <a:rPr lang="en-US" sz="3400" u="sng" dirty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3"/>
              </a:rPr>
              <a:t>relative velocity</a:t>
            </a:r>
            <a:r>
              <a:rPr lang="en-US" sz="3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between the object and the air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3600" dirty="0">
              <a:ea typeface="Calibri"/>
              <a:cs typeface="Arial"/>
            </a:endParaRP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727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rtl="0"/>
            <a:endParaRPr lang="en-US" sz="1600" u="sng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buNone/>
            </a:pPr>
            <a:endParaRPr lang="en-US" sz="3600" u="sng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buNone/>
            </a:pPr>
            <a:endParaRPr lang="en-US" u="sng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algn="just" rtl="0"/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The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  <a:hlinkClick r:id="rId2"/>
              </a:rPr>
              <a:t>inclination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 of the object to the flow also affects the amount of drag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generated by a given shaped object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</a:p>
          <a:p>
            <a:pPr marL="0" indent="0" algn="just" rtl="0">
              <a:buNone/>
            </a:pPr>
            <a:endParaRPr lang="en-US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algn="just" rtl="0"/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If the object moves through the air at speeds near the </a:t>
            </a:r>
            <a:r>
              <a:rPr lang="en-US" sz="3600" u="sng" dirty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3"/>
              </a:rPr>
              <a:t>speed of sound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 </a:t>
            </a:r>
            <a:r>
              <a:rPr lang="en-US" sz="3600" u="sng" dirty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4"/>
              </a:rPr>
              <a:t>shock waves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are formed on the object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which create an additional drag component called </a:t>
            </a:r>
            <a:r>
              <a:rPr lang="en-US" sz="3600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wave drag</a:t>
            </a:r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8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 rtl="0">
              <a:buNone/>
            </a:pPr>
            <a:endParaRPr lang="en-US" sz="1800" dirty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buNone/>
            </a:pPr>
            <a:endParaRPr lang="en-US" sz="1800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buNone/>
            </a:pPr>
            <a:endParaRPr lang="en-US" sz="40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algn="just" rtl="0"/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The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motion of the object through the air also causes </a:t>
            </a:r>
            <a:r>
              <a:rPr lang="en-US" sz="4000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  <a:hlinkClick r:id="rId2"/>
              </a:rPr>
              <a:t>boundary layers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 to form on the object. </a:t>
            </a:r>
            <a:endParaRPr lang="en-US" sz="40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buNone/>
            </a:pPr>
            <a:endParaRPr lang="en-US" sz="1200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algn="just" rtl="0"/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A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boundary layer is a region of very low speed flow near the surface which contributes to the </a:t>
            </a:r>
            <a:r>
              <a:rPr lang="en-US" sz="4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skin friction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ar-IQ" sz="2800" dirty="0"/>
          </a:p>
          <a:p>
            <a:pPr algn="just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4575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000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Properties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of the Air</a:t>
            </a:r>
            <a:endParaRPr lang="en-US" sz="40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 algn="just" rtl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Drag depends directly on the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2"/>
              </a:rPr>
              <a:t>mass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of the flow going past the aircraft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</a:p>
          <a:p>
            <a:pPr marL="0" indent="0" algn="just" rtl="0"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</a:p>
          <a:p>
            <a:pPr marL="0" indent="0" algn="just" rtl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The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drag also depends in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a complex way on two other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3"/>
              </a:rPr>
              <a:t>properties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of the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air: its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viscosity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and its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compressibility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6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 rtl="0">
              <a:buNone/>
            </a:pPr>
            <a:endParaRPr lang="en-US" sz="40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buNone/>
            </a:pPr>
            <a:endParaRPr lang="en-US" sz="40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We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can gather all of this information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on the factors that affect drag into a single mathematical equation called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</a:t>
            </a:r>
          </a:p>
          <a:p>
            <a:pPr marL="0" indent="0" algn="just" rtl="0">
              <a:buNone/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2"/>
              </a:rPr>
              <a:t>Drag Equation.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</a:t>
            </a:r>
          </a:p>
          <a:p>
            <a:pPr marL="0" indent="0" algn="just" rtl="0">
              <a:buNone/>
            </a:pPr>
            <a:endParaRPr lang="en-US" sz="1100" dirty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With the drag equation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we can predict how much drag force is generated by a given body moving at a given speed through a given fluid</a:t>
            </a:r>
            <a:r>
              <a:rPr lang="en-US" sz="3600" dirty="0"/>
              <a:t>.</a:t>
            </a:r>
          </a:p>
          <a:p>
            <a:pPr marL="0" lvl="0" indent="0" algn="just" rtl="0">
              <a:buNone/>
            </a:pPr>
            <a:endParaRPr lang="ar-IQ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196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68133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rtl="0"/>
            <a:endParaRPr lang="en-US" dirty="0" smtClean="0"/>
          </a:p>
          <a:p>
            <a:pPr algn="just" rtl="0"/>
            <a:endParaRPr lang="en-US" dirty="0"/>
          </a:p>
          <a:p>
            <a:pPr algn="just" rtl="0"/>
            <a:endParaRPr lang="en-US" dirty="0" smtClean="0"/>
          </a:p>
          <a:p>
            <a:pPr algn="just" rtl="0"/>
            <a:endParaRPr lang="en-US" dirty="0"/>
          </a:p>
          <a:p>
            <a:pPr algn="just" rtl="0"/>
            <a:endParaRPr lang="en-US" dirty="0" smtClean="0"/>
          </a:p>
          <a:p>
            <a:pPr algn="just" rtl="0"/>
            <a:endParaRPr lang="en-US" dirty="0"/>
          </a:p>
          <a:p>
            <a:pPr algn="just" rtl="0"/>
            <a:endParaRPr lang="en-US" dirty="0" smtClean="0"/>
          </a:p>
          <a:p>
            <a:pPr algn="just" rtl="0"/>
            <a:endParaRPr lang="en-US" dirty="0"/>
          </a:p>
          <a:p>
            <a:pPr algn="just" rtl="0"/>
            <a:endParaRPr lang="en-US" dirty="0" smtClean="0"/>
          </a:p>
          <a:p>
            <a:pPr marL="0" indent="0" algn="just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</a:p>
          <a:p>
            <a:pPr marL="0" indent="0" algn="ctr" rtl="0">
              <a:buNone/>
            </a:pPr>
            <a:endParaRPr lang="en-US" dirty="0" smtClean="0"/>
          </a:p>
          <a:p>
            <a:pPr marL="0" indent="0" algn="ctr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en-US" dirty="0">
                <a:solidFill>
                  <a:srgbClr val="FF0000"/>
                </a:solidFill>
              </a:rPr>
              <a:t>= C</a:t>
            </a:r>
            <a:r>
              <a:rPr lang="en-US" sz="2200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x A x 0.5 x ρ x V</a:t>
            </a:r>
            <a:r>
              <a:rPr lang="en-US" baseline="30000" dirty="0">
                <a:solidFill>
                  <a:srgbClr val="FF0000"/>
                </a:solidFill>
              </a:rPr>
              <a:t> 2</a:t>
            </a:r>
            <a:endParaRPr lang="en-US" dirty="0">
              <a:solidFill>
                <a:srgbClr val="FF0000"/>
              </a:solidFill>
            </a:endParaRPr>
          </a:p>
          <a:p>
            <a:pPr algn="just" rtl="0"/>
            <a:endParaRPr lang="ar-IQ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0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25252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</a:pPr>
            <a:endParaRPr lang="en-US" sz="3600" b="1" u="sng" dirty="0" smtClean="0">
              <a:solidFill>
                <a:srgbClr val="FF0000"/>
              </a:solidFill>
            </a:endParaRPr>
          </a:p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Thrust</a:t>
            </a:r>
            <a:endParaRPr lang="en-US" sz="3600" b="1" u="sng" dirty="0">
              <a:solidFill>
                <a:srgbClr val="FF0000"/>
              </a:solidFill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400" u="sng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Is </a:t>
            </a:r>
            <a:r>
              <a:rPr lang="en-US" sz="34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 </a:t>
            </a:r>
            <a:r>
              <a:rPr lang="en-US" sz="34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2"/>
              </a:rPr>
              <a:t>force</a:t>
            </a:r>
            <a:r>
              <a:rPr lang="en-US" sz="34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 which moves an aircraft through the air. </a:t>
            </a:r>
            <a:endParaRPr lang="en-US" sz="3400" u="sng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Thrust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is used to overcome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3"/>
              </a:rPr>
              <a:t>drag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of an airplane, and to overcome the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4"/>
              </a:rPr>
              <a:t>weight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of a rocket. </a:t>
            </a:r>
            <a:endParaRPr lang="en-US" sz="3600" u="sng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Thrust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generated by the engines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of the aircraft through some kind of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5"/>
              </a:rPr>
              <a:t>propulsion system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800" dirty="0">
              <a:ea typeface="Calibri"/>
              <a:cs typeface="Arial"/>
            </a:endParaRP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801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08504" cy="6768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endParaRPr lang="en-US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rtl="0"/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Thrust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is a mechanical force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, so the propulsion system must be in physical contact with a working fluid to produce thrust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 algn="just" rtl="0">
              <a:buNone/>
            </a:pPr>
            <a:r>
              <a:rPr lang="en-US" sz="10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rtl="0"/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Thrust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generated most often through the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2"/>
              </a:rPr>
              <a:t>reaction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 of accelerating a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3"/>
              </a:rPr>
              <a:t>mass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 of gas. </a:t>
            </a:r>
            <a:endParaRPr lang="en-US" sz="3600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rtl="0"/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Since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thrust is a force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, it is a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4"/>
              </a:rPr>
              <a:t>vector quantity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 having both a magnitude and a direction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n-US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39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-99392"/>
            <a:ext cx="9289032" cy="69847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 rtl="0"/>
            <a:endParaRPr lang="en-US" sz="3000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rtl="0"/>
            <a:r>
              <a:rPr lang="en-US" sz="36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The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engine does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2"/>
              </a:rPr>
              <a:t>work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 on the gas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and accelerates the gas to the rear of the engine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; the thrust generated in the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opposite direction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from the accelerated gas.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rtl="0">
              <a:buNone/>
            </a:pP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rtl="0"/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The magnitude of the thrust depends on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the amount of gas that accelerated and on the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3"/>
              </a:rPr>
              <a:t>difference in velocity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 of the gas through the engine. </a:t>
            </a:r>
            <a:endParaRPr lang="ar-IQ" sz="3600" dirty="0">
              <a:solidFill>
                <a:prstClr val="black"/>
              </a:solidFill>
            </a:endParaRP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537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80512" cy="6885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endParaRPr lang="en-US" sz="4000" b="1" u="sng" dirty="0" smtClean="0">
              <a:solidFill>
                <a:srgbClr val="FF0000"/>
              </a:solidFill>
            </a:endParaRPr>
          </a:p>
          <a:p>
            <a:pPr rtl="0"/>
            <a:endParaRPr lang="en-US" sz="1800" b="1" u="sng" dirty="0">
              <a:solidFill>
                <a:srgbClr val="FF0000"/>
              </a:solidFill>
            </a:endParaRPr>
          </a:p>
          <a:p>
            <a:pPr rtl="0"/>
            <a:r>
              <a:rPr lang="en-US" sz="4000" b="1" u="sng" dirty="0" smtClean="0">
                <a:solidFill>
                  <a:srgbClr val="FF0000"/>
                </a:solidFill>
              </a:rPr>
              <a:t>Thrust</a:t>
            </a:r>
          </a:p>
          <a:p>
            <a:pPr algn="just" rtl="0"/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To overcome drag, airplanes use </a:t>
            </a:r>
            <a:r>
              <a:rPr lang="en-US" sz="4000" b="1" dirty="0">
                <a:solidFill>
                  <a:schemeClr val="tx1"/>
                </a:solidFill>
              </a:rPr>
              <a:t>a </a:t>
            </a:r>
            <a:r>
              <a:rPr lang="en-US" sz="4000" b="1" u="sng" dirty="0">
                <a:solidFill>
                  <a:schemeClr val="tx1"/>
                </a:solidFill>
                <a:hlinkClick r:id="rId2"/>
              </a:rPr>
              <a:t>propulsion system</a:t>
            </a:r>
            <a:r>
              <a:rPr lang="en-US" sz="4000" b="1" dirty="0">
                <a:solidFill>
                  <a:schemeClr val="tx1"/>
                </a:solidFill>
              </a:rPr>
              <a:t> 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to generate a force called</a:t>
            </a:r>
            <a:r>
              <a:rPr lang="en-US" sz="4000" b="1" dirty="0">
                <a:solidFill>
                  <a:schemeClr val="tx1"/>
                </a:solidFill>
              </a:rPr>
              <a:t> </a:t>
            </a:r>
            <a:r>
              <a:rPr lang="en-US" sz="4000" b="1" u="sng" dirty="0">
                <a:solidFill>
                  <a:schemeClr val="tx1"/>
                </a:solidFill>
                <a:hlinkClick r:id="rId3"/>
              </a:rPr>
              <a:t>thrust.</a:t>
            </a:r>
            <a:r>
              <a:rPr lang="en-US" sz="4000" b="1" dirty="0">
                <a:solidFill>
                  <a:schemeClr val="tx1"/>
                </a:solidFill>
              </a:rPr>
              <a:t> 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just" rtl="0"/>
            <a:endParaRPr lang="en-US" sz="2000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The direction of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the thrust force depends on how the engines are attached to the aircraft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08504" cy="6813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lnSpc>
                <a:spcPct val="160000"/>
              </a:lnSpc>
              <a:buNone/>
            </a:pPr>
            <a:r>
              <a:rPr lang="en-US" u="sng" dirty="0">
                <a:solidFill>
                  <a:srgbClr val="FF0000"/>
                </a:solidFill>
              </a:rPr>
              <a:t>During a flight, 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60000"/>
              </a:lnSpc>
              <a:buNone/>
            </a:pPr>
            <a:r>
              <a:rPr lang="en-US" dirty="0" smtClean="0">
                <a:solidFill>
                  <a:prstClr val="black"/>
                </a:solidFill>
              </a:rPr>
              <a:t>an </a:t>
            </a:r>
            <a:r>
              <a:rPr lang="en-US" dirty="0">
                <a:solidFill>
                  <a:prstClr val="black"/>
                </a:solidFill>
              </a:rPr>
              <a:t>airplane's </a:t>
            </a:r>
            <a:r>
              <a:rPr lang="en-US" u="sng" dirty="0">
                <a:solidFill>
                  <a:prstClr val="black"/>
                </a:solidFill>
                <a:hlinkClick r:id="rId2"/>
              </a:rPr>
              <a:t>weight</a:t>
            </a:r>
            <a:r>
              <a:rPr lang="en-US" dirty="0">
                <a:solidFill>
                  <a:prstClr val="black"/>
                </a:solidFill>
              </a:rPr>
              <a:t> constantly changes as the aircraft consumes fuel. 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 algn="just" rtl="0">
              <a:lnSpc>
                <a:spcPct val="160000"/>
              </a:lnSpc>
              <a:buNone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distribution of the weight and the center of gravity also changes. 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 algn="just" rtl="0">
              <a:lnSpc>
                <a:spcPct val="160000"/>
              </a:lnSpc>
              <a:buNone/>
            </a:pPr>
            <a:r>
              <a:rPr lang="en-US" dirty="0" smtClean="0">
                <a:solidFill>
                  <a:prstClr val="black"/>
                </a:solidFill>
              </a:rPr>
              <a:t>So </a:t>
            </a:r>
            <a:r>
              <a:rPr lang="en-US" dirty="0">
                <a:solidFill>
                  <a:prstClr val="black"/>
                </a:solidFill>
              </a:rPr>
              <a:t>the pilot must constantly adjust the </a:t>
            </a:r>
            <a:r>
              <a:rPr lang="en-US" i="1" dirty="0">
                <a:solidFill>
                  <a:prstClr val="black"/>
                </a:solidFill>
              </a:rPr>
              <a:t>controls to keep the airplane balanced, or </a:t>
            </a:r>
            <a:r>
              <a:rPr lang="en-US" i="1" dirty="0">
                <a:solidFill>
                  <a:prstClr val="black"/>
                </a:solidFill>
                <a:hlinkClick r:id="rId3"/>
              </a:rPr>
              <a:t>trimmed</a:t>
            </a:r>
            <a:r>
              <a:rPr lang="en-US" sz="2400" i="1" dirty="0">
                <a:solidFill>
                  <a:prstClr val="black"/>
                </a:solidFill>
                <a:hlinkClick r:id="rId3"/>
              </a:rPr>
              <a:t>.</a:t>
            </a:r>
            <a:endParaRPr lang="ar-IQ" sz="3600" dirty="0">
              <a:solidFill>
                <a:prstClr val="black"/>
              </a:solidFill>
            </a:endParaRPr>
          </a:p>
          <a:p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7080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0"/>
            <a:ext cx="9217024" cy="6885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 rt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endParaRPr lang="en-US" sz="3600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rtl="0">
              <a:buNone/>
            </a:pPr>
            <a:r>
              <a:rPr lang="en-US" sz="36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In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the figure shown above</a:t>
            </a:r>
            <a:r>
              <a:rPr lang="en-US" sz="3600" b="1" dirty="0">
                <a:solidFill>
                  <a:prstClr val="black"/>
                </a:solidFill>
              </a:rPr>
              <a:t>, </a:t>
            </a:r>
            <a:r>
              <a:rPr lang="en-US" sz="3600" b="1" u="sng" dirty="0">
                <a:solidFill>
                  <a:prstClr val="black"/>
                </a:solidFill>
                <a:hlinkClick r:id="rId2"/>
              </a:rPr>
              <a:t>two turbine engines</a:t>
            </a:r>
            <a:r>
              <a:rPr lang="en-US" sz="3600" b="1" u="sng" dirty="0">
                <a:solidFill>
                  <a:prstClr val="black"/>
                </a:solidFill>
              </a:rPr>
              <a:t> 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are located under the wings, parallel to the body, with thrust acting along the body centerline</a:t>
            </a:r>
            <a:r>
              <a:rPr lang="en-US" sz="3600" b="1" dirty="0">
                <a:solidFill>
                  <a:prstClr val="black"/>
                </a:solidFill>
              </a:rPr>
              <a:t>. </a:t>
            </a:r>
          </a:p>
          <a:p>
            <a:pPr marL="0" lvl="0" indent="0" algn="just" rtl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On some aircraft</a:t>
            </a:r>
            <a:r>
              <a:rPr lang="en-US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, such as the Harrier, the thrust direction can be varied to help the airplane take off in a very short distance. 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253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7029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lvl="0" indent="0" algn="just" rtl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lvl="0" indent="0" algn="just" rtl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lvl="0" indent="0" algn="just" rtl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>
                <a:solidFill>
                  <a:srgbClr val="FF0000"/>
                </a:solidFill>
              </a:rPr>
              <a:t>magnitude of the thrust depends </a:t>
            </a:r>
            <a:r>
              <a:rPr lang="en-US" sz="4000" b="1" dirty="0" smtClean="0">
                <a:solidFill>
                  <a:srgbClr val="FF0000"/>
                </a:solidFill>
              </a:rPr>
              <a:t>on: </a:t>
            </a:r>
            <a:endParaRPr lang="ar-IQ" sz="4000" b="1" dirty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endParaRPr lang="en-US" sz="12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</a:rPr>
              <a:t>Many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factors associated with the propulsion system including the </a:t>
            </a:r>
            <a:r>
              <a:rPr lang="en-US" sz="4000" u="sng" dirty="0">
                <a:solidFill>
                  <a:srgbClr val="0000FF"/>
                </a:solidFill>
                <a:latin typeface="Times New Roman"/>
                <a:ea typeface="Calibri"/>
                <a:cs typeface="Arial"/>
                <a:hlinkClick r:id="rId2"/>
              </a:rPr>
              <a:t>type of engine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, the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</a:rPr>
              <a:t>number  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Calibri"/>
              </a:rPr>
              <a:t>of engines,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and the </a:t>
            </a:r>
            <a:r>
              <a:rPr lang="en-US" sz="4000" u="sng" dirty="0">
                <a:solidFill>
                  <a:srgbClr val="FF0000"/>
                </a:solidFill>
                <a:latin typeface="Times New Roman"/>
                <a:ea typeface="Calibri"/>
                <a:cs typeface="Arial"/>
                <a:hlinkClick r:id="rId3"/>
              </a:rPr>
              <a:t>throttle </a:t>
            </a:r>
            <a:r>
              <a:rPr lang="en-US" sz="4000" u="sng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  <a:hlinkClick r:id="rId3"/>
              </a:rPr>
              <a:t>setting</a:t>
            </a:r>
            <a:endParaRPr lang="en-US" sz="4000" u="sng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marL="0" indent="0" algn="l"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85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buNone/>
            </a:pPr>
            <a:endParaRPr lang="en-US" sz="1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For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jet engines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 is often confusing to remember that aircraft thrust is a reaction to the hot gas rushing out of the nozzle. </a:t>
            </a:r>
            <a:endParaRPr lang="en-US" sz="3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hot gas goes out the back, but the thrust pushes towards the front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Action &lt;--&gt; reaction is explained by Newton's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Third Law of Motion.</a:t>
            </a: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rtl="0">
              <a:lnSpc>
                <a:spcPct val="150000"/>
              </a:lnSpc>
            </a:pP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100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14408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 rtl="0">
              <a:buNone/>
            </a:pPr>
            <a:endParaRPr lang="en-US" sz="1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 rtl="0"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The 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Calibri"/>
              </a:rPr>
              <a:t>motion of the airplane through the air depends on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the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relative strength and direction of the forces shown above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</a:p>
          <a:p>
            <a:pPr marL="0" indent="0" algn="just" rtl="0">
              <a:buNone/>
            </a:pPr>
            <a:endParaRPr lang="en-US" sz="16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indent="0" algn="just" rtl="0"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Calibri"/>
              </a:rPr>
              <a:t>If the forces are </a:t>
            </a:r>
            <a:r>
              <a:rPr lang="en-US" sz="3600" u="sng" dirty="0">
                <a:solidFill>
                  <a:srgbClr val="0000FF"/>
                </a:solidFill>
                <a:latin typeface="Times New Roman"/>
                <a:ea typeface="Calibri"/>
                <a:cs typeface="Arial"/>
                <a:hlinkClick r:id="rId2"/>
              </a:rPr>
              <a:t>balanced,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Calibri"/>
              </a:rPr>
              <a:t> the aircraft cruises at constant velocity. </a:t>
            </a:r>
            <a:endParaRPr lang="en-US" sz="36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 rtl="0">
              <a:buNone/>
            </a:pPr>
            <a:endParaRPr lang="en-US" sz="1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 rtl="0"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If 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Calibri"/>
              </a:rPr>
              <a:t>the forces are </a:t>
            </a:r>
            <a:r>
              <a:rPr lang="en-US" sz="3600" u="sng" dirty="0">
                <a:solidFill>
                  <a:srgbClr val="0000FF"/>
                </a:solidFill>
                <a:latin typeface="Times New Roman"/>
                <a:ea typeface="Calibri"/>
                <a:cs typeface="Arial"/>
                <a:hlinkClick r:id="rId3"/>
              </a:rPr>
              <a:t>unbalanced,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Calibri"/>
              </a:rPr>
              <a:t> the aircraft accelerates in the direction of the largest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force.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2116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80512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06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 rtl="0">
              <a:buNone/>
            </a:pPr>
            <a:endParaRPr lang="en-US" sz="2000" b="1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 rtl="0">
              <a:buNone/>
            </a:pPr>
            <a:r>
              <a:rPr lang="en-US" b="1" u="sng" dirty="0" smtClean="0">
                <a:latin typeface="Aharoni" pitchFamily="2" charset="-79"/>
                <a:cs typeface="Aharoni" pitchFamily="2" charset="-79"/>
              </a:rPr>
              <a:t>Aviation </a:t>
            </a:r>
            <a:r>
              <a:rPr lang="en-US" b="1" u="sng" dirty="0">
                <a:latin typeface="Aharoni" pitchFamily="2" charset="-79"/>
                <a:cs typeface="Aharoni" pitchFamily="2" charset="-79"/>
              </a:rPr>
              <a:t>Weather Hazards</a:t>
            </a:r>
            <a:endParaRPr lang="en-US" u="sng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 rtl="0">
              <a:buNone/>
            </a:pPr>
            <a:r>
              <a:rPr lang="en-US" sz="4000" u="sng" dirty="0" smtClean="0">
                <a:solidFill>
                  <a:srgbClr val="FF0000"/>
                </a:solidFill>
              </a:rPr>
              <a:t>1- Wind </a:t>
            </a:r>
            <a:r>
              <a:rPr lang="en-US" sz="4000" u="sng" dirty="0">
                <a:solidFill>
                  <a:srgbClr val="FF0000"/>
                </a:solidFill>
              </a:rPr>
              <a:t>Shear and Its Impact on Flight </a:t>
            </a:r>
          </a:p>
          <a:p>
            <a:pPr marL="0" indent="0" algn="just" rtl="0">
              <a:buNone/>
            </a:pPr>
            <a:endParaRPr lang="en-US" sz="1600" dirty="0" smtClean="0"/>
          </a:p>
          <a:p>
            <a:pPr marL="0" indent="0" algn="just" rtl="0">
              <a:buNone/>
            </a:pPr>
            <a:r>
              <a:rPr lang="en-US" sz="4800" dirty="0" smtClean="0"/>
              <a:t>   For </a:t>
            </a:r>
            <a:r>
              <a:rPr lang="en-US" sz="4800" dirty="0"/>
              <a:t>business aircraft operators, wind shear has the potential to cause flight turbulence and sudden increases/decreases in both ground and air speed, as well as other associated violent air </a:t>
            </a:r>
            <a:r>
              <a:rPr lang="en-US" sz="4800" dirty="0" smtClean="0"/>
              <a:t>movements.</a:t>
            </a:r>
            <a:endParaRPr lang="en-US" sz="4400" dirty="0" smtClean="0"/>
          </a:p>
          <a:p>
            <a:pPr marL="0" indent="0" algn="just" rtl="0">
              <a:buNone/>
            </a:pPr>
            <a:r>
              <a:rPr lang="en-US" sz="3600" dirty="0" smtClean="0">
                <a:ea typeface="Calibri"/>
                <a:cs typeface="Arial"/>
              </a:rPr>
              <a:t>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669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prstClr val="black"/>
                </a:solidFill>
                <a:ea typeface="Calibri"/>
                <a:cs typeface="Arial"/>
              </a:rPr>
              <a:t> </a:t>
            </a:r>
          </a:p>
          <a:p>
            <a:pPr marL="0" indent="0" algn="just" rtl="0">
              <a:buNone/>
            </a:pPr>
            <a:r>
              <a:rPr lang="en-US" sz="3600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endParaRPr lang="en-US" sz="3600" dirty="0" smtClean="0">
              <a:solidFill>
                <a:prstClr val="black"/>
              </a:solidFill>
              <a:ea typeface="Calibri"/>
              <a:cs typeface="Arial"/>
            </a:endParaRPr>
          </a:p>
          <a:p>
            <a:pPr marL="0" indent="0" algn="just" rtl="0">
              <a:buNone/>
            </a:pPr>
            <a:r>
              <a:rPr lang="en-US" sz="3600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ea typeface="Calibri"/>
                <a:cs typeface="Arial"/>
              </a:rPr>
              <a:t>It’s </a:t>
            </a:r>
            <a:r>
              <a:rPr lang="en-US" sz="4400" dirty="0">
                <a:solidFill>
                  <a:prstClr val="black"/>
                </a:solidFill>
                <a:ea typeface="Calibri"/>
                <a:cs typeface="Arial"/>
              </a:rPr>
              <a:t>always best to talk with </a:t>
            </a:r>
            <a:r>
              <a:rPr lang="en-US" sz="4400" dirty="0" smtClean="0">
                <a:solidFill>
                  <a:prstClr val="black"/>
                </a:solidFill>
                <a:ea typeface="Calibri"/>
                <a:cs typeface="Arial"/>
              </a:rPr>
              <a:t>your aviation </a:t>
            </a:r>
            <a:r>
              <a:rPr lang="en-US" sz="4400" dirty="0">
                <a:solidFill>
                  <a:prstClr val="black"/>
                </a:solidFill>
                <a:ea typeface="Calibri"/>
                <a:cs typeface="Arial"/>
              </a:rPr>
              <a:t>meteorologist to confirm the potential impact of any expected wind shear for your </a:t>
            </a:r>
            <a:r>
              <a:rPr lang="en-US" sz="4400" dirty="0" smtClean="0">
                <a:solidFill>
                  <a:prstClr val="black"/>
                </a:solidFill>
                <a:ea typeface="Calibri"/>
                <a:cs typeface="Arial"/>
              </a:rPr>
              <a:t>trip.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17331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rtl="0">
              <a:buNone/>
            </a:pPr>
            <a:endParaRPr lang="en-US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 Importance of wind shear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dirty="0" smtClean="0">
                <a:ea typeface="Calibri"/>
                <a:cs typeface="Arial"/>
              </a:rPr>
              <a:t>   </a:t>
            </a:r>
            <a:r>
              <a:rPr lang="en-US" sz="3600" dirty="0" smtClean="0">
                <a:ea typeface="Calibri"/>
                <a:cs typeface="+mj-cs"/>
              </a:rPr>
              <a:t>Wind </a:t>
            </a:r>
            <a:r>
              <a:rPr lang="en-US" sz="3600" dirty="0">
                <a:ea typeface="Calibri"/>
                <a:cs typeface="+mj-cs"/>
              </a:rPr>
              <a:t>shear is important as it can affect the safety of your flight. </a:t>
            </a:r>
            <a:endParaRPr lang="en-US" sz="3600" dirty="0" smtClean="0">
              <a:ea typeface="Calibri"/>
              <a:cs typeface="+mj-cs"/>
            </a:endParaRPr>
          </a:p>
          <a:p>
            <a:pPr marL="0" indent="0" algn="just" rtl="0">
              <a:buNone/>
            </a:pPr>
            <a:r>
              <a:rPr lang="en-US" sz="3600" dirty="0" smtClean="0">
                <a:solidFill>
                  <a:srgbClr val="FF0000"/>
                </a:solidFill>
                <a:ea typeface="Calibri"/>
                <a:cs typeface="+mj-cs"/>
              </a:rPr>
              <a:t>In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+mj-cs"/>
              </a:rPr>
              <a:t>the upper atmosphere</a:t>
            </a:r>
            <a:r>
              <a:rPr lang="en-US" sz="3600" dirty="0">
                <a:ea typeface="Calibri"/>
                <a:cs typeface="+mj-cs"/>
              </a:rPr>
              <a:t>, the main concern is turbulence, </a:t>
            </a:r>
            <a:endParaRPr lang="en-US" sz="3600" dirty="0" smtClean="0">
              <a:ea typeface="Calibri"/>
              <a:cs typeface="+mj-cs"/>
            </a:endParaRPr>
          </a:p>
          <a:p>
            <a:pPr marL="0" indent="0" algn="just" rtl="0">
              <a:buNone/>
            </a:pPr>
            <a:r>
              <a:rPr lang="en-US" sz="3600" dirty="0" smtClean="0">
                <a:solidFill>
                  <a:srgbClr val="FF0000"/>
                </a:solidFill>
                <a:ea typeface="Calibri"/>
                <a:cs typeface="+mj-cs"/>
              </a:rPr>
              <a:t>while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+mj-cs"/>
              </a:rPr>
              <a:t>at lower altitudes </a:t>
            </a:r>
            <a:r>
              <a:rPr lang="en-US" sz="3600" dirty="0">
                <a:ea typeface="Calibri"/>
                <a:cs typeface="+mj-cs"/>
              </a:rPr>
              <a:t>– particularly during landing/takeoff – the primary consideration is avoidance of accidents caused by increases in wind </a:t>
            </a:r>
            <a:r>
              <a:rPr lang="en-US" sz="3600" dirty="0" smtClean="0">
                <a:ea typeface="Calibri"/>
                <a:cs typeface="+mj-cs"/>
              </a:rPr>
              <a:t>shear.</a:t>
            </a:r>
            <a:endParaRPr lang="ar-IQ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87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ctr" rtl="0">
              <a:buNone/>
            </a:pPr>
            <a:endParaRPr lang="en-US" sz="1100" b="1" dirty="0" smtClean="0">
              <a:solidFill>
                <a:srgbClr val="FF0000"/>
              </a:solidFill>
            </a:endParaRPr>
          </a:p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. Defining wind shear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r>
              <a:rPr lang="en-US" sz="3600" dirty="0" smtClean="0"/>
              <a:t>  </a:t>
            </a:r>
            <a:r>
              <a:rPr lang="en-US" sz="4300" dirty="0" smtClean="0">
                <a:solidFill>
                  <a:srgbClr val="C00000"/>
                </a:solidFill>
              </a:rPr>
              <a:t>Wind shear: </a:t>
            </a:r>
            <a:endParaRPr lang="en-US" sz="4300" dirty="0"/>
          </a:p>
          <a:p>
            <a:pPr marL="0" indent="0" algn="just" rtl="0">
              <a:buNone/>
            </a:pPr>
            <a:r>
              <a:rPr lang="en-US" sz="4300" dirty="0" smtClean="0"/>
              <a:t> </a:t>
            </a:r>
            <a:r>
              <a:rPr lang="en-US" sz="3900" dirty="0" smtClean="0"/>
              <a:t>A </a:t>
            </a:r>
            <a:r>
              <a:rPr lang="en-US" sz="3900" dirty="0"/>
              <a:t>variation in wind speed and </a:t>
            </a:r>
            <a:r>
              <a:rPr lang="en-US" sz="3900" dirty="0" smtClean="0"/>
              <a:t>direction </a:t>
            </a:r>
            <a:r>
              <a:rPr lang="en-US" sz="3900" dirty="0" smtClean="0">
                <a:solidFill>
                  <a:srgbClr val="C00000"/>
                </a:solidFill>
              </a:rPr>
              <a:t>or </a:t>
            </a:r>
            <a:r>
              <a:rPr lang="en-US" sz="3900" dirty="0">
                <a:solidFill>
                  <a:srgbClr val="C00000"/>
                </a:solidFill>
              </a:rPr>
              <a:t>both. </a:t>
            </a:r>
          </a:p>
          <a:p>
            <a:pPr marL="0" indent="0" algn="just" rtl="0">
              <a:buNone/>
            </a:pPr>
            <a:r>
              <a:rPr lang="en-US" sz="3900" dirty="0" smtClean="0"/>
              <a:t> </a:t>
            </a:r>
            <a:r>
              <a:rPr lang="en-US" sz="3900" dirty="0"/>
              <a:t>over a relatively short distance in the </a:t>
            </a:r>
            <a:r>
              <a:rPr lang="en-US" sz="3900" dirty="0" smtClean="0"/>
              <a:t>atmosphere is </a:t>
            </a:r>
            <a:r>
              <a:rPr lang="en-US" sz="3900" dirty="0"/>
              <a:t>also known, as "wind gradient." </a:t>
            </a:r>
            <a:endParaRPr lang="en-US" sz="4300" dirty="0" smtClean="0"/>
          </a:p>
          <a:p>
            <a:pPr marL="0" indent="0" algn="just" rtl="0">
              <a:buNone/>
            </a:pPr>
            <a:r>
              <a:rPr lang="en-US" sz="4300" dirty="0" smtClean="0">
                <a:solidFill>
                  <a:srgbClr val="FF0000"/>
                </a:solidFill>
              </a:rPr>
              <a:t>Wind </a:t>
            </a:r>
            <a:r>
              <a:rPr lang="en-US" sz="4300" dirty="0">
                <a:solidFill>
                  <a:srgbClr val="FF0000"/>
                </a:solidFill>
              </a:rPr>
              <a:t>shear </a:t>
            </a:r>
            <a:r>
              <a:rPr lang="en-US" sz="4300" dirty="0"/>
              <a:t>refers to variations in wind over </a:t>
            </a:r>
            <a:r>
              <a:rPr lang="en-US" sz="3900" dirty="0" smtClean="0">
                <a:solidFill>
                  <a:srgbClr val="C00000"/>
                </a:solidFill>
              </a:rPr>
              <a:t>either </a:t>
            </a:r>
            <a:r>
              <a:rPr lang="en-US" sz="3900" dirty="0">
                <a:solidFill>
                  <a:srgbClr val="C00000"/>
                </a:solidFill>
              </a:rPr>
              <a:t>horizontal or vertical distances or both. </a:t>
            </a:r>
            <a:endParaRPr lang="en-US" sz="3900" dirty="0" smtClean="0">
              <a:solidFill>
                <a:srgbClr val="C00000"/>
              </a:solidFill>
            </a:endParaRPr>
          </a:p>
          <a:p>
            <a:pPr marL="0" indent="0" algn="just" rtl="0">
              <a:buNone/>
            </a:pPr>
            <a:r>
              <a:rPr lang="en-US" sz="4300" dirty="0" smtClean="0"/>
              <a:t>Turbulence </a:t>
            </a:r>
            <a:r>
              <a:rPr lang="en-US" sz="4300" dirty="0"/>
              <a:t>may also be associated with wind shear, and this is </a:t>
            </a:r>
            <a:r>
              <a:rPr lang="en-US" sz="4300" dirty="0">
                <a:solidFill>
                  <a:srgbClr val="C00000"/>
                </a:solidFill>
              </a:rPr>
              <a:t>an additional hazard</a:t>
            </a:r>
            <a:endParaRPr lang="ar-IQ" sz="4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3. Vertical and horizontal wind shear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dirty="0">
                <a:latin typeface="Times New Roman"/>
                <a:ea typeface="Times New Roman"/>
              </a:rPr>
              <a:t>  </a:t>
            </a:r>
            <a:r>
              <a:rPr lang="en-US" sz="3600" dirty="0">
                <a:latin typeface="Times New Roman"/>
                <a:ea typeface="Times New Roman"/>
              </a:rPr>
              <a:t>Wind shear can occur horizontally or vertically although the most common type is vertical</a:t>
            </a:r>
            <a:r>
              <a:rPr lang="en-US" sz="3600" dirty="0" smtClean="0">
                <a:latin typeface="Times New Roman"/>
                <a:ea typeface="Times New Roman"/>
              </a:rPr>
              <a:t>.</a:t>
            </a:r>
          </a:p>
          <a:p>
            <a:pPr marL="0" indent="0" algn="just" rtl="0">
              <a:buNone/>
            </a:pPr>
            <a:r>
              <a:rPr lang="en-US" sz="3600" dirty="0" smtClean="0">
                <a:latin typeface="Times New Roman"/>
                <a:ea typeface="Times New Roman"/>
              </a:rPr>
              <a:t>   Horizontal </a:t>
            </a:r>
            <a:r>
              <a:rPr lang="en-US" sz="3600" dirty="0">
                <a:latin typeface="Times New Roman"/>
                <a:ea typeface="Times New Roman"/>
              </a:rPr>
              <a:t>wind shear usually involves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directional changes</a:t>
            </a:r>
            <a:r>
              <a:rPr lang="en-US" sz="3600" u="sng" dirty="0">
                <a:latin typeface="Times New Roman"/>
                <a:ea typeface="Times New Roman"/>
              </a:rPr>
              <a:t>, particularly when crossing a front</a:t>
            </a:r>
            <a:r>
              <a:rPr lang="en-US" sz="3600" dirty="0">
                <a:latin typeface="Times New Roman"/>
                <a:ea typeface="Times New Roman"/>
              </a:rPr>
              <a:t>. 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sz="3600" dirty="0" smtClean="0">
                <a:latin typeface="Times New Roman"/>
                <a:ea typeface="Times New Roman"/>
              </a:rPr>
              <a:t>   While </a:t>
            </a:r>
            <a:r>
              <a:rPr lang="en-US" sz="3600" dirty="0">
                <a:latin typeface="Times New Roman"/>
                <a:ea typeface="Times New Roman"/>
              </a:rPr>
              <a:t>vertical wind shear, may involve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both directional and speed changes</a:t>
            </a:r>
            <a:r>
              <a:rPr lang="en-US" sz="3600" dirty="0">
                <a:latin typeface="Times New Roman"/>
                <a:ea typeface="Times New Roman"/>
              </a:rPr>
              <a:t>. 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sz="3600" dirty="0" smtClean="0">
                <a:latin typeface="Times New Roman"/>
                <a:ea typeface="Times New Roman"/>
              </a:rPr>
              <a:t>Vertical </a:t>
            </a:r>
            <a:r>
              <a:rPr lang="en-US" sz="3600" dirty="0">
                <a:latin typeface="Times New Roman"/>
                <a:ea typeface="Times New Roman"/>
              </a:rPr>
              <a:t>wind shear typically has a greater impact on airspeeds.</a:t>
            </a:r>
            <a:endParaRPr lang="en-US" dirty="0"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endParaRPr lang="en-US" dirty="0"/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068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364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endParaRPr lang="en-US" dirty="0" smtClean="0"/>
          </a:p>
          <a:p>
            <a:pPr mar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4. Where this occurs</a:t>
            </a:r>
            <a:endParaRPr lang="en-US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/>
                <a:ea typeface="Times New Roman"/>
              </a:rPr>
              <a:t>  Wind shear conditions can occur at low or high altitudes – anywhere there is wind. 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mar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Times New Roman"/>
                <a:ea typeface="Times New Roman"/>
              </a:rPr>
              <a:t>  </a:t>
            </a:r>
            <a:r>
              <a:rPr lang="en-US" sz="3600" u="sng" dirty="0" smtClean="0">
                <a:latin typeface="Times New Roman"/>
                <a:ea typeface="Times New Roman"/>
              </a:rPr>
              <a:t>Horizontal </a:t>
            </a:r>
            <a:r>
              <a:rPr lang="en-US" sz="3600" u="sng" dirty="0">
                <a:latin typeface="Times New Roman"/>
                <a:ea typeface="Times New Roman"/>
              </a:rPr>
              <a:t>wind shear </a:t>
            </a:r>
            <a:r>
              <a:rPr lang="en-US" sz="3600" dirty="0">
                <a:latin typeface="Times New Roman"/>
                <a:ea typeface="Times New Roman"/>
              </a:rPr>
              <a:t>is most frequently experienced, </a:t>
            </a:r>
            <a:r>
              <a:rPr lang="en-US" sz="3600" dirty="0" smtClean="0">
                <a:latin typeface="Times New Roman"/>
                <a:ea typeface="Times New Roman"/>
              </a:rPr>
              <a:t>when: </a:t>
            </a:r>
          </a:p>
          <a:p>
            <a:pPr mar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crossing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fronts </a:t>
            </a:r>
            <a:r>
              <a:rPr lang="en-US" sz="3600" dirty="0">
                <a:latin typeface="Times New Roman"/>
                <a:ea typeface="Times New Roman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flying near mountainous areas</a:t>
            </a:r>
            <a:r>
              <a:rPr lang="en-US" sz="3600" dirty="0">
                <a:latin typeface="Times New Roman"/>
                <a:ea typeface="Times New Roman"/>
              </a:rPr>
              <a:t>. 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mar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u="sng" dirty="0" smtClean="0">
                <a:latin typeface="Times New Roman"/>
                <a:ea typeface="Times New Roman"/>
              </a:rPr>
              <a:t>Vertical </a:t>
            </a:r>
            <a:r>
              <a:rPr lang="en-US" sz="3600" u="sng" dirty="0">
                <a:latin typeface="Times New Roman"/>
                <a:ea typeface="Times New Roman"/>
              </a:rPr>
              <a:t>wind shear </a:t>
            </a:r>
            <a:endParaRPr lang="en-US" sz="3600" u="sng" dirty="0" smtClean="0">
              <a:latin typeface="Times New Roman"/>
              <a:ea typeface="Times New Roman"/>
            </a:endParaRPr>
          </a:p>
          <a:p>
            <a:pPr mar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Times New Roman"/>
                <a:ea typeface="Times New Roman"/>
              </a:rPr>
              <a:t>can </a:t>
            </a:r>
            <a:r>
              <a:rPr lang="en-US" sz="3600" dirty="0">
                <a:latin typeface="Times New Roman"/>
                <a:ea typeface="Times New Roman"/>
              </a:rPr>
              <a:t>be experienced anywhere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from the surface to upper Flight Levels (FLs)</a:t>
            </a:r>
            <a:r>
              <a:rPr lang="en-US" sz="3600" dirty="0">
                <a:latin typeface="Times New Roman"/>
                <a:ea typeface="Times New Roman"/>
              </a:rPr>
              <a:t> – particularly with associated thunderstorm conditions</a:t>
            </a:r>
            <a:r>
              <a:rPr lang="en-US" dirty="0">
                <a:latin typeface="Times New Roman"/>
                <a:ea typeface="Times New Roman"/>
              </a:rPr>
              <a:t>. 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051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4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4000" u="sng" dirty="0">
                <a:solidFill>
                  <a:prstClr val="black"/>
                </a:solidFill>
                <a:latin typeface="Times New Roman"/>
                <a:ea typeface="Times New Roman"/>
              </a:rPr>
              <a:t>The most dangerous conditions 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are 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</a:rPr>
              <a:t>when flying at lower levels, due to proximity of the surface and potential for accidents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 algn="just" rtl="0">
              <a:buNone/>
            </a:pP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z="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At 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</a:rPr>
              <a:t>higher altitudes, the negative effects of wind shear are mostly related to turbulence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440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5. Measuring wind shear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dirty="0" smtClean="0">
                <a:ea typeface="Calibri"/>
                <a:cs typeface="Arial"/>
              </a:rPr>
              <a:t>  </a:t>
            </a:r>
            <a:r>
              <a:rPr lang="en-US" sz="3600" dirty="0" smtClean="0">
                <a:ea typeface="Calibri"/>
                <a:cs typeface="Arial"/>
              </a:rPr>
              <a:t>Wind </a:t>
            </a:r>
            <a:r>
              <a:rPr lang="en-US" sz="3600" dirty="0">
                <a:ea typeface="Calibri"/>
                <a:cs typeface="Arial"/>
              </a:rPr>
              <a:t>shear is always measured in knots, with the values being either positive or negative.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>Increases </a:t>
            </a:r>
            <a:r>
              <a:rPr lang="en-US" sz="3600" dirty="0">
                <a:ea typeface="Calibri"/>
                <a:cs typeface="Arial"/>
              </a:rPr>
              <a:t>in wind shear value are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>positive</a:t>
            </a:r>
            <a:r>
              <a:rPr lang="en-US" sz="3600" dirty="0">
                <a:ea typeface="Calibri"/>
                <a:cs typeface="Arial"/>
              </a:rPr>
              <a:t> numbers, </a:t>
            </a:r>
            <a:endParaRPr lang="en-US" sz="3600" dirty="0" smtClean="0">
              <a:ea typeface="Calibri"/>
              <a:cs typeface="Arial"/>
            </a:endParaRPr>
          </a:p>
          <a:p>
            <a:pPr marL="0" indent="0" algn="just" rtl="0">
              <a:buNone/>
            </a:pPr>
            <a:r>
              <a:rPr lang="en-US" sz="3600" dirty="0" smtClean="0">
                <a:ea typeface="Calibri"/>
                <a:cs typeface="Arial"/>
              </a:rPr>
              <a:t>while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>decreases</a:t>
            </a:r>
            <a:r>
              <a:rPr lang="en-US" sz="3600" dirty="0">
                <a:ea typeface="Calibri"/>
                <a:cs typeface="Arial"/>
              </a:rPr>
              <a:t> are noted as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>negative</a:t>
            </a:r>
            <a:r>
              <a:rPr lang="en-US" sz="3600" dirty="0">
                <a:ea typeface="Calibri"/>
                <a:cs typeface="Arial"/>
              </a:rPr>
              <a:t> values. </a:t>
            </a:r>
            <a:endParaRPr lang="en-US" sz="3600" dirty="0" smtClean="0">
              <a:ea typeface="Calibri"/>
              <a:cs typeface="Arial"/>
            </a:endParaRPr>
          </a:p>
          <a:p>
            <a:pPr marL="0" indent="0" algn="just" rtl="0">
              <a:buNone/>
            </a:pPr>
            <a:r>
              <a:rPr lang="en-US" sz="3600" dirty="0">
                <a:ea typeface="Calibri"/>
                <a:cs typeface="Arial"/>
              </a:rPr>
              <a:t> </a:t>
            </a:r>
            <a:r>
              <a:rPr lang="en-US" sz="3600" dirty="0" smtClean="0">
                <a:ea typeface="Calibri"/>
                <a:cs typeface="Arial"/>
              </a:rPr>
              <a:t> When </a:t>
            </a:r>
            <a:r>
              <a:rPr lang="en-US" sz="3600" dirty="0">
                <a:ea typeface="Calibri"/>
                <a:cs typeface="Arial"/>
              </a:rPr>
              <a:t>operating in the upper atmosphere, </a:t>
            </a:r>
            <a:r>
              <a:rPr lang="en-US" sz="3600" u="sng" dirty="0">
                <a:ea typeface="Calibri"/>
                <a:cs typeface="Arial"/>
              </a:rPr>
              <a:t>wind shear value is almost always positive</a:t>
            </a:r>
            <a:r>
              <a:rPr lang="en-US" sz="3600" dirty="0" smtClean="0">
                <a:ea typeface="Calibri"/>
                <a:cs typeface="Arial"/>
              </a:rPr>
              <a:t>.</a:t>
            </a:r>
          </a:p>
          <a:p>
            <a:pPr marL="0" indent="0" algn="just" rtl="0">
              <a:buNone/>
            </a:pPr>
            <a:r>
              <a:rPr lang="en-US" sz="3600" dirty="0" smtClean="0">
                <a:ea typeface="Calibri"/>
                <a:cs typeface="Arial"/>
              </a:rPr>
              <a:t> </a:t>
            </a:r>
            <a:r>
              <a:rPr lang="en-US" sz="3600" dirty="0">
                <a:ea typeface="Calibri"/>
                <a:cs typeface="Arial"/>
              </a:rPr>
              <a:t>Closer to the surface, you may experience </a:t>
            </a:r>
            <a:r>
              <a:rPr lang="en-US" sz="3600" u="sng" dirty="0">
                <a:ea typeface="Calibri"/>
                <a:cs typeface="Arial"/>
              </a:rPr>
              <a:t>negative</a:t>
            </a:r>
            <a:r>
              <a:rPr lang="en-US" sz="3600" dirty="0">
                <a:ea typeface="Calibri"/>
                <a:cs typeface="Arial"/>
              </a:rPr>
              <a:t> wind shear </a:t>
            </a:r>
            <a:r>
              <a:rPr lang="en-US" sz="3600" dirty="0" smtClean="0">
                <a:ea typeface="Calibri"/>
                <a:cs typeface="Arial"/>
              </a:rPr>
              <a:t>values.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40604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64"/>
            <a:ext cx="9144000" cy="68396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algn="ctr" rtl="0"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TURBULENCE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AND WINDSHEAR 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  <a:p>
            <a:pPr algn="just" rtl="0"/>
            <a:r>
              <a:rPr lang="en-US" sz="3600" dirty="0">
                <a:latin typeface="Times New Roman"/>
                <a:ea typeface="Times New Roman"/>
              </a:rPr>
              <a:t>  Wind  shear can be defined </a:t>
            </a:r>
            <a:r>
              <a:rPr lang="en-US" sz="3600" dirty="0" smtClean="0">
                <a:latin typeface="Times New Roman"/>
                <a:ea typeface="Times New Roman"/>
              </a:rPr>
              <a:t>as:</a:t>
            </a:r>
          </a:p>
          <a:p>
            <a:pPr marL="0" indent="0" algn="just" rtl="0">
              <a:buNone/>
            </a:pP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>
                <a:latin typeface="Times New Roman"/>
                <a:ea typeface="Times New Roman"/>
              </a:rPr>
              <a:t>‘layers or columns of air, flowing with different velocities (i.e. speed and/or direction</a:t>
            </a:r>
            <a:r>
              <a:rPr lang="en-US" sz="3600" dirty="0" smtClean="0">
                <a:latin typeface="Times New Roman"/>
                <a:ea typeface="Times New Roman"/>
              </a:rPr>
              <a:t>)</a:t>
            </a:r>
          </a:p>
          <a:p>
            <a:pPr marL="0" indent="0" algn="just" rtl="0">
              <a:buNone/>
            </a:pP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>
                <a:latin typeface="Times New Roman"/>
                <a:ea typeface="Times New Roman"/>
              </a:rPr>
              <a:t>to adjacent layers or columns’. 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sz="3600" dirty="0" smtClean="0">
                <a:latin typeface="Times New Roman"/>
                <a:ea typeface="Times New Roman"/>
              </a:rPr>
              <a:t>Wind </a:t>
            </a:r>
            <a:r>
              <a:rPr lang="en-US" sz="3600" dirty="0">
                <a:latin typeface="Times New Roman"/>
                <a:ea typeface="Times New Roman"/>
              </a:rPr>
              <a:t>shear is a major  hazard for aviation especially when operating at low levels</a:t>
            </a:r>
            <a:r>
              <a:rPr lang="en-US" dirty="0">
                <a:latin typeface="Times New Roman"/>
                <a:ea typeface="Times New Roman"/>
              </a:rPr>
              <a:t>. </a:t>
            </a:r>
            <a:endParaRPr lang="en-US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22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6" y="0"/>
            <a:ext cx="9113184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just" rtl="0"/>
            <a:endParaRPr lang="en-US" sz="3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 rtl="0"/>
            <a:r>
              <a:rPr lang="en-US" sz="3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Even </a:t>
            </a:r>
            <a:r>
              <a:rPr lang="en-US" sz="3400" dirty="0">
                <a:solidFill>
                  <a:prstClr val="black"/>
                </a:solidFill>
                <a:latin typeface="Times New Roman"/>
                <a:ea typeface="Times New Roman"/>
              </a:rPr>
              <a:t>when flying within a  layer with a laminar flow and the flight is smooth and uneventful, the sudden crossing  of the boundaries between different laminar streams will accelerate the aircraft to a  greater or lesser degree</a:t>
            </a:r>
            <a:r>
              <a:rPr lang="en-US" sz="3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lvl="0" algn="just" rtl="0"/>
            <a:endParaRPr lang="en-US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 rtl="0"/>
            <a:r>
              <a:rPr lang="en-US" sz="3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Depending </a:t>
            </a:r>
            <a:r>
              <a:rPr lang="en-US" sz="3400" dirty="0">
                <a:solidFill>
                  <a:prstClr val="black"/>
                </a:solidFill>
                <a:latin typeface="Times New Roman"/>
                <a:ea typeface="Times New Roman"/>
              </a:rPr>
              <a:t>on the flight direction relative to the velocity  changes, shear may be felt as turbulence, but also as a sudden tail or head wind with  respective consequences</a:t>
            </a:r>
            <a:endParaRPr lang="ar-IQ" sz="3400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45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071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82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5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pPr marL="0" lv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Crosswind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0" lvl="0" indent="0" algn="l">
              <a:buNone/>
            </a:pPr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 marL="0" lvl="0" indent="0" algn="l">
              <a:buNone/>
            </a:pPr>
            <a:r>
              <a:rPr lang="en-US" sz="4000" dirty="0">
                <a:solidFill>
                  <a:prstClr val="black"/>
                </a:solidFill>
                <a:latin typeface="Arial"/>
              </a:rPr>
              <a:t>Is wind blowing from the side of </a:t>
            </a:r>
            <a:endParaRPr lang="ar-IQ" sz="4000" dirty="0">
              <a:solidFill>
                <a:prstClr val="black"/>
              </a:solidFill>
              <a:latin typeface="Arial"/>
            </a:endParaRPr>
          </a:p>
          <a:p>
            <a:pPr marL="0" lvl="0" indent="0" algn="l">
              <a:buNone/>
            </a:pPr>
            <a:r>
              <a:rPr lang="en-US" sz="4000" dirty="0">
                <a:solidFill>
                  <a:prstClr val="black"/>
                </a:solidFill>
                <a:latin typeface="Arial"/>
              </a:rPr>
              <a:t>aircraft. </a:t>
            </a:r>
          </a:p>
          <a:p>
            <a:pPr marL="0" lvl="0" indent="0" algn="l">
              <a:buNone/>
            </a:pPr>
            <a:r>
              <a:rPr lang="en-US" sz="4000" dirty="0">
                <a:solidFill>
                  <a:prstClr val="black"/>
                </a:solidFill>
                <a:latin typeface="Arial"/>
              </a:rPr>
              <a:t>Large changes in crosswind during landing might cause an aircraft to deviate from the runway centerline. </a:t>
            </a:r>
          </a:p>
          <a:p>
            <a:pPr lvl="0" algn="l" rtl="0"/>
            <a:endParaRPr lang="ar-IQ" sz="4000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465646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The Relationship Between</a:t>
            </a:r>
          </a:p>
          <a:p>
            <a:pPr marL="0" indent="0" algn="ctr" rtl="0">
              <a:buNone/>
            </a:pPr>
            <a:r>
              <a:rPr lang="en-US" sz="3600" u="sng" dirty="0" smtClean="0">
                <a:solidFill>
                  <a:srgbClr val="FF0000"/>
                </a:solidFill>
              </a:rPr>
              <a:t>Wind </a:t>
            </a:r>
            <a:r>
              <a:rPr lang="en-US" sz="3600" u="sng" dirty="0">
                <a:solidFill>
                  <a:srgbClr val="FF0000"/>
                </a:solidFill>
              </a:rPr>
              <a:t>Shear and Turbulence</a:t>
            </a:r>
          </a:p>
          <a:p>
            <a:pPr marL="0" indent="0" algn="just" rtl="0">
              <a:buNone/>
            </a:pPr>
            <a:r>
              <a:rPr lang="en-US" sz="3600" i="1" u="sng" dirty="0">
                <a:solidFill>
                  <a:schemeClr val="tx2">
                    <a:lumMod val="75000"/>
                  </a:schemeClr>
                </a:solidFill>
              </a:rPr>
              <a:t>Turbulence is the direct result of wind shear</a:t>
            </a:r>
            <a:r>
              <a:rPr lang="en-US" sz="3600" i="1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 algn="just" rtl="0">
              <a:buNone/>
            </a:pPr>
            <a:endParaRPr lang="en-US" sz="2000" i="1" u="sng" dirty="0" smtClean="0"/>
          </a:p>
          <a:p>
            <a:pPr marL="0" indent="0" algn="just" rtl="0">
              <a:buNone/>
            </a:pPr>
            <a:r>
              <a:rPr lang="en-US" sz="3600" dirty="0" smtClean="0"/>
              <a:t> </a:t>
            </a:r>
            <a:r>
              <a:rPr lang="en-US" sz="3600" dirty="0"/>
              <a:t>The stronger the shear the greater </a:t>
            </a:r>
            <a:r>
              <a:rPr lang="en-US" sz="3600" dirty="0" smtClean="0"/>
              <a:t>the tendency </a:t>
            </a:r>
            <a:r>
              <a:rPr lang="en-US" sz="3600" dirty="0"/>
              <a:t>for the laminar flow of the air to break down into eddies resulting in turbulence</a:t>
            </a:r>
            <a:r>
              <a:rPr lang="en-US" sz="3600" dirty="0" smtClean="0"/>
              <a:t>.</a:t>
            </a:r>
          </a:p>
          <a:p>
            <a:pPr marL="0" indent="0" algn="just" rtl="0">
              <a:buNone/>
            </a:pPr>
            <a:endParaRPr lang="en-US" sz="1600" dirty="0"/>
          </a:p>
          <a:p>
            <a:pPr marL="0" indent="0" algn="just" rtl="0">
              <a:buNone/>
            </a:pPr>
            <a:r>
              <a:rPr lang="en-US" sz="3600" dirty="0">
                <a:solidFill>
                  <a:srgbClr val="FF0000"/>
                </a:solidFill>
              </a:rPr>
              <a:t>However, </a:t>
            </a:r>
            <a:r>
              <a:rPr lang="en-US" sz="3600" dirty="0"/>
              <a:t>not all shear zones are turbulent, so the absence of turbulence </a:t>
            </a:r>
            <a:r>
              <a:rPr lang="en-US" sz="3600" dirty="0" smtClean="0"/>
              <a:t>does not </a:t>
            </a:r>
            <a:r>
              <a:rPr lang="en-US" sz="3600" dirty="0"/>
              <a:t>infer that there is no shear.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7212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0"/>
            <a:endParaRPr lang="en-US" sz="2400" u="sng" dirty="0" smtClean="0">
              <a:solidFill>
                <a:srgbClr val="FF0000"/>
              </a:solidFill>
            </a:endParaRPr>
          </a:p>
          <a:p>
            <a:pPr algn="just" rtl="0"/>
            <a:r>
              <a:rPr lang="en-US" u="sng" dirty="0" smtClean="0">
                <a:solidFill>
                  <a:srgbClr val="FF0000"/>
                </a:solidFill>
              </a:rPr>
              <a:t>But weight</a:t>
            </a:r>
            <a:r>
              <a:rPr lang="en-US" dirty="0" smtClean="0">
                <a:solidFill>
                  <a:schemeClr val="tx1"/>
                </a:solidFill>
              </a:rPr>
              <a:t>, the </a:t>
            </a:r>
            <a:r>
              <a:rPr lang="en-US" dirty="0">
                <a:solidFill>
                  <a:schemeClr val="tx1"/>
                </a:solidFill>
              </a:rPr>
              <a:t>gravitational force, is fundamentally different from the 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aerodynamic forces,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u="sng" dirty="0">
                <a:solidFill>
                  <a:schemeClr val="tx1"/>
                </a:solidFill>
                <a:hlinkClick r:id="rId4"/>
              </a:rPr>
              <a:t>lift</a:t>
            </a:r>
            <a:r>
              <a:rPr lang="en-US" dirty="0">
                <a:solidFill>
                  <a:schemeClr val="tx1"/>
                </a:solidFill>
              </a:rPr>
              <a:t> and </a:t>
            </a:r>
            <a:r>
              <a:rPr lang="en-US" u="sng" dirty="0">
                <a:solidFill>
                  <a:schemeClr val="tx1"/>
                </a:solidFill>
                <a:hlinkClick r:id="rId5"/>
              </a:rPr>
              <a:t>drag </a:t>
            </a:r>
            <a:r>
              <a:rPr lang="en-US" sz="2000" u="sng" dirty="0" smtClean="0">
                <a:solidFill>
                  <a:schemeClr val="tx1"/>
                </a:solidFill>
                <a:hlinkClick r:id="rId5"/>
              </a:rPr>
              <a:t>.</a:t>
            </a:r>
            <a:endParaRPr lang="en-US" sz="2000" u="sng" dirty="0" smtClean="0">
              <a:solidFill>
                <a:schemeClr val="tx1"/>
              </a:solidFill>
            </a:endParaRPr>
          </a:p>
          <a:p>
            <a:pPr algn="just" rtl="0"/>
            <a:endParaRPr lang="en-US" sz="2000" u="sng" dirty="0">
              <a:solidFill>
                <a:schemeClr val="tx1"/>
              </a:solidFill>
            </a:endParaRPr>
          </a:p>
          <a:p>
            <a:pPr algn="just" rtl="0"/>
            <a:endParaRPr lang="en-US" sz="2000" u="sng" dirty="0" smtClean="0">
              <a:solidFill>
                <a:schemeClr val="tx1"/>
              </a:solidFill>
            </a:endParaRPr>
          </a:p>
          <a:p>
            <a:pPr algn="just" rtl="0"/>
            <a:r>
              <a:rPr lang="en-US" u="sng" dirty="0" smtClean="0">
                <a:solidFill>
                  <a:srgbClr val="FF0000"/>
                </a:solidFill>
              </a:rPr>
              <a:t>Aerodynamic </a:t>
            </a:r>
            <a:r>
              <a:rPr lang="en-US" u="sng" dirty="0">
                <a:solidFill>
                  <a:srgbClr val="FF0000"/>
                </a:solidFill>
              </a:rPr>
              <a:t>forces</a:t>
            </a:r>
            <a:r>
              <a:rPr lang="en-US" dirty="0">
                <a:solidFill>
                  <a:schemeClr val="tx1"/>
                </a:solidFill>
              </a:rPr>
              <a:t> are mechanical forces and the airplane has to be in physical contact with the air, which generates the force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 rtl="0"/>
            <a:endParaRPr lang="en-US" sz="1800" dirty="0" smtClean="0">
              <a:solidFill>
                <a:schemeClr val="tx1"/>
              </a:solidFill>
            </a:endParaRPr>
          </a:p>
          <a:p>
            <a:pPr algn="just" rtl="0"/>
            <a:endParaRPr lang="en-US" sz="1800" dirty="0" smtClean="0">
              <a:solidFill>
                <a:schemeClr val="tx1"/>
              </a:solidFill>
            </a:endParaRPr>
          </a:p>
          <a:p>
            <a:pPr algn="just" rtl="0"/>
            <a:r>
              <a:rPr lang="en-US" u="sng" dirty="0" smtClean="0">
                <a:solidFill>
                  <a:srgbClr val="FF0000"/>
                </a:solidFill>
              </a:rPr>
              <a:t>The </a:t>
            </a:r>
            <a:r>
              <a:rPr lang="en-US" u="sng" dirty="0">
                <a:solidFill>
                  <a:srgbClr val="FF0000"/>
                </a:solidFill>
              </a:rPr>
              <a:t>gravitational force </a:t>
            </a:r>
            <a:r>
              <a:rPr lang="en-US" dirty="0">
                <a:solidFill>
                  <a:schemeClr val="tx1"/>
                </a:solidFill>
              </a:rPr>
              <a:t>is a field force; the source of the force does not have to be in physical contact with the object to generate a pull on the object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just" rtl="0"/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just" rtl="0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ar-IQ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/>
              <a:t> </a:t>
            </a:r>
            <a:r>
              <a:rPr lang="en-US" sz="4400" u="sng" dirty="0">
                <a:solidFill>
                  <a:srgbClr val="FF0000"/>
                </a:solidFill>
              </a:rPr>
              <a:t>Thunderstorms</a:t>
            </a:r>
            <a:endParaRPr lang="en-US" sz="3600" u="sng" dirty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r>
              <a:rPr lang="en-US" sz="4400" dirty="0"/>
              <a:t>No other weather encountered by a pilot can be as </a:t>
            </a:r>
            <a:r>
              <a:rPr lang="en-US" sz="4400" dirty="0">
                <a:solidFill>
                  <a:srgbClr val="FF0000"/>
                </a:solidFill>
              </a:rPr>
              <a:t>violent</a:t>
            </a:r>
            <a:r>
              <a:rPr lang="en-US" sz="4400" dirty="0"/>
              <a:t> or </a:t>
            </a:r>
            <a:r>
              <a:rPr lang="en-US" sz="4400" dirty="0">
                <a:solidFill>
                  <a:srgbClr val="FF0000"/>
                </a:solidFill>
              </a:rPr>
              <a:t>threatening</a:t>
            </a:r>
            <a:r>
              <a:rPr lang="en-US" sz="4400" dirty="0"/>
              <a:t> as a thunderstorm.</a:t>
            </a:r>
          </a:p>
          <a:p>
            <a:pPr marL="0" indent="0" algn="just" rtl="0">
              <a:buNone/>
            </a:pPr>
            <a:r>
              <a:rPr lang="en-US" sz="4400" dirty="0"/>
              <a:t>Thunderstorms produce many hazards to the aviation </a:t>
            </a:r>
            <a:r>
              <a:rPr lang="en-US" sz="4400" dirty="0" smtClean="0"/>
              <a:t>community , it </a:t>
            </a:r>
            <a:r>
              <a:rPr lang="en-US" sz="4400" dirty="0"/>
              <a:t>is important that </a:t>
            </a:r>
            <a:r>
              <a:rPr lang="en-US" sz="4400" dirty="0" smtClean="0"/>
              <a:t>pilots understand </a:t>
            </a:r>
            <a:r>
              <a:rPr lang="en-US" sz="4400" dirty="0"/>
              <a:t>their nature and how to deal with them</a:t>
            </a:r>
            <a:r>
              <a:rPr lang="en-US" sz="4000" dirty="0"/>
              <a:t>. </a:t>
            </a:r>
            <a:endParaRPr lang="en-US" sz="4000" dirty="0" smtClean="0"/>
          </a:p>
          <a:p>
            <a:pPr marL="0" indent="0" algn="l" rtl="0">
              <a:buNone/>
            </a:pPr>
            <a:r>
              <a:rPr lang="en-US" dirty="0" smtClean="0"/>
              <a:t>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411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r>
              <a:rPr lang="en-US" sz="4000" u="sng" dirty="0" smtClean="0">
                <a:solidFill>
                  <a:srgbClr val="C00000"/>
                </a:solidFill>
              </a:rPr>
              <a:t>To </a:t>
            </a:r>
            <a:r>
              <a:rPr lang="en-US" sz="4000" u="sng" dirty="0">
                <a:solidFill>
                  <a:srgbClr val="C00000"/>
                </a:solidFill>
              </a:rPr>
              <a:t>produce a thunderstorm</a:t>
            </a:r>
            <a:r>
              <a:rPr lang="en-US" sz="4000" dirty="0">
                <a:solidFill>
                  <a:prstClr val="black"/>
                </a:solidFill>
              </a:rPr>
              <a:t>, there are several ingredients which must be in </a:t>
            </a:r>
            <a:r>
              <a:rPr lang="en-US" sz="4000" dirty="0" smtClean="0">
                <a:solidFill>
                  <a:prstClr val="black"/>
                </a:solidFill>
              </a:rPr>
              <a:t>place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Caslon-Regular"/>
              </a:rPr>
              <a:t>These include:</a:t>
            </a:r>
          </a:p>
          <a:p>
            <a:pPr marL="0" indent="0" algn="l" rtl="0">
              <a:buNone/>
            </a:pPr>
            <a:r>
              <a:rPr lang="en-US" sz="4000" dirty="0">
                <a:solidFill>
                  <a:srgbClr val="7030A0"/>
                </a:solidFill>
              </a:rPr>
              <a:t>• </a:t>
            </a:r>
            <a:r>
              <a:rPr lang="en-US" sz="4000" dirty="0" smtClean="0">
                <a:solidFill>
                  <a:srgbClr val="7030A0"/>
                </a:solidFill>
              </a:rPr>
              <a:t>An </a:t>
            </a:r>
            <a:r>
              <a:rPr lang="en-US" sz="4000" dirty="0">
                <a:solidFill>
                  <a:srgbClr val="7030A0"/>
                </a:solidFill>
              </a:rPr>
              <a:t>unstable </a:t>
            </a:r>
            <a:r>
              <a:rPr lang="en-US" sz="4000" dirty="0" smtClean="0">
                <a:solidFill>
                  <a:srgbClr val="7030A0"/>
                </a:solidFill>
              </a:rPr>
              <a:t>air mass</a:t>
            </a:r>
            <a:endParaRPr lang="en-US" sz="4000" dirty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4000" dirty="0">
                <a:solidFill>
                  <a:srgbClr val="7030A0"/>
                </a:solidFill>
              </a:rPr>
              <a:t>• </a:t>
            </a:r>
            <a:r>
              <a:rPr lang="en-US" sz="4000" dirty="0" smtClean="0">
                <a:solidFill>
                  <a:srgbClr val="7030A0"/>
                </a:solidFill>
              </a:rPr>
              <a:t>Moisture </a:t>
            </a:r>
            <a:r>
              <a:rPr lang="en-US" sz="4000" dirty="0">
                <a:solidFill>
                  <a:srgbClr val="7030A0"/>
                </a:solidFill>
              </a:rPr>
              <a:t>in the low levels</a:t>
            </a:r>
          </a:p>
          <a:p>
            <a:pPr marL="0" indent="0" algn="l" rtl="0"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• Daytime </a:t>
            </a:r>
            <a:r>
              <a:rPr lang="en-US" sz="4000" dirty="0">
                <a:solidFill>
                  <a:srgbClr val="7030A0"/>
                </a:solidFill>
              </a:rPr>
              <a:t>heating, </a:t>
            </a:r>
            <a:r>
              <a:rPr lang="en-US" sz="4000" dirty="0" smtClean="0">
                <a:solidFill>
                  <a:srgbClr val="7030A0"/>
                </a:solidFill>
              </a:rPr>
              <a:t>  upper </a:t>
            </a:r>
            <a:r>
              <a:rPr lang="en-US" sz="4000" dirty="0">
                <a:solidFill>
                  <a:srgbClr val="7030A0"/>
                </a:solidFill>
              </a:rPr>
              <a:t>level cooling</a:t>
            </a:r>
          </a:p>
          <a:p>
            <a:pPr marL="0" indent="0" algn="l" rtl="0">
              <a:buNone/>
            </a:pPr>
            <a:r>
              <a:rPr lang="en-US" sz="4000" dirty="0">
                <a:solidFill>
                  <a:srgbClr val="7030A0"/>
                </a:solidFill>
              </a:rPr>
              <a:t>• </a:t>
            </a:r>
            <a:r>
              <a:rPr lang="en-US" sz="4000" dirty="0" smtClean="0">
                <a:solidFill>
                  <a:srgbClr val="7030A0"/>
                </a:solidFill>
              </a:rPr>
              <a:t>For </a:t>
            </a:r>
            <a:r>
              <a:rPr lang="en-US" sz="4000" dirty="0">
                <a:solidFill>
                  <a:srgbClr val="7030A0"/>
                </a:solidFill>
              </a:rPr>
              <a:t>severe thunderstorms, wind shear.</a:t>
            </a:r>
            <a:endParaRPr lang="ar-IQ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The Life Cycle of a Thunderstorm</a:t>
            </a:r>
            <a:endParaRPr lang="ar-IQ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 rtl="0">
              <a:buNone/>
            </a:pPr>
            <a:r>
              <a:rPr lang="en-US" sz="4400" dirty="0" smtClean="0"/>
              <a:t>   </a:t>
            </a:r>
            <a:r>
              <a:rPr lang="en-US" sz="4800" dirty="0" smtClean="0"/>
              <a:t>The thunderstorm</a:t>
            </a:r>
            <a:r>
              <a:rPr lang="en-US" sz="4800" dirty="0"/>
              <a:t>, which may cover an area ranging from 5 miles in </a:t>
            </a:r>
            <a:r>
              <a:rPr lang="en-US" sz="4800" dirty="0" smtClean="0"/>
              <a:t>diameter to</a:t>
            </a:r>
            <a:r>
              <a:rPr lang="en-US" sz="4800" dirty="0"/>
              <a:t>, in the extreme case, as much as 50 miles, usually consists of two or more cells </a:t>
            </a:r>
            <a:r>
              <a:rPr lang="en-US" sz="4800" dirty="0" smtClean="0"/>
              <a:t>in different </a:t>
            </a:r>
            <a:r>
              <a:rPr lang="en-US" sz="4800" dirty="0"/>
              <a:t>stages of their life cycle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175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l" rtl="0">
              <a:buNone/>
            </a:pPr>
            <a:endParaRPr lang="en-US" sz="1800" dirty="0" smtClean="0">
              <a:solidFill>
                <a:srgbClr val="231F20"/>
              </a:solidFill>
              <a:latin typeface="ACaslon-Regular"/>
            </a:endParaRPr>
          </a:p>
          <a:p>
            <a:pPr marL="0" indent="0" algn="l" rtl="0">
              <a:buNone/>
            </a:pPr>
            <a:r>
              <a:rPr lang="en-US" sz="4000" u="sng" dirty="0" smtClean="0">
                <a:solidFill>
                  <a:srgbClr val="C00000"/>
                </a:solidFill>
                <a:latin typeface="ACaslon-Regular"/>
              </a:rPr>
              <a:t>The </a:t>
            </a:r>
            <a:r>
              <a:rPr lang="en-US" sz="4000" u="sng" dirty="0">
                <a:solidFill>
                  <a:srgbClr val="C00000"/>
                </a:solidFill>
                <a:latin typeface="ACaslon-Regular"/>
              </a:rPr>
              <a:t>stages of life of individual cells are</a:t>
            </a:r>
            <a:r>
              <a:rPr lang="en-US" sz="4000" u="sng" dirty="0" smtClean="0">
                <a:solidFill>
                  <a:srgbClr val="C00000"/>
                </a:solidFill>
                <a:latin typeface="ACaslon-Regular"/>
              </a:rPr>
              <a:t>:</a:t>
            </a:r>
          </a:p>
          <a:p>
            <a:pPr marL="514350" indent="-514350" algn="l" rtl="0">
              <a:buAutoNum type="alphaLcParenBoth"/>
            </a:pPr>
            <a:r>
              <a:rPr lang="en-US" sz="4000" u="sng" dirty="0" smtClean="0">
                <a:solidFill>
                  <a:srgbClr val="7030A0"/>
                </a:solidFill>
              </a:rPr>
              <a:t>Cumulus Stage :</a:t>
            </a:r>
          </a:p>
          <a:p>
            <a:pPr marL="0" indent="0" algn="just" rtl="0">
              <a:buNone/>
            </a:pPr>
            <a:r>
              <a:rPr lang="en-US" dirty="0" smtClean="0"/>
              <a:t> </a:t>
            </a:r>
            <a:r>
              <a:rPr lang="en-US" sz="4400" dirty="0" smtClean="0"/>
              <a:t>The </a:t>
            </a:r>
            <a:r>
              <a:rPr lang="en-US" sz="4400" dirty="0"/>
              <a:t>cumulus stage is marked by updrafts only. </a:t>
            </a:r>
            <a:endParaRPr lang="en-US" sz="4400" dirty="0" smtClean="0"/>
          </a:p>
          <a:p>
            <a:pPr marL="0" indent="0" algn="just" rtl="0">
              <a:buNone/>
            </a:pPr>
            <a:r>
              <a:rPr lang="en-US" sz="4400" dirty="0" smtClean="0"/>
              <a:t>These </a:t>
            </a:r>
            <a:r>
              <a:rPr lang="en-US" sz="4400" dirty="0"/>
              <a:t>updrafts can reach </a:t>
            </a:r>
            <a:r>
              <a:rPr lang="en-US" sz="4400" dirty="0" smtClean="0"/>
              <a:t>values of </a:t>
            </a:r>
            <a:r>
              <a:rPr lang="en-US" sz="4400" dirty="0"/>
              <a:t>up to 3,000 feet per minute and cause the cloud to build rapidly </a:t>
            </a:r>
            <a:r>
              <a:rPr lang="en-US" sz="4400" dirty="0" smtClean="0"/>
              <a:t>upwards, carrying super cooled </a:t>
            </a:r>
            <a:r>
              <a:rPr lang="en-US" sz="4400" dirty="0"/>
              <a:t>water droplets well above the freezing level. </a:t>
            </a:r>
            <a:endParaRPr lang="en-US" sz="4400" dirty="0" smtClean="0"/>
          </a:p>
          <a:p>
            <a:pPr marL="0" indent="0" algn="l" rtl="0">
              <a:buNone/>
            </a:pPr>
            <a:r>
              <a:rPr lang="en-US" dirty="0" smtClean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79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  </a:t>
            </a:r>
          </a:p>
          <a:p>
            <a:pPr marL="0" lvl="0" indent="0" algn="just" rtl="0">
              <a:buNone/>
            </a:pPr>
            <a:r>
              <a:rPr lang="en-US" dirty="0" smtClean="0"/>
              <a:t> </a:t>
            </a:r>
            <a:r>
              <a:rPr lang="en-US" sz="5200" dirty="0">
                <a:solidFill>
                  <a:srgbClr val="FF0000"/>
                </a:solidFill>
              </a:rPr>
              <a:t>Near the end of this stage</a:t>
            </a:r>
            <a:r>
              <a:rPr lang="en-US" sz="5200" dirty="0">
                <a:solidFill>
                  <a:prstClr val="black"/>
                </a:solidFill>
              </a:rPr>
              <a:t>, the cloud may well have a base more than 5 miles across and a vertical extent in excess of 20,000 feet. </a:t>
            </a:r>
          </a:p>
          <a:p>
            <a:pPr marL="0" lvl="0" indent="0" algn="just" rtl="0">
              <a:buNone/>
            </a:pPr>
            <a:r>
              <a:rPr lang="en-US" sz="5200" dirty="0">
                <a:solidFill>
                  <a:prstClr val="black"/>
                </a:solidFill>
              </a:rPr>
              <a:t>The average life of this stage is about </a:t>
            </a:r>
            <a:r>
              <a:rPr lang="en-US" sz="5200" dirty="0" smtClean="0">
                <a:solidFill>
                  <a:prstClr val="black"/>
                </a:solidFill>
              </a:rPr>
              <a:t>20 minutes</a:t>
            </a:r>
            <a:endParaRPr lang="en-US" sz="5200" dirty="0" smtClean="0"/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103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600" dirty="0" smtClean="0"/>
          </a:p>
          <a:p>
            <a:pPr marL="0" indent="0" algn="l" rtl="0"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4400" u="sng" dirty="0" smtClean="0">
                <a:solidFill>
                  <a:srgbClr val="FF0000"/>
                </a:solidFill>
              </a:rPr>
              <a:t>(</a:t>
            </a:r>
            <a:r>
              <a:rPr lang="en-US" sz="4400" u="sng" dirty="0">
                <a:solidFill>
                  <a:srgbClr val="FF0000"/>
                </a:solidFill>
              </a:rPr>
              <a:t>b) Mature Stage</a:t>
            </a:r>
          </a:p>
          <a:p>
            <a:pPr marL="0" indent="0" algn="just" rtl="0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The </a:t>
            </a:r>
            <a:r>
              <a:rPr lang="en-US" sz="4000" dirty="0"/>
              <a:t>appearance of precipitation beneath the base of the cell and the </a:t>
            </a:r>
            <a:r>
              <a:rPr lang="en-US" sz="4000" dirty="0" smtClean="0"/>
              <a:t>development of </a:t>
            </a:r>
            <a:r>
              <a:rPr lang="en-US" sz="4000" dirty="0"/>
              <a:t>the downdraft mark the transition to this stage. </a:t>
            </a:r>
            <a:endParaRPr lang="en-US" sz="4000" dirty="0" smtClean="0"/>
          </a:p>
          <a:p>
            <a:pPr marL="0" indent="0" algn="just" rtl="0">
              <a:buNone/>
            </a:pPr>
            <a:endParaRPr lang="en-US" sz="1400" dirty="0" smtClean="0"/>
          </a:p>
          <a:p>
            <a:pPr marL="0" indent="0" algn="just" rtl="0">
              <a:buNone/>
            </a:pPr>
            <a:r>
              <a:rPr lang="en-US" sz="4000" dirty="0" smtClean="0"/>
              <a:t>The </a:t>
            </a:r>
            <a:r>
              <a:rPr lang="en-US" sz="4000" dirty="0"/>
              <a:t>downdraft </a:t>
            </a:r>
            <a:r>
              <a:rPr lang="en-US" sz="4000" dirty="0" smtClean="0"/>
              <a:t>is caused </a:t>
            </a:r>
            <a:r>
              <a:rPr lang="en-US" sz="4000" dirty="0"/>
              <a:t>by water drops which have become too heavy for the updraft to </a:t>
            </a:r>
            <a:r>
              <a:rPr lang="en-US" sz="4000" dirty="0" smtClean="0"/>
              <a:t>support and </a:t>
            </a:r>
            <a:r>
              <a:rPr lang="en-US" sz="4000" dirty="0"/>
              <a:t>now begin to fall</a:t>
            </a:r>
            <a:r>
              <a:rPr lang="en-US" dirty="0" smtClean="0"/>
              <a:t>.</a:t>
            </a:r>
          </a:p>
          <a:p>
            <a:pPr marL="0" indent="0" algn="just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392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pPr marL="0" indent="0" algn="just" rtl="0">
              <a:buNone/>
            </a:pPr>
            <a:r>
              <a:rPr lang="en-US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At the same time</a:t>
            </a:r>
            <a:r>
              <a:rPr lang="en-US" sz="4000" dirty="0"/>
              <a:t>, the drops begin to evaporate as they draw in dry air from the edge of the cloud, and then fall through the drier </a:t>
            </a:r>
            <a:r>
              <a:rPr lang="en-US" sz="4000" dirty="0" smtClean="0"/>
              <a:t>air beneath </a:t>
            </a:r>
            <a:r>
              <a:rPr lang="en-US" sz="4000" dirty="0"/>
              <a:t>the base of the cloud</a:t>
            </a:r>
            <a:r>
              <a:rPr lang="en-US" sz="4000" dirty="0" smtClean="0"/>
              <a:t>.</a:t>
            </a:r>
          </a:p>
          <a:p>
            <a:pPr marL="0" indent="0" algn="just" rtl="0">
              <a:buNone/>
            </a:pPr>
            <a:endParaRPr lang="en-US" sz="700" dirty="0" smtClean="0"/>
          </a:p>
          <a:p>
            <a:pPr marL="0" indent="0" algn="just" rtl="0">
              <a:buNone/>
            </a:pPr>
            <a:r>
              <a:rPr lang="en-US" sz="4000" dirty="0" smtClean="0"/>
              <a:t>This </a:t>
            </a:r>
            <a:r>
              <a:rPr lang="en-US" sz="4000" dirty="0"/>
              <a:t>evaporation causes the air to cool and become denser, resulting in a downwash of accelerating cold air. </a:t>
            </a:r>
            <a:endParaRPr lang="en-US" sz="4000" dirty="0" smtClean="0"/>
          </a:p>
          <a:p>
            <a:pPr marL="0" indent="0" algn="just" rtl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Typical downdraft speeds </a:t>
            </a:r>
            <a:r>
              <a:rPr lang="en-US" sz="4000" dirty="0">
                <a:solidFill>
                  <a:srgbClr val="FF0000"/>
                </a:solidFill>
              </a:rPr>
              <a:t>can reach values of 2,500 feet per minute</a:t>
            </a:r>
            <a:endParaRPr lang="ar-IQ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3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5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sz="4200" u="sng" dirty="0">
                <a:solidFill>
                  <a:srgbClr val="FF0000"/>
                </a:solidFill>
              </a:rPr>
              <a:t>(c) Dissipating Stage</a:t>
            </a:r>
          </a:p>
          <a:p>
            <a:pPr marL="0" indent="0" algn="just" rtl="0">
              <a:buNone/>
            </a:pPr>
            <a:r>
              <a:rPr lang="en-US" sz="4300" dirty="0"/>
              <a:t>The dissipating stage of a cell is marked by the presence of downdrafts only.</a:t>
            </a:r>
          </a:p>
          <a:p>
            <a:pPr marL="0" indent="0" algn="just" rtl="0">
              <a:buNone/>
            </a:pPr>
            <a:r>
              <a:rPr lang="en-US" sz="4300" dirty="0"/>
              <a:t>With no additional flow of moisture into the </a:t>
            </a:r>
            <a:r>
              <a:rPr lang="en-US" sz="4300" dirty="0" smtClean="0"/>
              <a:t>cloud from </a:t>
            </a:r>
            <a:r>
              <a:rPr lang="en-US" sz="4300" dirty="0"/>
              <a:t>an updraft, the </a:t>
            </a:r>
            <a:r>
              <a:rPr lang="en-US" sz="4300" dirty="0" smtClean="0"/>
              <a:t>rain gradually </a:t>
            </a:r>
            <a:r>
              <a:rPr lang="en-US" sz="4300" dirty="0"/>
              <a:t>tapers off and the downdrafts </a:t>
            </a:r>
            <a:r>
              <a:rPr lang="en-US" sz="4300" dirty="0" smtClean="0"/>
              <a:t>weaken. </a:t>
            </a:r>
          </a:p>
          <a:p>
            <a:pPr marL="0" indent="0" algn="just" rtl="0">
              <a:buNone/>
            </a:pPr>
            <a:r>
              <a:rPr lang="en-US" sz="4300" dirty="0" smtClean="0"/>
              <a:t>The </a:t>
            </a:r>
            <a:r>
              <a:rPr lang="en-US" sz="4300" dirty="0"/>
              <a:t>cell may dissipate </a:t>
            </a:r>
            <a:r>
              <a:rPr lang="en-US" sz="4300" dirty="0" smtClean="0"/>
              <a:t>completely in </a:t>
            </a:r>
            <a:r>
              <a:rPr lang="en-US" sz="4300" dirty="0"/>
              <a:t>15 to 30 minutes, leaving clear skies or patchy cloud </a:t>
            </a:r>
            <a:r>
              <a:rPr lang="en-US" sz="4300" dirty="0" smtClean="0"/>
              <a:t>layers.</a:t>
            </a:r>
          </a:p>
          <a:p>
            <a:pPr marL="0" indent="0" algn="just" rtl="0">
              <a:buNone/>
            </a:pPr>
            <a:r>
              <a:rPr lang="en-US" sz="4300" dirty="0" smtClean="0"/>
              <a:t> At this stage </a:t>
            </a:r>
            <a:r>
              <a:rPr lang="en-US" sz="4300" dirty="0"/>
              <a:t>the anvil, which is formed almost exclusively of ice crystals, often detaches</a:t>
            </a:r>
          </a:p>
          <a:p>
            <a:pPr marL="0" indent="0" algn="just" rtl="0">
              <a:buNone/>
            </a:pPr>
            <a:r>
              <a:rPr lang="en-US" sz="4300" dirty="0"/>
              <a:t>and drifts off downwind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79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6"/>
            <a:ext cx="9140350" cy="83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rgbClr val="231F20"/>
                </a:solidFill>
                <a:latin typeface="Formata-Bold"/>
              </a:rPr>
              <a:t>Types of Thunderstorms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4400" u="sng" dirty="0">
                <a:solidFill>
                  <a:srgbClr val="FF0000"/>
                </a:solidFill>
              </a:rPr>
              <a:t>(a) Air Mass Thunderstorms</a:t>
            </a:r>
          </a:p>
          <a:p>
            <a:pPr marL="0" indent="0" algn="just" rtl="0">
              <a:buNone/>
            </a:pPr>
            <a:r>
              <a:rPr lang="en-US" sz="3600" dirty="0" smtClean="0"/>
              <a:t>  These </a:t>
            </a:r>
            <a:r>
              <a:rPr lang="en-US" sz="3600" dirty="0"/>
              <a:t>thunderstorms form within a warm, moist air mass and are </a:t>
            </a:r>
            <a:r>
              <a:rPr lang="en-US" sz="3600" dirty="0" smtClean="0"/>
              <a:t>non-frontal in nature.</a:t>
            </a:r>
          </a:p>
          <a:p>
            <a:pPr marL="0" indent="0" algn="just" rtl="0">
              <a:buNone/>
            </a:pPr>
            <a:r>
              <a:rPr lang="en-US" sz="1200" dirty="0" smtClean="0"/>
              <a:t> </a:t>
            </a:r>
          </a:p>
          <a:p>
            <a:pPr marL="0" indent="0" algn="just" rtl="0">
              <a:buNone/>
            </a:pPr>
            <a:endParaRPr lang="en-US" sz="100" dirty="0" smtClean="0"/>
          </a:p>
          <a:p>
            <a:pPr marL="0" indent="0" algn="just" rtl="0">
              <a:buNone/>
            </a:pPr>
            <a:r>
              <a:rPr lang="en-US" sz="3600" dirty="0" smtClean="0"/>
              <a:t>They </a:t>
            </a:r>
            <a:r>
              <a:rPr lang="en-US" sz="3600" dirty="0"/>
              <a:t>are usually a product of diurnal heating, tend to be </a:t>
            </a:r>
            <a:r>
              <a:rPr lang="en-US" sz="3600" dirty="0" smtClean="0"/>
              <a:t>isolated, reach </a:t>
            </a:r>
            <a:r>
              <a:rPr lang="en-US" sz="3600" dirty="0"/>
              <a:t>maximum strength in the late afternoon, are </a:t>
            </a:r>
            <a:r>
              <a:rPr lang="en-US" sz="3600" dirty="0" smtClean="0"/>
              <a:t>seldom</a:t>
            </a:r>
            <a:r>
              <a:rPr lang="en-US" dirty="0" smtClean="0"/>
              <a:t>(</a:t>
            </a:r>
            <a:r>
              <a:rPr lang="ar-IQ" dirty="0" smtClean="0"/>
              <a:t>نادر</a:t>
            </a:r>
            <a:r>
              <a:rPr lang="en-US" dirty="0" smtClean="0"/>
              <a:t>) </a:t>
            </a:r>
            <a:r>
              <a:rPr lang="en-US" sz="3600" dirty="0" smtClean="0"/>
              <a:t>violent</a:t>
            </a:r>
            <a:r>
              <a:rPr lang="en-US" sz="2800" dirty="0" smtClean="0"/>
              <a:t>(</a:t>
            </a:r>
            <a:r>
              <a:rPr lang="ar-IQ" sz="2800" dirty="0" smtClean="0"/>
              <a:t>(</a:t>
            </a:r>
            <a:r>
              <a:rPr lang="ar-IQ" dirty="0" smtClean="0"/>
              <a:t>عنيف</a:t>
            </a:r>
            <a:r>
              <a:rPr lang="en-US" sz="3600" dirty="0" smtClean="0"/>
              <a:t>, </a:t>
            </a:r>
            <a:r>
              <a:rPr lang="en-US" sz="3600" dirty="0"/>
              <a:t>and </a:t>
            </a:r>
            <a:r>
              <a:rPr lang="en-US" sz="3600" dirty="0" smtClean="0"/>
              <a:t>usually dissipate </a:t>
            </a:r>
            <a:r>
              <a:rPr lang="en-US" sz="3600" dirty="0"/>
              <a:t>quickly after the setting of the </a:t>
            </a:r>
            <a:r>
              <a:rPr lang="en-US" sz="3600" dirty="0" smtClean="0"/>
              <a:t>sun</a:t>
            </a:r>
            <a:r>
              <a:rPr lang="en-US" sz="4000" dirty="0" smtClean="0"/>
              <a:t>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1272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52520" cy="6858000"/>
          </a:xfr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 rtl="0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dirty="0" smtClean="0">
                <a:solidFill>
                  <a:prstClr val="black"/>
                </a:solidFill>
              </a:rPr>
              <a:t>Newton </a:t>
            </a:r>
            <a:r>
              <a:rPr lang="en-US" dirty="0">
                <a:solidFill>
                  <a:prstClr val="black"/>
                </a:solidFill>
              </a:rPr>
              <a:t>developed his theory of gravitation when he was only 23 years old and published the theories with his </a:t>
            </a:r>
            <a:r>
              <a:rPr lang="en-US" u="sng" dirty="0">
                <a:solidFill>
                  <a:prstClr val="black"/>
                </a:solidFill>
                <a:hlinkClick r:id="rId2"/>
              </a:rPr>
              <a:t>laws of motion</a:t>
            </a:r>
            <a:r>
              <a:rPr lang="en-US" dirty="0">
                <a:solidFill>
                  <a:prstClr val="black"/>
                </a:solidFill>
              </a:rPr>
              <a:t> some years later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 rtl="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0" lvl="0" indent="0" algn="just" rtl="0">
              <a:buNone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gravitational force between two objects depends on the mass of the objects and the inverse of the square of the distance between the objects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</a:p>
          <a:p>
            <a:pPr marL="0" lvl="0" indent="0" algn="just" rtl="0">
              <a:buNone/>
            </a:pPr>
            <a:r>
              <a:rPr lang="en-US" dirty="0" smtClean="0">
                <a:solidFill>
                  <a:prstClr val="black"/>
                </a:solidFill>
              </a:rPr>
              <a:t>Newton </a:t>
            </a:r>
            <a:r>
              <a:rPr lang="en-US" dirty="0">
                <a:solidFill>
                  <a:prstClr val="black"/>
                </a:solidFill>
              </a:rPr>
              <a:t>was able to express the relationship in a single </a:t>
            </a:r>
            <a:r>
              <a:rPr lang="en-US" u="sng" dirty="0">
                <a:solidFill>
                  <a:prstClr val="black"/>
                </a:solidFill>
                <a:hlinkClick r:id="rId3"/>
              </a:rPr>
              <a:t>weight equation</a:t>
            </a:r>
            <a:r>
              <a:rPr lang="en-US" sz="2000" u="sng" dirty="0" smtClean="0">
                <a:solidFill>
                  <a:prstClr val="black"/>
                </a:solidFill>
                <a:hlinkClick r:id="rId3"/>
              </a:rPr>
              <a:t>.</a:t>
            </a:r>
            <a:r>
              <a:rPr lang="en-US" sz="2000" u="sng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endParaRPr lang="en-US" sz="1600" dirty="0" smtClean="0"/>
          </a:p>
          <a:p>
            <a:pPr marL="0" indent="0" algn="just" rtl="0">
              <a:buNone/>
            </a:pPr>
            <a:r>
              <a:rPr lang="en-US" sz="4000" u="sng" dirty="0" smtClean="0">
                <a:solidFill>
                  <a:schemeClr val="tx1"/>
                </a:solidFill>
              </a:rPr>
              <a:t>There </a:t>
            </a:r>
            <a:r>
              <a:rPr lang="en-US" sz="4000" u="sng" dirty="0">
                <a:solidFill>
                  <a:schemeClr val="tx1"/>
                </a:solidFill>
              </a:rPr>
              <a:t>is </a:t>
            </a:r>
            <a:r>
              <a:rPr lang="en-US" sz="4000" u="sng" dirty="0" smtClean="0">
                <a:solidFill>
                  <a:schemeClr val="tx1"/>
                </a:solidFill>
              </a:rPr>
              <a:t>also: </a:t>
            </a:r>
          </a:p>
          <a:p>
            <a:pPr marL="0" indent="0" algn="just" rtl="0">
              <a:buNone/>
            </a:pPr>
            <a:r>
              <a:rPr lang="en-US" sz="4000" u="sng" dirty="0" smtClean="0">
                <a:solidFill>
                  <a:srgbClr val="FF0000"/>
                </a:solidFill>
              </a:rPr>
              <a:t>a </a:t>
            </a:r>
            <a:r>
              <a:rPr lang="en-US" sz="4000" u="sng" dirty="0">
                <a:solidFill>
                  <a:srgbClr val="FF0000"/>
                </a:solidFill>
              </a:rPr>
              <a:t>second form of </a:t>
            </a:r>
            <a:r>
              <a:rPr lang="en-US" sz="4000" u="sng" dirty="0" smtClean="0">
                <a:solidFill>
                  <a:srgbClr val="FF0000"/>
                </a:solidFill>
              </a:rPr>
              <a:t>air mass </a:t>
            </a:r>
            <a:r>
              <a:rPr lang="en-US" sz="4000" u="sng" dirty="0">
                <a:solidFill>
                  <a:srgbClr val="FF0000"/>
                </a:solidFill>
              </a:rPr>
              <a:t>thunderstorm </a:t>
            </a:r>
            <a:endParaRPr lang="en-US" sz="4000" u="sng" dirty="0" smtClean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r>
              <a:rPr lang="en-US" sz="4000" dirty="0" smtClean="0"/>
              <a:t>that </a:t>
            </a:r>
            <a:r>
              <a:rPr lang="en-US" sz="4000" dirty="0"/>
              <a:t>is created by cold advection</a:t>
            </a:r>
            <a:r>
              <a:rPr lang="en-US" sz="4000" dirty="0" smtClean="0"/>
              <a:t>.</a:t>
            </a:r>
          </a:p>
          <a:p>
            <a:pPr marL="0" indent="0" algn="just" rtl="0">
              <a:buNone/>
            </a:pPr>
            <a:r>
              <a:rPr lang="en-US" sz="4000" dirty="0" smtClean="0"/>
              <a:t> </a:t>
            </a:r>
            <a:r>
              <a:rPr lang="en-US" sz="4000" dirty="0"/>
              <a:t>In this case, cold </a:t>
            </a:r>
            <a:r>
              <a:rPr lang="en-US" sz="4000" dirty="0" smtClean="0"/>
              <a:t>air moves </a:t>
            </a:r>
            <a:r>
              <a:rPr lang="en-US" sz="4000" dirty="0"/>
              <a:t>across warm land or water and becomes unstable</a:t>
            </a:r>
            <a:r>
              <a:rPr lang="en-US" sz="4000" dirty="0" smtClean="0"/>
              <a:t>.</a:t>
            </a:r>
          </a:p>
          <a:p>
            <a:pPr marL="0" indent="0" algn="just" rtl="0">
              <a:buNone/>
            </a:pPr>
            <a:r>
              <a:rPr lang="en-US" sz="4000" dirty="0" smtClean="0"/>
              <a:t> </a:t>
            </a:r>
            <a:r>
              <a:rPr lang="en-US" sz="4000" dirty="0"/>
              <a:t>Of these two, it </a:t>
            </a:r>
            <a:r>
              <a:rPr lang="en-US" sz="4000" dirty="0" smtClean="0"/>
              <a:t>is the </a:t>
            </a:r>
            <a:r>
              <a:rPr lang="en-US" sz="4000" dirty="0"/>
              <a:t>movement of cold air over warm water that results in the most </a:t>
            </a:r>
            <a:r>
              <a:rPr lang="en-US" sz="4000" dirty="0" smtClean="0"/>
              <a:t>frequent occurrence </a:t>
            </a:r>
            <a:r>
              <a:rPr lang="en-US" sz="4000" dirty="0"/>
              <a:t>of this type of thunderstorm</a:t>
            </a:r>
            <a:r>
              <a:rPr lang="en-US" sz="4000" dirty="0" smtClean="0"/>
              <a:t>.</a:t>
            </a:r>
          </a:p>
          <a:p>
            <a:pPr marL="0" indent="0" algn="just" rtl="0">
              <a:buNone/>
            </a:pPr>
            <a:r>
              <a:rPr lang="en-US" sz="4000" dirty="0" smtClean="0"/>
              <a:t> </a:t>
            </a:r>
            <a:r>
              <a:rPr lang="en-US" sz="4000" dirty="0"/>
              <a:t>Since the heating is constant, </a:t>
            </a:r>
            <a:r>
              <a:rPr lang="en-US" sz="4000" dirty="0" smtClean="0"/>
              <a:t>these thunderstorms </a:t>
            </a:r>
            <a:r>
              <a:rPr lang="en-US" sz="4000" dirty="0"/>
              <a:t>can form at any time of day or night.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850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4400" u="sng" dirty="0" smtClean="0">
                <a:solidFill>
                  <a:srgbClr val="FF0000"/>
                </a:solidFill>
              </a:rPr>
              <a:t>(b )Frontal </a:t>
            </a:r>
            <a:r>
              <a:rPr lang="en-US" sz="4400" u="sng" dirty="0">
                <a:solidFill>
                  <a:srgbClr val="FF0000"/>
                </a:solidFill>
              </a:rPr>
              <a:t>Thunderstorms</a:t>
            </a:r>
          </a:p>
          <a:p>
            <a:pPr marL="0" indent="0" algn="just" rtl="0">
              <a:buNone/>
            </a:pPr>
            <a:r>
              <a:rPr lang="en-US" sz="4400" dirty="0" smtClean="0"/>
              <a:t>  These </a:t>
            </a:r>
            <a:r>
              <a:rPr lang="en-US" sz="4400" dirty="0"/>
              <a:t>thunderstorms form </a:t>
            </a:r>
            <a:r>
              <a:rPr lang="en-US" sz="4400" dirty="0">
                <a:solidFill>
                  <a:srgbClr val="FF0000"/>
                </a:solidFill>
              </a:rPr>
              <a:t>either as </a:t>
            </a:r>
            <a:r>
              <a:rPr lang="en-US" sz="4400" dirty="0"/>
              <a:t>the result of </a:t>
            </a:r>
            <a:r>
              <a:rPr lang="en-US" sz="4400" dirty="0">
                <a:solidFill>
                  <a:srgbClr val="FF0000"/>
                </a:solidFill>
              </a:rPr>
              <a:t>a </a:t>
            </a:r>
            <a:r>
              <a:rPr lang="en-US" sz="4400" dirty="0"/>
              <a:t>frontal surface lifting an unstable air mass </a:t>
            </a:r>
            <a:r>
              <a:rPr lang="en-US" sz="4400" dirty="0">
                <a:solidFill>
                  <a:srgbClr val="FF0000"/>
                </a:solidFill>
              </a:rPr>
              <a:t>or</a:t>
            </a:r>
            <a:r>
              <a:rPr lang="en-US" sz="4400" dirty="0"/>
              <a:t> a stable air mass becoming unstable, as a result of the lifting.</a:t>
            </a:r>
          </a:p>
          <a:p>
            <a:pPr marL="0" indent="0" algn="just" rtl="0">
              <a:buNone/>
            </a:pPr>
            <a:r>
              <a:rPr lang="en-US" sz="4400" dirty="0"/>
              <a:t>Frontal thunderstorms can be found along cold </a:t>
            </a:r>
            <a:r>
              <a:rPr lang="en-US" sz="4400" dirty="0" smtClean="0"/>
              <a:t>fronts and warm fronts 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17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 algn="l" rtl="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lvl="0" indent="0" algn="just" rtl="0"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 These </a:t>
            </a:r>
            <a:r>
              <a:rPr lang="en-US" sz="4000" dirty="0">
                <a:solidFill>
                  <a:prstClr val="black"/>
                </a:solidFill>
              </a:rPr>
              <a:t>thunderstorms tend to be </a:t>
            </a:r>
            <a:r>
              <a:rPr lang="en-US" sz="4000" dirty="0" smtClean="0">
                <a:solidFill>
                  <a:prstClr val="black"/>
                </a:solidFill>
              </a:rPr>
              <a:t>numerous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ar-IQ" dirty="0" smtClean="0">
                <a:solidFill>
                  <a:prstClr val="black"/>
                </a:solidFill>
              </a:rPr>
              <a:t>(متعددة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>
                <a:solidFill>
                  <a:prstClr val="black"/>
                </a:solidFill>
              </a:rPr>
              <a:t>in the area, often form in lines, are frequently embedded in other cloud layers, and </a:t>
            </a:r>
            <a:r>
              <a:rPr lang="en-US" sz="4000" dirty="0">
                <a:solidFill>
                  <a:srgbClr val="FF0000"/>
                </a:solidFill>
              </a:rPr>
              <a:t>tend to be active during the afternoon </a:t>
            </a:r>
            <a:r>
              <a:rPr lang="en-US" sz="4000" dirty="0">
                <a:solidFill>
                  <a:prstClr val="black"/>
                </a:solidFill>
              </a:rPr>
              <a:t>and well into the evening. </a:t>
            </a:r>
          </a:p>
          <a:p>
            <a:pPr marL="0" lvl="0" indent="0" algn="just" rtl="0">
              <a:buNone/>
            </a:pPr>
            <a:r>
              <a:rPr lang="en-US" sz="4000" dirty="0">
                <a:solidFill>
                  <a:prstClr val="black"/>
                </a:solidFill>
              </a:rPr>
              <a:t>Cold frontal thunderstorms are normally more </a:t>
            </a:r>
            <a:r>
              <a:rPr lang="en-US" sz="4000" dirty="0">
                <a:solidFill>
                  <a:srgbClr val="FF0000"/>
                </a:solidFill>
              </a:rPr>
              <a:t>severe</a:t>
            </a:r>
            <a:r>
              <a:rPr lang="en-US" sz="4000" dirty="0">
                <a:solidFill>
                  <a:prstClr val="black"/>
                </a:solidFill>
              </a:rPr>
              <a:t> than warm frontal thunderstorms </a:t>
            </a:r>
            <a:endParaRPr lang="ar-IQ" sz="4000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783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07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+mj-cs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 (c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)  Squall </a:t>
            </a:r>
            <a:r>
              <a:rPr lang="en-US" dirty="0">
                <a:solidFill>
                  <a:srgbClr val="FF0000"/>
                </a:solidFill>
                <a:cs typeface="+mj-cs"/>
              </a:rPr>
              <a:t>Line Thunderstorms</a:t>
            </a:r>
            <a:br>
              <a:rPr lang="en-US" dirty="0">
                <a:solidFill>
                  <a:srgbClr val="FF0000"/>
                </a:solidFill>
                <a:cs typeface="+mj-cs"/>
              </a:rPr>
            </a:br>
            <a:endParaRPr lang="ar-IQ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17174" cy="6093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 rtl="0">
              <a:buNone/>
            </a:pPr>
            <a:r>
              <a:rPr lang="en-US" sz="4000" dirty="0" smtClean="0"/>
              <a:t>A </a:t>
            </a:r>
            <a:r>
              <a:rPr lang="en-US" sz="4000" dirty="0"/>
              <a:t>squall line (or line squall) is a line of thunderstorms. </a:t>
            </a:r>
            <a:endParaRPr lang="en-US" sz="4000" dirty="0" smtClean="0"/>
          </a:p>
          <a:p>
            <a:pPr marL="0" indent="0" algn="just" rtl="0">
              <a:buNone/>
            </a:pPr>
            <a:r>
              <a:rPr lang="en-US" sz="4000" dirty="0" smtClean="0"/>
              <a:t>Squall </a:t>
            </a:r>
            <a:r>
              <a:rPr lang="en-US" sz="4000" dirty="0"/>
              <a:t>lines can be </a:t>
            </a:r>
            <a:r>
              <a:rPr lang="en-US" sz="4000" dirty="0" smtClean="0"/>
              <a:t>several hundred </a:t>
            </a:r>
            <a:r>
              <a:rPr lang="en-US" sz="4000" dirty="0"/>
              <a:t>miles long and have lower bases and higher tops than the </a:t>
            </a:r>
            <a:r>
              <a:rPr lang="en-US" sz="4000" dirty="0" smtClean="0"/>
              <a:t>average thunderstorm</a:t>
            </a:r>
            <a:r>
              <a:rPr lang="en-US" sz="4000" dirty="0"/>
              <a:t>. </a:t>
            </a:r>
            <a:endParaRPr lang="en-US" sz="4000" dirty="0" smtClean="0"/>
          </a:p>
          <a:p>
            <a:pPr marL="0" indent="0" algn="just" rtl="0">
              <a:buNone/>
            </a:pPr>
            <a:r>
              <a:rPr lang="en-US" sz="4000" dirty="0" smtClean="0"/>
              <a:t>Violent </a:t>
            </a:r>
            <a:r>
              <a:rPr lang="en-US" sz="4000" dirty="0"/>
              <a:t>combinations of strong winds, hail, rain and </a:t>
            </a:r>
            <a:r>
              <a:rPr lang="en-US" sz="4000" dirty="0" smtClean="0"/>
              <a:t>lightning make </a:t>
            </a:r>
            <a:r>
              <a:rPr lang="en-US" sz="4000" dirty="0"/>
              <a:t>them an extreme hazard not only to aircraft in the air, but also to </a:t>
            </a:r>
            <a:r>
              <a:rPr lang="en-US" sz="4000" dirty="0" smtClean="0"/>
              <a:t>those parked </a:t>
            </a:r>
            <a:r>
              <a:rPr lang="en-US" sz="4000" dirty="0"/>
              <a:t>uncovered on the ground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795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 rtl="0">
              <a:buNone/>
            </a:pPr>
            <a:r>
              <a:rPr lang="en-US" dirty="0" smtClean="0"/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Squall </a:t>
            </a:r>
            <a:r>
              <a:rPr lang="en-US" sz="4800" dirty="0">
                <a:solidFill>
                  <a:srgbClr val="FF0000"/>
                </a:solidFill>
              </a:rPr>
              <a:t>line thunderstorms </a:t>
            </a:r>
            <a:r>
              <a:rPr lang="en-US" sz="4800" dirty="0"/>
              <a:t>are most often </a:t>
            </a:r>
            <a:r>
              <a:rPr lang="en-US" sz="4800" dirty="0">
                <a:solidFill>
                  <a:srgbClr val="FF0000"/>
                </a:solidFill>
              </a:rPr>
              <a:t>found </a:t>
            </a:r>
            <a:r>
              <a:rPr lang="en-US" sz="4800" dirty="0"/>
              <a:t>50 to 300 miles ahead of </a:t>
            </a:r>
            <a:r>
              <a:rPr lang="en-US" sz="4800" dirty="0" smtClean="0"/>
              <a:t>a fast-moving </a:t>
            </a:r>
            <a:r>
              <a:rPr lang="en-US" sz="4800" dirty="0"/>
              <a:t>cold front but can </a:t>
            </a:r>
            <a:r>
              <a:rPr lang="en-US" sz="4800" dirty="0">
                <a:solidFill>
                  <a:srgbClr val="FF0000"/>
                </a:solidFill>
              </a:rPr>
              <a:t>also be found </a:t>
            </a:r>
            <a:r>
              <a:rPr lang="en-US" sz="4800" dirty="0"/>
              <a:t>in accompanying low </a:t>
            </a:r>
            <a:r>
              <a:rPr lang="en-US" sz="4800" dirty="0" smtClean="0"/>
              <a:t>pressure troughs</a:t>
            </a:r>
            <a:r>
              <a:rPr lang="en-US" sz="4800" dirty="0"/>
              <a:t>, in areas of convergence, along mountain ranges and even along </a:t>
            </a:r>
            <a:r>
              <a:rPr lang="en-US" sz="4800" dirty="0" smtClean="0"/>
              <a:t>sea breeze fronts.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24045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4000" u="sng" dirty="0">
                <a:solidFill>
                  <a:srgbClr val="FF0000"/>
                </a:solidFill>
              </a:rPr>
              <a:t>(d) Orographic Thunderstorms</a:t>
            </a:r>
          </a:p>
          <a:p>
            <a:pPr marL="0" indent="0" algn="just" rtl="0">
              <a:buNone/>
            </a:pPr>
            <a:r>
              <a:rPr lang="en-US" sz="4300" dirty="0"/>
              <a:t>Orographic thunderstorms occur when moist, unstable air is forced up a </a:t>
            </a:r>
            <a:r>
              <a:rPr lang="en-US" sz="4300" dirty="0" smtClean="0"/>
              <a:t>mountain slope</a:t>
            </a:r>
            <a:r>
              <a:rPr lang="en-US" sz="4300" dirty="0"/>
              <a:t>. </a:t>
            </a:r>
            <a:endParaRPr lang="en-US" sz="4300" dirty="0" smtClean="0"/>
          </a:p>
          <a:p>
            <a:pPr marL="0" indent="0" algn="just" rtl="0">
              <a:buNone/>
            </a:pPr>
            <a:r>
              <a:rPr lang="en-US" sz="4300" dirty="0" smtClean="0"/>
              <a:t>These </a:t>
            </a:r>
            <a:r>
              <a:rPr lang="en-US" sz="4300" dirty="0"/>
              <a:t>are common in the foothills of the Rocky Mountains </a:t>
            </a:r>
            <a:r>
              <a:rPr lang="en-US" sz="4300" dirty="0" smtClean="0"/>
              <a:t>where, on </a:t>
            </a:r>
            <a:r>
              <a:rPr lang="en-US" sz="4300" dirty="0"/>
              <a:t>a typical summer day, they form due to a combination of upslope flow </a:t>
            </a:r>
            <a:r>
              <a:rPr lang="en-US" sz="4300" dirty="0" smtClean="0"/>
              <a:t>and daytime heating . </a:t>
            </a:r>
          </a:p>
          <a:p>
            <a:pPr marL="0" indent="0" algn="just" rtl="0">
              <a:buNone/>
            </a:pPr>
            <a:r>
              <a:rPr lang="en-US" sz="4300" dirty="0" smtClean="0"/>
              <a:t>When </a:t>
            </a:r>
            <a:r>
              <a:rPr lang="en-US" sz="4300" dirty="0"/>
              <a:t>they get high enough, the prevailing </a:t>
            </a:r>
            <a:r>
              <a:rPr lang="en-US" sz="4300" dirty="0" smtClean="0"/>
              <a:t>west southwest flow </a:t>
            </a:r>
            <a:r>
              <a:rPr lang="en-US" sz="4300" dirty="0"/>
              <a:t>aloft carries them eastwards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3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 If </a:t>
            </a:r>
            <a:r>
              <a:rPr lang="en-US" sz="4000" dirty="0">
                <a:solidFill>
                  <a:prstClr val="black"/>
                </a:solidFill>
              </a:rPr>
              <a:t>conditions are favorable, they can persist</a:t>
            </a:r>
          </a:p>
          <a:p>
            <a:pPr marL="0" lvl="0" indent="0" algn="just" rtl="0">
              <a:buNone/>
            </a:pPr>
            <a:r>
              <a:rPr lang="en-US" sz="4000" dirty="0">
                <a:solidFill>
                  <a:prstClr val="black"/>
                </a:solidFill>
              </a:rPr>
              <a:t>for several hours, otherwise they dissipate fairly rapidly</a:t>
            </a:r>
            <a:r>
              <a:rPr lang="en-US" sz="4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 rtl="0"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Typically</a:t>
            </a:r>
            <a:r>
              <a:rPr lang="en-US" sz="4000" dirty="0">
                <a:solidFill>
                  <a:prstClr val="black"/>
                </a:solidFill>
              </a:rPr>
              <a:t>, they will begin to develop in mid-morning and can continue to form well into the </a:t>
            </a:r>
            <a:r>
              <a:rPr lang="en-US" sz="4000" dirty="0" smtClean="0">
                <a:solidFill>
                  <a:prstClr val="black"/>
                </a:solidFill>
              </a:rPr>
              <a:t>afternoon.</a:t>
            </a:r>
          </a:p>
          <a:p>
            <a:pPr marL="0" lvl="0" indent="0" algn="just" rtl="0">
              <a:buNone/>
            </a:pP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In </a:t>
            </a:r>
            <a:r>
              <a:rPr lang="en-US" sz="4000" dirty="0">
                <a:solidFill>
                  <a:prstClr val="black"/>
                </a:solidFill>
              </a:rPr>
              <a:t>such situations, these storms frequently produce copious amounts of </a:t>
            </a:r>
            <a:r>
              <a:rPr lang="en-US" sz="4000" dirty="0" smtClean="0">
                <a:solidFill>
                  <a:prstClr val="black"/>
                </a:solidFill>
              </a:rPr>
              <a:t>hail.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354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77901" cy="6847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800" u="sng" dirty="0" smtClean="0">
                <a:solidFill>
                  <a:srgbClr val="FF0000"/>
                </a:solidFill>
              </a:rPr>
              <a:t>(e )Nocturnal </a:t>
            </a:r>
            <a:r>
              <a:rPr lang="en-US" sz="4800" u="sng" dirty="0">
                <a:solidFill>
                  <a:srgbClr val="FF0000"/>
                </a:solidFill>
              </a:rPr>
              <a:t>Thunderstorms</a:t>
            </a:r>
          </a:p>
          <a:p>
            <a:pPr marL="0" indent="0" algn="just" rtl="0">
              <a:buNone/>
            </a:pPr>
            <a:r>
              <a:rPr lang="en-US" sz="4400" dirty="0" smtClean="0"/>
              <a:t>      Nocturnal</a:t>
            </a:r>
            <a:r>
              <a:rPr lang="en-US" sz="3600" dirty="0" smtClean="0"/>
              <a:t>(</a:t>
            </a:r>
            <a:r>
              <a:rPr lang="ar-IQ" sz="3600" dirty="0" smtClean="0"/>
              <a:t>نشط ليلاً</a:t>
            </a:r>
            <a:r>
              <a:rPr lang="en-US" sz="3600" dirty="0" smtClean="0"/>
              <a:t>)</a:t>
            </a:r>
            <a:r>
              <a:rPr lang="en-US" sz="4400" dirty="0" smtClean="0"/>
              <a:t>thunderstorms are those </a:t>
            </a:r>
            <a:r>
              <a:rPr lang="en-US" sz="4400" dirty="0"/>
              <a:t>that develop during or persist all night.</a:t>
            </a:r>
          </a:p>
          <a:p>
            <a:pPr marL="0" indent="0" algn="just" rtl="0">
              <a:buNone/>
            </a:pPr>
            <a:r>
              <a:rPr lang="en-US" sz="4400" dirty="0" smtClean="0"/>
              <a:t>      Usually</a:t>
            </a:r>
            <a:r>
              <a:rPr lang="en-US" sz="4400" dirty="0"/>
              <a:t>, they are associated with an upper level weather feature moving </a:t>
            </a:r>
            <a:r>
              <a:rPr lang="en-US" sz="4400" dirty="0" smtClean="0"/>
              <a:t>through the </a:t>
            </a:r>
            <a:r>
              <a:rPr lang="en-US" sz="4400" dirty="0"/>
              <a:t>area, </a:t>
            </a:r>
            <a:r>
              <a:rPr lang="en-US" sz="4400" dirty="0" smtClean="0"/>
              <a:t>are generally </a:t>
            </a:r>
            <a:r>
              <a:rPr lang="en-US" sz="4400" dirty="0"/>
              <a:t>isolated, and tend to produce considerable lightning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798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36"/>
            <a:ext cx="9144000" cy="8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Formata-Bold"/>
              </a:rPr>
              <a:t>Severe Thunderstorms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 smtClean="0"/>
              <a:t>   </a:t>
            </a:r>
          </a:p>
          <a:p>
            <a:pPr marL="0" indent="0" algn="just" rtl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The </a:t>
            </a:r>
            <a:r>
              <a:rPr lang="en-US" sz="4000" dirty="0"/>
              <a:t>discussion of the life cycle of a thunderstorm does not fit the case of those </a:t>
            </a:r>
            <a:r>
              <a:rPr lang="en-US" sz="4000" dirty="0" smtClean="0"/>
              <a:t>that seem </a:t>
            </a:r>
            <a:r>
              <a:rPr lang="en-US" sz="4000" dirty="0"/>
              <a:t>to last for extended periods of time and are most prolific in producing </a:t>
            </a:r>
            <a:r>
              <a:rPr lang="en-US" sz="4000" dirty="0" smtClean="0"/>
              <a:t>tornadoes and </a:t>
            </a:r>
            <a:r>
              <a:rPr lang="en-US" sz="4000" dirty="0"/>
              <a:t>large hail. </a:t>
            </a:r>
            <a:endParaRPr lang="en-US" sz="4000" dirty="0" smtClean="0"/>
          </a:p>
          <a:p>
            <a:pPr marL="0" indent="0" algn="just" rtl="0">
              <a:buNone/>
            </a:pPr>
            <a:r>
              <a:rPr lang="en-US" sz="4000" dirty="0" smtClean="0"/>
              <a:t>A </a:t>
            </a:r>
            <a:r>
              <a:rPr lang="en-US" sz="4000" dirty="0"/>
              <a:t>particular type of severe thunderstorm is known as </a:t>
            </a:r>
            <a:r>
              <a:rPr lang="en-US" sz="4000" dirty="0" smtClean="0"/>
              <a:t>a “Super cell”.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40384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 smtClean="0"/>
              <a:t>  </a:t>
            </a:r>
          </a:p>
          <a:p>
            <a:pPr marL="0" indent="0" algn="just" rtl="0">
              <a:buNone/>
            </a:pPr>
            <a:r>
              <a:rPr lang="en-US" sz="4000" dirty="0" smtClean="0"/>
              <a:t>   </a:t>
            </a:r>
            <a:r>
              <a:rPr lang="en-US" sz="4400" dirty="0" smtClean="0"/>
              <a:t>The Super cell </a:t>
            </a:r>
            <a:r>
              <a:rPr lang="en-US" sz="4400" dirty="0"/>
              <a:t>storm typically begins as a multi-cellular thunderstorm. </a:t>
            </a:r>
            <a:endParaRPr lang="en-US" sz="4400" dirty="0" smtClean="0"/>
          </a:p>
          <a:p>
            <a:pPr marL="0" indent="0" algn="just" rtl="0">
              <a:buNone/>
            </a:pPr>
            <a:r>
              <a:rPr lang="en-US" sz="4400" dirty="0" smtClean="0"/>
              <a:t>   However, because </a:t>
            </a:r>
            <a:r>
              <a:rPr lang="en-US" sz="4400" dirty="0"/>
              <a:t>the upper </a:t>
            </a:r>
            <a:r>
              <a:rPr lang="en-US" sz="4400" dirty="0" smtClean="0"/>
              <a:t>winds increase </a:t>
            </a:r>
            <a:r>
              <a:rPr lang="en-US" sz="4400" dirty="0"/>
              <a:t>strongly with height, the cell begins to tilt. </a:t>
            </a:r>
            <a:endParaRPr lang="en-US" sz="4400" dirty="0" smtClean="0"/>
          </a:p>
          <a:p>
            <a:pPr marL="0" indent="0" algn="just" rtl="0">
              <a:buNone/>
            </a:pPr>
            <a:r>
              <a:rPr lang="en-US" sz="4400" dirty="0" smtClean="0"/>
              <a:t>   This causes </a:t>
            </a:r>
            <a:r>
              <a:rPr lang="en-US" sz="4400" dirty="0"/>
              <a:t>the descending precipitation to fall through only a portion of the cell, </a:t>
            </a:r>
            <a:r>
              <a:rPr lang="en-US" sz="4400" dirty="0" smtClean="0"/>
              <a:t>allowing the </a:t>
            </a:r>
            <a:r>
              <a:rPr lang="en-US" sz="4400" dirty="0"/>
              <a:t>updraft to persist.</a:t>
            </a:r>
            <a:endParaRPr lang="en-US" sz="4400" dirty="0" smtClean="0"/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351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7397</TotalTime>
  <Words>2838</Words>
  <Application>Microsoft Office PowerPoint</Application>
  <PresentationFormat>On-screen Show (4:3)</PresentationFormat>
  <Paragraphs>473</Paragraphs>
  <Slides>104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Life Cycle of a Thunderstorm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Thunderstorms</vt:lpstr>
      <vt:lpstr>PowerPoint Presentation</vt:lpstr>
      <vt:lpstr>PowerPoint Presentation</vt:lpstr>
      <vt:lpstr>PowerPoint Presentation</vt:lpstr>
      <vt:lpstr>  (c)  Squall Line Thunderstorms </vt:lpstr>
      <vt:lpstr>PowerPoint Presentation</vt:lpstr>
      <vt:lpstr>PowerPoint Presentation</vt:lpstr>
      <vt:lpstr>PowerPoint Presentation</vt:lpstr>
      <vt:lpstr>PowerPoint Presentation</vt:lpstr>
      <vt:lpstr>Severe Thunderstorms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DR.Ahmed Saker 2O14</dc:creator>
  <cp:lastModifiedBy>user</cp:lastModifiedBy>
  <cp:revision>310</cp:revision>
  <dcterms:created xsi:type="dcterms:W3CDTF">2017-03-08T13:50:41Z</dcterms:created>
  <dcterms:modified xsi:type="dcterms:W3CDTF">2018-12-22T20:30:58Z</dcterms:modified>
</cp:coreProperties>
</file>