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257" r:id="rId4"/>
    <p:sldId id="259" r:id="rId5"/>
    <p:sldId id="307" r:id="rId6"/>
    <p:sldId id="270" r:id="rId7"/>
    <p:sldId id="271" r:id="rId8"/>
    <p:sldId id="272" r:id="rId9"/>
    <p:sldId id="306" r:id="rId10"/>
    <p:sldId id="274" r:id="rId11"/>
    <p:sldId id="275" r:id="rId12"/>
    <p:sldId id="276" r:id="rId13"/>
    <p:sldId id="277" r:id="rId14"/>
    <p:sldId id="311" r:id="rId15"/>
    <p:sldId id="279" r:id="rId16"/>
    <p:sldId id="312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309" r:id="rId25"/>
    <p:sldId id="288" r:id="rId26"/>
    <p:sldId id="289" r:id="rId27"/>
    <p:sldId id="313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1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88" y="2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2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5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2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8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3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2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2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56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1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704E1-456F-4469-935B-3BE8E9C51E6E}" type="datetimeFigureOut">
              <a:rPr lang="en-US" smtClean="0"/>
              <a:t>12/18/2018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A9AC-6E69-433A-910E-A073712AE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14357" y="36493"/>
            <a:ext cx="78677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The Course of </a:t>
            </a:r>
          </a:p>
          <a:p>
            <a:pPr algn="ctr"/>
            <a:r>
              <a:rPr lang="en-US" altLang="en-US" sz="2800" b="1" dirty="0" smtClean="0">
                <a:latin typeface="Times New Roman" pitchFamily="18" charset="0"/>
              </a:rPr>
              <a:t>Meteorological </a:t>
            </a:r>
            <a:r>
              <a:rPr lang="en-US" altLang="en-US" sz="2800" b="1" dirty="0">
                <a:latin typeface="Times New Roman" pitchFamily="18" charset="0"/>
              </a:rPr>
              <a:t>Instrumentation and Observations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31640" y="457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MUSTANSIRIYAH UNIVERSITY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SCIENCES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ATMOSPHERIC SCIENCES DEPARTMENT 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2018-2019 </a:t>
            </a:r>
            <a:endParaRPr lang="en-GB" sz="8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US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Khalid Mohammed</a:t>
            </a:r>
            <a:endParaRPr lang="en-GB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80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 STAGE </a:t>
            </a:r>
          </a:p>
          <a:p>
            <a:pPr marL="0" indent="0" algn="ctr">
              <a:buNone/>
            </a:pPr>
            <a:endParaRPr lang="en-GB" sz="8000" b="1" cap="sm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11" name="Picture 2" descr="GOS-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165" y="1305120"/>
            <a:ext cx="5423750" cy="313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85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6905" y="576100"/>
            <a:ext cx="9108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 has three codes forms:</a:t>
            </a:r>
            <a:endParaRPr lang="en-GB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" y="3185100"/>
            <a:ext cx="9108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consists of  6 sections (0-5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each section contains many groups, each group consist of 5 numbers, the first number called the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identifier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it will be explained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65" y="985371"/>
            <a:ext cx="91415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form FM 12 SYNOP is used for reporting synoptic surface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fixed land station, manned or automatic.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13 SHIP is used for the same kind of observations from a sea station, manned or automatic.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form FM 14 SYNOP MOBIL is used for surface observations from an automatic or manned land station not at a fixed location.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65" y="0"/>
            <a:ext cx="4432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of surface observation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06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4"/>
            <a:ext cx="9144000" cy="672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20" y="548680"/>
            <a:ext cx="91562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37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99" y="859359"/>
            <a:ext cx="91660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Section 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contains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about the station characteristics (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ship’s call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sign, date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time of the observation, and ship’s position at the time of the observation.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14" b="83347"/>
          <a:stretch/>
        </p:blipFill>
        <p:spPr bwMode="auto">
          <a:xfrm>
            <a:off x="-22099" y="17810"/>
            <a:ext cx="9144000" cy="89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866750"/>
              </p:ext>
            </p:extLst>
          </p:nvPr>
        </p:nvGraphicFramePr>
        <p:xfrm>
          <a:off x="1600200" y="1676400"/>
          <a:ext cx="683312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123"/>
                <a:gridCol w="5714997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i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err="1" smtClean="0">
                          <a:effectLst/>
                        </a:rPr>
                        <a:t>M</a:t>
                      </a:r>
                      <a:r>
                        <a:rPr lang="en-GB" sz="1800" kern="1200" baseline="-25000" dirty="0" err="1" smtClean="0">
                          <a:effectLst/>
                        </a:rPr>
                        <a:t>j</a:t>
                      </a:r>
                      <a:r>
                        <a:rPr lang="en-GB" sz="1800" kern="1200" dirty="0" smtClean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</a:t>
                      </a:r>
                      <a:r>
                        <a:rPr lang="en-US" baseline="0" dirty="0" smtClean="0"/>
                        <a:t> type of the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AAXX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report from a fixed land station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BBXX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SHIP report from a sea station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OOXX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SYNOP MOBIL report from a mobile land station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4" t="3414" r="8692" b="86557"/>
          <a:stretch/>
        </p:blipFill>
        <p:spPr bwMode="auto">
          <a:xfrm>
            <a:off x="453827" y="3246512"/>
            <a:ext cx="571837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3588" y="4953000"/>
            <a:ext cx="16561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012609"/>
            <a:ext cx="5334000" cy="28007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YY 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The day of the month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-- The hour of the observation (UTC)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Wind type indicator 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0 -- m/s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1 -- m/s (from anemometer)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2 -- knots (estimated)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knots (from anemometer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/ -- wind speed not available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-1" y="990600"/>
            <a:ext cx="91219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bulletin of SYNOP reports from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land stations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groups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YYGGi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included only as the first line of the text, provided all the reports of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bulletin were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 at the same time and use the same unit for reporting wind speed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0794" y="2490575"/>
            <a:ext cx="91647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 or sea station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D . . . . D.</a:t>
            </a:r>
          </a:p>
        </p:txBody>
      </p:sp>
      <p:pic>
        <p:nvPicPr>
          <p:cNvPr id="8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825" y="5326559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reports from a </a:t>
            </a: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station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in the absence of a suitable call sign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shall be used for D . . . . 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496" y="4151784"/>
            <a:ext cx="910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GB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reports of sea stations other than buoys, drilling rigs and oil- or gas-production platforms, and in the absence of a ship's call sign, the word SHIP shall be used for D . . . . D.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1572" y="3287688"/>
            <a:ext cx="91100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identification of stations located at sea on a drilling rig or an oil- 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production platform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shall be indicated by the group A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5496" y="-27384"/>
            <a:ext cx="9108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IIiii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 International Index Number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 Block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numbers are allocated to one country, part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country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several countries in the same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block numbers are listed on the map, especially for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countries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- Station number . These are assigned to individual stations within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country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station identifiers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65478" y="386375"/>
            <a:ext cx="4213044" cy="76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2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008" y="4014787"/>
            <a:ext cx="5616624" cy="24622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LaLaLa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Latitude of observation to .1 degrees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Quadrant of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0 - - at the equator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1 -- North east 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3 -- South east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5 -- South west</a:t>
            </a:r>
            <a:b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7 -- North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934" y="1244630"/>
            <a:ext cx="914693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 station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its position shall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</a:t>
            </a:r>
          </a:p>
          <a:p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GB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land </a:t>
            </a:r>
            <a:r>
              <a:rPr lang="en-GB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stations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position shall be indicated by the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groups: 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the group 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indicate the elevation of the station, including the units of measure for the elevation and the accuracy of the elevation.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80" y="3531513"/>
            <a:ext cx="61750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99LaLaLa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QcLoLoLoLo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MMMU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GB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نتيجة بحث الصور عن ‪Quadrant of observation‬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19"/>
          <a:stretch/>
        </p:blipFill>
        <p:spPr bwMode="auto">
          <a:xfrm>
            <a:off x="5810250" y="4038600"/>
            <a:ext cx="3333750" cy="23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8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17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196" y="1752600"/>
            <a:ext cx="6504028" cy="4308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LoLoLoLo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-- Longitude of  observation to .1 degrees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96" y="2256656"/>
            <a:ext cx="6557428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MMM: Number of Marsden squares in which the station is situated at the time of observation</a:t>
            </a:r>
          </a:p>
        </p:txBody>
      </p:sp>
      <p:pic>
        <p:nvPicPr>
          <p:cNvPr id="11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796" y="3200400"/>
            <a:ext cx="8141604" cy="43088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ULaULo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Unit digit in the reported latitude and latitude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796" y="3753817"/>
            <a:ext cx="8933692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Elevation of a mobile land station making surface or upper-air observations, in either metres or feet as indicated by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20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824335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hVV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6248" r="9552" b="63674"/>
          <a:stretch/>
        </p:blipFill>
        <p:spPr bwMode="auto">
          <a:xfrm>
            <a:off x="251520" y="504057"/>
            <a:ext cx="8208912" cy="135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204592" y="0"/>
            <a:ext cx="4644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Land Observations</a:t>
            </a: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30796" y="2286000"/>
            <a:ext cx="817240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-- Precipitation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</a:p>
          <a:p>
            <a:pPr lvl="0"/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,1,2 --Precipitation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reported </a:t>
            </a:r>
            <a:endParaRPr lang="en-US" alt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   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 omitted, 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precipitation,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0" y="3421559"/>
            <a:ext cx="9143999" cy="76944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--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type and present and past weather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as shown in the following figure:</a:t>
            </a:r>
            <a:endParaRPr lang="en-US" alt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76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248331"/>
              </p:ext>
            </p:extLst>
          </p:nvPr>
        </p:nvGraphicFramePr>
        <p:xfrm>
          <a:off x="15201" y="1341588"/>
          <a:ext cx="9144000" cy="3840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828800"/>
                <a:gridCol w="6477000"/>
              </a:tblGrid>
              <a:tr h="3083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Type of station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Group 7wwW1W1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0015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Manned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Omitted( 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significant phenomenon to report)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Omitted (no observation, data not available)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1808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Automatic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Included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381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of Station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and past weather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3798" y="5741313"/>
            <a:ext cx="91102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  :  Height above the surface of the base of the lowest cloud seen.</a:t>
            </a:r>
          </a:p>
        </p:txBody>
      </p:sp>
    </p:spTree>
    <p:extLst>
      <p:ext uri="{BB962C8B-B14F-4D97-AF65-F5344CB8AC3E}">
        <p14:creationId xmlns:p14="http://schemas.microsoft.com/office/powerpoint/2010/main" val="32423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Welcome Students!  </a:t>
            </a:r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 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37160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To LECTURE six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6670" y="2209800"/>
            <a:ext cx="911733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Surface Observation </a:t>
            </a:r>
            <a:endParaRPr lang="en-US" sz="3500" dirty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AutoShape 2" descr="Image result for Principl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page001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8" b="24014"/>
          <a:stretch/>
        </p:blipFill>
        <p:spPr>
          <a:xfrm>
            <a:off x="1295400" y="2906752"/>
            <a:ext cx="6400800" cy="3570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443302"/>
              </p:ext>
            </p:extLst>
          </p:nvPr>
        </p:nvGraphicFramePr>
        <p:xfrm>
          <a:off x="0" y="44625"/>
          <a:ext cx="91440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4800600"/>
                <a:gridCol w="3048000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Code figure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Feet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Meters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0-100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0-50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50-100</a:t>
                      </a:r>
                      <a:endParaRPr lang="en-US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100-200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200-300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900-1900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300- 600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1900-3200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600-1000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3200-4900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1000-1500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4900-6500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1500-2000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6500-8000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2000-2500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8,000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2500 or higher or no cloud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Height of base of cloud is not known.</a:t>
                      </a:r>
                      <a:endParaRPr lang="en-US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47343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VV   :      Horizontal surface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( how far you can see)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code is direct reading in units of 100 m from 0 to 50.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code figures 51 to 55 are not used.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code figures 56 to 80, 50 is subtracted and the remaining figure is direct reading in units of km.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 figures 90 to 99 are used to report visibility in the ship synoptic code.</a:t>
            </a:r>
            <a:endParaRPr lang="en-GB" sz="2200" dirty="0"/>
          </a:p>
        </p:txBody>
      </p:sp>
      <p:grpSp>
        <p:nvGrpSpPr>
          <p:cNvPr id="6" name="Group 5"/>
          <p:cNvGrpSpPr/>
          <p:nvPr/>
        </p:nvGrpSpPr>
        <p:grpSpPr>
          <a:xfrm>
            <a:off x="7848600" y="4784152"/>
            <a:ext cx="1201540" cy="854648"/>
            <a:chOff x="4890624" y="2473151"/>
            <a:chExt cx="2483115" cy="1524000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5849739" y="2473151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4890624" y="2930350"/>
              <a:ext cx="1259804" cy="603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03</a:t>
              </a:r>
              <a:endPara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71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0" y="762000"/>
            <a:ext cx="9144000" cy="23789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0" y="9815"/>
            <a:ext cx="547464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Nddff</a:t>
            </a:r>
            <a:r>
              <a:rPr lang="en-GB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Total Cloud Cover and Wind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8450" y="577334"/>
            <a:ext cx="25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    :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Total cloud cover.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367744"/>
              </p:ext>
            </p:extLst>
          </p:nvPr>
        </p:nvGraphicFramePr>
        <p:xfrm>
          <a:off x="3657599" y="802640"/>
          <a:ext cx="5327074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669"/>
                <a:gridCol w="2352791"/>
                <a:gridCol w="221961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 figure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</a:t>
                      </a:r>
                      <a:r>
                        <a:rPr lang="en-US" b="1" baseline="0" dirty="0" err="1" smtClean="0"/>
                        <a:t>oktas</a:t>
                      </a:r>
                      <a:r>
                        <a:rPr lang="en-US" b="1" baseline="0" dirty="0" smtClean="0"/>
                        <a:t>)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Cloud</a:t>
                      </a:r>
                      <a:r>
                        <a:rPr lang="en-US" b="1" baseline="0" dirty="0" smtClean="0"/>
                        <a:t> amount (tenths)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1/8 or less, 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 zero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1/10 or less,</a:t>
                      </a:r>
                      <a:r>
                        <a:rPr lang="en-US" b="1" baseline="0" dirty="0" smtClean="0"/>
                        <a:t> not zero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2/10 - 3/10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7/10 – 8/10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7/8 or more but not 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9/10 or more, but</a:t>
                      </a:r>
                      <a:r>
                        <a:rPr lang="en-US" b="1" baseline="0" dirty="0" smtClean="0"/>
                        <a:t> not 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8/8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10/10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Sky obscured, or cannot be estimated.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/</a:t>
                      </a:r>
                      <a:endParaRPr lang="en-US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measurement made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نتيجة بحث الصور عن ‪cloud amount N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524000"/>
            <a:ext cx="230505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r="21569"/>
          <a:stretch/>
        </p:blipFill>
        <p:spPr bwMode="auto">
          <a:xfrm>
            <a:off x="-1" y="1752600"/>
            <a:ext cx="1289411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8720"/>
            <a:ext cx="6010275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-27384"/>
            <a:ext cx="9144000" cy="9361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:True wind direction in tens of degrees, </a:t>
            </a:r>
            <a:r>
              <a:rPr lang="en-US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which the wind is blowing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/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:  Wind speed in units indicated by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northern hemisphere, the lines and flags are on the clockwise side of the barb. </a:t>
            </a:r>
          </a:p>
          <a:p>
            <a:pPr marL="0"/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6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5467350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Sama\Downloads\SAMA\synop_comet\comet\intromet\charting\media\graphics\wind_d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58" y="762000"/>
            <a:ext cx="3495242" cy="349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629400" y="5248835"/>
            <a:ext cx="1030072" cy="618565"/>
            <a:chOff x="4362128" y="3790528"/>
            <a:chExt cx="2895600" cy="2590800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5733728" y="379052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Line 9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Line 11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Line 12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4819328" y="5162128"/>
              <a:ext cx="1219200" cy="1219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 flipH="1" flipV="1">
              <a:off x="4362128" y="5695528"/>
              <a:ext cx="457200" cy="685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Line 15"/>
            <p:cNvSpPr>
              <a:spLocks noChangeShapeType="1"/>
            </p:cNvSpPr>
            <p:nvPr/>
          </p:nvSpPr>
          <p:spPr bwMode="auto">
            <a:xfrm flipH="1" flipV="1">
              <a:off x="4819328" y="5847928"/>
              <a:ext cx="228600" cy="3048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7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0794" y="-27384"/>
            <a:ext cx="91647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1s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TTT     -       Air Temperature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air temperature group.</a:t>
            </a:r>
          </a:p>
          <a:p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:   Sign of the temperature.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0  =  temperature is positive or zero,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      1  =  temperature is negative.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TTT  : Air temperature in tenths of degrees Celsius.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" y="2096274"/>
            <a:ext cx="914399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2s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d 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     Dew Point Temperature Group or Relative Humidity.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Identifier for the dew point temperature group.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:   Sign of the dew point temperature.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0 = dew point temperature is positive or zero,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1 = dew point temperature is negative,</a:t>
            </a:r>
          </a:p>
          <a:p>
            <a:pPr algn="just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   9 = relative humidity follows.</a:t>
            </a:r>
          </a:p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="1" baseline="-250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Dew point temperature in tenths of degrees Celsius.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8971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3P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   -     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Station Pressure Group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  Identifier for the station pressure group.</a:t>
            </a:r>
          </a:p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Pressure at station level, in tenths of 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If the station pressure is more than 999.9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drop the thousands digit of the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pressure. Example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station pressure = 1016.7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= 0167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19806" y="188640"/>
            <a:ext cx="1990794" cy="1676400"/>
            <a:chOff x="6619806" y="188640"/>
            <a:chExt cx="1990794" cy="1676400"/>
          </a:xfrm>
        </p:grpSpPr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629400" y="188640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28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7086600" y="34104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6619806" y="1321713"/>
              <a:ext cx="466794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endPara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4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27384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4PPPP    :     Sea Level Pressure Group</a:t>
            </a:r>
          </a:p>
          <a:p>
            <a:pPr algn="just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4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 Identifier for sea level pressure group.</a:t>
            </a:r>
          </a:p>
          <a:p>
            <a:pPr algn="just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PPPP   :   Sea level pressure. This is the station pressure “reduced” to mean sea level in tenths of 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 is abbreviated as a three-number code, with the last digit representing the decimal.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24800" y="1371600"/>
            <a:ext cx="914400" cy="914400"/>
            <a:chOff x="5884175" y="-99392"/>
            <a:chExt cx="1903259" cy="18288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84175" y="205408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7179575" y="-99392"/>
              <a:ext cx="60785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996</a:t>
              </a:r>
              <a:endPara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-16024" y="2177296"/>
            <a:ext cx="91440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The standard isobaric surface for which the following height is reported.</a:t>
            </a:r>
          </a:p>
          <a:p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See code table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group 4a3hhh is used, by regional decision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by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a high-level station which cannot give pressure at mean sea-level to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 satisfactory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degree of accuracy. The standard height of an 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agreed standard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isobaric surface shall be reported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hhh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of an agreed standard isobaric surface given by a3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, reported 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in standard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geopotential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meters, omitting the thousands digit</a:t>
            </a:r>
            <a:r>
              <a:rPr lang="en-GB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26" y="1676400"/>
            <a:ext cx="1775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4a3hhh</a:t>
            </a:r>
            <a:endParaRPr lang="en-GB" sz="2400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7"/>
          <a:stretch/>
        </p:blipFill>
        <p:spPr bwMode="auto">
          <a:xfrm>
            <a:off x="1763688" y="4639508"/>
            <a:ext cx="5616624" cy="221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3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219200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of the pressure reported on the station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500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"10" in front of the three-number code and putting the decimal point in front of the last digit (e.g., 415 corresponds to 1041.5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number on the model is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more than 500,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sea level pressure is the number provided by placing a "9" in front of the three-number code (697 corresponds to a sea level pressure of 969.7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Likewise, 119 denotes a sea level pressure of 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(1011.9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873 denotes a pressure of 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(987.3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digit is 1,2,5,7,8 this indicates that the is not a sea level pressure and it is instead a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geopotential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height value</a:t>
            </a:r>
            <a:endParaRPr lang="en-GB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381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Note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for the Sea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level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pressure 4PPPP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9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506" y="41920"/>
            <a:ext cx="912749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5appp     -    Pressure tendency over 3 hours  Group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5       :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Identifier for the group reporting pressure tendency and pressure change for the three hours preceding the time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    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Characteristic of the pressure tendency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during the three hours preceding the time of the observation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See the following table.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ppp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 :   </a:t>
            </a:r>
            <a:r>
              <a:rPr lang="en-US" sz="2200" u="sng" dirty="0">
                <a:latin typeface="Times New Roman" pitchFamily="18" charset="0"/>
                <a:cs typeface="Times New Roman" pitchFamily="18" charset="0"/>
              </a:rPr>
              <a:t>Actual change in the pressure during the three hours ending at the actual time of the observation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expressed in tenths of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hPa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63993" y="2438400"/>
            <a:ext cx="2288364" cy="1524000"/>
            <a:chOff x="5884175" y="2276872"/>
            <a:chExt cx="2288364" cy="1524000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auto">
            <a:xfrm>
              <a:off x="5884175" y="2276872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468500" y="2770585"/>
              <a:ext cx="704039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+19/</a:t>
              </a:r>
            </a:p>
          </p:txBody>
        </p:sp>
      </p:grpSp>
      <p:pic>
        <p:nvPicPr>
          <p:cNvPr id="9" name="Picture 2" descr="نتيجة بحث الصور عن ‪pressure trends‬‏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5695165" cy="243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181600"/>
            <a:ext cx="9144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 trend reports the three-hour pressure change in tenths of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millibars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value can be expressed as either one or two digits. A value of -18 for the pressure trend means that the pressure has fallen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1.8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A pressure decrease of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(or 0.5 </a:t>
            </a:r>
            <a:r>
              <a:rPr lang="en-GB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mb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written as -5 or -05 on the station model.</a:t>
            </a:r>
            <a:endParaRPr 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2F06-76DA-49C1-A587-D9C61287D1AD}" type="slidenum">
              <a:rPr lang="en-GB" smtClean="0"/>
              <a:t>29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3130" y="0"/>
            <a:ext cx="91571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Characteristic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of Pressure Tendency (a)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594987"/>
              </p:ext>
            </p:extLst>
          </p:nvPr>
        </p:nvGraphicFramePr>
        <p:xfrm>
          <a:off x="0" y="692696"/>
          <a:ext cx="9144000" cy="566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5638800"/>
                <a:gridCol w="3048000"/>
              </a:tblGrid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decreasing; atmospheric pressure the same or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Increasing, then steady; or increasing, then increasing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higher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Increasing (steadily or unsteadily).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or steady, then increasing; or increasing, then increasing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Steady; atmospheric pressure the same as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increasing; atmospheric pressure the same or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Decreasing, then steady; or decreasing, then decreasing more slowly.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Atmospheric pressure now lower than 3 hours ago.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Decreasing (steadily or unsteadily)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  <a:tr h="6067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Steady or increasing, then decreasing; or decreasing, then decreasing more rapidly.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1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0"/>
            <a:ext cx="5550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</a:t>
            </a: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Weather Maps and Symbols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89" y="381000"/>
            <a:ext cx="91319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affects marine and aviation operations as well as activities across other domains. Forecasters and consumers of weather information need a way to be able to anticipate how conditions are changing and what situations might be expected in near-term or longer time frames.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help find those answers, weather maps or charts provide a view of conditions and patterns across larger spatial scales.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-6046" y="2510135"/>
            <a:ext cx="91500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the changes in pressure, temperature, winds, and other weather parameters across areas provides information about weather systems and how they move or evolve.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69494"/>
            <a:ext cx="37224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accurately read and interpret these charts is integral to the weather forecasting process.</a:t>
            </a:r>
          </a:p>
        </p:txBody>
      </p:sp>
      <p:pic>
        <p:nvPicPr>
          <p:cNvPr id="9" name="Picture 2" descr="C:\Users\Sama\Downloads\SAMA\synop_comet\comet\intromet\charting\media\loops\pac_surf_anal_0001\pac_surf_anal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"/>
          <a:stretch/>
        </p:blipFill>
        <p:spPr bwMode="auto">
          <a:xfrm>
            <a:off x="4038600" y="3505200"/>
            <a:ext cx="5040560" cy="32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" y="44624"/>
            <a:ext cx="9144000" cy="1152128"/>
          </a:xfrm>
        </p:spPr>
        <p:txBody>
          <a:bodyPr>
            <a:normAutofit lnSpcReduction="10000"/>
          </a:bodyPr>
          <a:lstStyle/>
          <a:p>
            <a:pPr font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6RRRt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R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Identifier for the precipitation group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RRR    :   Total amount of precipitation fallen during the period preceding the time of observation, as indicated by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727895"/>
              </p:ext>
            </p:extLst>
          </p:nvPr>
        </p:nvGraphicFramePr>
        <p:xfrm>
          <a:off x="0" y="2060848"/>
          <a:ext cx="442798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96"/>
                <a:gridCol w="1106996"/>
                <a:gridCol w="1106996"/>
                <a:gridCol w="1106996"/>
              </a:tblGrid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Amount (mm)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Not used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990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Trace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0.1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992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0.2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993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0.3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004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Etc.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995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0.5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997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989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998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0.8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297873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999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0.9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6512" y="1196752"/>
            <a:ext cx="91440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/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   Length of time covered by the group.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66073" y="1628800"/>
            <a:ext cx="2565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precipitation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938235"/>
              </p:ext>
            </p:extLst>
          </p:nvPr>
        </p:nvGraphicFramePr>
        <p:xfrm>
          <a:off x="4572000" y="2060848"/>
          <a:ext cx="4457618" cy="391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110"/>
                <a:gridCol w="37785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Code figure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Duration of period of precipitation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hours   preceding time of observation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hours preceding time of observation</a:t>
                      </a:r>
                      <a:endParaRPr lang="en-US" sz="16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7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hour  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hour   preceding time of observation.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0" y="2590800"/>
            <a:ext cx="838200" cy="3429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27384"/>
            <a:ext cx="9144000" cy="6096000"/>
          </a:xfrm>
        </p:spPr>
        <p:txBody>
          <a:bodyPr/>
          <a:lstStyle/>
          <a:p>
            <a:pPr algn="just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7wwW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Present and Past Weather Group reported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from 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manned weather station.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7             :    Identifier for the present and past weather group</a:t>
            </a:r>
          </a:p>
          <a:p>
            <a:pPr algn="just"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ww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:    Present weather at the time of the observation.</a:t>
            </a:r>
          </a:p>
          <a:p>
            <a:pPr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 Past weather. The most significant and the second most significant past weather during the period.</a:t>
            </a:r>
          </a:p>
          <a:p>
            <a:pPr algn="just">
              <a:buNone/>
            </a:pP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59856"/>
              </p:ext>
            </p:extLst>
          </p:nvPr>
        </p:nvGraphicFramePr>
        <p:xfrm>
          <a:off x="0" y="2832656"/>
          <a:ext cx="9144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3124200"/>
                <a:gridCol w="533400"/>
                <a:gridCol w="472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Code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Past weather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1/2 or less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during part of the appropriate period and</a:t>
                      </a:r>
                    </a:p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covering 1/2 or less during part of the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Cloud covering more than 1/2 of the sky throughout the appropriate period.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Sandstorm, dust storm, or blowing snow.</a:t>
                      </a:r>
                      <a:endParaRPr lang="en-US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Fog or ice fog or thick haze.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Snow, or rain and snow mixed.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Drizzle.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Shower(s).</a:t>
                      </a:r>
                      <a:endParaRPr lang="en-US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Rain.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Thunderstorm(s) with or without precipitation.</a:t>
                      </a:r>
                      <a:endParaRPr lang="en-US" b="1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0" y="381000"/>
            <a:ext cx="1295400" cy="1040487"/>
            <a:chOff x="5436096" y="4869160"/>
            <a:chExt cx="1905000" cy="1524000"/>
          </a:xfrm>
        </p:grpSpPr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5817096" y="4869160"/>
              <a:ext cx="1524000" cy="152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5436096" y="5478760"/>
              <a:ext cx="3810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6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5224" y="-974575"/>
            <a:ext cx="667355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11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Weather Map Synoptic Symbo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6480720" cy="64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9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44624"/>
            <a:ext cx="6553200" cy="388843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8N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-    Cloud Type Group</a:t>
            </a:r>
          </a:p>
          <a:p>
            <a:pPr indent="0" algn="just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8     :  Identifier of the type of cloud group.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Amount of low cloud present, if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no low clouds, the amount of the middle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clouds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   :  Clouds of the genera stratocumulus, stratus, cumulus, and cumulonimbus.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:  Clouds of the genera Altocumulus, Altostratus, and Nimbostratus. 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:  Clouds of the genera Cirrus, Cirrocumulus, and Cirrostratus.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1" r="67531"/>
          <a:stretch/>
        </p:blipFill>
        <p:spPr bwMode="auto">
          <a:xfrm>
            <a:off x="6435436" y="0"/>
            <a:ext cx="2556164" cy="613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08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نتيجة بحث الصور عن ‪L2 cloud symbols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7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6938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718426"/>
              </p:ext>
            </p:extLst>
          </p:nvPr>
        </p:nvGraphicFramePr>
        <p:xfrm>
          <a:off x="0" y="1044143"/>
          <a:ext cx="9144000" cy="573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449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weather,*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mediocris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congestus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 of species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humilis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stratocumulus, all having their bases at the same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or without cumulus, stratocumulus or stratus.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57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nebulosus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other than of bad weather, or both.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fractus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bad weather.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 and stratocumulus other than stratocumulus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with bases at different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2289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capillatus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(often with an anvil), with or without cumulonimbus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calvus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cumulus, stratocumulus, stratus or pannus.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8897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 clouds invisible owing to darkness, fog, blowing dust or sand, or … 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85448" y="3244334"/>
            <a:ext cx="3373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 hour pressure change in 0.1 </a:t>
            </a:r>
            <a:r>
              <a:rPr lang="en-US" dirty="0" err="1"/>
              <a:t>mb</a:t>
            </a:r>
            <a:r>
              <a:rPr lang="en-US" dirty="0"/>
              <a:t> </a:t>
            </a:r>
          </a:p>
        </p:txBody>
      </p:sp>
      <p:pic>
        <p:nvPicPr>
          <p:cNvPr id="5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90563"/>
            <a:ext cx="7315200" cy="547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75612"/>
            <a:ext cx="9144000" cy="609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305844"/>
              </p:ext>
            </p:extLst>
          </p:nvPr>
        </p:nvGraphicFramePr>
        <p:xfrm>
          <a:off x="0" y="1132816"/>
          <a:ext cx="9144000" cy="5725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8382000"/>
              </a:tblGrid>
              <a:tr h="457196">
                <a:tc>
                  <a:txBody>
                    <a:bodyPr/>
                    <a:lstStyle/>
                    <a:p>
                      <a:pPr algn="just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Altostratus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nimbostratus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at a single level.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Patches (often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lenticular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of 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continually changing and occurring at one or more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bands.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translucidus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opacus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two or more layers.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castellanus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floccus.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Altocumulus of a chaotic sky, generally at several levels.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4309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CM clouds invisible owing to darkness, fog, blowing dust or sand, or other similar phenomena, or because of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13" y="1524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752475"/>
            <a:ext cx="7372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Sama\Downloads\SAMA\synop_comet\comet\intromet\charting\media\graphics\station_pl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5" y="2670398"/>
            <a:ext cx="6096000" cy="414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446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Weather Station Model</a:t>
            </a:r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1704" y="534638"/>
            <a:ext cx="91657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Oftentimes, weather maps will display observation information using a "station model" format</a:t>
            </a:r>
            <a:r>
              <a:rPr lang="en-GB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Station models are a way to show information in a small space without words. Instead, specific symbols are used to represent cloud cover, wind speed, and other meteorological variables. Here is a guide to decoding a simplified station model.</a:t>
            </a:r>
          </a:p>
        </p:txBody>
      </p:sp>
    </p:spTree>
    <p:extLst>
      <p:ext uri="{BB962C8B-B14F-4D97-AF65-F5344CB8AC3E}">
        <p14:creationId xmlns:p14="http://schemas.microsoft.com/office/powerpoint/2010/main" val="38856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60341"/>
              </p:ext>
            </p:extLst>
          </p:nvPr>
        </p:nvGraphicFramePr>
        <p:xfrm>
          <a:off x="0" y="1051121"/>
          <a:ext cx="9144000" cy="57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8458200"/>
              </a:tblGrid>
              <a:tr h="43531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Code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Discription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sometimes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not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in patches or entangled sheaves.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spissatus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cumulonimbogenitus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uncinus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b="1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fibratus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or both, progressively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 invading the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Cirrus (often in bands) and cirrostratus, or cirrostratus alone, progressively invading the sky; they generally thicken as a whole;.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covering the whole sky.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Cirrostratus not progressively invading the sky and not entirely covering it.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2189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Cirrocumulus alone, or cirrocumulus predominant among the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0945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clouds invisible owing to darkness, fog, blowing dust or sand, or other similar phenomena, or because of a continuous layer of lower clouds.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64616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-7620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39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695325"/>
            <a:ext cx="7400925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64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craigsweb.net/mystuff/WxSymbol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116632"/>
            <a:ext cx="9108505" cy="674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099" y="1143000"/>
            <a:ext cx="424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http://www.ogimet.com/usynops.phtml.en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27300"/>
            <a:ext cx="8915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47815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695700"/>
            <a:ext cx="91344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07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88"/>
            <a:ext cx="9056345" cy="646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948690"/>
            <a:ext cx="85344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endParaRPr lang="en-US" altLang="en-US" b="1" dirty="0"/>
          </a:p>
          <a:p>
            <a:r>
              <a:rPr lang="en-US" altLang="en-US" b="1" dirty="0"/>
              <a:t>FM 12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Report of surface observation from a fixed land station</a:t>
            </a:r>
          </a:p>
          <a:p>
            <a:r>
              <a:rPr lang="en-US" altLang="en-US" b="1" dirty="0"/>
              <a:t>FM 13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SHIP Report of surface observation from a sea station</a:t>
            </a:r>
          </a:p>
          <a:p>
            <a:r>
              <a:rPr lang="en-US" altLang="en-US" b="1" dirty="0"/>
              <a:t>FM 14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Ext. SYNOP MOBIL Report of surface observation from a mobile land station</a:t>
            </a:r>
          </a:p>
          <a:p>
            <a:r>
              <a:rPr lang="en-US" altLang="en-US" b="1" dirty="0"/>
              <a:t>FM 15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METAR Aerodrome routine meteorological report (with or without trend forecast)</a:t>
            </a:r>
          </a:p>
          <a:p>
            <a:r>
              <a:rPr lang="en-US" altLang="en-US" b="1" dirty="0"/>
              <a:t>FM 16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XIII Ext. SPECI Aerodrome special meteorological report (with or without trend forecast)</a:t>
            </a:r>
          </a:p>
          <a:p>
            <a:r>
              <a:rPr lang="en-US" altLang="en-US" b="1" dirty="0"/>
              <a:t>FM 18</a:t>
            </a:r>
            <a:r>
              <a:rPr lang="en-US" altLang="en-US" b="1" dirty="0">
                <a:latin typeface="HelveticaNeue-Bold"/>
              </a:rPr>
              <a:t>–</a:t>
            </a:r>
            <a:r>
              <a:rPr lang="en-US" altLang="en-US" b="1" dirty="0"/>
              <a:t>XII BUOY Report of a buoy observation</a:t>
            </a:r>
          </a:p>
          <a:p>
            <a:r>
              <a:rPr lang="en-US" altLang="en-US" b="1" dirty="0"/>
              <a:t>FM 20–VIII RADOB Report of ground radar weather observation</a:t>
            </a:r>
          </a:p>
          <a:p>
            <a:r>
              <a:rPr lang="en-US" altLang="en-US" b="1" dirty="0"/>
              <a:t>FM 22–IX Ext. RADREP Radiological data report (monitored on a routine basis and/or in case of accident)</a:t>
            </a:r>
          </a:p>
          <a:p>
            <a:r>
              <a:rPr lang="en-US" altLang="en-US" b="1" dirty="0"/>
              <a:t>FM 32–XI Ext. PILOT Upper-wind report from a fixed land station</a:t>
            </a:r>
          </a:p>
          <a:p>
            <a:r>
              <a:rPr lang="en-US" altLang="en-US" b="1" dirty="0"/>
              <a:t>FM 33–XI Ext. PILOT SHIP Upper-wind report from a sea station</a:t>
            </a:r>
          </a:p>
          <a:p>
            <a:r>
              <a:rPr lang="en-US" altLang="en-US" b="1" dirty="0"/>
              <a:t>FM 34–XI Ext. PILOT MOBIL Upper-wind report from a mobile land station</a:t>
            </a:r>
          </a:p>
          <a:p>
            <a:r>
              <a:rPr lang="en-US" altLang="en-US" b="1" dirty="0"/>
              <a:t>Rec. 22 (CBS-89), approved by the President of WMO and Res. 8 (EC-LI)</a:t>
            </a:r>
          </a:p>
          <a:p>
            <a:r>
              <a:rPr lang="en-US" altLang="en-US" b="1" dirty="0"/>
              <a:t>FM 35–XI Ext. TEMP Upper-level pressure, temperature, humidity and wind report from a fixed land station</a:t>
            </a:r>
          </a:p>
          <a:p>
            <a:r>
              <a:rPr lang="en-US" altLang="en-US" b="1" dirty="0"/>
              <a:t>FM 36–XI Ext. TEMP SHIP Upper-level pressure, temperature, humidity and wind report from a sea </a:t>
            </a:r>
            <a:r>
              <a:rPr lang="en-US" altLang="en-US" b="1" dirty="0" smtClean="0"/>
              <a:t>station</a:t>
            </a:r>
            <a:endParaRPr lang="en-US" altLang="en-US" b="1" dirty="0"/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683" y="84137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07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948690"/>
            <a:ext cx="9144000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- Traditional Alphanumeric Codes (TAC)</a:t>
            </a:r>
          </a:p>
          <a:p>
            <a:r>
              <a:rPr lang="en-US" altLang="en-US" b="1" dirty="0" smtClean="0"/>
              <a:t>FM </a:t>
            </a:r>
            <a:r>
              <a:rPr lang="en-US" altLang="en-US" b="1" dirty="0"/>
              <a:t>37–XI Ext. TEMP DROP Upper-level pressure, temperature, humidity and wind report from a </a:t>
            </a:r>
            <a:r>
              <a:rPr lang="en-US" altLang="en-US" b="1" dirty="0" err="1"/>
              <a:t>sonde</a:t>
            </a:r>
            <a:r>
              <a:rPr lang="en-US" altLang="en-US" b="1" dirty="0"/>
              <a:t> released by carrier balloons or aircraft</a:t>
            </a:r>
          </a:p>
          <a:p>
            <a:r>
              <a:rPr lang="en-US" altLang="en-US" b="1" dirty="0"/>
              <a:t>FM 38–XI Ext. TEMP MOBIL Upper-level pressure, temperature, humidity and wind report from a mobile land station</a:t>
            </a:r>
          </a:p>
          <a:p>
            <a:r>
              <a:rPr lang="en-US" altLang="en-US" b="1" dirty="0"/>
              <a:t>FM 39–VI ROCOB Upper-level temperature, wind and air density report from a land</a:t>
            </a:r>
          </a:p>
          <a:p>
            <a:r>
              <a:rPr lang="en-US" altLang="en-US" b="1" dirty="0" err="1"/>
              <a:t>rocketsonde</a:t>
            </a:r>
            <a:r>
              <a:rPr lang="en-US" altLang="en-US" b="1" dirty="0"/>
              <a:t> station</a:t>
            </a:r>
          </a:p>
          <a:p>
            <a:r>
              <a:rPr lang="en-US" altLang="en-US" b="1" dirty="0"/>
              <a:t>FM 40–VI ROCOB SHIP Upper-level temperature, wind and air density report from a </a:t>
            </a:r>
            <a:r>
              <a:rPr lang="en-US" altLang="en-US" b="1" dirty="0" err="1"/>
              <a:t>rocketsonde</a:t>
            </a:r>
            <a:r>
              <a:rPr lang="en-US" altLang="en-US" b="1" dirty="0"/>
              <a:t> station on a ship</a:t>
            </a:r>
            <a:endParaRPr lang="en-US" altLang="en-US" dirty="0"/>
          </a:p>
          <a:p>
            <a:r>
              <a:rPr lang="en-US" altLang="en-US" b="1" dirty="0"/>
              <a:t>FM 41–IV CODAR Upper-air report from an aircraft (other than weather reconnaissance aircraft)</a:t>
            </a:r>
          </a:p>
          <a:p>
            <a:r>
              <a:rPr lang="en-US" altLang="en-US" b="1" dirty="0"/>
              <a:t>FM 42–XI Ext. AMDAR Aircraft report (aircraft meteorological data relay)</a:t>
            </a:r>
          </a:p>
          <a:p>
            <a:r>
              <a:rPr lang="en-US" altLang="en-US" b="1" dirty="0"/>
              <a:t>FM 44–V ICEAN Ice analysis</a:t>
            </a:r>
          </a:p>
          <a:p>
            <a:r>
              <a:rPr lang="en-US" altLang="en-US" b="1" dirty="0"/>
              <a:t>FM 45–IV IAC Analysis in full form</a:t>
            </a:r>
          </a:p>
          <a:p>
            <a:r>
              <a:rPr lang="en-US" altLang="en-US" b="1" dirty="0"/>
              <a:t>FM 46–IV IAC FLEET Analysis in abbreviated form</a:t>
            </a:r>
          </a:p>
          <a:p>
            <a:r>
              <a:rPr lang="en-US" altLang="en-US" b="1" dirty="0"/>
              <a:t>FM 47–IX Ext. GRID Processed data in the form of grid-point values</a:t>
            </a:r>
          </a:p>
          <a:p>
            <a:r>
              <a:rPr lang="en-US" altLang="en-US" b="1" dirty="0"/>
              <a:t>FM 49–IX Ext. GRAF Processed data in the form of grid-point values (abbreviated code form)</a:t>
            </a:r>
          </a:p>
          <a:p>
            <a:r>
              <a:rPr lang="en-US" altLang="en-US" b="1" dirty="0"/>
              <a:t>FM 50–XIII WINTEM Forecast upper wind and temperature for aviation</a:t>
            </a:r>
          </a:p>
          <a:p>
            <a:r>
              <a:rPr lang="en-US" altLang="en-US" b="1" dirty="0"/>
              <a:t>FM 51–XIII Ext. TAF Aerodrome forecast</a:t>
            </a:r>
          </a:p>
          <a:p>
            <a:r>
              <a:rPr lang="en-US" altLang="en-US" b="1" dirty="0"/>
              <a:t>FM 53–X Ext. ARFOR Area forecast for aviation</a:t>
            </a:r>
          </a:p>
          <a:p>
            <a:r>
              <a:rPr lang="en-US" altLang="en-US" b="1" dirty="0"/>
              <a:t>FM 54–X Ext. ROFOR Route forecast for </a:t>
            </a:r>
            <a:r>
              <a:rPr lang="en-US" altLang="en-US" b="1" dirty="0" smtClean="0"/>
              <a:t>aviation</a:t>
            </a:r>
            <a:endParaRPr lang="en-US" altLang="en-US" b="1" dirty="0"/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8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04800" y="997089"/>
            <a:ext cx="85344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b="1" dirty="0" smtClean="0"/>
          </a:p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57–IX Ext. RADOF Radiological trajectory dose forecast (defined time of arrival and location)</a:t>
            </a:r>
          </a:p>
          <a:p>
            <a:r>
              <a:rPr lang="en-US" altLang="en-US" b="1" dirty="0"/>
              <a:t>FM 61–IV MAFOR Forecast for shipping</a:t>
            </a:r>
          </a:p>
          <a:p>
            <a:r>
              <a:rPr lang="en-US" altLang="en-US" b="1" dirty="0"/>
              <a:t>FM 62–VIII Ext. TRACKOB Report of marine surface observation along a ship’s track</a:t>
            </a:r>
          </a:p>
          <a:p>
            <a:r>
              <a:rPr lang="en-US" altLang="en-US" b="1" dirty="0"/>
              <a:t>FM 63–XI Ext. BATHY Report of </a:t>
            </a:r>
            <a:r>
              <a:rPr lang="en-US" altLang="en-US" b="1" dirty="0" err="1"/>
              <a:t>bathythermal</a:t>
            </a:r>
            <a:r>
              <a:rPr lang="en-US" altLang="en-US" b="1" dirty="0"/>
              <a:t> observation</a:t>
            </a:r>
          </a:p>
          <a:p>
            <a:r>
              <a:rPr lang="en-US" altLang="en-US" b="1" dirty="0"/>
              <a:t>FM 64–XI Ext. TESAC Temperature, salinity and current report from a sea station</a:t>
            </a:r>
          </a:p>
          <a:p>
            <a:r>
              <a:rPr lang="en-US" altLang="en-US" b="1" dirty="0"/>
              <a:t>FM 65-XI Ext. WAVEOB Report of spectral wave information from a sea station or from a remote platform (aircraft or satellite)</a:t>
            </a:r>
          </a:p>
          <a:p>
            <a:r>
              <a:rPr lang="en-US" altLang="en-US" b="1" dirty="0"/>
              <a:t>FM 67–VI HYDRA Report of hydrological observation from a hydrological station</a:t>
            </a:r>
          </a:p>
          <a:p>
            <a:r>
              <a:rPr lang="en-US" altLang="en-US" b="1" dirty="0"/>
              <a:t>FM 68–VI HYFOR Hydrological forecast</a:t>
            </a:r>
          </a:p>
          <a:p>
            <a:r>
              <a:rPr lang="en-US" altLang="en-US" b="1" dirty="0"/>
              <a:t>FM 71–XII CLIMAT Report of monthly values from a land station</a:t>
            </a:r>
          </a:p>
          <a:p>
            <a:r>
              <a:rPr lang="en-US" altLang="en-US" b="1" dirty="0"/>
              <a:t>FM 72–XII CLIMAT SHIP Report of monthly means and totals from an ocean weather station</a:t>
            </a:r>
          </a:p>
          <a:p>
            <a:r>
              <a:rPr lang="en-US" altLang="en-US" b="1" dirty="0"/>
              <a:t>FM 73–VI NACLI CLINP SPCLI CLISA INCLI Report of monthly means for an oceanic area</a:t>
            </a:r>
          </a:p>
          <a:p>
            <a:r>
              <a:rPr lang="en-US" altLang="en-US" b="1" dirty="0"/>
              <a:t>FM 75–XII Ext. CLIMAT TEMP Report of monthly </a:t>
            </a:r>
            <a:r>
              <a:rPr lang="en-US" altLang="en-US" b="1" dirty="0" err="1"/>
              <a:t>aerological</a:t>
            </a:r>
            <a:r>
              <a:rPr lang="en-US" altLang="en-US" b="1" dirty="0"/>
              <a:t> means from a land station</a:t>
            </a:r>
            <a:endParaRPr lang="en-US" altLang="en-US" dirty="0"/>
          </a:p>
          <a:p>
            <a:r>
              <a:rPr lang="en-US" altLang="en-US" b="1" dirty="0"/>
              <a:t>FM 76–XII Ext. CLIMAT TEMP SHIP Report of monthly </a:t>
            </a:r>
            <a:r>
              <a:rPr lang="en-US" altLang="en-US" b="1" dirty="0" err="1"/>
              <a:t>aerological</a:t>
            </a:r>
            <a:r>
              <a:rPr lang="en-US" altLang="en-US" b="1" dirty="0"/>
              <a:t> means from an ocean weather station</a:t>
            </a:r>
          </a:p>
        </p:txBody>
      </p:sp>
      <p:pic>
        <p:nvPicPr>
          <p:cNvPr id="3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83" y="160337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51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04800" y="856357"/>
            <a:ext cx="85344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/>
              <a:t>FM SYSTEM OF CODE FORMS - Traditional Alphanumeric Codes (TAC)</a:t>
            </a:r>
          </a:p>
          <a:p>
            <a:pPr algn="ctr"/>
            <a:endParaRPr lang="en-US" altLang="en-US" b="1" dirty="0"/>
          </a:p>
          <a:p>
            <a:r>
              <a:rPr lang="en-US" altLang="en-US" b="1" dirty="0"/>
              <a:t>FM 81–I SFAZI Synoptic report of bearings of sources of atmospherics</a:t>
            </a:r>
          </a:p>
          <a:p>
            <a:r>
              <a:rPr lang="en-US" altLang="en-US" b="1" dirty="0"/>
              <a:t>FM 82–I SFLOC Synoptic report of the geographical location of sources of atmospherics</a:t>
            </a:r>
          </a:p>
          <a:p>
            <a:r>
              <a:rPr lang="en-US" altLang="en-US" b="1" dirty="0"/>
              <a:t>FM 83–I SFAZU Detailed report of the distribution of sources of atmospherics by</a:t>
            </a:r>
          </a:p>
          <a:p>
            <a:r>
              <a:rPr lang="en-US" altLang="en-US" b="1" dirty="0"/>
              <a:t>bearings for any period up to and including 24 hours</a:t>
            </a:r>
          </a:p>
          <a:p>
            <a:r>
              <a:rPr lang="en-US" altLang="en-US" b="1" dirty="0"/>
              <a:t>FM 85–IX SAREP Report of synoptic interpretation of cloud data obtained by a meteorological satellite</a:t>
            </a:r>
            <a:endParaRPr lang="en-US" altLang="en-US" dirty="0"/>
          </a:p>
          <a:p>
            <a:r>
              <a:rPr lang="en-US" altLang="en-US" b="1" dirty="0"/>
              <a:t>FM 86–XI SATEM Report of satellite remote upper-air soundings of pressure, temperature and humidity</a:t>
            </a:r>
          </a:p>
          <a:p>
            <a:r>
              <a:rPr lang="en-US" altLang="en-US" b="1" dirty="0"/>
              <a:t>FM 87–XI SARAD Report of satellite clear radiance observations</a:t>
            </a:r>
          </a:p>
          <a:p>
            <a:r>
              <a:rPr lang="en-US" altLang="en-US" b="1" dirty="0"/>
              <a:t>FM 88–XI SATOB Report of satellite observations of wind, surface temperature, cloud, humidity and </a:t>
            </a:r>
            <a:r>
              <a:rPr lang="en-US" altLang="en-US" b="1" dirty="0" smtClean="0"/>
              <a:t>radiation</a:t>
            </a:r>
            <a:endParaRPr lang="en-US" altLang="en-US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9512" y="4549676"/>
            <a:ext cx="8534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b="1" dirty="0" smtClean="0"/>
              <a:t>FM </a:t>
            </a:r>
            <a:r>
              <a:rPr lang="en-US" altLang="en-US" b="1" dirty="0"/>
              <a:t>SYSTEM OF CODE FORMS – Table Driven Code Forms (TDCF)</a:t>
            </a:r>
          </a:p>
          <a:p>
            <a:endParaRPr lang="en-US" altLang="en-US" b="1" dirty="0"/>
          </a:p>
          <a:p>
            <a:r>
              <a:rPr lang="en-US" altLang="en-US" b="1" dirty="0"/>
              <a:t>FM 92–XI Ext. GRIB edition 1 Processed data in the form of grid-point values</a:t>
            </a:r>
          </a:p>
          <a:p>
            <a:r>
              <a:rPr lang="en-US" altLang="en-US" b="1" dirty="0"/>
              <a:t>(gridded binary) expressed in binary form</a:t>
            </a:r>
            <a:endParaRPr lang="en-US" altLang="en-US" dirty="0"/>
          </a:p>
          <a:p>
            <a:r>
              <a:rPr lang="en-US" altLang="en-US" b="1" dirty="0"/>
              <a:t>FM 92–XIII Ext. GRIB edition 2</a:t>
            </a:r>
            <a:r>
              <a:rPr lang="en-US" altLang="en-US" dirty="0"/>
              <a:t> </a:t>
            </a:r>
            <a:r>
              <a:rPr lang="en-US" altLang="en-US" b="1" dirty="0"/>
              <a:t>General regularly-distributed information in binary form</a:t>
            </a:r>
            <a:endParaRPr lang="en-US" altLang="en-US" dirty="0"/>
          </a:p>
          <a:p>
            <a:r>
              <a:rPr lang="en-US" altLang="en-US" b="1" dirty="0"/>
              <a:t>FM 94–XIII Ext. BUFR Binary universal form for the representation of meteorological data</a:t>
            </a:r>
            <a:endParaRPr lang="en-US" altLang="en-US" dirty="0"/>
          </a:p>
          <a:p>
            <a:r>
              <a:rPr lang="en-US" altLang="en-US" b="1" dirty="0"/>
              <a:t>FM 95–XIII Ext. CREX Character form for the representation and exchange of </a:t>
            </a:r>
            <a:r>
              <a:rPr lang="en-US" altLang="en-US" b="1" dirty="0" smtClean="0"/>
              <a:t>data</a:t>
            </a:r>
            <a:endParaRPr lang="en-US" altLang="en-US" b="1" dirty="0"/>
          </a:p>
        </p:txBody>
      </p:sp>
      <p:pic>
        <p:nvPicPr>
          <p:cNvPr id="4" name="Picture 6" descr="https://psuvanguard.com/wp-content/uploads/2018/02/FYILOGO-696x33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83" y="0"/>
            <a:ext cx="1888917" cy="90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57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3458</Words>
  <Application>Microsoft Office PowerPoint</Application>
  <PresentationFormat>On-screen Show (4:3)</PresentationFormat>
  <Paragraphs>472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Welcome Students!  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AL-MUSTANSIRIYAH UNIVERSITY  COLLEGE OF SCIENCES ATMOSPHERIC SCIENCES DEPARTMENT /SECOND CLASS</dc:title>
  <dc:creator>sama</dc:creator>
  <cp:lastModifiedBy>sama</cp:lastModifiedBy>
  <cp:revision>13</cp:revision>
  <dcterms:created xsi:type="dcterms:W3CDTF">2017-10-30T16:16:23Z</dcterms:created>
  <dcterms:modified xsi:type="dcterms:W3CDTF">2018-12-18T21:11:58Z</dcterms:modified>
</cp:coreProperties>
</file>