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8860B6-42D0-47C0-95CD-EE48ABBCA156}"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267904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8860B6-42D0-47C0-95CD-EE48ABBCA156}"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1505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8860B6-42D0-47C0-95CD-EE48ABBCA156}"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1278247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8860B6-42D0-47C0-95CD-EE48ABBCA156}"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288270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8860B6-42D0-47C0-95CD-EE48ABBCA156}"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1185899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8860B6-42D0-47C0-95CD-EE48ABBCA156}"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1433744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8860B6-42D0-47C0-95CD-EE48ABBCA156}"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710670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8860B6-42D0-47C0-95CD-EE48ABBCA156}"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4100485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860B6-42D0-47C0-95CD-EE48ABBCA156}"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1871233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8860B6-42D0-47C0-95CD-EE48ABBCA156}"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114663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8860B6-42D0-47C0-95CD-EE48ABBCA156}"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B652D7-5D76-4B17-B59C-816AF601EC30}" type="slidenum">
              <a:rPr lang="en-US" smtClean="0"/>
              <a:t>‹#›</a:t>
            </a:fld>
            <a:endParaRPr lang="en-US"/>
          </a:p>
        </p:txBody>
      </p:sp>
    </p:spTree>
    <p:extLst>
      <p:ext uri="{BB962C8B-B14F-4D97-AF65-F5344CB8AC3E}">
        <p14:creationId xmlns:p14="http://schemas.microsoft.com/office/powerpoint/2010/main" val="3483326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860B6-42D0-47C0-95CD-EE48ABBCA156}" type="datetimeFigureOut">
              <a:rPr lang="en-US" smtClean="0"/>
              <a:t>12/18/2018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B652D7-5D76-4B17-B59C-816AF601EC30}" type="slidenum">
              <a:rPr lang="en-US" smtClean="0"/>
              <a:t>‹#›</a:t>
            </a:fld>
            <a:endParaRPr lang="en-US"/>
          </a:p>
        </p:txBody>
      </p:sp>
    </p:spTree>
    <p:extLst>
      <p:ext uri="{BB962C8B-B14F-4D97-AF65-F5344CB8AC3E}">
        <p14:creationId xmlns:p14="http://schemas.microsoft.com/office/powerpoint/2010/main" val="3264386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0264" y="579346"/>
            <a:ext cx="10776857" cy="1200329"/>
          </a:xfrm>
          <a:prstGeom prst="rect">
            <a:avLst/>
          </a:prstGeom>
        </p:spPr>
        <p:txBody>
          <a:bodyPr wrap="square">
            <a:spAutoFit/>
          </a:bodyPr>
          <a:lstStyle/>
          <a:p>
            <a:pPr marL="342900" indent="-342900">
              <a:buFont typeface="Wingdings" panose="05000000000000000000" pitchFamily="2" charset="2"/>
              <a:buChar char="v"/>
            </a:pPr>
            <a:r>
              <a:rPr lang="en-US" sz="2400" b="1" u="sng" dirty="0" smtClean="0">
                <a:latin typeface="Times New Roman" panose="02020603050405020304" pitchFamily="18" charset="0"/>
                <a:cs typeface="Times New Roman" panose="02020603050405020304" pitchFamily="18" charset="0"/>
              </a:rPr>
              <a:t>Stable  air : </a:t>
            </a:r>
          </a:p>
          <a:p>
            <a:r>
              <a:rPr lang="en-US" sz="2400" dirty="0" smtClean="0">
                <a:latin typeface="Times New Roman" panose="02020603050405020304" pitchFamily="18" charset="0"/>
                <a:cs typeface="Times New Roman" panose="02020603050405020304" pitchFamily="18" charset="0"/>
              </a:rPr>
              <a:t>Suppose we release a balloon –borne instrument – a radiosonde , and  measure </a:t>
            </a:r>
            <a:r>
              <a:rPr lang="en-US" sz="2400" dirty="0">
                <a:latin typeface="Times New Roman" panose="02020603050405020304" pitchFamily="18" charset="0"/>
                <a:cs typeface="Times New Roman" panose="02020603050405020304" pitchFamily="18" charset="0"/>
              </a:rPr>
              <a:t>the air temperature in the vertical</a:t>
            </a:r>
          </a:p>
        </p:txBody>
      </p:sp>
      <p:sp>
        <p:nvSpPr>
          <p:cNvPr id="6" name="Rectangle 5"/>
          <p:cNvSpPr/>
          <p:nvPr/>
        </p:nvSpPr>
        <p:spPr>
          <a:xfrm>
            <a:off x="424543" y="2079098"/>
            <a:ext cx="9646919" cy="1569660"/>
          </a:xfrm>
          <a:prstGeom prst="rect">
            <a:avLst/>
          </a:prstGeom>
        </p:spPr>
        <p:txBody>
          <a:bodyPr wrap="square">
            <a:spAutoFit/>
          </a:bodyPr>
          <a:lstStyle/>
          <a:p>
            <a:pPr marL="342900" indent="-342900">
              <a:buFont typeface="Wingdings" panose="05000000000000000000" pitchFamily="2" charset="2"/>
              <a:buChar char="v"/>
            </a:pPr>
            <a:r>
              <a:rPr lang="en-US" sz="2400" b="1" dirty="0" smtClean="0">
                <a:latin typeface="Times New Roman" panose="02020603050405020304" pitchFamily="18" charset="0"/>
                <a:cs typeface="Times New Roman" panose="02020603050405020304" pitchFamily="18" charset="0"/>
              </a:rPr>
              <a:t>The warming of the surface air may be due to: </a:t>
            </a:r>
          </a:p>
          <a:p>
            <a:pPr marL="342900" indent="-342900">
              <a:buAutoNum type="arabicPeriod"/>
            </a:pPr>
            <a:r>
              <a:rPr lang="en-US" sz="2400" dirty="0" smtClean="0">
                <a:latin typeface="Times New Roman" panose="02020603050405020304" pitchFamily="18" charset="0"/>
                <a:cs typeface="Times New Roman" panose="02020603050405020304" pitchFamily="18" charset="0"/>
              </a:rPr>
              <a:t>daytime solar heating of the surface. </a:t>
            </a:r>
            <a:endParaRPr lang="ar-IQ" sz="2400" dirty="0" smtClean="0">
              <a:latin typeface="Times New Roman" panose="02020603050405020304" pitchFamily="18" charset="0"/>
              <a:cs typeface="Times New Roman" panose="02020603050405020304" pitchFamily="18" charset="0"/>
            </a:endParaRPr>
          </a:p>
          <a:p>
            <a:pPr marL="342900" indent="-342900">
              <a:buAutoNum type="arabicPeriod"/>
            </a:pPr>
            <a:r>
              <a:rPr lang="en-US" sz="2400" dirty="0" smtClean="0">
                <a:latin typeface="Times New Roman" panose="02020603050405020304" pitchFamily="18" charset="0"/>
                <a:cs typeface="Times New Roman" panose="02020603050405020304" pitchFamily="18" charset="0"/>
              </a:rPr>
              <a:t>2. influx of warm air brought by the wind. </a:t>
            </a:r>
            <a:endParaRPr lang="ar-IQ" sz="2400" dirty="0" smtClean="0">
              <a:latin typeface="Times New Roman" panose="02020603050405020304" pitchFamily="18" charset="0"/>
              <a:cs typeface="Times New Roman" panose="02020603050405020304" pitchFamily="18" charset="0"/>
            </a:endParaRPr>
          </a:p>
          <a:p>
            <a:pPr marL="342900" indent="-342900">
              <a:buAutoNum type="arabicPeriod"/>
            </a:pPr>
            <a:r>
              <a:rPr lang="en-US" sz="2400" dirty="0" smtClean="0">
                <a:latin typeface="Times New Roman" panose="02020603050405020304" pitchFamily="18" charset="0"/>
                <a:cs typeface="Times New Roman" panose="02020603050405020304" pitchFamily="18" charset="0"/>
              </a:rPr>
              <a:t>3. air moving over a warm surface. </a:t>
            </a:r>
            <a:endParaRPr lang="en-US"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424543" y="3877841"/>
            <a:ext cx="11371217" cy="1477328"/>
          </a:xfrm>
          <a:prstGeom prst="rect">
            <a:avLst/>
          </a:prstGeom>
        </p:spPr>
        <p:txBody>
          <a:bodyPr wrap="square">
            <a:spAutoFit/>
          </a:bodyPr>
          <a:lstStyle/>
          <a:p>
            <a:pPr marL="342900" indent="-342900">
              <a:buFont typeface="Wingdings" panose="05000000000000000000" pitchFamily="2" charset="2"/>
              <a:buChar char="v"/>
            </a:pPr>
            <a:r>
              <a:rPr lang="en-US" sz="2400" b="1" dirty="0" smtClean="0">
                <a:latin typeface="Times New Roman" panose="02020603050405020304" pitchFamily="18" charset="0"/>
                <a:cs typeface="Times New Roman" panose="02020603050405020304" pitchFamily="18" charset="0"/>
              </a:rPr>
              <a:t>The cooling of the surface air may be due to: </a:t>
            </a:r>
          </a:p>
          <a:p>
            <a:pPr marL="342900" indent="-342900">
              <a:buAutoNum type="arabicPeriod"/>
            </a:pPr>
            <a:r>
              <a:rPr lang="en-US" sz="2400" dirty="0" smtClean="0">
                <a:latin typeface="Times New Roman" panose="02020603050405020304" pitchFamily="18" charset="0"/>
                <a:cs typeface="Times New Roman" panose="02020603050405020304" pitchFamily="18" charset="0"/>
              </a:rPr>
              <a:t>Nighttime  </a:t>
            </a:r>
            <a:r>
              <a:rPr lang="en-US" sz="2400" dirty="0" err="1" smtClean="0">
                <a:latin typeface="Times New Roman" panose="02020603050405020304" pitchFamily="18" charset="0"/>
                <a:cs typeface="Times New Roman" panose="02020603050405020304" pitchFamily="18" charset="0"/>
              </a:rPr>
              <a:t>radiational</a:t>
            </a:r>
            <a:r>
              <a:rPr lang="en-US" sz="2400" dirty="0" smtClean="0">
                <a:latin typeface="Times New Roman" panose="02020603050405020304" pitchFamily="18" charset="0"/>
                <a:cs typeface="Times New Roman" panose="02020603050405020304" pitchFamily="18" charset="0"/>
              </a:rPr>
              <a:t>  cooling  of  the  surface. </a:t>
            </a:r>
          </a:p>
          <a:p>
            <a:r>
              <a:rPr lang="en-US" sz="2400" dirty="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air  moving over  a cold surface. </a:t>
            </a:r>
          </a:p>
          <a:p>
            <a:r>
              <a:rPr lang="en-US" dirty="0" smtClean="0"/>
              <a:t> </a:t>
            </a:r>
            <a:endParaRPr lang="en-US" dirty="0"/>
          </a:p>
        </p:txBody>
      </p:sp>
      <p:sp>
        <p:nvSpPr>
          <p:cNvPr id="8" name="Rectangle 7"/>
          <p:cNvSpPr/>
          <p:nvPr/>
        </p:nvSpPr>
        <p:spPr>
          <a:xfrm>
            <a:off x="173083" y="5148510"/>
            <a:ext cx="11074036" cy="830997"/>
          </a:xfrm>
          <a:prstGeom prst="rect">
            <a:avLst/>
          </a:prstGeom>
        </p:spPr>
        <p:txBody>
          <a:bodyPr wrap="square">
            <a:spAutoFit/>
          </a:bodyPr>
          <a:lstStyle/>
          <a:p>
            <a:pPr marL="285750" indent="-285750">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 environmental lapse rate can exceed the dry adiabatic  rate, and the lapse rate is called </a:t>
            </a:r>
            <a:r>
              <a:rPr lang="en-US" sz="2400" b="1" u="sng" dirty="0" err="1" smtClean="0">
                <a:latin typeface="Times New Roman" panose="02020603050405020304" pitchFamily="18" charset="0"/>
                <a:cs typeface="Times New Roman" panose="02020603050405020304" pitchFamily="18" charset="0"/>
              </a:rPr>
              <a:t>superadiabatic</a:t>
            </a:r>
            <a:r>
              <a:rPr lang="en-US" sz="2400" b="1" dirty="0" smtClean="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257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8011" y="424658"/>
            <a:ext cx="11103429" cy="1200329"/>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The level in the atmosphere where the air parcel, after being lifted, becomes warmer than the air surrounding </a:t>
            </a:r>
            <a:r>
              <a:rPr lang="en-US" sz="2400" dirty="0">
                <a:latin typeface="Times New Roman" panose="02020603050405020304" pitchFamily="18" charset="0"/>
                <a:cs typeface="Times New Roman" panose="02020603050405020304" pitchFamily="18" charset="0"/>
              </a:rPr>
              <a:t>it </a:t>
            </a:r>
            <a:r>
              <a:rPr lang="en-US" sz="2400" dirty="0" smtClean="0">
                <a:latin typeface="Times New Roman" panose="02020603050405020304" pitchFamily="18" charset="0"/>
                <a:cs typeface="Times New Roman" panose="02020603050405020304" pitchFamily="18" charset="0"/>
              </a:rPr>
              <a:t>cause the </a:t>
            </a:r>
            <a:r>
              <a:rPr lang="en-US" sz="2400" dirty="0">
                <a:latin typeface="Times New Roman" panose="02020603050405020304" pitchFamily="18" charset="0"/>
                <a:cs typeface="Times New Roman" panose="02020603050405020304" pitchFamily="18" charset="0"/>
              </a:rPr>
              <a:t>release of latent heat (the atmosphere is unstable) </a:t>
            </a:r>
            <a:r>
              <a:rPr lang="en-US" sz="2400" dirty="0" smtClean="0">
                <a:latin typeface="Times New Roman" panose="02020603050405020304" pitchFamily="18" charset="0"/>
                <a:cs typeface="Times New Roman" panose="02020603050405020304" pitchFamily="18" charset="0"/>
              </a:rPr>
              <a:t>, is called the </a:t>
            </a:r>
            <a:r>
              <a:rPr lang="en-US" sz="2400" b="1" u="sng" dirty="0" smtClean="0">
                <a:latin typeface="Times New Roman" panose="02020603050405020304" pitchFamily="18" charset="0"/>
                <a:cs typeface="Times New Roman" panose="02020603050405020304" pitchFamily="18" charset="0"/>
              </a:rPr>
              <a:t>level of free convection.</a:t>
            </a:r>
            <a:endParaRPr lang="en-US" sz="2400" b="1" u="sng" dirty="0">
              <a:latin typeface="Times New Roman" panose="02020603050405020304" pitchFamily="18" charset="0"/>
              <a:cs typeface="Times New Roman" panose="02020603050405020304" pitchFamily="18" charset="0"/>
            </a:endParaRPr>
          </a:p>
        </p:txBody>
      </p:sp>
      <p:sp>
        <p:nvSpPr>
          <p:cNvPr id="2" name="Rectangle 1"/>
          <p:cNvSpPr/>
          <p:nvPr/>
        </p:nvSpPr>
        <p:spPr>
          <a:xfrm>
            <a:off x="174813" y="2026041"/>
            <a:ext cx="11819964" cy="400110"/>
          </a:xfrm>
          <a:prstGeom prst="rect">
            <a:avLst/>
          </a:prstGeom>
        </p:spPr>
        <p:txBody>
          <a:bodyPr wrap="square">
            <a:spAutoFit/>
          </a:bodyPr>
          <a:lstStyle/>
          <a:p>
            <a:endParaRPr lang="en-US" sz="2000" dirty="0"/>
          </a:p>
        </p:txBody>
      </p:sp>
      <p:sp>
        <p:nvSpPr>
          <p:cNvPr id="3" name="Rectangle 2"/>
          <p:cNvSpPr/>
          <p:nvPr/>
        </p:nvSpPr>
        <p:spPr>
          <a:xfrm>
            <a:off x="467958" y="2557458"/>
            <a:ext cx="11053482" cy="830997"/>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conditional instability </a:t>
            </a:r>
            <a:r>
              <a:rPr lang="en-US" sz="2400" dirty="0">
                <a:latin typeface="Times New Roman" panose="02020603050405020304" pitchFamily="18" charset="0"/>
                <a:cs typeface="Times New Roman" panose="02020603050405020304" pitchFamily="18" charset="0"/>
              </a:rPr>
              <a:t>exists whenever the environmental lapse rate is between the dry and moist adiabatic rates</a:t>
            </a:r>
          </a:p>
        </p:txBody>
      </p:sp>
      <p:sp>
        <p:nvSpPr>
          <p:cNvPr id="4" name="Rectangle 3"/>
          <p:cNvSpPr/>
          <p:nvPr/>
        </p:nvSpPr>
        <p:spPr>
          <a:xfrm>
            <a:off x="418011" y="3519763"/>
            <a:ext cx="11773989" cy="2677656"/>
          </a:xfrm>
          <a:prstGeom prst="rect">
            <a:avLst/>
          </a:prstGeom>
        </p:spPr>
        <p:txBody>
          <a:bodyPr wrap="square">
            <a:spAutoFit/>
          </a:bodyPr>
          <a:lstStyle/>
          <a:p>
            <a:pPr marL="285750" indent="-285750">
              <a:buFont typeface="Wingdings" panose="05000000000000000000" pitchFamily="2" charset="2"/>
              <a:buChar char="v"/>
            </a:pPr>
            <a:r>
              <a:rPr lang="en-US" dirty="0"/>
              <a:t> </a:t>
            </a:r>
            <a:r>
              <a:rPr lang="en-US" sz="2400" b="1" u="sng" dirty="0">
                <a:latin typeface="Times New Roman" panose="02020603050405020304" pitchFamily="18" charset="0"/>
                <a:cs typeface="Times New Roman" panose="02020603050405020304" pitchFamily="18" charset="0"/>
              </a:rPr>
              <a:t>Static  Stability :  </a:t>
            </a:r>
          </a:p>
          <a:p>
            <a:r>
              <a:rPr lang="en-US" sz="2400" dirty="0">
                <a:latin typeface="Times New Roman" panose="02020603050405020304" pitchFamily="18" charset="0"/>
                <a:cs typeface="Times New Roman" panose="02020603050405020304" pitchFamily="18" charset="0"/>
              </a:rPr>
              <a:t>the word “static” means “ having no motion “ this type of stability does not  depend on wind . air is statically unstable when less– dense air the flow responds to this instability by supporting convective circulations such as thermals that allow buoyant air to rise  to the top of the unstable layer , thereby stabilizing the </a:t>
            </a:r>
            <a:r>
              <a:rPr lang="en-US" sz="2400" dirty="0" err="1">
                <a:latin typeface="Times New Roman" panose="02020603050405020304" pitchFamily="18" charset="0"/>
                <a:cs typeface="Times New Roman" panose="02020603050405020304" pitchFamily="18" charset="0"/>
              </a:rPr>
              <a:t>the</a:t>
            </a:r>
            <a:r>
              <a:rPr lang="en-US" sz="2400" dirty="0">
                <a:latin typeface="Times New Roman" panose="02020603050405020304" pitchFamily="18" charset="0"/>
                <a:cs typeface="Times New Roman" panose="02020603050405020304" pitchFamily="18" charset="0"/>
              </a:rPr>
              <a:t> fluid . thermals also  need  some  trigger  mechanism  to  get  them  started . in  the  real  boundary  layer , there are so many triggers ( hills , </a:t>
            </a:r>
            <a:r>
              <a:rPr lang="en-US" sz="2400" dirty="0" err="1">
                <a:latin typeface="Times New Roman" panose="02020603050405020304" pitchFamily="18" charset="0"/>
                <a:cs typeface="Times New Roman" panose="02020603050405020304" pitchFamily="18" charset="0"/>
              </a:rPr>
              <a:t>buildinings</a:t>
            </a:r>
            <a:r>
              <a:rPr lang="en-US" sz="2400" dirty="0">
                <a:latin typeface="Times New Roman" panose="02020603050405020304" pitchFamily="18" charset="0"/>
                <a:cs typeface="Times New Roman" panose="02020603050405020304" pitchFamily="18" charset="0"/>
              </a:rPr>
              <a:t> , trees , dark fields, or other  perturbations  to the mean  flow ) . </a:t>
            </a:r>
          </a:p>
        </p:txBody>
      </p:sp>
      <p:sp>
        <p:nvSpPr>
          <p:cNvPr id="6" name="Rectangle 5"/>
          <p:cNvSpPr/>
          <p:nvPr/>
        </p:nvSpPr>
        <p:spPr>
          <a:xfrm>
            <a:off x="535577" y="1609732"/>
            <a:ext cx="10868297" cy="830997"/>
          </a:xfrm>
          <a:prstGeom prst="rect">
            <a:avLst/>
          </a:prstGeom>
        </p:spPr>
        <p:txBody>
          <a:bodyPr wrap="square">
            <a:spAutoFit/>
          </a:bodyPr>
          <a:lstStyle/>
          <a:p>
            <a:r>
              <a:rPr lang="en-US" sz="2400" b="1" u="sng" dirty="0">
                <a:latin typeface="Times New Roman" panose="02020603050405020304" pitchFamily="18" charset="0"/>
                <a:cs typeface="Times New Roman" panose="02020603050405020304" pitchFamily="18" charset="0"/>
              </a:rPr>
              <a:t>conditional instability means </a:t>
            </a:r>
            <a:r>
              <a:rPr lang="en-US" sz="2400" dirty="0">
                <a:latin typeface="Times New Roman" panose="02020603050405020304" pitchFamily="18" charset="0"/>
                <a:cs typeface="Times New Roman" panose="02020603050405020304" pitchFamily="18" charset="0"/>
              </a:rPr>
              <a:t>that, if unsaturated stable air is somehow lifted to a level where it becomes saturated, </a:t>
            </a:r>
            <a:r>
              <a:rPr lang="en-US" sz="2400" dirty="0" smtClean="0">
                <a:latin typeface="Times New Roman" panose="02020603050405020304" pitchFamily="18" charset="0"/>
                <a:cs typeface="Times New Roman" panose="02020603050405020304" pitchFamily="18" charset="0"/>
              </a:rPr>
              <a:t>instability</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603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446" y="225137"/>
            <a:ext cx="11639005" cy="1200329"/>
          </a:xfrm>
          <a:prstGeom prst="rect">
            <a:avLst/>
          </a:prstGeom>
        </p:spPr>
        <p:txBody>
          <a:bodyPr wrap="square">
            <a:spAutoFit/>
          </a:bodyPr>
          <a:lstStyle/>
          <a:p>
            <a:pPr marL="342900" indent="-342900">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a:t>
            </a:r>
            <a:r>
              <a:rPr lang="en-US" sz="2400" b="1" u="sng" dirty="0">
                <a:latin typeface="Times New Roman" panose="02020603050405020304" pitchFamily="18" charset="0"/>
                <a:cs typeface="Times New Roman" panose="02020603050405020304" pitchFamily="18" charset="0"/>
              </a:rPr>
              <a:t>Dynamic Stability : </a:t>
            </a:r>
            <a:r>
              <a:rPr lang="en-US" sz="2400" dirty="0">
                <a:latin typeface="Times New Roman" panose="02020603050405020304" pitchFamily="18" charset="0"/>
                <a:cs typeface="Times New Roman" panose="02020603050405020304" pitchFamily="18" charset="0"/>
              </a:rPr>
              <a:t>The  word  “ dynamic “  refers  to  motion , hence  , dynamic stability  depends  in  part  on  the winds . even if  the  air  is  statically stable , wind  shears  may  be  able  to  generate  turbulence  dynamically . </a:t>
            </a:r>
          </a:p>
        </p:txBody>
      </p:sp>
      <p:sp>
        <p:nvSpPr>
          <p:cNvPr id="5" name="Rectangle 4"/>
          <p:cNvSpPr/>
          <p:nvPr/>
        </p:nvSpPr>
        <p:spPr>
          <a:xfrm>
            <a:off x="391885" y="2561593"/>
            <a:ext cx="11547566" cy="1569660"/>
          </a:xfrm>
          <a:prstGeom prst="rect">
            <a:avLst/>
          </a:prstGeom>
        </p:spPr>
        <p:txBody>
          <a:bodyPr wrap="square">
            <a:spAutoFit/>
          </a:bodyPr>
          <a:lstStyle/>
          <a:p>
            <a:pPr marL="342900" indent="-342900">
              <a:buFont typeface="Wingdings" panose="05000000000000000000" pitchFamily="2" charset="2"/>
              <a:buChar char="v"/>
            </a:pPr>
            <a:r>
              <a:rPr lang="en-US" sz="2400" b="1" u="sng" dirty="0" smtClean="0">
                <a:latin typeface="Times New Roman" panose="02020603050405020304" pitchFamily="18" charset="0"/>
                <a:cs typeface="Times New Roman" panose="02020603050405020304" pitchFamily="18" charset="0"/>
              </a:rPr>
              <a:t>clear </a:t>
            </a:r>
            <a:r>
              <a:rPr lang="en-US" sz="2400" b="1" u="sng" dirty="0">
                <a:latin typeface="Times New Roman" panose="02020603050405020304" pitchFamily="18" charset="0"/>
                <a:cs typeface="Times New Roman" panose="02020603050405020304" pitchFamily="18" charset="0"/>
              </a:rPr>
              <a:t>air turbulence ( CAT ) </a:t>
            </a:r>
            <a:r>
              <a:rPr lang="en-US" sz="2400" dirty="0" smtClean="0">
                <a:latin typeface="Times New Roman" panose="02020603050405020304" pitchFamily="18" charset="0"/>
                <a:cs typeface="Times New Roman" panose="02020603050405020304" pitchFamily="18" charset="0"/>
              </a:rPr>
              <a:t>, often  </a:t>
            </a:r>
            <a:r>
              <a:rPr lang="en-US" sz="2400" dirty="0">
                <a:latin typeface="Times New Roman" panose="02020603050405020304" pitchFamily="18" charset="0"/>
                <a:cs typeface="Times New Roman" panose="02020603050405020304" pitchFamily="18" charset="0"/>
              </a:rPr>
              <a:t>occur above  and below  strong wind  jet , such  as  the  nocturnal  jet  and  the planetary – scale  jet  stream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these regions of CAT have large horizontal extent ( hundreds  of  kilometers  in  some  cases ) , but  usually  limited  vertical  extent ( tens  to  hundreds of  meters ). </a:t>
            </a:r>
          </a:p>
        </p:txBody>
      </p:sp>
      <p:sp>
        <p:nvSpPr>
          <p:cNvPr id="8" name="Rectangle 7"/>
          <p:cNvSpPr/>
          <p:nvPr/>
        </p:nvSpPr>
        <p:spPr>
          <a:xfrm>
            <a:off x="391885" y="1425466"/>
            <a:ext cx="11580221" cy="830997"/>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static  instability  , combined  with  the  continued  dynamic  instability , causes  each  wave to  become  turbulent .</a:t>
            </a:r>
          </a:p>
        </p:txBody>
      </p:sp>
      <p:sp>
        <p:nvSpPr>
          <p:cNvPr id="2" name="Rectangle 1"/>
          <p:cNvSpPr/>
          <p:nvPr/>
        </p:nvSpPr>
        <p:spPr>
          <a:xfrm>
            <a:off x="300446" y="4283818"/>
            <a:ext cx="11743508" cy="1200329"/>
          </a:xfrm>
          <a:prstGeom prst="rect">
            <a:avLst/>
          </a:prstGeom>
        </p:spPr>
        <p:txBody>
          <a:bodyPr wrap="square">
            <a:spAutoFit/>
          </a:bodyPr>
          <a:lstStyle/>
          <a:p>
            <a:pPr marL="342900" indent="-342900">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Temperature inversions produce very stable atmospheric conditions in which mixing is greatly reduced. </a:t>
            </a:r>
            <a:endParaRPr lang="en-US"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endParaRPr lang="en-US" sz="2400" dirty="0">
              <a:latin typeface="Times New Roman" panose="02020603050405020304" pitchFamily="18" charset="0"/>
              <a:cs typeface="Times New Roman" panose="02020603050405020304" pitchFamily="18" charset="0"/>
            </a:endParaRPr>
          </a:p>
        </p:txBody>
      </p:sp>
      <p:sp>
        <p:nvSpPr>
          <p:cNvPr id="6" name="Rectangle 5"/>
          <p:cNvSpPr/>
          <p:nvPr/>
        </p:nvSpPr>
        <p:spPr>
          <a:xfrm>
            <a:off x="391885" y="5265127"/>
            <a:ext cx="11132820" cy="830997"/>
          </a:xfrm>
          <a:prstGeom prst="rect">
            <a:avLst/>
          </a:prstGeom>
        </p:spPr>
        <p:txBody>
          <a:bodyPr wrap="square">
            <a:spAutoFit/>
          </a:bodyPr>
          <a:lstStyle/>
          <a:p>
            <a:pPr marL="285750" indent="-285750">
              <a:buFont typeface="Wingdings" panose="05000000000000000000" pitchFamily="2" charset="2"/>
              <a:buChar char="v"/>
            </a:pPr>
            <a:r>
              <a:rPr lang="en-US" dirty="0" smtClean="0"/>
              <a:t> </a:t>
            </a:r>
            <a:r>
              <a:rPr lang="en-US" sz="2400" dirty="0" smtClean="0">
                <a:latin typeface="Times New Roman" panose="02020603050405020304" pitchFamily="18" charset="0"/>
                <a:cs typeface="Times New Roman" panose="02020603050405020304" pitchFamily="18" charset="0"/>
              </a:rPr>
              <a:t>When an inversion exists near the ground, stratus, fog, haze, and pollutants are all kept close to the surface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0429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6388" y="579180"/>
            <a:ext cx="10424161" cy="3416320"/>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1- What is  an  adiabatic  process?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2- </a:t>
            </a:r>
            <a:r>
              <a:rPr lang="en-US" sz="2400" dirty="0">
                <a:latin typeface="Times New Roman" panose="02020603050405020304" pitchFamily="18" charset="0"/>
                <a:cs typeface="Times New Roman" panose="02020603050405020304" pitchFamily="18" charset="0"/>
              </a:rPr>
              <a:t>How  would  one  normally  obtain the  environmental  lapse  rate ?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3- </a:t>
            </a:r>
            <a:r>
              <a:rPr lang="en-US" sz="2400" dirty="0">
                <a:latin typeface="Times New Roman" panose="02020603050405020304" pitchFamily="18" charset="0"/>
                <a:cs typeface="Times New Roman" panose="02020603050405020304" pitchFamily="18" charset="0"/>
              </a:rPr>
              <a:t>Why  are  the  moist  and  dry  adiabatic  rates  of  cooling  different?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4- </a:t>
            </a:r>
            <a:r>
              <a:rPr lang="en-US" sz="2400" dirty="0">
                <a:latin typeface="Times New Roman" panose="02020603050405020304" pitchFamily="18" charset="0"/>
                <a:cs typeface="Times New Roman" panose="02020603050405020304" pitchFamily="18" charset="0"/>
              </a:rPr>
              <a:t>How  can  the  atmosphere  be  made  more  stable ? more  unstable ?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5- </a:t>
            </a:r>
            <a:r>
              <a:rPr lang="en-US" sz="2400" dirty="0">
                <a:latin typeface="Times New Roman" panose="02020603050405020304" pitchFamily="18" charset="0"/>
                <a:cs typeface="Times New Roman" panose="02020603050405020304" pitchFamily="18" charset="0"/>
              </a:rPr>
              <a:t>If  the  atmosphere  is  conditionally  unstable , what  does  this  mean ? what  condition is  necessary  to  bring  on  instability ?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7- </a:t>
            </a:r>
            <a:r>
              <a:rPr lang="en-US" sz="2400" dirty="0">
                <a:latin typeface="Times New Roman" panose="02020603050405020304" pitchFamily="18" charset="0"/>
                <a:cs typeface="Times New Roman" panose="02020603050405020304" pitchFamily="18" charset="0"/>
              </a:rPr>
              <a:t>Why  are  cumulus  clouds  more  frequently  observed  during  the  afternoon </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8- What  type of  cloud would  you  most  likely  expect to  see  in  a  stable  atmosphere ? in  an  unstable  atmosphere .</a:t>
            </a:r>
          </a:p>
        </p:txBody>
      </p:sp>
      <p:sp>
        <p:nvSpPr>
          <p:cNvPr id="2" name="Rectangle 1"/>
          <p:cNvSpPr/>
          <p:nvPr/>
        </p:nvSpPr>
        <p:spPr>
          <a:xfrm>
            <a:off x="496388" y="3995500"/>
            <a:ext cx="11025052" cy="1846659"/>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9- </a:t>
            </a:r>
            <a:r>
              <a:rPr lang="en-US" sz="2400" dirty="0">
                <a:latin typeface="Times New Roman" panose="02020603050405020304" pitchFamily="18" charset="0"/>
                <a:cs typeface="Times New Roman" panose="02020603050405020304" pitchFamily="18" charset="0"/>
              </a:rPr>
              <a:t>Where  would  you  expect  the  moist  adiabatic  rate  to  be  greater  in  the  tropics  or  near  the  north pole ? explain  why</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10- </a:t>
            </a:r>
            <a:r>
              <a:rPr lang="en-US" sz="2400" dirty="0">
                <a:latin typeface="Times New Roman" panose="02020603050405020304" pitchFamily="18" charset="0"/>
                <a:cs typeface="Times New Roman" panose="02020603050405020304" pitchFamily="18" charset="0"/>
              </a:rPr>
              <a:t>What  changes  in  weather  conditions  near  the  earth’s surface  are  needed  to  transform  an  absolutely  stable  atmosphere  in to  absolutely  unstable  atmosphere ?  </a:t>
            </a:r>
          </a:p>
          <a:p>
            <a:r>
              <a:rPr lang="en-US" dirty="0"/>
              <a:t> </a:t>
            </a:r>
          </a:p>
        </p:txBody>
      </p:sp>
    </p:spTree>
    <p:extLst>
      <p:ext uri="{BB962C8B-B14F-4D97-AF65-F5344CB8AC3E}">
        <p14:creationId xmlns:p14="http://schemas.microsoft.com/office/powerpoint/2010/main" val="2103823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481</TotalTime>
  <Words>603</Words>
  <Application>Microsoft Office PowerPoint</Application>
  <PresentationFormat>Widescreen</PresentationFormat>
  <Paragraphs>31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23</cp:revision>
  <dcterms:created xsi:type="dcterms:W3CDTF">2018-12-17T08:12:13Z</dcterms:created>
  <dcterms:modified xsi:type="dcterms:W3CDTF">2018-12-17T22:21:03Z</dcterms:modified>
</cp:coreProperties>
</file>