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6" r:id="rId2"/>
    <p:sldId id="267" r:id="rId3"/>
    <p:sldId id="257" r:id="rId4"/>
    <p:sldId id="258" r:id="rId5"/>
    <p:sldId id="262" r:id="rId6"/>
    <p:sldId id="263" r:id="rId7"/>
    <p:sldId id="264"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1310" y="-91"/>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8C62DC-CFAC-4377-8715-1834454AF2EE}" type="datetimeFigureOut">
              <a:rPr lang="en-US" smtClean="0"/>
              <a:t>12/17/2018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635B6F-C234-4404-A327-AC50912425C3}" type="slidenum">
              <a:rPr lang="en-US" smtClean="0"/>
              <a:t>‹#›</a:t>
            </a:fld>
            <a:endParaRPr lang="en-US"/>
          </a:p>
        </p:txBody>
      </p:sp>
    </p:spTree>
    <p:extLst>
      <p:ext uri="{BB962C8B-B14F-4D97-AF65-F5344CB8AC3E}">
        <p14:creationId xmlns:p14="http://schemas.microsoft.com/office/powerpoint/2010/main" val="297845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85">
              <a:defRPr sz="1100">
                <a:solidFill>
                  <a:schemeClr val="tx1"/>
                </a:solidFill>
                <a:latin typeface="Arial" charset="0"/>
              </a:defRPr>
            </a:lvl1pPr>
            <a:lvl2pPr marL="702756" indent="-270291" defTabSz="914485">
              <a:defRPr sz="1100">
                <a:solidFill>
                  <a:schemeClr val="tx1"/>
                </a:solidFill>
                <a:latin typeface="Arial" charset="0"/>
              </a:defRPr>
            </a:lvl2pPr>
            <a:lvl3pPr marL="1081164" indent="-216233" defTabSz="914485">
              <a:defRPr sz="1100">
                <a:solidFill>
                  <a:schemeClr val="tx1"/>
                </a:solidFill>
                <a:latin typeface="Arial" charset="0"/>
              </a:defRPr>
            </a:lvl3pPr>
            <a:lvl4pPr marL="1513629" indent="-216233" defTabSz="914485">
              <a:defRPr sz="1100">
                <a:solidFill>
                  <a:schemeClr val="tx1"/>
                </a:solidFill>
                <a:latin typeface="Arial" charset="0"/>
              </a:defRPr>
            </a:lvl4pPr>
            <a:lvl5pPr marL="1946095" indent="-216233" defTabSz="914485">
              <a:defRPr sz="1100">
                <a:solidFill>
                  <a:schemeClr val="tx1"/>
                </a:solidFill>
                <a:latin typeface="Arial" charset="0"/>
              </a:defRPr>
            </a:lvl5pPr>
            <a:lvl6pPr marL="2378560" indent="-216233" defTabSz="914485" eaLnBrk="0" fontAlgn="base" hangingPunct="0">
              <a:spcBef>
                <a:spcPct val="30000"/>
              </a:spcBef>
              <a:spcAft>
                <a:spcPct val="0"/>
              </a:spcAft>
              <a:defRPr sz="1100">
                <a:solidFill>
                  <a:schemeClr val="tx1"/>
                </a:solidFill>
                <a:latin typeface="Arial" charset="0"/>
              </a:defRPr>
            </a:lvl6pPr>
            <a:lvl7pPr marL="2811026" indent="-216233" defTabSz="914485" eaLnBrk="0" fontAlgn="base" hangingPunct="0">
              <a:spcBef>
                <a:spcPct val="30000"/>
              </a:spcBef>
              <a:spcAft>
                <a:spcPct val="0"/>
              </a:spcAft>
              <a:defRPr sz="1100">
                <a:solidFill>
                  <a:schemeClr val="tx1"/>
                </a:solidFill>
                <a:latin typeface="Arial" charset="0"/>
              </a:defRPr>
            </a:lvl7pPr>
            <a:lvl8pPr marL="3243491" indent="-216233" defTabSz="914485" eaLnBrk="0" fontAlgn="base" hangingPunct="0">
              <a:spcBef>
                <a:spcPct val="30000"/>
              </a:spcBef>
              <a:spcAft>
                <a:spcPct val="0"/>
              </a:spcAft>
              <a:defRPr sz="1100">
                <a:solidFill>
                  <a:schemeClr val="tx1"/>
                </a:solidFill>
                <a:latin typeface="Arial" charset="0"/>
              </a:defRPr>
            </a:lvl8pPr>
            <a:lvl9pPr marL="3675957" indent="-216233" defTabSz="914485" eaLnBrk="0" fontAlgn="base" hangingPunct="0">
              <a:spcBef>
                <a:spcPct val="30000"/>
              </a:spcBef>
              <a:spcAft>
                <a:spcPct val="0"/>
              </a:spcAft>
              <a:defRPr sz="1100">
                <a:solidFill>
                  <a:schemeClr val="tx1"/>
                </a:solidFill>
                <a:latin typeface="Arial" charset="0"/>
              </a:defRPr>
            </a:lvl9pPr>
          </a:lstStyle>
          <a:p>
            <a:fld id="{2751DF01-48BB-4663-83ED-8F0FB00B6DD2}" type="slidenum">
              <a:rPr lang="en-US" altLang="en-US" sz="1200">
                <a:solidFill>
                  <a:prstClr val="black"/>
                </a:solidFill>
              </a:rPr>
              <a:pPr/>
              <a:t>6</a:t>
            </a:fld>
            <a:endParaRPr lang="en-US" altLang="en-US" sz="1200">
              <a:solidFill>
                <a:prstClr val="black"/>
              </a:solidFill>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xfrm>
            <a:off x="913805" y="4343704"/>
            <a:ext cx="5030391" cy="411389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8C6D8F-49BC-4519-BC69-B926A399E747}" type="datetimeFigureOut">
              <a:rPr lang="en-US" smtClean="0"/>
              <a:t>12/17/2018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B2E37-657C-4EC4-9827-64C616AF64B7}" type="slidenum">
              <a:rPr lang="en-US" smtClean="0"/>
              <a:t>‹#›</a:t>
            </a:fld>
            <a:endParaRPr lang="en-US"/>
          </a:p>
        </p:txBody>
      </p:sp>
    </p:spTree>
    <p:extLst>
      <p:ext uri="{BB962C8B-B14F-4D97-AF65-F5344CB8AC3E}">
        <p14:creationId xmlns:p14="http://schemas.microsoft.com/office/powerpoint/2010/main" val="1562868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8C6D8F-49BC-4519-BC69-B926A399E747}" type="datetimeFigureOut">
              <a:rPr lang="en-US" smtClean="0"/>
              <a:t>12/17/2018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B2E37-657C-4EC4-9827-64C616AF64B7}" type="slidenum">
              <a:rPr lang="en-US" smtClean="0"/>
              <a:t>‹#›</a:t>
            </a:fld>
            <a:endParaRPr lang="en-US"/>
          </a:p>
        </p:txBody>
      </p:sp>
    </p:spTree>
    <p:extLst>
      <p:ext uri="{BB962C8B-B14F-4D97-AF65-F5344CB8AC3E}">
        <p14:creationId xmlns:p14="http://schemas.microsoft.com/office/powerpoint/2010/main" val="1763805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8C6D8F-49BC-4519-BC69-B926A399E747}" type="datetimeFigureOut">
              <a:rPr lang="en-US" smtClean="0"/>
              <a:t>12/17/2018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B2E37-657C-4EC4-9827-64C616AF64B7}" type="slidenum">
              <a:rPr lang="en-US" smtClean="0"/>
              <a:t>‹#›</a:t>
            </a:fld>
            <a:endParaRPr lang="en-US"/>
          </a:p>
        </p:txBody>
      </p:sp>
    </p:spTree>
    <p:extLst>
      <p:ext uri="{BB962C8B-B14F-4D97-AF65-F5344CB8AC3E}">
        <p14:creationId xmlns:p14="http://schemas.microsoft.com/office/powerpoint/2010/main" val="3236109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8C6D8F-49BC-4519-BC69-B926A399E747}" type="datetimeFigureOut">
              <a:rPr lang="en-US" smtClean="0"/>
              <a:t>12/17/2018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B2E37-657C-4EC4-9827-64C616AF64B7}" type="slidenum">
              <a:rPr lang="en-US" smtClean="0"/>
              <a:t>‹#›</a:t>
            </a:fld>
            <a:endParaRPr lang="en-US"/>
          </a:p>
        </p:txBody>
      </p:sp>
    </p:spTree>
    <p:extLst>
      <p:ext uri="{BB962C8B-B14F-4D97-AF65-F5344CB8AC3E}">
        <p14:creationId xmlns:p14="http://schemas.microsoft.com/office/powerpoint/2010/main" val="3766852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8C6D8F-49BC-4519-BC69-B926A399E747}" type="datetimeFigureOut">
              <a:rPr lang="en-US" smtClean="0"/>
              <a:t>12/17/2018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B2E37-657C-4EC4-9827-64C616AF64B7}" type="slidenum">
              <a:rPr lang="en-US" smtClean="0"/>
              <a:t>‹#›</a:t>
            </a:fld>
            <a:endParaRPr lang="en-US"/>
          </a:p>
        </p:txBody>
      </p:sp>
    </p:spTree>
    <p:extLst>
      <p:ext uri="{BB962C8B-B14F-4D97-AF65-F5344CB8AC3E}">
        <p14:creationId xmlns:p14="http://schemas.microsoft.com/office/powerpoint/2010/main" val="1180494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8C6D8F-49BC-4519-BC69-B926A399E747}" type="datetimeFigureOut">
              <a:rPr lang="en-US" smtClean="0"/>
              <a:t>12/17/2018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B2E37-657C-4EC4-9827-64C616AF64B7}" type="slidenum">
              <a:rPr lang="en-US" smtClean="0"/>
              <a:t>‹#›</a:t>
            </a:fld>
            <a:endParaRPr lang="en-US"/>
          </a:p>
        </p:txBody>
      </p:sp>
    </p:spTree>
    <p:extLst>
      <p:ext uri="{BB962C8B-B14F-4D97-AF65-F5344CB8AC3E}">
        <p14:creationId xmlns:p14="http://schemas.microsoft.com/office/powerpoint/2010/main" val="1512112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8C6D8F-49BC-4519-BC69-B926A399E747}" type="datetimeFigureOut">
              <a:rPr lang="en-US" smtClean="0"/>
              <a:t>12/17/2018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B2E37-657C-4EC4-9827-64C616AF64B7}" type="slidenum">
              <a:rPr lang="en-US" smtClean="0"/>
              <a:t>‹#›</a:t>
            </a:fld>
            <a:endParaRPr lang="en-US"/>
          </a:p>
        </p:txBody>
      </p:sp>
    </p:spTree>
    <p:extLst>
      <p:ext uri="{BB962C8B-B14F-4D97-AF65-F5344CB8AC3E}">
        <p14:creationId xmlns:p14="http://schemas.microsoft.com/office/powerpoint/2010/main" val="2231553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8C6D8F-49BC-4519-BC69-B926A399E747}" type="datetimeFigureOut">
              <a:rPr lang="en-US" smtClean="0"/>
              <a:t>12/17/2018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B2E37-657C-4EC4-9827-64C616AF64B7}" type="slidenum">
              <a:rPr lang="en-US" smtClean="0"/>
              <a:t>‹#›</a:t>
            </a:fld>
            <a:endParaRPr lang="en-US"/>
          </a:p>
        </p:txBody>
      </p:sp>
    </p:spTree>
    <p:extLst>
      <p:ext uri="{BB962C8B-B14F-4D97-AF65-F5344CB8AC3E}">
        <p14:creationId xmlns:p14="http://schemas.microsoft.com/office/powerpoint/2010/main" val="4097870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8C6D8F-49BC-4519-BC69-B926A399E747}" type="datetimeFigureOut">
              <a:rPr lang="en-US" smtClean="0"/>
              <a:t>12/17/2018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B2E37-657C-4EC4-9827-64C616AF64B7}" type="slidenum">
              <a:rPr lang="en-US" smtClean="0"/>
              <a:t>‹#›</a:t>
            </a:fld>
            <a:endParaRPr lang="en-US"/>
          </a:p>
        </p:txBody>
      </p:sp>
    </p:spTree>
    <p:extLst>
      <p:ext uri="{BB962C8B-B14F-4D97-AF65-F5344CB8AC3E}">
        <p14:creationId xmlns:p14="http://schemas.microsoft.com/office/powerpoint/2010/main" val="1393818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8C6D8F-49BC-4519-BC69-B926A399E747}" type="datetimeFigureOut">
              <a:rPr lang="en-US" smtClean="0"/>
              <a:t>12/17/2018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B2E37-657C-4EC4-9827-64C616AF64B7}" type="slidenum">
              <a:rPr lang="en-US" smtClean="0"/>
              <a:t>‹#›</a:t>
            </a:fld>
            <a:endParaRPr lang="en-US"/>
          </a:p>
        </p:txBody>
      </p:sp>
    </p:spTree>
    <p:extLst>
      <p:ext uri="{BB962C8B-B14F-4D97-AF65-F5344CB8AC3E}">
        <p14:creationId xmlns:p14="http://schemas.microsoft.com/office/powerpoint/2010/main" val="829396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8C6D8F-49BC-4519-BC69-B926A399E747}" type="datetimeFigureOut">
              <a:rPr lang="en-US" smtClean="0"/>
              <a:t>12/17/2018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B2E37-657C-4EC4-9827-64C616AF64B7}" type="slidenum">
              <a:rPr lang="en-US" smtClean="0"/>
              <a:t>‹#›</a:t>
            </a:fld>
            <a:endParaRPr lang="en-US"/>
          </a:p>
        </p:txBody>
      </p:sp>
    </p:spTree>
    <p:extLst>
      <p:ext uri="{BB962C8B-B14F-4D97-AF65-F5344CB8AC3E}">
        <p14:creationId xmlns:p14="http://schemas.microsoft.com/office/powerpoint/2010/main" val="310028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8C6D8F-49BC-4519-BC69-B926A399E747}" type="datetimeFigureOut">
              <a:rPr lang="en-US" smtClean="0"/>
              <a:t>12/17/2018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B2E37-657C-4EC4-9827-64C616AF64B7}" type="slidenum">
              <a:rPr lang="en-US" smtClean="0"/>
              <a:t>‹#›</a:t>
            </a:fld>
            <a:endParaRPr lang="en-US"/>
          </a:p>
        </p:txBody>
      </p:sp>
    </p:spTree>
    <p:extLst>
      <p:ext uri="{BB962C8B-B14F-4D97-AF65-F5344CB8AC3E}">
        <p14:creationId xmlns:p14="http://schemas.microsoft.com/office/powerpoint/2010/main" val="169817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0"/>
          <p:cNvSpPr>
            <a:spLocks noChangeArrowheads="1"/>
          </p:cNvSpPr>
          <p:nvPr/>
        </p:nvSpPr>
        <p:spPr bwMode="auto">
          <a:xfrm>
            <a:off x="414357" y="36493"/>
            <a:ext cx="7867795" cy="954107"/>
          </a:xfrm>
          <a:prstGeom prst="rect">
            <a:avLst/>
          </a:prstGeom>
          <a:noFill/>
          <a:ln w="9525">
            <a:noFill/>
            <a:miter lim="800000"/>
            <a:headEnd/>
            <a:tailEnd/>
          </a:ln>
        </p:spPr>
        <p:txBody>
          <a:bodyPr wrap="none">
            <a:spAutoFit/>
          </a:bodyPr>
          <a:lstStyle/>
          <a:p>
            <a:pPr algn="ctr"/>
            <a:r>
              <a:rPr lang="en-US" altLang="en-US" sz="2800" b="1" dirty="0" smtClean="0">
                <a:latin typeface="Times New Roman" pitchFamily="18" charset="0"/>
              </a:rPr>
              <a:t>The Course of </a:t>
            </a:r>
          </a:p>
          <a:p>
            <a:pPr algn="ctr"/>
            <a:r>
              <a:rPr lang="en-US" altLang="en-US" sz="2800" b="1" dirty="0" smtClean="0">
                <a:latin typeface="Times New Roman" pitchFamily="18" charset="0"/>
              </a:rPr>
              <a:t>Meteorological </a:t>
            </a:r>
            <a:r>
              <a:rPr lang="en-US" altLang="en-US" sz="2800" b="1" dirty="0">
                <a:latin typeface="Times New Roman" pitchFamily="18" charset="0"/>
              </a:rPr>
              <a:t>Instrumentation and Observations</a:t>
            </a:r>
          </a:p>
        </p:txBody>
      </p:sp>
      <p:sp>
        <p:nvSpPr>
          <p:cNvPr id="10" name="Subtitle 2"/>
          <p:cNvSpPr txBox="1">
            <a:spLocks/>
          </p:cNvSpPr>
          <p:nvPr/>
        </p:nvSpPr>
        <p:spPr>
          <a:xfrm>
            <a:off x="1331640" y="4572000"/>
            <a:ext cx="6400800" cy="1752600"/>
          </a:xfrm>
          <a:prstGeom prst="rect">
            <a:avLst/>
          </a:prstGeom>
        </p:spPr>
        <p:txBody>
          <a:bodyPr vert="horz" lIns="91440" tIns="45720" rIns="91440" bIns="45720" rtlCol="0">
            <a:normAutofit fontScale="2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8000" dirty="0" smtClean="0">
                <a:latin typeface="Times New Roman" panose="02020603050405020304" pitchFamily="18" charset="0"/>
                <a:cs typeface="Times New Roman" panose="02020603050405020304" pitchFamily="18" charset="0"/>
              </a:rPr>
              <a:t>MUSTANSIRIYAH UNIVERSITY </a:t>
            </a:r>
            <a:endParaRPr lang="en-GB" sz="8000" dirty="0" smtClean="0">
              <a:latin typeface="Times New Roman" panose="02020603050405020304" pitchFamily="18" charset="0"/>
              <a:cs typeface="Times New Roman" panose="02020603050405020304" pitchFamily="18" charset="0"/>
            </a:endParaRPr>
          </a:p>
          <a:p>
            <a:pPr marL="0" indent="0" algn="ctr">
              <a:buNone/>
            </a:pPr>
            <a:r>
              <a:rPr lang="en-US" sz="8000" dirty="0" smtClean="0">
                <a:latin typeface="Times New Roman" panose="02020603050405020304" pitchFamily="18" charset="0"/>
                <a:cs typeface="Times New Roman" panose="02020603050405020304" pitchFamily="18" charset="0"/>
              </a:rPr>
              <a:t>COLLEGE OF SCIENCES</a:t>
            </a:r>
            <a:endParaRPr lang="en-GB" sz="8000" dirty="0" smtClean="0">
              <a:latin typeface="Times New Roman" panose="02020603050405020304" pitchFamily="18" charset="0"/>
              <a:cs typeface="Times New Roman" panose="02020603050405020304" pitchFamily="18" charset="0"/>
            </a:endParaRPr>
          </a:p>
          <a:p>
            <a:pPr marL="0" indent="0" algn="ctr">
              <a:buNone/>
            </a:pPr>
            <a:r>
              <a:rPr lang="en-US" sz="8000" dirty="0" smtClean="0">
                <a:latin typeface="Times New Roman" panose="02020603050405020304" pitchFamily="18" charset="0"/>
                <a:cs typeface="Times New Roman" panose="02020603050405020304" pitchFamily="18" charset="0"/>
              </a:rPr>
              <a:t>ATMOSPHERIC SCIENCES DEPARTMENT </a:t>
            </a:r>
            <a:endParaRPr lang="en-GB" sz="8000" dirty="0" smtClean="0">
              <a:latin typeface="Times New Roman" panose="02020603050405020304" pitchFamily="18" charset="0"/>
              <a:cs typeface="Times New Roman" panose="02020603050405020304" pitchFamily="18" charset="0"/>
            </a:endParaRPr>
          </a:p>
          <a:p>
            <a:pPr marL="0" indent="0" algn="ctr">
              <a:buNone/>
            </a:pPr>
            <a:r>
              <a:rPr lang="en-US" sz="8000" b="1" dirty="0" smtClean="0">
                <a:latin typeface="Times New Roman" panose="02020603050405020304" pitchFamily="18" charset="0"/>
                <a:cs typeface="Times New Roman" panose="02020603050405020304" pitchFamily="18" charset="0"/>
              </a:rPr>
              <a:t>2018-2019 </a:t>
            </a:r>
            <a:endParaRPr lang="en-GB" sz="8000" b="1" dirty="0" smtClean="0">
              <a:latin typeface="Times New Roman" panose="02020603050405020304" pitchFamily="18" charset="0"/>
              <a:cs typeface="Times New Roman" panose="02020603050405020304" pitchFamily="18" charset="0"/>
            </a:endParaRPr>
          </a:p>
          <a:p>
            <a:pPr marL="0" indent="0" algn="ctr">
              <a:buNone/>
            </a:pPr>
            <a:r>
              <a:rPr lang="en-US" sz="8000" dirty="0" smtClean="0">
                <a:latin typeface="Times New Roman" panose="02020603050405020304" pitchFamily="18" charset="0"/>
                <a:cs typeface="Times New Roman" panose="02020603050405020304" pitchFamily="18" charset="0"/>
              </a:rPr>
              <a:t>Dr. </a:t>
            </a:r>
            <a:r>
              <a:rPr lang="en-US" sz="8000" dirty="0" err="1" smtClean="0">
                <a:latin typeface="Times New Roman" panose="02020603050405020304" pitchFamily="18" charset="0"/>
                <a:cs typeface="Times New Roman" panose="02020603050405020304" pitchFamily="18" charset="0"/>
              </a:rPr>
              <a:t>Sama</a:t>
            </a:r>
            <a:r>
              <a:rPr lang="en-US" sz="8000" dirty="0" smtClean="0">
                <a:latin typeface="Times New Roman" panose="02020603050405020304" pitchFamily="18" charset="0"/>
                <a:cs typeface="Times New Roman" panose="02020603050405020304" pitchFamily="18" charset="0"/>
              </a:rPr>
              <a:t> Khalid Mohammed</a:t>
            </a:r>
            <a:endParaRPr lang="en-GB" sz="8000" dirty="0" smtClean="0">
              <a:latin typeface="Times New Roman" panose="02020603050405020304" pitchFamily="18" charset="0"/>
              <a:cs typeface="Times New Roman" panose="02020603050405020304" pitchFamily="18" charset="0"/>
            </a:endParaRPr>
          </a:p>
          <a:p>
            <a:pPr marL="0" indent="0" algn="ctr">
              <a:buNone/>
            </a:pPr>
            <a:r>
              <a:rPr lang="en-US" sz="8000" b="1" cap="small" dirty="0" smtClean="0">
                <a:latin typeface="Times New Roman" panose="02020603050405020304" pitchFamily="18" charset="0"/>
                <a:cs typeface="Times New Roman" panose="02020603050405020304" pitchFamily="18" charset="0"/>
              </a:rPr>
              <a:t>SECOND STAGE </a:t>
            </a:r>
          </a:p>
          <a:p>
            <a:pPr marL="0" indent="0" algn="ctr">
              <a:buNone/>
            </a:pPr>
            <a:endParaRPr lang="en-GB" sz="8000" b="1" cap="small" dirty="0" smtClean="0">
              <a:latin typeface="Times New Roman" panose="02020603050405020304" pitchFamily="18" charset="0"/>
              <a:cs typeface="Times New Roman" panose="02020603050405020304" pitchFamily="18" charset="0"/>
            </a:endParaRPr>
          </a:p>
          <a:p>
            <a:pPr marL="0" indent="0" algn="ctr">
              <a:buNone/>
            </a:pPr>
            <a:endParaRPr lang="en-GB" dirty="0"/>
          </a:p>
        </p:txBody>
      </p:sp>
      <p:pic>
        <p:nvPicPr>
          <p:cNvPr id="11" name="Picture 2" descr="GOS-fullsiz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0165" y="1305120"/>
            <a:ext cx="5423750" cy="31381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27262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22425" y="365125"/>
            <a:ext cx="7521575" cy="549275"/>
          </a:xfrm>
        </p:spPr>
        <p:txBody>
          <a:bodyPr>
            <a:normAutofit fontScale="90000"/>
          </a:bodyPr>
          <a:lstStyle/>
          <a:p>
            <a:r>
              <a:rPr lang="en-US" dirty="0" smtClean="0">
                <a:solidFill>
                  <a:srgbClr val="00B0F0"/>
                </a:solidFill>
              </a:rPr>
              <a:t>Welcome Students!  </a:t>
            </a:r>
            <a:r>
              <a:rPr lang="en-US" dirty="0" smtClean="0">
                <a:solidFill>
                  <a:srgbClr val="00B0F0"/>
                </a:solidFill>
                <a:sym typeface="Wingdings" panose="05000000000000000000" pitchFamily="2" charset="2"/>
              </a:rPr>
              <a:t> </a:t>
            </a:r>
            <a:endParaRPr lang="en-GB" dirty="0">
              <a:solidFill>
                <a:srgbClr val="00B0F0"/>
              </a:solidFill>
            </a:endParaRPr>
          </a:p>
        </p:txBody>
      </p:sp>
      <p:sp>
        <p:nvSpPr>
          <p:cNvPr id="5" name="Title 1"/>
          <p:cNvSpPr txBox="1">
            <a:spLocks/>
          </p:cNvSpPr>
          <p:nvPr/>
        </p:nvSpPr>
        <p:spPr>
          <a:xfrm>
            <a:off x="838200" y="1219200"/>
            <a:ext cx="7520940" cy="5486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ctr"/>
            <a:r>
              <a:rPr lang="en-US" dirty="0" smtClean="0"/>
              <a:t>To LECTURE </a:t>
            </a:r>
            <a:r>
              <a:rPr lang="en-US" dirty="0" smtClean="0"/>
              <a:t>FIVE-part2</a:t>
            </a:r>
            <a:endParaRPr lang="en-GB" dirty="0"/>
          </a:p>
        </p:txBody>
      </p:sp>
      <p:sp>
        <p:nvSpPr>
          <p:cNvPr id="6" name="Rectangle 5"/>
          <p:cNvSpPr/>
          <p:nvPr/>
        </p:nvSpPr>
        <p:spPr>
          <a:xfrm>
            <a:off x="26670" y="1676400"/>
            <a:ext cx="9117330" cy="523220"/>
          </a:xfrm>
          <a:prstGeom prst="rect">
            <a:avLst/>
          </a:prstGeom>
        </p:spPr>
        <p:txBody>
          <a:bodyPr wrap="square">
            <a:spAutoFit/>
          </a:bodyPr>
          <a:lstStyle/>
          <a:p>
            <a:pPr algn="ctr"/>
            <a:r>
              <a:rPr lang="en-US" sz="2800" b="1" cap="all" dirty="0">
                <a:latin typeface="+mj-lt"/>
                <a:ea typeface="+mj-ea"/>
                <a:cs typeface="+mj-cs"/>
              </a:rPr>
              <a:t>Cloud Measurement</a:t>
            </a:r>
          </a:p>
        </p:txBody>
      </p:sp>
      <p:sp>
        <p:nvSpPr>
          <p:cNvPr id="7" name="AutoShape 2" descr="Image result for Principle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4" descr="page0010"/>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7566" y="2381250"/>
            <a:ext cx="4342207" cy="2419350"/>
          </a:xfrm>
          <a:prstGeom prst="rect">
            <a:avLst/>
          </a:prstGeom>
        </p:spPr>
      </p:pic>
    </p:spTree>
    <p:extLst>
      <p:ext uri="{BB962C8B-B14F-4D97-AF65-F5344CB8AC3E}">
        <p14:creationId xmlns:p14="http://schemas.microsoft.com/office/powerpoint/2010/main" val="3598208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9"/>
          <p:cNvSpPr>
            <a:spLocks noChangeArrowheads="1"/>
          </p:cNvSpPr>
          <p:nvPr/>
        </p:nvSpPr>
        <p:spPr bwMode="auto">
          <a:xfrm>
            <a:off x="0" y="0"/>
            <a:ext cx="6302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fontAlgn="base" hangingPunct="1">
              <a:spcBef>
                <a:spcPct val="0"/>
              </a:spcBef>
              <a:spcAft>
                <a:spcPct val="0"/>
              </a:spcAft>
              <a:defRPr/>
            </a:pPr>
            <a:r>
              <a:rPr lang="en-US" altLang="en-US" b="1" dirty="0" smtClean="0">
                <a:solidFill>
                  <a:srgbClr val="000000"/>
                </a:solidFill>
                <a:latin typeface="Times New Roman" pitchFamily="18" charset="0"/>
                <a:cs typeface="Times New Roman" pitchFamily="18" charset="0"/>
              </a:rPr>
              <a:t>FSSP (forward scattering spectrometer probe) </a:t>
            </a:r>
          </a:p>
        </p:txBody>
      </p:sp>
      <p:sp>
        <p:nvSpPr>
          <p:cNvPr id="29699" name="Rectangle 21"/>
          <p:cNvSpPr>
            <a:spLocks noChangeArrowheads="1"/>
          </p:cNvSpPr>
          <p:nvPr/>
        </p:nvSpPr>
        <p:spPr bwMode="auto">
          <a:xfrm>
            <a:off x="0" y="487362"/>
            <a:ext cx="9144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just" eaLnBrk="1" fontAlgn="base" hangingPunct="1">
              <a:spcBef>
                <a:spcPct val="0"/>
              </a:spcBef>
              <a:spcAft>
                <a:spcPct val="0"/>
              </a:spcAft>
              <a:defRPr/>
            </a:pPr>
            <a:r>
              <a:rPr lang="en-US" altLang="en-US" dirty="0" smtClean="0">
                <a:solidFill>
                  <a:srgbClr val="000000"/>
                </a:solidFill>
                <a:latin typeface="Times New Roman" pitchFamily="18" charset="0"/>
                <a:cs typeface="Times New Roman" pitchFamily="18" charset="0"/>
              </a:rPr>
              <a:t>The FSSP is of the general class of instruments called </a:t>
            </a:r>
            <a:r>
              <a:rPr lang="en-US" altLang="en-US" dirty="0" smtClean="0">
                <a:solidFill>
                  <a:srgbClr val="000000"/>
                </a:solidFill>
                <a:latin typeface="Times New Roman" pitchFamily="18" charset="0"/>
                <a:cs typeface="Times New Roman" pitchFamily="18" charset="0"/>
              </a:rPr>
              <a:t>optical particle </a:t>
            </a:r>
            <a:r>
              <a:rPr lang="en-US" altLang="en-US" dirty="0" smtClean="0">
                <a:solidFill>
                  <a:srgbClr val="000000"/>
                </a:solidFill>
                <a:latin typeface="Times New Roman" pitchFamily="18" charset="0"/>
                <a:cs typeface="Times New Roman" pitchFamily="18" charset="0"/>
              </a:rPr>
              <a:t>counters (OPCs) </a:t>
            </a:r>
            <a:r>
              <a:rPr lang="en-US" altLang="en-US" u="sng" dirty="0" smtClean="0">
                <a:solidFill>
                  <a:srgbClr val="000000"/>
                </a:solidFill>
                <a:latin typeface="Times New Roman" pitchFamily="18" charset="0"/>
                <a:cs typeface="Times New Roman" pitchFamily="18" charset="0"/>
              </a:rPr>
              <a:t>that detect single particles and size </a:t>
            </a:r>
            <a:r>
              <a:rPr lang="en-US" altLang="en-US" u="sng" dirty="0" smtClean="0">
                <a:solidFill>
                  <a:srgbClr val="000000"/>
                </a:solidFill>
                <a:latin typeface="Times New Roman" pitchFamily="18" charset="0"/>
                <a:cs typeface="Times New Roman" pitchFamily="18" charset="0"/>
              </a:rPr>
              <a:t>them </a:t>
            </a:r>
            <a:r>
              <a:rPr lang="en-US" altLang="en-US" u="sng" dirty="0" smtClean="0">
                <a:solidFill>
                  <a:srgbClr val="000000"/>
                </a:solidFill>
                <a:latin typeface="Times New Roman" pitchFamily="18" charset="0"/>
                <a:cs typeface="Times New Roman" pitchFamily="18" charset="0"/>
              </a:rPr>
              <a:t>by measuring the intensity of light that the particle scatters </a:t>
            </a:r>
            <a:r>
              <a:rPr lang="en-US" altLang="en-US" u="sng" dirty="0" smtClean="0">
                <a:solidFill>
                  <a:srgbClr val="000000"/>
                </a:solidFill>
                <a:latin typeface="Times New Roman" pitchFamily="18" charset="0"/>
                <a:cs typeface="Times New Roman" pitchFamily="18" charset="0"/>
              </a:rPr>
              <a:t>when </a:t>
            </a:r>
            <a:r>
              <a:rPr lang="en-US" altLang="en-US" u="sng" dirty="0" smtClean="0">
                <a:solidFill>
                  <a:srgbClr val="000000"/>
                </a:solidFill>
                <a:latin typeface="Times New Roman" pitchFamily="18" charset="0"/>
                <a:cs typeface="Times New Roman" pitchFamily="18" charset="0"/>
              </a:rPr>
              <a:t>passing through a light beam</a:t>
            </a:r>
            <a:r>
              <a:rPr lang="en-US" altLang="en-US" dirty="0" smtClean="0">
                <a:solidFill>
                  <a:srgbClr val="000000"/>
                </a:solidFill>
                <a:latin typeface="Times New Roman" pitchFamily="18" charset="0"/>
                <a:cs typeface="Times New Roman" pitchFamily="18" charset="0"/>
              </a:rPr>
              <a:t>. </a:t>
            </a:r>
          </a:p>
        </p:txBody>
      </p:sp>
      <p:pic>
        <p:nvPicPr>
          <p:cNvPr id="22533" name="Picture 37" descr="fssp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59409" y="2214562"/>
            <a:ext cx="2708391" cy="167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descr="C:\Users\Sama\Downloads\Dr.Kais\Lec_4\fssp1.jpg"/>
          <p:cNvPicPr>
            <a:picLocks noChangeAspect="1" noChangeArrowheads="1"/>
          </p:cNvPicPr>
          <p:nvPr/>
        </p:nvPicPr>
        <p:blipFill>
          <a:blip r:embed="rId3">
            <a:extLst>
              <a:ext uri="{28A0092B-C50C-407E-A947-70E740481C1C}">
                <a14:useLocalDpi xmlns:a14="http://schemas.microsoft.com/office/drawing/2010/main" val="0"/>
              </a:ext>
            </a:extLst>
          </a:blip>
          <a:srcRect l="3857" t="5296" r="2286" b="6287"/>
          <a:stretch>
            <a:fillRect/>
          </a:stretch>
        </p:blipFill>
        <p:spPr bwMode="auto">
          <a:xfrm>
            <a:off x="352425" y="4289524"/>
            <a:ext cx="8582025" cy="25684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6200" y="1981200"/>
            <a:ext cx="6172200" cy="2308324"/>
          </a:xfrm>
          <a:prstGeom prst="rect">
            <a:avLst/>
          </a:prstGeom>
          <a:ln>
            <a:solidFill>
              <a:schemeClr val="tx1"/>
            </a:solidFill>
          </a:ln>
        </p:spPr>
        <p:txBody>
          <a:bodyPr wrap="square">
            <a:spAutoFit/>
          </a:bodyPr>
          <a:lstStyle/>
          <a:p>
            <a:pPr algn="just" fontAlgn="base">
              <a:spcBef>
                <a:spcPct val="0"/>
              </a:spcBef>
              <a:spcAft>
                <a:spcPct val="0"/>
              </a:spcAft>
              <a:defRPr/>
            </a:pPr>
            <a:r>
              <a:rPr lang="en-US" sz="2400" dirty="0">
                <a:solidFill>
                  <a:srgbClr val="000000"/>
                </a:solidFill>
                <a:latin typeface="Times New Roman" pitchFamily="18" charset="0"/>
                <a:cs typeface="Times New Roman" pitchFamily="18" charset="0"/>
              </a:rPr>
              <a:t>A Helium Neon laser is focused to a concentrated beam at the center of an inlet that faces into the oncoming airstream. This laser beam is blocked on the opposite side of the inlet with an optical stop, a "dump spot" to prevent the beam from entering the collection optics. </a:t>
            </a:r>
            <a:endParaRPr lang="en-US" sz="2400"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4793555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1569660"/>
          </a:xfrm>
          <a:prstGeom prst="rect">
            <a:avLst/>
          </a:prstGeom>
        </p:spPr>
        <p:txBody>
          <a:bodyPr>
            <a:spAutoFit/>
          </a:bodyPr>
          <a:lstStyle/>
          <a:p>
            <a:pPr marL="342900" indent="-342900" algn="just" fontAlgn="base">
              <a:spcBef>
                <a:spcPct val="0"/>
              </a:spcBef>
              <a:spcAft>
                <a:spcPct val="0"/>
              </a:spcAft>
              <a:buFont typeface="Arial" panose="020B0604020202020204" pitchFamily="34" charset="0"/>
              <a:buChar char="•"/>
              <a:defRPr/>
            </a:pPr>
            <a:r>
              <a:rPr lang="en-US" sz="2400" dirty="0" smtClean="0">
                <a:solidFill>
                  <a:srgbClr val="000000"/>
                </a:solidFill>
                <a:latin typeface="Times New Roman" pitchFamily="18" charset="0"/>
                <a:cs typeface="Times New Roman" pitchFamily="18" charset="0"/>
              </a:rPr>
              <a:t>Particles </a:t>
            </a:r>
            <a:r>
              <a:rPr lang="en-US" sz="2400" dirty="0">
                <a:solidFill>
                  <a:srgbClr val="000000"/>
                </a:solidFill>
                <a:latin typeface="Times New Roman" pitchFamily="18" charset="0"/>
                <a:cs typeface="Times New Roman" pitchFamily="18" charset="0"/>
              </a:rPr>
              <a:t>that encounter this beam scatter light in all directions and some of that scattered in the forward direction is directed by a right angle prism though a condensing lens and onto a Scattering  Photo-detector Module.</a:t>
            </a:r>
          </a:p>
        </p:txBody>
      </p:sp>
      <p:sp>
        <p:nvSpPr>
          <p:cNvPr id="6" name="TextBox 5"/>
          <p:cNvSpPr txBox="1"/>
          <p:nvPr/>
        </p:nvSpPr>
        <p:spPr>
          <a:xfrm>
            <a:off x="0" y="1536700"/>
            <a:ext cx="9144000" cy="3046988"/>
          </a:xfrm>
          <a:prstGeom prst="rect">
            <a:avLst/>
          </a:prstGeom>
          <a:noFill/>
        </p:spPr>
        <p:txBody>
          <a:bodyPr wrap="square">
            <a:spAutoFit/>
          </a:bodyPr>
          <a:lstStyle/>
          <a:p>
            <a:pPr marL="342900" indent="-342900" algn="just" fontAlgn="base">
              <a:spcBef>
                <a:spcPct val="0"/>
              </a:spcBef>
              <a:spcAft>
                <a:spcPct val="0"/>
              </a:spcAft>
              <a:buFont typeface="Arial" panose="020B0604020202020204" pitchFamily="34" charset="0"/>
              <a:buChar char="•"/>
              <a:defRPr/>
            </a:pPr>
            <a:r>
              <a:rPr lang="en-US" sz="2400" dirty="0">
                <a:solidFill>
                  <a:srgbClr val="000000"/>
                </a:solidFill>
                <a:latin typeface="Times New Roman" pitchFamily="18" charset="0"/>
                <a:cs typeface="Times New Roman" pitchFamily="18" charset="0"/>
              </a:rPr>
              <a:t>The size of the particle is determined by </a:t>
            </a:r>
            <a:r>
              <a:rPr lang="en-US" sz="2400" u="sng" dirty="0">
                <a:solidFill>
                  <a:srgbClr val="000000"/>
                </a:solidFill>
                <a:latin typeface="Times New Roman" pitchFamily="18" charset="0"/>
                <a:cs typeface="Times New Roman" pitchFamily="18" charset="0"/>
              </a:rPr>
              <a:t>measuring the light scattering intensity and using Mie scattering theory to relate this intensity to the particle size</a:t>
            </a:r>
            <a:r>
              <a:rPr lang="en-US" sz="2400" dirty="0">
                <a:solidFill>
                  <a:srgbClr val="000000"/>
                </a:solidFill>
                <a:latin typeface="Times New Roman" pitchFamily="18" charset="0"/>
                <a:cs typeface="Times New Roman" pitchFamily="18" charset="0"/>
              </a:rPr>
              <a:t>. </a:t>
            </a:r>
          </a:p>
          <a:p>
            <a:pPr marL="342900" indent="-342900" algn="just" fontAlgn="base">
              <a:spcBef>
                <a:spcPct val="0"/>
              </a:spcBef>
              <a:spcAft>
                <a:spcPct val="0"/>
              </a:spcAft>
              <a:buFont typeface="Arial" panose="020B0604020202020204" pitchFamily="34" charset="0"/>
              <a:buChar char="•"/>
              <a:defRPr/>
            </a:pPr>
            <a:r>
              <a:rPr lang="en-US" sz="2400" dirty="0">
                <a:solidFill>
                  <a:srgbClr val="000000"/>
                </a:solidFill>
                <a:latin typeface="Times New Roman" pitchFamily="18" charset="0"/>
                <a:cs typeface="Times New Roman" pitchFamily="18" charset="0"/>
              </a:rPr>
              <a:t>The size is categorized into one of 15 channels and this information sent to the data system where the number of particles in each channel is accumulated over a preselected time period.</a:t>
            </a:r>
          </a:p>
          <a:p>
            <a:pPr marL="342900" indent="-342900" algn="just" fontAlgn="base">
              <a:spcBef>
                <a:spcPct val="0"/>
              </a:spcBef>
              <a:spcAft>
                <a:spcPct val="0"/>
              </a:spcAft>
              <a:buFont typeface="Arial" panose="020B0604020202020204" pitchFamily="34" charset="0"/>
              <a:buChar char="•"/>
              <a:defRPr/>
            </a:pPr>
            <a:r>
              <a:rPr lang="en-US" sz="2400" dirty="0">
                <a:solidFill>
                  <a:srgbClr val="000000"/>
                </a:solidFill>
                <a:latin typeface="Times New Roman" pitchFamily="18" charset="0"/>
                <a:cs typeface="Times New Roman" pitchFamily="18" charset="0"/>
              </a:rPr>
              <a:t>Probes for liquid water measurements are usually made from aircraft and usually gives the number of droplets in a certain size bin.</a:t>
            </a:r>
            <a:endParaRPr lang="en-GB" sz="2400"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3017236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p:cNvSpPr>
            <a:spLocks noChangeArrowheads="1"/>
          </p:cNvSpPr>
          <p:nvPr/>
        </p:nvSpPr>
        <p:spPr bwMode="auto">
          <a:xfrm>
            <a:off x="228600" y="76200"/>
            <a:ext cx="24320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fontAlgn="base" hangingPunct="1">
              <a:spcBef>
                <a:spcPct val="0"/>
              </a:spcBef>
              <a:spcAft>
                <a:spcPct val="0"/>
              </a:spcAft>
              <a:defRPr/>
            </a:pPr>
            <a:r>
              <a:rPr lang="en-US" altLang="en-US" b="1" dirty="0" smtClean="0">
                <a:solidFill>
                  <a:srgbClr val="000000"/>
                </a:solidFill>
                <a:latin typeface="Times New Roman" pitchFamily="18" charset="0"/>
                <a:cs typeface="Times New Roman" pitchFamily="18" charset="0"/>
              </a:rPr>
              <a:t>Laser ceilometer </a:t>
            </a:r>
          </a:p>
        </p:txBody>
      </p:sp>
      <p:sp>
        <p:nvSpPr>
          <p:cNvPr id="39939" name="Rectangle 6"/>
          <p:cNvSpPr>
            <a:spLocks noChangeArrowheads="1"/>
          </p:cNvSpPr>
          <p:nvPr/>
        </p:nvSpPr>
        <p:spPr bwMode="auto">
          <a:xfrm>
            <a:off x="215462" y="794266"/>
            <a:ext cx="8928538"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just" eaLnBrk="1" fontAlgn="base" hangingPunct="1">
              <a:spcBef>
                <a:spcPct val="0"/>
              </a:spcBef>
              <a:spcAft>
                <a:spcPct val="0"/>
              </a:spcAft>
              <a:defRPr/>
            </a:pPr>
            <a:r>
              <a:rPr lang="en-US" altLang="en-US" dirty="0">
                <a:solidFill>
                  <a:srgbClr val="000000"/>
                </a:solidFill>
                <a:latin typeface="Times New Roman" pitchFamily="18" charset="0"/>
                <a:cs typeface="Times New Roman" pitchFamily="18" charset="0"/>
              </a:rPr>
              <a:t>is an instrument for the measurement of cloud base. </a:t>
            </a:r>
            <a:r>
              <a:rPr lang="en-US" altLang="en-US" dirty="0" smtClean="0">
                <a:solidFill>
                  <a:srgbClr val="000000"/>
                </a:solidFill>
                <a:latin typeface="Times New Roman" pitchFamily="18" charset="0"/>
                <a:cs typeface="Times New Roman" pitchFamily="18" charset="0"/>
              </a:rPr>
              <a:t>It </a:t>
            </a:r>
            <a:r>
              <a:rPr lang="en-US" altLang="en-US" dirty="0" smtClean="0">
                <a:solidFill>
                  <a:srgbClr val="000000"/>
                </a:solidFill>
                <a:latin typeface="Times New Roman" pitchFamily="18" charset="0"/>
                <a:cs typeface="Times New Roman" pitchFamily="18" charset="0"/>
              </a:rPr>
              <a:t>has a transmitter and a receiver, and it measures the </a:t>
            </a:r>
            <a:r>
              <a:rPr lang="en-US" altLang="en-US" dirty="0" smtClean="0">
                <a:solidFill>
                  <a:srgbClr val="000000"/>
                </a:solidFill>
                <a:latin typeface="Times New Roman" pitchFamily="18" charset="0"/>
                <a:cs typeface="Times New Roman" pitchFamily="18" charset="0"/>
              </a:rPr>
              <a:t> time </a:t>
            </a:r>
            <a:r>
              <a:rPr lang="en-US" altLang="en-US" dirty="0" smtClean="0">
                <a:solidFill>
                  <a:srgbClr val="000000"/>
                </a:solidFill>
                <a:latin typeface="Times New Roman" pitchFamily="18" charset="0"/>
                <a:cs typeface="Times New Roman" pitchFamily="18" charset="0"/>
              </a:rPr>
              <a:t>of return from scattering of the laser off from the </a:t>
            </a:r>
            <a:r>
              <a:rPr lang="en-US" altLang="en-US" dirty="0" smtClean="0">
                <a:solidFill>
                  <a:srgbClr val="000000"/>
                </a:solidFill>
                <a:latin typeface="Times New Roman" pitchFamily="18" charset="0"/>
                <a:cs typeface="Times New Roman" pitchFamily="18" charset="0"/>
              </a:rPr>
              <a:t> cloud</a:t>
            </a:r>
            <a:r>
              <a:rPr lang="en-US" altLang="en-US" dirty="0" smtClean="0">
                <a:solidFill>
                  <a:srgbClr val="000000"/>
                </a:solidFill>
                <a:latin typeface="Times New Roman" pitchFamily="18" charset="0"/>
                <a:cs typeface="Times New Roman" pitchFamily="18" charset="0"/>
              </a:rPr>
              <a:t>; it’s ideal because it can work during the day and </a:t>
            </a:r>
            <a:r>
              <a:rPr lang="en-US" altLang="en-US" dirty="0" smtClean="0">
                <a:solidFill>
                  <a:srgbClr val="000000"/>
                </a:solidFill>
                <a:latin typeface="Times New Roman" pitchFamily="18" charset="0"/>
                <a:cs typeface="Times New Roman" pitchFamily="18" charset="0"/>
              </a:rPr>
              <a:t> night</a:t>
            </a:r>
            <a:r>
              <a:rPr lang="en-US" altLang="en-US" dirty="0" smtClean="0">
                <a:solidFill>
                  <a:srgbClr val="000000"/>
                </a:solidFill>
                <a:latin typeface="Times New Roman" pitchFamily="18" charset="0"/>
                <a:cs typeface="Times New Roman" pitchFamily="18" charset="0"/>
              </a:rPr>
              <a:t>, but it only gives cloud observations from </a:t>
            </a:r>
            <a:r>
              <a:rPr lang="en-US" altLang="en-US" dirty="0" smtClean="0">
                <a:solidFill>
                  <a:srgbClr val="000000"/>
                </a:solidFill>
                <a:latin typeface="Times New Roman" pitchFamily="18" charset="0"/>
                <a:cs typeface="Times New Roman" pitchFamily="18" charset="0"/>
              </a:rPr>
              <a:t>overhead </a:t>
            </a:r>
            <a:r>
              <a:rPr lang="en-GB" dirty="0" smtClean="0">
                <a:solidFill>
                  <a:srgbClr val="000000"/>
                </a:solidFill>
                <a:latin typeface="Times New Roman" pitchFamily="18" charset="0"/>
                <a:cs typeface="Times New Roman" pitchFamily="18" charset="0"/>
              </a:rPr>
              <a:t>(</a:t>
            </a:r>
            <a:r>
              <a:rPr lang="en-GB" dirty="0" smtClean="0">
                <a:solidFill>
                  <a:srgbClr val="000000"/>
                </a:solidFill>
                <a:latin typeface="Times New Roman" pitchFamily="18" charset="0"/>
                <a:cs typeface="Times New Roman" pitchFamily="18" charset="0"/>
              </a:rPr>
              <a:t>principle: light detection and ranging, LIDAR</a:t>
            </a:r>
            <a:r>
              <a:rPr lang="en-GB" dirty="0" smtClean="0">
                <a:solidFill>
                  <a:srgbClr val="000000"/>
                </a:solidFill>
                <a:latin typeface="Times New Roman" pitchFamily="18" charset="0"/>
                <a:cs typeface="Times New Roman" pitchFamily="18" charset="0"/>
              </a:rPr>
              <a:t>).</a:t>
            </a:r>
            <a:endParaRPr lang="en-US" altLang="en-US" dirty="0" smtClean="0">
              <a:solidFill>
                <a:srgbClr val="000000"/>
              </a:solidFill>
              <a:latin typeface="Times New Roman" pitchFamily="18" charset="0"/>
              <a:cs typeface="Times New Roman" pitchFamily="18" charset="0"/>
            </a:endParaRPr>
          </a:p>
        </p:txBody>
      </p:sp>
      <p:pic>
        <p:nvPicPr>
          <p:cNvPr id="32772" name="Picture 7"/>
          <p:cNvPicPr>
            <a:picLocks noChangeAspect="1" noChangeArrowheads="1"/>
          </p:cNvPicPr>
          <p:nvPr/>
        </p:nvPicPr>
        <p:blipFill>
          <a:blip r:embed="rId2">
            <a:extLst>
              <a:ext uri="{28A0092B-C50C-407E-A947-70E740481C1C}">
                <a14:useLocalDpi xmlns:a14="http://schemas.microsoft.com/office/drawing/2010/main" val="0"/>
              </a:ext>
            </a:extLst>
          </a:blip>
          <a:srcRect t="6557" b="1639"/>
          <a:stretch>
            <a:fillRect/>
          </a:stretch>
        </p:blipFill>
        <p:spPr bwMode="auto">
          <a:xfrm>
            <a:off x="6781800" y="2514600"/>
            <a:ext cx="22860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1" name="Rectangle 8"/>
          <p:cNvSpPr>
            <a:spLocks noChangeArrowheads="1"/>
          </p:cNvSpPr>
          <p:nvPr/>
        </p:nvSpPr>
        <p:spPr bwMode="auto">
          <a:xfrm>
            <a:off x="304800" y="4876800"/>
            <a:ext cx="3854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fontAlgn="base" hangingPunct="1">
              <a:spcBef>
                <a:spcPct val="0"/>
              </a:spcBef>
              <a:spcAft>
                <a:spcPct val="0"/>
              </a:spcAft>
              <a:defRPr/>
            </a:pPr>
            <a:r>
              <a:rPr lang="en-US" altLang="en-US" b="1" dirty="0" smtClean="0">
                <a:solidFill>
                  <a:srgbClr val="000000"/>
                </a:solidFill>
                <a:latin typeface="Times New Roman" pitchFamily="18" charset="0"/>
                <a:cs typeface="Times New Roman" pitchFamily="18" charset="0"/>
              </a:rPr>
              <a:t>Low power laser ceilometer </a:t>
            </a:r>
          </a:p>
        </p:txBody>
      </p:sp>
      <p:sp>
        <p:nvSpPr>
          <p:cNvPr id="39942" name="Rectangle 9"/>
          <p:cNvSpPr>
            <a:spLocks noChangeArrowheads="1"/>
          </p:cNvSpPr>
          <p:nvPr/>
        </p:nvSpPr>
        <p:spPr bwMode="auto">
          <a:xfrm>
            <a:off x="366713" y="5421313"/>
            <a:ext cx="78708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fontAlgn="base" hangingPunct="1">
              <a:spcBef>
                <a:spcPct val="0"/>
              </a:spcBef>
              <a:spcAft>
                <a:spcPct val="0"/>
              </a:spcAft>
              <a:defRPr/>
            </a:pPr>
            <a:r>
              <a:rPr lang="en-US" altLang="en-US" dirty="0" smtClean="0">
                <a:solidFill>
                  <a:srgbClr val="000000"/>
                </a:solidFill>
                <a:latin typeface="Times New Roman" pitchFamily="18" charset="0"/>
                <a:cs typeface="Times New Roman" pitchFamily="18" charset="0"/>
              </a:rPr>
              <a:t>It uses an eye-safe, low-power laser to transmit light pulses to </a:t>
            </a:r>
          </a:p>
          <a:p>
            <a:pPr eaLnBrk="1" fontAlgn="base" hangingPunct="1">
              <a:spcBef>
                <a:spcPct val="0"/>
              </a:spcBef>
              <a:spcAft>
                <a:spcPct val="0"/>
              </a:spcAft>
              <a:defRPr/>
            </a:pPr>
            <a:r>
              <a:rPr lang="en-US" altLang="en-US" dirty="0" smtClean="0">
                <a:solidFill>
                  <a:srgbClr val="000000"/>
                </a:solidFill>
                <a:latin typeface="Times New Roman" pitchFamily="18" charset="0"/>
                <a:cs typeface="Times New Roman" pitchFamily="18" charset="0"/>
              </a:rPr>
              <a:t>the cloud base, up to 40,000 feet (13 km). </a:t>
            </a:r>
          </a:p>
        </p:txBody>
      </p:sp>
      <p:sp>
        <p:nvSpPr>
          <p:cNvPr id="2" name="Rectangle 1"/>
          <p:cNvSpPr/>
          <p:nvPr/>
        </p:nvSpPr>
        <p:spPr>
          <a:xfrm>
            <a:off x="228600" y="2773740"/>
            <a:ext cx="6553200" cy="1569660"/>
          </a:xfrm>
          <a:prstGeom prst="rect">
            <a:avLst/>
          </a:prstGeom>
        </p:spPr>
        <p:txBody>
          <a:bodyPr wrap="square">
            <a:spAutoFit/>
          </a:bodyPr>
          <a:lstStyle/>
          <a:p>
            <a:pPr algn="just" fontAlgn="base">
              <a:spcBef>
                <a:spcPct val="0"/>
              </a:spcBef>
              <a:spcAft>
                <a:spcPct val="0"/>
              </a:spcAft>
              <a:defRPr/>
            </a:pPr>
            <a:r>
              <a:rPr lang="en-GB" sz="2400" dirty="0">
                <a:solidFill>
                  <a:srgbClr val="000000"/>
                </a:solidFill>
                <a:latin typeface="Times New Roman" pitchFamily="18" charset="0"/>
                <a:cs typeface="Times New Roman" pitchFamily="18" charset="0"/>
              </a:rPr>
              <a:t>The returns are much stronger for water droplets than for aerosol, allowing the cloud base to be distinguished from other particles present in the lower atmosphere</a:t>
            </a:r>
          </a:p>
        </p:txBody>
      </p:sp>
    </p:spTree>
    <p:extLst>
      <p:ext uri="{BB962C8B-B14F-4D97-AF65-F5344CB8AC3E}">
        <p14:creationId xmlns:p14="http://schemas.microsoft.com/office/powerpoint/2010/main" val="3533273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6" descr="wacr_new.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60400"/>
            <a:ext cx="3683000" cy="261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5" name="Rectangle 27"/>
          <p:cNvSpPr>
            <a:spLocks noChangeArrowheads="1"/>
          </p:cNvSpPr>
          <p:nvPr/>
        </p:nvSpPr>
        <p:spPr bwMode="auto">
          <a:xfrm>
            <a:off x="1588" y="-76200"/>
            <a:ext cx="43688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en-US" altLang="en-US" sz="2200">
                <a:solidFill>
                  <a:srgbClr val="000000"/>
                </a:solidFill>
                <a:latin typeface="Arial" charset="0"/>
              </a:rPr>
              <a:t>Latest version W-band (95 GHz)cloud radar</a:t>
            </a:r>
          </a:p>
        </p:txBody>
      </p:sp>
      <p:pic>
        <p:nvPicPr>
          <p:cNvPr id="33796" name="Picture 28" descr="mmcr.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6200" y="3505200"/>
            <a:ext cx="36068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7" name="Rectangle 29"/>
          <p:cNvSpPr>
            <a:spLocks noChangeArrowheads="1"/>
          </p:cNvSpPr>
          <p:nvPr/>
        </p:nvSpPr>
        <p:spPr bwMode="auto">
          <a:xfrm>
            <a:off x="-23813" y="6427788"/>
            <a:ext cx="5205413"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en-US" altLang="en-US" sz="2200">
                <a:solidFill>
                  <a:srgbClr val="000000"/>
                </a:solidFill>
                <a:latin typeface="Arial" charset="0"/>
              </a:rPr>
              <a:t>Millimeter Wave Cloud Radar (35 GHz) </a:t>
            </a:r>
          </a:p>
        </p:txBody>
      </p:sp>
      <p:pic>
        <p:nvPicPr>
          <p:cNvPr id="33798" name="Picture 6" descr="vceil.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867400" y="3667125"/>
            <a:ext cx="3276600" cy="280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9" name="Rectangle 7"/>
          <p:cNvSpPr>
            <a:spLocks noChangeArrowheads="1"/>
          </p:cNvSpPr>
          <p:nvPr/>
        </p:nvSpPr>
        <p:spPr bwMode="auto">
          <a:xfrm>
            <a:off x="5924550" y="6400800"/>
            <a:ext cx="2611438"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en-US" altLang="en-US" sz="2200">
                <a:solidFill>
                  <a:srgbClr val="000000"/>
                </a:solidFill>
                <a:latin typeface="Arial" charset="0"/>
              </a:rPr>
              <a:t>Vaisala Ceilometer </a:t>
            </a:r>
          </a:p>
        </p:txBody>
      </p:sp>
      <p:pic>
        <p:nvPicPr>
          <p:cNvPr id="33800" name="Picture 8" descr="xsapr.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867400" y="762000"/>
            <a:ext cx="32766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1" name="Rectangle 9"/>
          <p:cNvSpPr>
            <a:spLocks noChangeArrowheads="1"/>
          </p:cNvSpPr>
          <p:nvPr/>
        </p:nvSpPr>
        <p:spPr bwMode="auto">
          <a:xfrm>
            <a:off x="5778500" y="9525"/>
            <a:ext cx="33655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fontAlgn="base">
              <a:spcBef>
                <a:spcPct val="0"/>
              </a:spcBef>
              <a:spcAft>
                <a:spcPct val="0"/>
              </a:spcAft>
            </a:pPr>
            <a:r>
              <a:rPr lang="en-US" altLang="en-US" sz="2200">
                <a:solidFill>
                  <a:srgbClr val="000000"/>
                </a:solidFill>
                <a:latin typeface="Arial" charset="0"/>
              </a:rPr>
              <a:t>X-band scanning ARM precipitation radar</a:t>
            </a:r>
          </a:p>
        </p:txBody>
      </p:sp>
    </p:spTree>
    <p:extLst>
      <p:ext uri="{BB962C8B-B14F-4D97-AF65-F5344CB8AC3E}">
        <p14:creationId xmlns:p14="http://schemas.microsoft.com/office/powerpoint/2010/main" val="22515009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C:\Users\Sama\Downloads\Dr.Kais\Lec_4\CmnXBHqcBXcwaTgLKJVV9vHh.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92975" y="25400"/>
            <a:ext cx="1838325" cy="187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2700" y="25400"/>
            <a:ext cx="7378700" cy="460375"/>
          </a:xfrm>
          <a:prstGeom prst="rect">
            <a:avLst/>
          </a:prstGeom>
        </p:spPr>
        <p:txBody>
          <a:bodyPr>
            <a:spAutoFit/>
          </a:bodyPr>
          <a:lstStyle/>
          <a:p>
            <a:pPr algn="just" fontAlgn="base">
              <a:spcBef>
                <a:spcPct val="0"/>
              </a:spcBef>
              <a:spcAft>
                <a:spcPct val="0"/>
              </a:spcAft>
              <a:defRPr/>
            </a:pPr>
            <a:r>
              <a:rPr lang="en-GB" sz="2400" b="1" dirty="0">
                <a:solidFill>
                  <a:srgbClr val="000000"/>
                </a:solidFill>
                <a:latin typeface="Times New Roman" pitchFamily="18" charset="0"/>
                <a:cs typeface="Times New Roman" pitchFamily="18" charset="0"/>
              </a:rPr>
              <a:t>Measurement of cloud height using a  balloon</a:t>
            </a:r>
            <a:endParaRPr lang="en-GB" sz="2400" dirty="0">
              <a:solidFill>
                <a:srgbClr val="000000"/>
              </a:solidFill>
              <a:latin typeface="Times New Roman" pitchFamily="18" charset="0"/>
              <a:cs typeface="Times New Roman" pitchFamily="18" charset="0"/>
            </a:endParaRPr>
          </a:p>
        </p:txBody>
      </p:sp>
      <p:sp>
        <p:nvSpPr>
          <p:cNvPr id="3" name="Rectangle 2"/>
          <p:cNvSpPr/>
          <p:nvPr/>
        </p:nvSpPr>
        <p:spPr>
          <a:xfrm>
            <a:off x="0" y="458788"/>
            <a:ext cx="7292975" cy="1570037"/>
          </a:xfrm>
          <a:prstGeom prst="rect">
            <a:avLst/>
          </a:prstGeom>
        </p:spPr>
        <p:txBody>
          <a:bodyPr>
            <a:spAutoFit/>
          </a:bodyPr>
          <a:lstStyle/>
          <a:p>
            <a:pPr algn="just" fontAlgn="base">
              <a:spcBef>
                <a:spcPct val="0"/>
              </a:spcBef>
              <a:spcAft>
                <a:spcPct val="0"/>
              </a:spcAft>
              <a:defRPr/>
            </a:pPr>
            <a:r>
              <a:rPr lang="en-GB" sz="2400" dirty="0">
                <a:solidFill>
                  <a:srgbClr val="000000"/>
                </a:solidFill>
                <a:latin typeface="Times New Roman" pitchFamily="18" charset="0"/>
                <a:cs typeface="Times New Roman" pitchFamily="18" charset="0"/>
              </a:rPr>
              <a:t>Cloud height may be measured in daylight by determining the time taken by a small rubber balloon, inflated with hydrogen or helium, to rise from ground level to the base of the cloud.</a:t>
            </a:r>
          </a:p>
        </p:txBody>
      </p:sp>
      <p:sp>
        <p:nvSpPr>
          <p:cNvPr id="4" name="Rectangle 3"/>
          <p:cNvSpPr/>
          <p:nvPr/>
        </p:nvSpPr>
        <p:spPr>
          <a:xfrm>
            <a:off x="33338" y="1897063"/>
            <a:ext cx="9110662" cy="831850"/>
          </a:xfrm>
          <a:prstGeom prst="rect">
            <a:avLst/>
          </a:prstGeom>
        </p:spPr>
        <p:txBody>
          <a:bodyPr>
            <a:spAutoFit/>
          </a:bodyPr>
          <a:lstStyle/>
          <a:p>
            <a:pPr algn="just" fontAlgn="base">
              <a:spcBef>
                <a:spcPct val="0"/>
              </a:spcBef>
              <a:spcAft>
                <a:spcPct val="0"/>
              </a:spcAft>
              <a:defRPr/>
            </a:pPr>
            <a:r>
              <a:rPr lang="en-GB" sz="2400" dirty="0">
                <a:solidFill>
                  <a:srgbClr val="000000"/>
                </a:solidFill>
                <a:latin typeface="Times New Roman" pitchFamily="18" charset="0"/>
                <a:cs typeface="Times New Roman" pitchFamily="18" charset="0"/>
              </a:rPr>
              <a:t>The base of the cloud should be taken as the point at which the balloon appears to enter a misty layer before finally disappearing.</a:t>
            </a:r>
          </a:p>
        </p:txBody>
      </p:sp>
      <p:sp>
        <p:nvSpPr>
          <p:cNvPr id="5" name="Rectangle 4"/>
          <p:cNvSpPr/>
          <p:nvPr/>
        </p:nvSpPr>
        <p:spPr>
          <a:xfrm>
            <a:off x="0" y="2667000"/>
            <a:ext cx="9144000" cy="1200150"/>
          </a:xfrm>
          <a:prstGeom prst="rect">
            <a:avLst/>
          </a:prstGeom>
        </p:spPr>
        <p:txBody>
          <a:bodyPr>
            <a:spAutoFit/>
          </a:bodyPr>
          <a:lstStyle/>
          <a:p>
            <a:pPr algn="just" fontAlgn="base">
              <a:spcBef>
                <a:spcPct val="0"/>
              </a:spcBef>
              <a:spcAft>
                <a:spcPct val="0"/>
              </a:spcAft>
              <a:defRPr/>
            </a:pPr>
            <a:r>
              <a:rPr lang="en-GB" sz="2400" dirty="0">
                <a:solidFill>
                  <a:srgbClr val="000000"/>
                </a:solidFill>
                <a:latin typeface="Times New Roman" pitchFamily="18" charset="0"/>
                <a:cs typeface="Times New Roman" pitchFamily="18" charset="0"/>
              </a:rPr>
              <a:t>The rate of ascent of the balloon is determined mainly by the free lift of the balloon and can be adjusted by controlling the amount of the gas in the balloon. </a:t>
            </a:r>
          </a:p>
        </p:txBody>
      </p:sp>
      <p:sp>
        <p:nvSpPr>
          <p:cNvPr id="6" name="Rectangle 5"/>
          <p:cNvSpPr/>
          <p:nvPr/>
        </p:nvSpPr>
        <p:spPr>
          <a:xfrm>
            <a:off x="0" y="3776663"/>
            <a:ext cx="9144000" cy="2308324"/>
          </a:xfrm>
          <a:prstGeom prst="rect">
            <a:avLst/>
          </a:prstGeom>
        </p:spPr>
        <p:txBody>
          <a:bodyPr>
            <a:spAutoFit/>
          </a:bodyPr>
          <a:lstStyle/>
          <a:p>
            <a:pPr algn="just" fontAlgn="base">
              <a:spcBef>
                <a:spcPct val="0"/>
              </a:spcBef>
              <a:spcAft>
                <a:spcPct val="0"/>
              </a:spcAft>
              <a:defRPr/>
            </a:pPr>
            <a:r>
              <a:rPr lang="en-GB" sz="2400" dirty="0">
                <a:solidFill>
                  <a:srgbClr val="000000"/>
                </a:solidFill>
                <a:latin typeface="Times New Roman" pitchFamily="18" charset="0"/>
                <a:cs typeface="Times New Roman" pitchFamily="18" charset="0"/>
              </a:rPr>
              <a:t>The time of travel between the release of the balloon and its entry into the cloud is measured by means of a stop</a:t>
            </a:r>
            <a:r>
              <a:rPr lang="en-US" sz="2400" dirty="0">
                <a:solidFill>
                  <a:srgbClr val="000000"/>
                </a:solidFill>
                <a:latin typeface="Times New Roman" pitchFamily="18" charset="0"/>
                <a:cs typeface="Times New Roman" pitchFamily="18" charset="0"/>
              </a:rPr>
              <a:t>‑</a:t>
            </a:r>
            <a:r>
              <a:rPr lang="en-GB" sz="2400" dirty="0">
                <a:solidFill>
                  <a:srgbClr val="000000"/>
                </a:solidFill>
                <a:latin typeface="Times New Roman" pitchFamily="18" charset="0"/>
                <a:cs typeface="Times New Roman" pitchFamily="18" charset="0"/>
              </a:rPr>
              <a:t>watch. If the rate of ascent is </a:t>
            </a:r>
            <a:r>
              <a:rPr lang="en-GB" sz="2400" i="1" dirty="0">
                <a:solidFill>
                  <a:srgbClr val="000000"/>
                </a:solidFill>
                <a:latin typeface="Times New Roman" pitchFamily="18" charset="0"/>
                <a:cs typeface="Times New Roman" pitchFamily="18" charset="0"/>
              </a:rPr>
              <a:t>n </a:t>
            </a:r>
            <a:r>
              <a:rPr lang="en-GB" sz="2400" dirty="0">
                <a:solidFill>
                  <a:srgbClr val="000000"/>
                </a:solidFill>
                <a:latin typeface="Times New Roman" pitchFamily="18" charset="0"/>
                <a:cs typeface="Times New Roman" pitchFamily="18" charset="0"/>
              </a:rPr>
              <a:t>metres per minute and the time of travel is </a:t>
            </a:r>
            <a:r>
              <a:rPr lang="en-GB" sz="2400" i="1" dirty="0">
                <a:solidFill>
                  <a:srgbClr val="000000"/>
                </a:solidFill>
                <a:latin typeface="Times New Roman" pitchFamily="18" charset="0"/>
                <a:cs typeface="Times New Roman" pitchFamily="18" charset="0"/>
              </a:rPr>
              <a:t>t </a:t>
            </a:r>
            <a:r>
              <a:rPr lang="en-GB" sz="2400" dirty="0">
                <a:solidFill>
                  <a:srgbClr val="000000"/>
                </a:solidFill>
                <a:latin typeface="Times New Roman" pitchFamily="18" charset="0"/>
                <a:cs typeface="Times New Roman" pitchFamily="18" charset="0"/>
              </a:rPr>
              <a:t>minutes, the height of the cloud above ground is </a:t>
            </a:r>
            <a:r>
              <a:rPr lang="en-GB" sz="2400" i="1" dirty="0">
                <a:solidFill>
                  <a:srgbClr val="000000"/>
                </a:solidFill>
                <a:latin typeface="Times New Roman" pitchFamily="18" charset="0"/>
                <a:cs typeface="Times New Roman" pitchFamily="18" charset="0"/>
              </a:rPr>
              <a:t>n * t </a:t>
            </a:r>
            <a:r>
              <a:rPr lang="en-GB" sz="2400" dirty="0">
                <a:solidFill>
                  <a:srgbClr val="000000"/>
                </a:solidFill>
                <a:latin typeface="Times New Roman" pitchFamily="18" charset="0"/>
                <a:cs typeface="Times New Roman" pitchFamily="18" charset="0"/>
              </a:rPr>
              <a:t>metres, but this rule must not be strictly followed. </a:t>
            </a:r>
          </a:p>
          <a:p>
            <a:pPr algn="just" fontAlgn="base">
              <a:spcBef>
                <a:spcPct val="0"/>
              </a:spcBef>
              <a:spcAft>
                <a:spcPct val="0"/>
              </a:spcAft>
              <a:defRPr/>
            </a:pPr>
            <a:endParaRPr lang="en-GB" sz="2400" dirty="0">
              <a:solidFill>
                <a:srgbClr val="000000"/>
              </a:solidFill>
              <a:latin typeface="Times New Roman" pitchFamily="18" charset="0"/>
              <a:cs typeface="Times New Roman" pitchFamily="18" charset="0"/>
            </a:endParaRPr>
          </a:p>
        </p:txBody>
      </p:sp>
      <p:sp>
        <p:nvSpPr>
          <p:cNvPr id="7" name="Rectangle 6"/>
          <p:cNvSpPr/>
          <p:nvPr/>
        </p:nvSpPr>
        <p:spPr>
          <a:xfrm>
            <a:off x="0" y="5657850"/>
            <a:ext cx="9144000" cy="461665"/>
          </a:xfrm>
          <a:prstGeom prst="rect">
            <a:avLst/>
          </a:prstGeom>
        </p:spPr>
        <p:txBody>
          <a:bodyPr>
            <a:spAutoFit/>
          </a:bodyPr>
          <a:lstStyle/>
          <a:p>
            <a:pPr algn="just" fontAlgn="base">
              <a:spcBef>
                <a:spcPct val="0"/>
              </a:spcBef>
              <a:spcAft>
                <a:spcPct val="0"/>
              </a:spcAft>
              <a:defRPr/>
            </a:pPr>
            <a:r>
              <a:rPr lang="en-GB" sz="2400" dirty="0">
                <a:solidFill>
                  <a:srgbClr val="000000"/>
                </a:solidFill>
                <a:latin typeface="Times New Roman" pitchFamily="18" charset="0"/>
                <a:cs typeface="Times New Roman" pitchFamily="18" charset="0"/>
              </a:rPr>
              <a:t>Care should be taken if there is eddies, precipitation. </a:t>
            </a:r>
          </a:p>
        </p:txBody>
      </p:sp>
      <p:sp>
        <p:nvSpPr>
          <p:cNvPr id="8" name="Rectangle 7"/>
          <p:cNvSpPr/>
          <p:nvPr/>
        </p:nvSpPr>
        <p:spPr>
          <a:xfrm>
            <a:off x="0" y="6096000"/>
            <a:ext cx="9131300" cy="830997"/>
          </a:xfrm>
          <a:prstGeom prst="rect">
            <a:avLst/>
          </a:prstGeom>
        </p:spPr>
        <p:txBody>
          <a:bodyPr wrap="square">
            <a:spAutoFit/>
          </a:bodyPr>
          <a:lstStyle/>
          <a:p>
            <a:pPr algn="just" fontAlgn="base">
              <a:spcBef>
                <a:spcPct val="0"/>
              </a:spcBef>
              <a:spcAft>
                <a:spcPct val="0"/>
              </a:spcAft>
              <a:defRPr/>
            </a:pPr>
            <a:r>
              <a:rPr lang="en-GB" sz="2400" dirty="0">
                <a:solidFill>
                  <a:srgbClr val="000000"/>
                </a:solidFill>
                <a:latin typeface="Times New Roman" pitchFamily="18" charset="0"/>
                <a:cs typeface="Times New Roman" pitchFamily="18" charset="0"/>
              </a:rPr>
              <a:t>This method can be used at night by attaching an electric light to the balloon. </a:t>
            </a:r>
          </a:p>
        </p:txBody>
      </p:sp>
    </p:spTree>
    <p:extLst>
      <p:ext uri="{BB962C8B-B14F-4D97-AF65-F5344CB8AC3E}">
        <p14:creationId xmlns:p14="http://schemas.microsoft.com/office/powerpoint/2010/main" val="29467925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4524315"/>
          </a:xfrm>
          <a:prstGeom prst="rect">
            <a:avLst/>
          </a:prstGeom>
        </p:spPr>
        <p:txBody>
          <a:bodyPr wrap="square">
            <a:spAutoFit/>
          </a:bodyPr>
          <a:lstStyle/>
          <a:p>
            <a:r>
              <a:rPr lang="en-US" sz="2400" b="1" dirty="0">
                <a:latin typeface="Times New Roman" pitchFamily="18" charset="0"/>
                <a:cs typeface="Times New Roman" pitchFamily="18" charset="0"/>
              </a:rPr>
              <a:t>Cloud Height and Remote Sensing</a:t>
            </a:r>
          </a:p>
          <a:p>
            <a:r>
              <a:rPr lang="en-US" sz="2400" dirty="0">
                <a:latin typeface="Times New Roman" pitchFamily="18" charset="0"/>
                <a:cs typeface="Times New Roman" pitchFamily="18" charset="0"/>
              </a:rPr>
              <a:t>Weather satellites orbiting Earth carry instruments that sense radiation in the infrared wavelengths (10.2 to 11.2 micrometers). This radiation is essentially heat radiated back to space from Earth’s surface, atmosphere, and clouds. Clouds typically have the coldest temperatures compared to the surface and the </a:t>
            </a:r>
            <a:r>
              <a:rPr lang="en-US" sz="2400" dirty="0" smtClean="0">
                <a:latin typeface="Times New Roman" pitchFamily="18" charset="0"/>
                <a:cs typeface="Times New Roman" pitchFamily="18" charset="0"/>
              </a:rPr>
              <a:t>atmosphere.</a:t>
            </a:r>
          </a:p>
          <a:p>
            <a:pPr algn="just"/>
            <a:r>
              <a:rPr lang="en-US" sz="2400" dirty="0">
                <a:latin typeface="Times New Roman" pitchFamily="18" charset="0"/>
                <a:cs typeface="Times New Roman" pitchFamily="18" charset="0"/>
              </a:rPr>
              <a:t>Because infrared measurements are based on sensing heat, the infrared imagery is a useful tool for estimating the temperatures of cloud tops. These temperatures can then be translated to cloud height. High altitude clouds have colder cloud-top temperatures than lower altitude clouds. These different cloud-top temperatures mean that low and high clouds appear differently in the infrared imagery.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7800" y="4114800"/>
            <a:ext cx="3886200" cy="2800350"/>
          </a:xfrm>
          <a:prstGeom prst="rect">
            <a:avLst/>
          </a:prstGeom>
        </p:spPr>
      </p:pic>
    </p:spTree>
    <p:extLst>
      <p:ext uri="{BB962C8B-B14F-4D97-AF65-F5344CB8AC3E}">
        <p14:creationId xmlns:p14="http://schemas.microsoft.com/office/powerpoint/2010/main" val="10575075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705</Words>
  <Application>Microsoft Office PowerPoint</Application>
  <PresentationFormat>On-screen Show (4:3)</PresentationFormat>
  <Paragraphs>39</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Welcome Students!  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sama</dc:creator>
  <cp:lastModifiedBy>sama</cp:lastModifiedBy>
  <cp:revision>2</cp:revision>
  <dcterms:created xsi:type="dcterms:W3CDTF">2018-12-10T20:47:25Z</dcterms:created>
  <dcterms:modified xsi:type="dcterms:W3CDTF">2018-12-17T18:07:15Z</dcterms:modified>
</cp:coreProperties>
</file>