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ar-SA" smtClean="0"/>
              <a:t>تحرير أنماط النص الرئيسي</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smtClean="0"/>
              <a:t>تحرير أنماط النص الرئيسي</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12/17/2018</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b="1" dirty="0"/>
              <a:t>Plantae</a:t>
            </a:r>
            <a:r>
              <a:rPr lang="ar-SA" b="1" dirty="0"/>
              <a:t>	</a:t>
            </a:r>
            <a:r>
              <a:rPr lang="en-US" b="1" dirty="0"/>
              <a:t>Kingdom:</a:t>
            </a:r>
            <a:endParaRPr lang="en-US"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1140391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b="1" dirty="0"/>
              <a:t>Monocotyledon   (monocot)  Clade : </a:t>
            </a:r>
            <a:endParaRPr lang="ar-IQ" dirty="0"/>
          </a:p>
        </p:txBody>
      </p:sp>
      <p:sp>
        <p:nvSpPr>
          <p:cNvPr id="3" name="عنصر نائب للمحتوى 2"/>
          <p:cNvSpPr>
            <a:spLocks noGrp="1"/>
          </p:cNvSpPr>
          <p:nvPr>
            <p:ph idx="1"/>
          </p:nvPr>
        </p:nvSpPr>
        <p:spPr/>
        <p:txBody>
          <a:bodyPr/>
          <a:lstStyle/>
          <a:p>
            <a:pPr algn="l" rtl="0"/>
            <a:r>
              <a:rPr lang="en-US" dirty="0"/>
              <a:t>One of the two great groups of flowering plants. There are approximately 60,000 species of monocots, including the most economically important of all plant families, </a:t>
            </a:r>
            <a:r>
              <a:rPr lang="en-US" dirty="0" err="1"/>
              <a:t>Poaceae</a:t>
            </a:r>
            <a:r>
              <a:rPr lang="en-US" dirty="0"/>
              <a:t> , </a:t>
            </a:r>
            <a:r>
              <a:rPr lang="en-US" dirty="0" err="1"/>
              <a:t>Orchidaceae</a:t>
            </a:r>
            <a:r>
              <a:rPr lang="en-US" dirty="0"/>
              <a:t> , </a:t>
            </a:r>
            <a:r>
              <a:rPr lang="en-US" dirty="0" err="1"/>
              <a:t>Liliaceae</a:t>
            </a:r>
            <a:r>
              <a:rPr lang="en-US" dirty="0"/>
              <a:t>.</a:t>
            </a:r>
            <a:endParaRPr lang="ar-IQ" dirty="0"/>
          </a:p>
        </p:txBody>
      </p:sp>
    </p:spTree>
    <p:extLst>
      <p:ext uri="{BB962C8B-B14F-4D97-AF65-F5344CB8AC3E}">
        <p14:creationId xmlns:p14="http://schemas.microsoft.com/office/powerpoint/2010/main" val="3975914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ar-IQ" b="1" u="sng" dirty="0" smtClean="0"/>
              <a:t>.</a:t>
            </a:r>
            <a:r>
              <a:rPr lang="en-US" b="1" u="sng" dirty="0" smtClean="0"/>
              <a:t>Characteristics of monocot</a:t>
            </a:r>
            <a:r>
              <a:rPr lang="en-US" dirty="0" smtClean="0"/>
              <a:t/>
            </a:r>
            <a:br>
              <a:rPr lang="en-US" dirty="0" smtClean="0"/>
            </a:br>
            <a:endParaRPr lang="ar-IQ" dirty="0"/>
          </a:p>
        </p:txBody>
      </p:sp>
      <p:sp>
        <p:nvSpPr>
          <p:cNvPr id="3" name="عنصر نائب للمحتوى 2"/>
          <p:cNvSpPr>
            <a:spLocks noGrp="1"/>
          </p:cNvSpPr>
          <p:nvPr>
            <p:ph idx="1"/>
          </p:nvPr>
        </p:nvSpPr>
        <p:spPr/>
        <p:txBody>
          <a:bodyPr/>
          <a:lstStyle/>
          <a:p>
            <a:pPr algn="l" rtl="0"/>
            <a:r>
              <a:rPr lang="en-US" b="1" dirty="0" smtClean="0"/>
              <a:t>1- </a:t>
            </a:r>
            <a:r>
              <a:rPr lang="en-US" dirty="0"/>
              <a:t>The roots are adventitious </a:t>
            </a:r>
          </a:p>
          <a:p>
            <a:pPr algn="l" rtl="0"/>
            <a:r>
              <a:rPr lang="en-US" b="1" dirty="0"/>
              <a:t>2-</a:t>
            </a:r>
            <a:r>
              <a:rPr lang="en-US" dirty="0"/>
              <a:t> The leaves are parallel-veined </a:t>
            </a:r>
          </a:p>
          <a:p>
            <a:pPr algn="l" rtl="0"/>
            <a:r>
              <a:rPr lang="en-US" b="1" dirty="0"/>
              <a:t>3-</a:t>
            </a:r>
            <a:r>
              <a:rPr lang="en-US" dirty="0"/>
              <a:t>  </a:t>
            </a:r>
            <a:r>
              <a:rPr lang="en-US" b="1" dirty="0"/>
              <a:t>Flowers of monocots </a:t>
            </a:r>
            <a:r>
              <a:rPr lang="en-US" dirty="0"/>
              <a:t> most often have the parts in sets of three or four  of the sepals and petal , but almost never five.</a:t>
            </a:r>
          </a:p>
          <a:p>
            <a:pPr algn="l" rtl="0"/>
            <a:r>
              <a:rPr lang="en-US" b="1" dirty="0"/>
              <a:t>4-</a:t>
            </a:r>
            <a:r>
              <a:rPr lang="en-US" dirty="0"/>
              <a:t> It has single cotyledon in the seed.</a:t>
            </a:r>
          </a:p>
          <a:p>
            <a:pPr algn="l" rtl="0"/>
            <a:endParaRPr lang="ar-IQ" dirty="0"/>
          </a:p>
        </p:txBody>
      </p:sp>
    </p:spTree>
    <p:extLst>
      <p:ext uri="{BB962C8B-B14F-4D97-AF65-F5344CB8AC3E}">
        <p14:creationId xmlns:p14="http://schemas.microsoft.com/office/powerpoint/2010/main" val="226094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a:t>Order : </a:t>
            </a:r>
            <a:r>
              <a:rPr lang="en-US" b="1" dirty="0" err="1"/>
              <a:t>Poales</a:t>
            </a:r>
            <a:r>
              <a:rPr lang="en-US" dirty="0"/>
              <a:t/>
            </a:r>
            <a:br>
              <a:rPr lang="en-US" dirty="0"/>
            </a:br>
            <a:r>
              <a:rPr lang="en-US" b="1" dirty="0"/>
              <a:t> Family:(</a:t>
            </a:r>
            <a:r>
              <a:rPr lang="en-US" b="1" dirty="0" err="1"/>
              <a:t>poaceae</a:t>
            </a:r>
            <a:r>
              <a:rPr lang="en-US" b="1" dirty="0"/>
              <a:t>) </a:t>
            </a:r>
            <a:r>
              <a:rPr lang="en-US" b="1" dirty="0" err="1"/>
              <a:t>Gramineae</a:t>
            </a:r>
            <a:r>
              <a:rPr lang="ar-IQ" b="1" dirty="0"/>
              <a:t> </a:t>
            </a:r>
            <a:r>
              <a:rPr lang="en-US" dirty="0"/>
              <a:t/>
            </a:r>
            <a:br>
              <a:rPr lang="en-US" dirty="0"/>
            </a:br>
            <a:endParaRPr lang="ar-IQ" dirty="0"/>
          </a:p>
        </p:txBody>
      </p:sp>
      <p:sp>
        <p:nvSpPr>
          <p:cNvPr id="3" name="عنصر نائب للمحتوى 2"/>
          <p:cNvSpPr>
            <a:spLocks noGrp="1"/>
          </p:cNvSpPr>
          <p:nvPr>
            <p:ph idx="1"/>
          </p:nvPr>
        </p:nvSpPr>
        <p:spPr/>
        <p:txBody>
          <a:bodyPr/>
          <a:lstStyle/>
          <a:p>
            <a:pPr algn="l" rtl="0"/>
            <a:r>
              <a:rPr lang="en-US" dirty="0"/>
              <a:t>The </a:t>
            </a:r>
            <a:r>
              <a:rPr lang="en-US" dirty="0" err="1"/>
              <a:t>Poaceae</a:t>
            </a:r>
            <a:r>
              <a:rPr lang="en-US" dirty="0"/>
              <a:t> ( </a:t>
            </a:r>
            <a:r>
              <a:rPr lang="en-US" dirty="0" err="1"/>
              <a:t>Gramineae</a:t>
            </a:r>
            <a:r>
              <a:rPr lang="en-US" dirty="0"/>
              <a:t> or true grasses) are the second larger  family in Iraq and  constitute the most economically important plant family in modern times, providing forage, building materials  and fuel (ethanol), as well as food.</a:t>
            </a:r>
          </a:p>
        </p:txBody>
      </p:sp>
    </p:spTree>
    <p:extLst>
      <p:ext uri="{BB962C8B-B14F-4D97-AF65-F5344CB8AC3E}">
        <p14:creationId xmlns:p14="http://schemas.microsoft.com/office/powerpoint/2010/main" val="2823896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صورة 3" descr="الوصف: C:\Users\assel\Desktop\En_Anatomi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7122" y="104502"/>
            <a:ext cx="6456019" cy="386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صورة 4" descr="الوصف: C:\Users\assel\Desktop\En_Spica_spicula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933" y="2037195"/>
            <a:ext cx="5381615" cy="3645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9973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Order: </a:t>
            </a:r>
            <a:r>
              <a:rPr lang="en-US" b="1" dirty="0" err="1"/>
              <a:t>Cyperales</a:t>
            </a:r>
            <a:r>
              <a:rPr lang="en-US" dirty="0"/>
              <a:t/>
            </a:r>
            <a:br>
              <a:rPr lang="en-US" dirty="0"/>
            </a:br>
            <a:r>
              <a:rPr lang="en-US" b="1" dirty="0"/>
              <a:t>Family: </a:t>
            </a:r>
            <a:r>
              <a:rPr lang="en-US" b="1" dirty="0" err="1"/>
              <a:t>Cyperaceae</a:t>
            </a:r>
            <a:endParaRPr lang="en-US" dirty="0"/>
          </a:p>
        </p:txBody>
      </p:sp>
      <p:sp>
        <p:nvSpPr>
          <p:cNvPr id="3" name="عنصر نائب للمحتوى 2"/>
          <p:cNvSpPr>
            <a:spLocks noGrp="1"/>
          </p:cNvSpPr>
          <p:nvPr>
            <p:ph idx="1"/>
          </p:nvPr>
        </p:nvSpPr>
        <p:spPr/>
        <p:txBody>
          <a:bodyPr/>
          <a:lstStyle/>
          <a:p>
            <a:pPr algn="l" rtl="0"/>
            <a:r>
              <a:rPr lang="en-US" dirty="0"/>
              <a:t>The </a:t>
            </a:r>
            <a:r>
              <a:rPr lang="en-US" dirty="0" err="1"/>
              <a:t>Cyperaceae</a:t>
            </a:r>
            <a:r>
              <a:rPr lang="en-US" dirty="0"/>
              <a:t> is one of monocots families which known also as sedges, this family is represented with some 5,500 species described in about 109 genera and 13 genera with 57 species in Iraq.</a:t>
            </a:r>
          </a:p>
          <a:p>
            <a:pPr algn="l" rtl="0"/>
            <a:r>
              <a:rPr lang="en-US" dirty="0"/>
              <a:t> sedges may be found growing in almost all environments, many are associated with wetlands, or with poor soils. Ecological communities dominated by sedges are known as </a:t>
            </a:r>
            <a:r>
              <a:rPr lang="en-US" dirty="0" err="1"/>
              <a:t>sedgelands</a:t>
            </a:r>
            <a:r>
              <a:rPr lang="en-US" dirty="0"/>
              <a:t>.</a:t>
            </a:r>
            <a:endParaRPr lang="ar-IQ" dirty="0"/>
          </a:p>
        </p:txBody>
      </p:sp>
    </p:spTree>
    <p:extLst>
      <p:ext uri="{BB962C8B-B14F-4D97-AF65-F5344CB8AC3E}">
        <p14:creationId xmlns:p14="http://schemas.microsoft.com/office/powerpoint/2010/main" val="3412448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05583" y="393414"/>
            <a:ext cx="9997441" cy="1357010"/>
          </a:xfrm>
        </p:spPr>
        <p:txBody>
          <a:bodyPr/>
          <a:lstStyle/>
          <a:p>
            <a:pPr rtl="0"/>
            <a:r>
              <a:rPr lang="en-US" altLang="ar-IQ" dirty="0" err="1">
                <a:ln>
                  <a:noFill/>
                </a:ln>
                <a:latin typeface="Times New Roman" panose="02020603050405020304" pitchFamily="18" charset="0"/>
                <a:ea typeface="Calibri" panose="020F0502020204030204" pitchFamily="34" charset="0"/>
                <a:cs typeface="Times New Roman" panose="02020603050405020304" pitchFamily="18" charset="0"/>
              </a:rPr>
              <a:t>Cyperus</a:t>
            </a:r>
            <a:r>
              <a:rPr lang="en-US" altLang="ar-IQ" dirty="0">
                <a:ln>
                  <a:noFill/>
                </a:ln>
                <a:latin typeface="Times New Roman" panose="02020603050405020304" pitchFamily="18" charset="0"/>
                <a:ea typeface="Calibri" panose="020F0502020204030204" pitchFamily="34" charset="0"/>
                <a:cs typeface="Times New Roman" panose="02020603050405020304" pitchFamily="18" charset="0"/>
              </a:rPr>
              <a:t> </a:t>
            </a:r>
            <a:r>
              <a:rPr lang="en-US" altLang="ar-IQ" dirty="0" err="1">
                <a:ln>
                  <a:noFill/>
                </a:ln>
                <a:latin typeface="Times New Roman" panose="02020603050405020304" pitchFamily="18" charset="0"/>
                <a:ea typeface="Calibri" panose="020F0502020204030204" pitchFamily="34" charset="0"/>
                <a:cs typeface="Times New Roman" panose="02020603050405020304" pitchFamily="18" charset="0"/>
              </a:rPr>
              <a:t>rotundus</a:t>
            </a:r>
            <a:r>
              <a:rPr lang="en-US" altLang="ar-IQ" dirty="0">
                <a:ln>
                  <a:noFill/>
                </a:ln>
                <a:latin typeface="Times New Roman" panose="02020603050405020304" pitchFamily="18" charset="0"/>
                <a:ea typeface="Calibri" panose="020F0502020204030204" pitchFamily="34" charset="0"/>
                <a:cs typeface="Times New Roman" panose="02020603050405020304" pitchFamily="18" charset="0"/>
              </a:rPr>
              <a:t>,</a:t>
            </a:r>
            <a:endParaRPr lang="ar-IQ" dirty="0"/>
          </a:p>
        </p:txBody>
      </p:sp>
      <p:sp>
        <p:nvSpPr>
          <p:cNvPr id="3" name="عنصر نائب للمحتوى 2"/>
          <p:cNvSpPr>
            <a:spLocks noGrp="1"/>
          </p:cNvSpPr>
          <p:nvPr>
            <p:ph idx="1"/>
          </p:nvPr>
        </p:nvSpPr>
        <p:spPr>
          <a:xfrm>
            <a:off x="1484311" y="2092233"/>
            <a:ext cx="10324512" cy="4465321"/>
          </a:xfrm>
        </p:spPr>
        <p:txBody>
          <a:bodyPr/>
          <a:lstStyle/>
          <a:p>
            <a:endParaRPr lang="ar-IQ" dirty="0"/>
          </a:p>
        </p:txBody>
      </p:sp>
      <p:sp>
        <p:nvSpPr>
          <p:cNvPr id="4" name="Rectangle 2"/>
          <p:cNvSpPr>
            <a:spLocks noChangeArrowheads="1"/>
          </p:cNvSpPr>
          <p:nvPr/>
        </p:nvSpPr>
        <p:spPr bwMode="auto">
          <a:xfrm>
            <a:off x="0" y="-63787"/>
            <a:ext cx="26481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altLang="ar-IQ" sz="1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ar-IQ"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IQ" sz="1800" b="0" i="0" u="none" strike="noStrike" cap="none" normalizeH="0" baseline="0" dirty="0" smtClean="0">
              <a:ln>
                <a:noFill/>
              </a:ln>
              <a:solidFill>
                <a:schemeClr val="tx1"/>
              </a:solidFill>
              <a:effectLst/>
              <a:latin typeface="Arial" panose="020B0604020202020204" pitchFamily="34" charset="0"/>
            </a:endParaRPr>
          </a:p>
        </p:txBody>
      </p:sp>
      <p:pic>
        <p:nvPicPr>
          <p:cNvPr id="2049" name="Picture 1" descr="Cyperus_rotundus_by_kadavo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0297" y="2256946"/>
            <a:ext cx="5682343" cy="427438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ar-IQ" altLang="ar-IQ" sz="14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ar-IQ"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IQ"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75252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خداعي">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TM03457496[[fn=خداعي]]</Template>
  <TotalTime>12</TotalTime>
  <Words>210</Words>
  <Application>Microsoft Office PowerPoint</Application>
  <PresentationFormat>شاشة عريضة</PresentationFormat>
  <Paragraphs>16</Paragraphs>
  <Slides>7</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7</vt:i4>
      </vt:variant>
    </vt:vector>
  </HeadingPairs>
  <TitlesOfParts>
    <vt:vector size="13" baseType="lpstr">
      <vt:lpstr>Arial</vt:lpstr>
      <vt:lpstr>Calibri</vt:lpstr>
      <vt:lpstr>Corbel</vt:lpstr>
      <vt:lpstr>Tahoma</vt:lpstr>
      <vt:lpstr>Times New Roman</vt:lpstr>
      <vt:lpstr>خداعي</vt:lpstr>
      <vt:lpstr>Plantae Kingdom:</vt:lpstr>
      <vt:lpstr>Monocotyledon   (monocot)  Clade : </vt:lpstr>
      <vt:lpstr>.Characteristics of monocot </vt:lpstr>
      <vt:lpstr>Order : Poales  Family:(poaceae) Gramineae  </vt:lpstr>
      <vt:lpstr>عرض تقديمي في PowerPoint</vt:lpstr>
      <vt:lpstr>Order: Cyperales Family: Cyperaceae</vt:lpstr>
      <vt:lpstr>Cyperus rotundus,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Plantae Kingdom:</dc:title>
  <dc:creator>hp</dc:creator>
  <cp:lastModifiedBy>hp</cp:lastModifiedBy>
  <cp:revision>2</cp:revision>
  <dcterms:created xsi:type="dcterms:W3CDTF">2018-12-17T05:01:51Z</dcterms:created>
  <dcterms:modified xsi:type="dcterms:W3CDTF">2018-12-17T05:14:08Z</dcterms:modified>
</cp:coreProperties>
</file>