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r">
              <a:defRPr sz="6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12/17/2018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r">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r">
              <a:defRPr sz="36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8A87A34-81AB-432B-8DAE-1953F412C126}" type="datetimeFigureOut">
              <a:rPr lang="en-US" dirty="0"/>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1447191" y="2824269"/>
            <a:ext cx="4645152" cy="264445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412362" y="2821491"/>
            <a:ext cx="4645152" cy="2637371"/>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r">
              <a:defRPr sz="24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12/17/2018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1447382" y="5469856"/>
            <a:ext cx="5527351" cy="320123"/>
          </a:xfrm>
        </p:spPr>
        <p:txBody>
          <a:bodyPr/>
          <a:lstStyle>
            <a:lvl1pPr algn="r">
              <a:defRPr/>
            </a:lvl1pPr>
          </a:lstStyle>
          <a:p>
            <a:fld id="{48A87A34-81AB-432B-8DAE-1953F412C126}" type="datetimeFigureOut">
              <a:rPr lang="en-US" dirty="0"/>
              <a:pPr/>
              <a:t>12/17/2018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12/17/2018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rtl="0"/>
            <a:r>
              <a:rPr lang="en-US" b="1" dirty="0" err="1"/>
              <a:t>Dicotyledon</a:t>
            </a:r>
            <a:endParaRPr lang="en-US" dirty="0"/>
          </a:p>
        </p:txBody>
      </p:sp>
      <p:sp>
        <p:nvSpPr>
          <p:cNvPr id="3" name="عنوان فرعي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3643832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rtl="0"/>
            <a:r>
              <a:rPr lang="en-US" b="1" dirty="0" err="1"/>
              <a:t>Apiaceae</a:t>
            </a:r>
            <a:r>
              <a:rPr lang="en-US" b="1" dirty="0"/>
              <a:t> (</a:t>
            </a:r>
            <a:r>
              <a:rPr lang="en-US" b="1" dirty="0" err="1"/>
              <a:t>Umbelliferae</a:t>
            </a:r>
            <a:r>
              <a:rPr lang="en-US" b="1" dirty="0"/>
              <a:t>) - Carrot family</a:t>
            </a:r>
            <a:r>
              <a:rPr lang="en-US" dirty="0"/>
              <a:t/>
            </a:r>
            <a:br>
              <a:rPr lang="en-US" dirty="0"/>
            </a:br>
            <a:endParaRPr lang="ar-IQ" dirty="0"/>
          </a:p>
        </p:txBody>
      </p:sp>
      <p:sp>
        <p:nvSpPr>
          <p:cNvPr id="3" name="عنصر نائب للمحتوى 2"/>
          <p:cNvSpPr>
            <a:spLocks noGrp="1"/>
          </p:cNvSpPr>
          <p:nvPr>
            <p:ph idx="1"/>
          </p:nvPr>
        </p:nvSpPr>
        <p:spPr/>
        <p:txBody>
          <a:bodyPr/>
          <a:lstStyle/>
          <a:p>
            <a:pPr algn="l" rtl="0"/>
            <a:r>
              <a:rPr lang="en-US" dirty="0"/>
              <a:t>It is family of dicot plant that include about 67 genera in Iraq with 167 species, it is aromatic family with number of common plants like Parsley, coriander and poisonous hemlock</a:t>
            </a:r>
            <a:endParaRPr lang="ar-IQ" dirty="0"/>
          </a:p>
        </p:txBody>
      </p:sp>
    </p:spTree>
    <p:extLst>
      <p:ext uri="{BB962C8B-B14F-4D97-AF65-F5344CB8AC3E}">
        <p14:creationId xmlns:p14="http://schemas.microsoft.com/office/powerpoint/2010/main" val="1098581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b="1" dirty="0"/>
              <a:t>- </a:t>
            </a:r>
            <a:r>
              <a:rPr lang="en-US" b="1" dirty="0" err="1"/>
              <a:t>Asteraceae</a:t>
            </a:r>
            <a:r>
              <a:rPr lang="en-US" b="1" dirty="0"/>
              <a:t> (</a:t>
            </a:r>
            <a:r>
              <a:rPr lang="en-US" b="1" dirty="0" err="1"/>
              <a:t>Compositae</a:t>
            </a:r>
            <a:r>
              <a:rPr lang="en-US" b="1" dirty="0"/>
              <a:t>)- Sunflower family</a:t>
            </a:r>
            <a:endParaRPr lang="ar-IQ" dirty="0"/>
          </a:p>
        </p:txBody>
      </p:sp>
      <p:sp>
        <p:nvSpPr>
          <p:cNvPr id="3" name="عنصر نائب للمحتوى 2"/>
          <p:cNvSpPr>
            <a:spLocks noGrp="1"/>
          </p:cNvSpPr>
          <p:nvPr>
            <p:ph idx="1"/>
          </p:nvPr>
        </p:nvSpPr>
        <p:spPr/>
        <p:txBody>
          <a:bodyPr/>
          <a:lstStyle/>
          <a:p>
            <a:pPr algn="l" rtl="0"/>
            <a:r>
              <a:rPr lang="en-US" dirty="0"/>
              <a:t>It is from the biggest families in Iraq with un accurate number of species and genera as it is not published in flora of Iraq volumes till now but roughly it is about with 23600 species in the world.</a:t>
            </a:r>
          </a:p>
          <a:p>
            <a:pPr algn="l" rtl="0"/>
            <a:endParaRPr lang="ar-IQ" dirty="0"/>
          </a:p>
        </p:txBody>
      </p:sp>
    </p:spTree>
    <p:extLst>
      <p:ext uri="{BB962C8B-B14F-4D97-AF65-F5344CB8AC3E}">
        <p14:creationId xmlns:p14="http://schemas.microsoft.com/office/powerpoint/2010/main" val="152526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b="1" dirty="0" err="1"/>
              <a:t>Fabaceae</a:t>
            </a:r>
            <a:r>
              <a:rPr lang="en-US" b="1" dirty="0"/>
              <a:t> (</a:t>
            </a:r>
            <a:r>
              <a:rPr lang="en-US" b="1" dirty="0" err="1"/>
              <a:t>Leguminosae</a:t>
            </a:r>
            <a:r>
              <a:rPr lang="en-US" b="1" dirty="0"/>
              <a:t>)- Bean family</a:t>
            </a:r>
            <a:endParaRPr lang="ar-IQ" dirty="0"/>
          </a:p>
        </p:txBody>
      </p:sp>
      <p:sp>
        <p:nvSpPr>
          <p:cNvPr id="3" name="عنصر نائب للمحتوى 2"/>
          <p:cNvSpPr>
            <a:spLocks noGrp="1"/>
          </p:cNvSpPr>
          <p:nvPr>
            <p:ph idx="1"/>
          </p:nvPr>
        </p:nvSpPr>
        <p:spPr/>
        <p:txBody>
          <a:bodyPr/>
          <a:lstStyle/>
          <a:p>
            <a:pPr algn="l" rtl="0"/>
            <a:r>
              <a:rPr lang="en-US" dirty="0"/>
              <a:t>It is very large group in the world and the largest one in Iraq with many dominant species, economically, legumes are one of the important plants being the source of numerous pulses such as Peanut, favoring plants as in </a:t>
            </a:r>
            <a:r>
              <a:rPr lang="en-US" dirty="0" err="1"/>
              <a:t>Ceratonia</a:t>
            </a:r>
            <a:r>
              <a:rPr lang="en-US" dirty="0"/>
              <a:t> , fodder in </a:t>
            </a:r>
            <a:r>
              <a:rPr lang="en-US" dirty="0" err="1"/>
              <a:t>Trifolium</a:t>
            </a:r>
            <a:r>
              <a:rPr lang="en-US" dirty="0"/>
              <a:t> etc.</a:t>
            </a:r>
            <a:endParaRPr lang="ar-IQ" dirty="0"/>
          </a:p>
        </p:txBody>
      </p:sp>
    </p:spTree>
    <p:extLst>
      <p:ext uri="{BB962C8B-B14F-4D97-AF65-F5344CB8AC3E}">
        <p14:creationId xmlns:p14="http://schemas.microsoft.com/office/powerpoint/2010/main" val="1925510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b="1" dirty="0"/>
              <a:t>Nomenclature</a:t>
            </a:r>
            <a:endParaRPr lang="ar-IQ" dirty="0"/>
          </a:p>
        </p:txBody>
      </p:sp>
      <p:sp>
        <p:nvSpPr>
          <p:cNvPr id="3" name="عنصر نائب للمحتوى 2"/>
          <p:cNvSpPr>
            <a:spLocks noGrp="1"/>
          </p:cNvSpPr>
          <p:nvPr>
            <p:ph idx="1"/>
          </p:nvPr>
        </p:nvSpPr>
        <p:spPr/>
        <p:txBody>
          <a:bodyPr/>
          <a:lstStyle/>
          <a:p>
            <a:pPr algn="l" rtl="0"/>
            <a:r>
              <a:rPr lang="en-US" dirty="0" smtClean="0"/>
              <a:t>is </a:t>
            </a:r>
            <a:r>
              <a:rPr lang="en-US" dirty="0"/>
              <a:t>the assignment of names utilizing a formal system. The criteria for formally naming land plants, algae, and fungi are based on the rules and recommendations of the </a:t>
            </a:r>
            <a:r>
              <a:rPr lang="en-US" b="1" dirty="0"/>
              <a:t>International Code of Botanical Nomenclature </a:t>
            </a:r>
            <a:r>
              <a:rPr lang="en-US" dirty="0"/>
              <a:t>or </a:t>
            </a:r>
            <a:r>
              <a:rPr lang="en-US" b="1" dirty="0"/>
              <a:t>ICBN</a:t>
            </a:r>
            <a:r>
              <a:rPr lang="en-US" dirty="0"/>
              <a:t>. </a:t>
            </a:r>
          </a:p>
          <a:p>
            <a:pPr algn="l" rtl="0"/>
            <a:endParaRPr lang="ar-IQ" dirty="0"/>
          </a:p>
        </p:txBody>
      </p:sp>
    </p:spTree>
    <p:extLst>
      <p:ext uri="{BB962C8B-B14F-4D97-AF65-F5344CB8AC3E}">
        <p14:creationId xmlns:p14="http://schemas.microsoft.com/office/powerpoint/2010/main" val="561216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b="1" dirty="0"/>
              <a:t>Nomenclatural type</a:t>
            </a:r>
            <a:endParaRPr lang="ar-IQ" dirty="0"/>
          </a:p>
        </p:txBody>
      </p:sp>
      <p:sp>
        <p:nvSpPr>
          <p:cNvPr id="3" name="عنصر نائب للمحتوى 2"/>
          <p:cNvSpPr>
            <a:spLocks noGrp="1"/>
          </p:cNvSpPr>
          <p:nvPr>
            <p:ph idx="1"/>
          </p:nvPr>
        </p:nvSpPr>
        <p:spPr/>
        <p:txBody>
          <a:bodyPr/>
          <a:lstStyle/>
          <a:p>
            <a:pPr algn="l" rtl="0"/>
            <a:r>
              <a:rPr lang="en-US" b="1" dirty="0"/>
              <a:t>1-</a:t>
            </a:r>
            <a:r>
              <a:rPr lang="en-US" dirty="0"/>
              <a:t> </a:t>
            </a:r>
            <a:r>
              <a:rPr lang="en-US" b="1" dirty="0" smtClean="0"/>
              <a:t>Holotype</a:t>
            </a:r>
          </a:p>
          <a:p>
            <a:pPr algn="l" rtl="0"/>
            <a:r>
              <a:rPr lang="en-US" b="1" dirty="0" smtClean="0"/>
              <a:t>2-Isotype</a:t>
            </a:r>
          </a:p>
          <a:p>
            <a:pPr algn="l" rtl="0"/>
            <a:r>
              <a:rPr lang="en-US" b="1" dirty="0"/>
              <a:t>3-</a:t>
            </a:r>
            <a:r>
              <a:rPr lang="en-US" dirty="0"/>
              <a:t> </a:t>
            </a:r>
            <a:r>
              <a:rPr lang="en-US" b="1" dirty="0" err="1" smtClean="0"/>
              <a:t>Lectotype</a:t>
            </a:r>
            <a:endParaRPr lang="en-US" b="1" dirty="0" smtClean="0"/>
          </a:p>
          <a:p>
            <a:pPr algn="l" rtl="0"/>
            <a:r>
              <a:rPr lang="en-US" b="1" dirty="0"/>
              <a:t>4-</a:t>
            </a:r>
            <a:r>
              <a:rPr lang="en-US" dirty="0"/>
              <a:t> </a:t>
            </a:r>
            <a:r>
              <a:rPr lang="en-US" b="1" dirty="0" err="1" smtClean="0"/>
              <a:t>Neotype</a:t>
            </a:r>
            <a:endParaRPr lang="en-US" b="1" dirty="0" smtClean="0"/>
          </a:p>
          <a:p>
            <a:pPr algn="l" rtl="0"/>
            <a:r>
              <a:rPr lang="en-US" b="1" dirty="0"/>
              <a:t>5- </a:t>
            </a:r>
            <a:r>
              <a:rPr lang="en-US" b="1" dirty="0" err="1" smtClean="0"/>
              <a:t>Syntype</a:t>
            </a:r>
            <a:endParaRPr lang="en-US" b="1" dirty="0" smtClean="0"/>
          </a:p>
          <a:p>
            <a:pPr algn="l" rtl="0"/>
            <a:r>
              <a:rPr lang="en-US" b="1" dirty="0"/>
              <a:t>6- </a:t>
            </a:r>
            <a:r>
              <a:rPr lang="en-US" b="1" dirty="0" err="1"/>
              <a:t>Paratype</a:t>
            </a:r>
            <a:endParaRPr lang="ar-IQ" dirty="0"/>
          </a:p>
        </p:txBody>
      </p:sp>
    </p:spTree>
    <p:extLst>
      <p:ext uri="{BB962C8B-B14F-4D97-AF65-F5344CB8AC3E}">
        <p14:creationId xmlns:p14="http://schemas.microsoft.com/office/powerpoint/2010/main" val="3343254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b="1" dirty="0"/>
              <a:t>Terms related to Nomenclature</a:t>
            </a:r>
            <a:endParaRPr lang="ar-IQ" dirty="0"/>
          </a:p>
        </p:txBody>
      </p:sp>
      <p:sp>
        <p:nvSpPr>
          <p:cNvPr id="3" name="عنصر نائب للمحتوى 2"/>
          <p:cNvSpPr>
            <a:spLocks noGrp="1"/>
          </p:cNvSpPr>
          <p:nvPr>
            <p:ph idx="1"/>
          </p:nvPr>
        </p:nvSpPr>
        <p:spPr/>
        <p:txBody>
          <a:bodyPr/>
          <a:lstStyle/>
          <a:p>
            <a:pPr algn="l" rtl="0"/>
            <a:r>
              <a:rPr lang="en-US" b="1" dirty="0"/>
              <a:t>1- Legitimate </a:t>
            </a:r>
            <a:r>
              <a:rPr lang="en-US" b="1" dirty="0" smtClean="0"/>
              <a:t>names</a:t>
            </a:r>
          </a:p>
          <a:p>
            <a:pPr algn="l" rtl="0"/>
            <a:r>
              <a:rPr lang="en-US" dirty="0"/>
              <a:t>2-  </a:t>
            </a:r>
            <a:r>
              <a:rPr lang="en-US" b="1" dirty="0"/>
              <a:t>Valid </a:t>
            </a:r>
            <a:r>
              <a:rPr lang="en-US" b="1" dirty="0" smtClean="0"/>
              <a:t>name</a:t>
            </a:r>
          </a:p>
          <a:p>
            <a:pPr algn="l" rtl="0"/>
            <a:r>
              <a:rPr lang="en-US" b="1" dirty="0"/>
              <a:t>3-</a:t>
            </a:r>
            <a:r>
              <a:rPr lang="en-US" dirty="0"/>
              <a:t> </a:t>
            </a:r>
            <a:r>
              <a:rPr lang="en-US" b="1" dirty="0"/>
              <a:t>Synonym</a:t>
            </a:r>
            <a:endParaRPr lang="ar-IQ" dirty="0"/>
          </a:p>
        </p:txBody>
      </p:sp>
    </p:spTree>
    <p:extLst>
      <p:ext uri="{BB962C8B-B14F-4D97-AF65-F5344CB8AC3E}">
        <p14:creationId xmlns:p14="http://schemas.microsoft.com/office/powerpoint/2010/main" val="3184710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b="1" dirty="0"/>
              <a:t>Types of plant names</a:t>
            </a:r>
            <a:endParaRPr lang="ar-IQ" dirty="0"/>
          </a:p>
        </p:txBody>
      </p:sp>
      <p:sp>
        <p:nvSpPr>
          <p:cNvPr id="3" name="عنصر نائب للمحتوى 2"/>
          <p:cNvSpPr>
            <a:spLocks noGrp="1"/>
          </p:cNvSpPr>
          <p:nvPr>
            <p:ph idx="1"/>
          </p:nvPr>
        </p:nvSpPr>
        <p:spPr/>
        <p:txBody>
          <a:bodyPr/>
          <a:lstStyle/>
          <a:p>
            <a:pPr algn="l" rtl="0"/>
            <a:r>
              <a:rPr lang="en-US" b="1" dirty="0"/>
              <a:t>1- Common </a:t>
            </a:r>
            <a:r>
              <a:rPr lang="en-US" b="1" dirty="0" smtClean="0"/>
              <a:t>names</a:t>
            </a:r>
          </a:p>
          <a:p>
            <a:pPr algn="l" rtl="0"/>
            <a:r>
              <a:rPr lang="en-US" b="1"/>
              <a:t>2- </a:t>
            </a:r>
            <a:r>
              <a:rPr lang="en-US" b="1"/>
              <a:t>Scientific </a:t>
            </a:r>
            <a:r>
              <a:rPr lang="en-US" b="1" smtClean="0"/>
              <a:t>names</a:t>
            </a:r>
          </a:p>
          <a:p>
            <a:pPr algn="l" rtl="0"/>
            <a:endParaRPr lang="ar-IQ"/>
          </a:p>
        </p:txBody>
      </p:sp>
    </p:spTree>
    <p:extLst>
      <p:ext uri="{BB962C8B-B14F-4D97-AF65-F5344CB8AC3E}">
        <p14:creationId xmlns:p14="http://schemas.microsoft.com/office/powerpoint/2010/main" val="40383908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TM10001114[[fn=معرض]]</Template>
  <TotalTime>8</TotalTime>
  <Words>218</Words>
  <Application>Microsoft Office PowerPoint</Application>
  <PresentationFormat>شاشة عريضة</PresentationFormat>
  <Paragraphs>23</Paragraphs>
  <Slides>8</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8</vt:i4>
      </vt:variant>
    </vt:vector>
  </HeadingPairs>
  <TitlesOfParts>
    <vt:vector size="12" baseType="lpstr">
      <vt:lpstr>Arial</vt:lpstr>
      <vt:lpstr>Gill Sans MT</vt:lpstr>
      <vt:lpstr>Times New Roman</vt:lpstr>
      <vt:lpstr>Gallery</vt:lpstr>
      <vt:lpstr>Dicotyledon</vt:lpstr>
      <vt:lpstr>Apiaceae (Umbelliferae) - Carrot family </vt:lpstr>
      <vt:lpstr>- Asteraceae (Compositae)- Sunflower family</vt:lpstr>
      <vt:lpstr>Fabaceae (Leguminosae)- Bean family</vt:lpstr>
      <vt:lpstr>Nomenclature</vt:lpstr>
      <vt:lpstr>Nomenclatural type</vt:lpstr>
      <vt:lpstr>Terms related to Nomenclature</vt:lpstr>
      <vt:lpstr>Types of plant names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Dicotyledon</dc:title>
  <dc:creator>hp</dc:creator>
  <cp:lastModifiedBy>hp</cp:lastModifiedBy>
  <cp:revision>1</cp:revision>
  <dcterms:created xsi:type="dcterms:W3CDTF">2018-12-17T04:51:45Z</dcterms:created>
  <dcterms:modified xsi:type="dcterms:W3CDTF">2018-12-17T04:59:56Z</dcterms:modified>
</cp:coreProperties>
</file>