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0"/>
            <a:r>
              <a:rPr lang="en-US" b="1" dirty="0">
                <a:effectLst/>
              </a:rPr>
              <a:t>Corolla :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0"/>
            <a:r>
              <a:rPr lang="en-US" dirty="0">
                <a:effectLst/>
              </a:rPr>
              <a:t>It’s the second part of </a:t>
            </a:r>
            <a:r>
              <a:rPr lang="en-US" dirty="0" err="1">
                <a:effectLst/>
              </a:rPr>
              <a:t>perianth</a:t>
            </a:r>
            <a:r>
              <a:rPr lang="en-US" dirty="0">
                <a:effectLst/>
              </a:rPr>
              <a:t> composed of petals and usually colored, the main function of corolla is to assist pollination and therefore increase the chance of successful reproduction of the flower.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230867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effectLst/>
              </a:rPr>
              <a:t>Stamens lengths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effectLst/>
              </a:rPr>
              <a:t>1- </a:t>
            </a:r>
            <a:r>
              <a:rPr lang="en-US" dirty="0" err="1">
                <a:effectLst/>
              </a:rPr>
              <a:t>Didymous</a:t>
            </a:r>
            <a:r>
              <a:rPr lang="en-US" dirty="0">
                <a:effectLst/>
              </a:rPr>
              <a:t>  </a:t>
            </a:r>
          </a:p>
          <a:p>
            <a:pPr algn="l" rtl="0"/>
            <a:r>
              <a:rPr lang="en-US" dirty="0">
                <a:effectLst/>
              </a:rPr>
              <a:t>2- </a:t>
            </a:r>
            <a:r>
              <a:rPr lang="en-US" dirty="0" err="1">
                <a:effectLst/>
              </a:rPr>
              <a:t>Didynamous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algn="l" rtl="0"/>
            <a:r>
              <a:rPr lang="en-US" dirty="0">
                <a:effectLst/>
              </a:rPr>
              <a:t>3- </a:t>
            </a:r>
            <a:r>
              <a:rPr lang="en-US" dirty="0" err="1">
                <a:effectLst/>
              </a:rPr>
              <a:t>Ttetradynamous</a:t>
            </a:r>
            <a:r>
              <a:rPr lang="en-US" dirty="0">
                <a:effectLst/>
              </a:rPr>
              <a:t> </a:t>
            </a:r>
            <a:endParaRPr lang="ar-IQ" dirty="0"/>
          </a:p>
        </p:txBody>
      </p:sp>
      <p:pic>
        <p:nvPicPr>
          <p:cNvPr id="4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824" y="2465070"/>
            <a:ext cx="5480141" cy="404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896773"/>
          </a:xfrm>
        </p:spPr>
        <p:txBody>
          <a:bodyPr/>
          <a:lstStyle/>
          <a:p>
            <a:pPr algn="l" rtl="0"/>
            <a:r>
              <a:rPr lang="en-US" b="1" dirty="0">
                <a:effectLst/>
              </a:rPr>
              <a:t>Types of Corolla :-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1412" y="1515291"/>
            <a:ext cx="9905999" cy="427591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effectLst/>
              </a:rPr>
              <a:t>1- Polypetalous :</a:t>
            </a:r>
            <a:r>
              <a:rPr lang="en-US" dirty="0">
                <a:effectLst/>
              </a:rPr>
              <a:t> Corolla composed of separate petals. This type could be in different shapes:- </a:t>
            </a:r>
          </a:p>
          <a:p>
            <a:pPr algn="l" rtl="0"/>
            <a:r>
              <a:rPr lang="en-US" u="sng" dirty="0">
                <a:effectLst/>
              </a:rPr>
              <a:t>A/ Cruciform </a:t>
            </a:r>
            <a:endParaRPr lang="en-US" u="sng" dirty="0" smtClean="0">
              <a:effectLst/>
            </a:endParaRPr>
          </a:p>
          <a:p>
            <a:pPr algn="l" rtl="0"/>
            <a:r>
              <a:rPr lang="en-US" u="sng" dirty="0">
                <a:effectLst/>
              </a:rPr>
              <a:t>B/ Caryophyllaceous</a:t>
            </a:r>
            <a:r>
              <a:rPr lang="en-US" dirty="0">
                <a:effectLst/>
              </a:rPr>
              <a:t> : Five free clawed petals with limb at right angles to the claw.</a:t>
            </a:r>
          </a:p>
          <a:p>
            <a:pPr algn="l" rtl="0"/>
            <a:r>
              <a:rPr lang="en-US" dirty="0">
                <a:effectLst/>
              </a:rPr>
              <a:t>**Claw</a:t>
            </a:r>
            <a:r>
              <a:rPr lang="en-US" dirty="0" smtClean="0">
                <a:effectLst/>
              </a:rPr>
              <a:t>:.</a:t>
            </a:r>
            <a:endParaRPr lang="en-US" dirty="0">
              <a:effectLst/>
            </a:endParaRPr>
          </a:p>
          <a:p>
            <a:pPr algn="l" rtl="0"/>
            <a:r>
              <a:rPr lang="en-US" dirty="0">
                <a:effectLst/>
              </a:rPr>
              <a:t>**Limb </a:t>
            </a:r>
            <a:endParaRPr lang="ar-IQ" dirty="0"/>
          </a:p>
        </p:txBody>
      </p:sp>
      <p:pic>
        <p:nvPicPr>
          <p:cNvPr id="4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67" y="1968545"/>
            <a:ext cx="1324701" cy="1192666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66" y="4057983"/>
            <a:ext cx="1899467" cy="17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6" y="940526"/>
            <a:ext cx="2106930" cy="147066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345474" y="940526"/>
            <a:ext cx="9784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C/ Rosaceous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>
            <a:off x="1345474" y="3099468"/>
            <a:ext cx="23905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D/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Papillionaceous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  <p:pic>
        <p:nvPicPr>
          <p:cNvPr id="7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426" y="2539682"/>
            <a:ext cx="2106930" cy="177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3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62149" y="444137"/>
            <a:ext cx="223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</a:t>
            </a:r>
            <a:r>
              <a:rPr lang="en-US" b="1" dirty="0" err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Gamopetalous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  <p:sp>
        <p:nvSpPr>
          <p:cNvPr id="3" name="مستطيل 2"/>
          <p:cNvSpPr/>
          <p:nvPr/>
        </p:nvSpPr>
        <p:spPr>
          <a:xfrm>
            <a:off x="862150" y="813469"/>
            <a:ext cx="1750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Bilabiate</a:t>
            </a:r>
            <a:endParaRPr lang="ar-IQ" dirty="0"/>
          </a:p>
        </p:txBody>
      </p:sp>
      <p:pic>
        <p:nvPicPr>
          <p:cNvPr id="4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16" y="1182801"/>
            <a:ext cx="2216150" cy="159004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862150" y="3530542"/>
            <a:ext cx="22337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Campanulate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  <p:pic>
        <p:nvPicPr>
          <p:cNvPr id="6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416" y="3530542"/>
            <a:ext cx="2216150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19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92331" y="313508"/>
            <a:ext cx="233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Ligulate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or ray</a:t>
            </a:r>
            <a:endParaRPr lang="ar-IQ" dirty="0"/>
          </a:p>
        </p:txBody>
      </p:sp>
      <p:pic>
        <p:nvPicPr>
          <p:cNvPr id="3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4" y="313509"/>
            <a:ext cx="2521132" cy="207699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692332" y="2782389"/>
            <a:ext cx="2338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Salverform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  <p:pic>
        <p:nvPicPr>
          <p:cNvPr id="5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795" y="3151720"/>
            <a:ext cx="2521132" cy="239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1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97280" y="587829"/>
            <a:ext cx="1763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E/ Tubular </a:t>
            </a:r>
            <a:endParaRPr lang="ar-IQ" dirty="0"/>
          </a:p>
        </p:txBody>
      </p:sp>
      <p:pic>
        <p:nvPicPr>
          <p:cNvPr id="3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3" y="1528353"/>
            <a:ext cx="8164286" cy="48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effectLst/>
              </a:rPr>
              <a:t>Androecium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effectLst/>
              </a:rPr>
              <a:t>Stamen type</a:t>
            </a:r>
            <a:r>
              <a:rPr lang="en-US" dirty="0">
                <a:effectLst/>
              </a:rPr>
              <a:t>: There are two types of stamens:</a:t>
            </a:r>
          </a:p>
          <a:p>
            <a:pPr algn="l" rtl="0"/>
            <a:r>
              <a:rPr lang="en-US" dirty="0">
                <a:effectLst/>
              </a:rPr>
              <a:t>1- Laminar S. </a:t>
            </a:r>
            <a:endParaRPr lang="en-US" dirty="0" smtClean="0">
              <a:effectLst/>
            </a:endParaRPr>
          </a:p>
          <a:p>
            <a:pPr algn="l" rtl="0"/>
            <a:r>
              <a:rPr lang="en-US" dirty="0">
                <a:effectLst/>
              </a:rPr>
              <a:t>2- Filamentous S. </a:t>
            </a:r>
            <a:endParaRPr lang="ar-IQ" dirty="0"/>
          </a:p>
        </p:txBody>
      </p:sp>
      <p:pic>
        <p:nvPicPr>
          <p:cNvPr id="4" name="Picture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654" y="2550319"/>
            <a:ext cx="2549752" cy="2126184"/>
          </a:xfrm>
          <a:prstGeom prst="rect">
            <a:avLst/>
          </a:prstGeom>
        </p:spPr>
      </p:pic>
      <p:pic>
        <p:nvPicPr>
          <p:cNvPr id="5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1" y="4389120"/>
            <a:ext cx="2790960" cy="246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67097" y="618518"/>
            <a:ext cx="9780314" cy="1223345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effectLst/>
              </a:rPr>
              <a:t>Stamen function</a:t>
            </a:r>
            <a:r>
              <a:rPr lang="en-US" dirty="0">
                <a:effectLst/>
              </a:rPr>
              <a:t> :</a:t>
            </a:r>
            <a:br>
              <a:rPr lang="en-US" dirty="0">
                <a:effectLst/>
              </a:rPr>
            </a:br>
            <a:r>
              <a:rPr lang="en-US" dirty="0">
                <a:effectLst/>
              </a:rPr>
              <a:t>It refers to whether and how stamens are  fused, it could be generally in two forms:</a:t>
            </a:r>
            <a:br>
              <a:rPr lang="en-US" dirty="0">
                <a:effectLst/>
              </a:rPr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31966" y="1946366"/>
            <a:ext cx="10015445" cy="3844835"/>
          </a:xfrm>
        </p:spPr>
        <p:txBody>
          <a:bodyPr/>
          <a:lstStyle/>
          <a:p>
            <a:pPr algn="l" rtl="0"/>
            <a:r>
              <a:rPr lang="en-US" b="1" dirty="0">
                <a:effectLst/>
              </a:rPr>
              <a:t>1- </a:t>
            </a:r>
            <a:r>
              <a:rPr lang="en-US" dirty="0">
                <a:effectLst/>
              </a:rPr>
              <a:t>Filament fusion: In this form, filaments are united but anthers are free and may be in the following types;</a:t>
            </a:r>
          </a:p>
          <a:p>
            <a:pPr algn="l" rtl="0"/>
            <a:r>
              <a:rPr lang="en-US" dirty="0">
                <a:effectLst/>
              </a:rPr>
              <a:t>A/ </a:t>
            </a:r>
            <a:r>
              <a:rPr lang="en-US" dirty="0" err="1">
                <a:effectLst/>
              </a:rPr>
              <a:t>Monadelphous</a:t>
            </a:r>
            <a:r>
              <a:rPr lang="en-US" dirty="0">
                <a:effectLst/>
              </a:rPr>
              <a:t> </a:t>
            </a:r>
            <a:endParaRPr lang="en-US" dirty="0" smtClean="0">
              <a:effectLst/>
            </a:endParaRPr>
          </a:p>
          <a:p>
            <a:pPr algn="l" rtl="0"/>
            <a:r>
              <a:rPr lang="en-US" dirty="0">
                <a:effectLst/>
              </a:rPr>
              <a:t>B/ </a:t>
            </a:r>
            <a:r>
              <a:rPr lang="en-US" dirty="0" err="1">
                <a:effectLst/>
              </a:rPr>
              <a:t>Diadelphous</a:t>
            </a:r>
            <a:r>
              <a:rPr lang="en-US" dirty="0">
                <a:effectLst/>
              </a:rPr>
              <a:t> </a:t>
            </a:r>
            <a:endParaRPr lang="ar-IQ" dirty="0"/>
          </a:p>
        </p:txBody>
      </p:sp>
      <p:pic>
        <p:nvPicPr>
          <p:cNvPr id="4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474" y="2545760"/>
            <a:ext cx="2870383" cy="2352811"/>
          </a:xfrm>
          <a:prstGeom prst="rect">
            <a:avLst/>
          </a:prstGeom>
        </p:spPr>
      </p:pic>
      <p:pic>
        <p:nvPicPr>
          <p:cNvPr id="5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658" y="4428310"/>
            <a:ext cx="3245802" cy="24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51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1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79" y="2249488"/>
            <a:ext cx="3644868" cy="354171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554481" y="2573383"/>
            <a:ext cx="2586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C/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Polyadelphous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  <p:sp>
        <p:nvSpPr>
          <p:cNvPr id="6" name="مستطيل 5"/>
          <p:cNvSpPr/>
          <p:nvPr/>
        </p:nvSpPr>
        <p:spPr>
          <a:xfrm>
            <a:off x="1141414" y="3982995"/>
            <a:ext cx="2895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2- 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Syngenesious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015865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ارة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TM04033919[[fn=دارة]]</Template>
  <TotalTime>17</TotalTime>
  <Words>167</Words>
  <Application>Microsoft Office PowerPoint</Application>
  <PresentationFormat>شاشة عريضة</PresentationFormat>
  <Paragraphs>30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Tw Cen MT</vt:lpstr>
      <vt:lpstr>دارة</vt:lpstr>
      <vt:lpstr>Corolla :</vt:lpstr>
      <vt:lpstr>Types of Corolla :-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Androecium </vt:lpstr>
      <vt:lpstr>Stamen function : It refers to whether and how stamens are  fused, it could be generally in two forms: </vt:lpstr>
      <vt:lpstr>عرض تقديمي في PowerPoint</vt:lpstr>
      <vt:lpstr>Stamens lengths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Corolla :</dc:title>
  <dc:creator>hp</dc:creator>
  <cp:lastModifiedBy>hp</cp:lastModifiedBy>
  <cp:revision>2</cp:revision>
  <dcterms:created xsi:type="dcterms:W3CDTF">2018-12-16T05:48:02Z</dcterms:created>
  <dcterms:modified xsi:type="dcterms:W3CDTF">2018-12-16T06:05:49Z</dcterms:modified>
</cp:coreProperties>
</file>