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353" autoAdjust="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en-US" b="1" dirty="0"/>
              <a:t>Types of leaves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19760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Types of leaves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1- Simple </a:t>
            </a:r>
            <a:r>
              <a:rPr lang="en-US" b="1" dirty="0" smtClean="0"/>
              <a:t>leaf</a:t>
            </a:r>
            <a:r>
              <a:rPr lang="en-US" i="1" dirty="0" smtClean="0"/>
              <a:t>.</a:t>
            </a:r>
            <a:endParaRPr lang="en-US" dirty="0"/>
          </a:p>
          <a:p>
            <a:pPr algn="l" rtl="0"/>
            <a:r>
              <a:rPr lang="en-US" b="1" dirty="0"/>
              <a:t>2- Compound </a:t>
            </a:r>
            <a:r>
              <a:rPr lang="en-US" b="1" dirty="0" smtClean="0"/>
              <a:t>leaf:</a:t>
            </a:r>
          </a:p>
          <a:p>
            <a:pPr algn="l" rtl="0"/>
            <a:r>
              <a:rPr lang="en-US" b="1" u="sng" dirty="0"/>
              <a:t>A/</a:t>
            </a:r>
            <a:r>
              <a:rPr lang="en-US" u="sng" dirty="0"/>
              <a:t> Pinnate compound </a:t>
            </a:r>
            <a:r>
              <a:rPr lang="en-US" u="sng" dirty="0" smtClean="0"/>
              <a:t>leaves</a:t>
            </a:r>
          </a:p>
          <a:p>
            <a:pPr algn="l" rtl="0"/>
            <a:r>
              <a:rPr lang="en-US" b="1" u="sng" dirty="0"/>
              <a:t>B/ </a:t>
            </a:r>
            <a:r>
              <a:rPr lang="en-US" u="sng" dirty="0"/>
              <a:t>Palmate Compound leaves</a:t>
            </a:r>
            <a:endParaRPr lang="ar-IQ" dirty="0"/>
          </a:p>
        </p:txBody>
      </p:sp>
      <p:pic>
        <p:nvPicPr>
          <p:cNvPr id="4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199" y="2259874"/>
            <a:ext cx="6936377" cy="3370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059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The shape of leaf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1- </a:t>
            </a:r>
            <a:r>
              <a:rPr lang="en-US" dirty="0" smtClean="0"/>
              <a:t>Acicular.</a:t>
            </a:r>
            <a:endParaRPr lang="en-US" dirty="0"/>
          </a:p>
          <a:p>
            <a:pPr algn="l" rtl="0"/>
            <a:r>
              <a:rPr lang="en-US" dirty="0"/>
              <a:t>2- </a:t>
            </a:r>
            <a:r>
              <a:rPr lang="en-US" dirty="0" smtClean="0"/>
              <a:t>Cordate.</a:t>
            </a:r>
            <a:endParaRPr lang="en-US" dirty="0"/>
          </a:p>
          <a:p>
            <a:pPr algn="l" rtl="0"/>
            <a:r>
              <a:rPr lang="en-US" dirty="0"/>
              <a:t>3- </a:t>
            </a:r>
            <a:r>
              <a:rPr lang="en-US" dirty="0" smtClean="0"/>
              <a:t>Lanceolate.</a:t>
            </a:r>
            <a:endParaRPr lang="en-US" dirty="0"/>
          </a:p>
          <a:p>
            <a:pPr algn="l" rtl="0"/>
            <a:r>
              <a:rPr lang="en-US" dirty="0"/>
              <a:t>4- </a:t>
            </a:r>
            <a:r>
              <a:rPr lang="en-US" dirty="0" smtClean="0"/>
              <a:t>Elliptical.</a:t>
            </a:r>
            <a:endParaRPr lang="en-US" dirty="0"/>
          </a:p>
          <a:p>
            <a:pPr algn="l" rtl="0"/>
            <a:r>
              <a:rPr lang="en-US" dirty="0"/>
              <a:t>5- </a:t>
            </a:r>
            <a:r>
              <a:rPr lang="en-US" dirty="0" smtClean="0"/>
              <a:t>Linear.</a:t>
            </a:r>
            <a:endParaRPr lang="en-US" dirty="0"/>
          </a:p>
          <a:p>
            <a:pPr algn="l" rtl="0"/>
            <a:r>
              <a:rPr lang="en-US" dirty="0"/>
              <a:t>6- </a:t>
            </a:r>
            <a:r>
              <a:rPr lang="en-US" dirty="0" smtClean="0"/>
              <a:t>Oblong.</a:t>
            </a:r>
            <a:endParaRPr lang="en-US" dirty="0"/>
          </a:p>
          <a:p>
            <a:pPr algn="l" rtl="0"/>
            <a:r>
              <a:rPr lang="en-US" dirty="0"/>
              <a:t>7- Ovate</a:t>
            </a:r>
            <a:endParaRPr lang="ar-IQ" dirty="0"/>
          </a:p>
        </p:txBody>
      </p:sp>
      <p:pic>
        <p:nvPicPr>
          <p:cNvPr id="4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663" y="1792936"/>
            <a:ext cx="8268788" cy="506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037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Venation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Venation </a:t>
            </a:r>
            <a:r>
              <a:rPr lang="en-US" b="1" dirty="0" smtClean="0"/>
              <a:t>patterns</a:t>
            </a:r>
          </a:p>
          <a:p>
            <a:pPr algn="l" rtl="0"/>
            <a:r>
              <a:rPr lang="en-US" dirty="0"/>
              <a:t>1- </a:t>
            </a:r>
            <a:r>
              <a:rPr lang="en-US" dirty="0" err="1" smtClean="0"/>
              <a:t>Uninervous</a:t>
            </a:r>
            <a:endParaRPr lang="en-US" dirty="0"/>
          </a:p>
          <a:p>
            <a:pPr algn="l" rtl="0"/>
            <a:r>
              <a:rPr lang="en-US" dirty="0"/>
              <a:t>2- </a:t>
            </a:r>
            <a:r>
              <a:rPr lang="en-US" dirty="0" smtClean="0"/>
              <a:t>Dichotomous.</a:t>
            </a:r>
            <a:endParaRPr lang="en-US" dirty="0"/>
          </a:p>
          <a:p>
            <a:pPr algn="l" rtl="0"/>
            <a:r>
              <a:rPr lang="en-US" dirty="0"/>
              <a:t>3- Parallel </a:t>
            </a:r>
            <a:endParaRPr lang="en-US" dirty="0" smtClean="0"/>
          </a:p>
          <a:p>
            <a:pPr algn="l" rtl="0"/>
            <a:r>
              <a:rPr lang="en-US" dirty="0"/>
              <a:t>4- Reticulate or </a:t>
            </a:r>
            <a:r>
              <a:rPr lang="en-US" dirty="0" smtClean="0"/>
              <a:t>netted</a:t>
            </a:r>
          </a:p>
          <a:p>
            <a:pPr algn="l" rtl="0"/>
            <a:endParaRPr lang="ar-IQ" dirty="0"/>
          </a:p>
        </p:txBody>
      </p:sp>
      <p:pic>
        <p:nvPicPr>
          <p:cNvPr id="4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680" y="2325189"/>
            <a:ext cx="7485018" cy="4232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107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23851" y="284176"/>
            <a:ext cx="9326880" cy="695538"/>
          </a:xfrm>
        </p:spPr>
        <p:txBody>
          <a:bodyPr>
            <a:normAutofit fontScale="90000"/>
          </a:bodyPr>
          <a:lstStyle/>
          <a:p>
            <a:pPr rtl="0"/>
            <a:r>
              <a:rPr lang="en-US" b="1" dirty="0"/>
              <a:t>Flower: </a:t>
            </a:r>
            <a:r>
              <a:rPr lang="en-US" dirty="0"/>
              <a:t>A highly modified shoot bearing a specialized floral leaves.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02918" y="1136469"/>
            <a:ext cx="10070327" cy="5081451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b="1" dirty="0"/>
              <a:t>Flower parts: </a:t>
            </a:r>
            <a:r>
              <a:rPr lang="en-US" dirty="0"/>
              <a:t>The basic parts of a flower, from the base to the apex are :-</a:t>
            </a:r>
          </a:p>
          <a:p>
            <a:pPr algn="l" rtl="0"/>
            <a:r>
              <a:rPr lang="en-US" dirty="0"/>
              <a:t>1- </a:t>
            </a:r>
            <a:r>
              <a:rPr lang="en-US" dirty="0" smtClean="0"/>
              <a:t>Pedicel</a:t>
            </a:r>
            <a:endParaRPr lang="en-US" dirty="0"/>
          </a:p>
          <a:p>
            <a:pPr algn="l" rtl="0"/>
            <a:r>
              <a:rPr lang="en-US" dirty="0"/>
              <a:t>2- Bract </a:t>
            </a:r>
            <a:endParaRPr lang="en-US" dirty="0" smtClean="0"/>
          </a:p>
          <a:p>
            <a:pPr algn="l" rtl="0"/>
            <a:r>
              <a:rPr lang="en-US" dirty="0"/>
              <a:t>3- Bracteole or </a:t>
            </a:r>
            <a:r>
              <a:rPr lang="en-US" dirty="0" err="1"/>
              <a:t>bractlet</a:t>
            </a:r>
            <a:r>
              <a:rPr lang="en-US" dirty="0"/>
              <a:t> </a:t>
            </a:r>
            <a:endParaRPr lang="en-US" dirty="0" smtClean="0"/>
          </a:p>
          <a:p>
            <a:pPr algn="l" rtl="0"/>
            <a:r>
              <a:rPr lang="en-US" dirty="0"/>
              <a:t>4- Epicalyx </a:t>
            </a:r>
            <a:endParaRPr lang="en-US" dirty="0" smtClean="0"/>
          </a:p>
          <a:p>
            <a:pPr algn="l" rtl="0"/>
            <a:r>
              <a:rPr lang="en-US" dirty="0"/>
              <a:t>5- Receptacle or torus </a:t>
            </a:r>
            <a:endParaRPr lang="en-US" dirty="0" smtClean="0"/>
          </a:p>
          <a:p>
            <a:pPr algn="l" rtl="0"/>
            <a:r>
              <a:rPr lang="en-US" dirty="0"/>
              <a:t>6- </a:t>
            </a:r>
            <a:r>
              <a:rPr lang="en-US" dirty="0" err="1"/>
              <a:t>Perianth</a:t>
            </a:r>
            <a:r>
              <a:rPr lang="en-US" dirty="0"/>
              <a:t> </a:t>
            </a:r>
            <a:endParaRPr lang="en-US" dirty="0" smtClean="0"/>
          </a:p>
          <a:p>
            <a:pPr algn="l" rtl="0"/>
            <a:r>
              <a:rPr lang="en-US" dirty="0"/>
              <a:t>7- Calyx </a:t>
            </a:r>
            <a:endParaRPr lang="en-US" dirty="0" smtClean="0"/>
          </a:p>
          <a:p>
            <a:pPr algn="l" rtl="0"/>
            <a:r>
              <a:rPr lang="en-US" dirty="0" smtClean="0"/>
              <a:t>8- </a:t>
            </a:r>
            <a:r>
              <a:rPr lang="en-US" dirty="0"/>
              <a:t>Corolla </a:t>
            </a:r>
            <a:endParaRPr lang="en-US" dirty="0" smtClean="0"/>
          </a:p>
          <a:p>
            <a:pPr algn="l" rtl="0"/>
            <a:r>
              <a:rPr lang="en-US" dirty="0"/>
              <a:t>9- </a:t>
            </a:r>
            <a:r>
              <a:rPr lang="en-US" dirty="0" err="1"/>
              <a:t>Androcium</a:t>
            </a:r>
            <a:r>
              <a:rPr lang="en-US" dirty="0"/>
              <a:t> </a:t>
            </a:r>
            <a:endParaRPr lang="en-US" dirty="0" smtClean="0"/>
          </a:p>
          <a:p>
            <a:pPr algn="l" rtl="0"/>
            <a:r>
              <a:rPr lang="en-US" dirty="0"/>
              <a:t>10- </a:t>
            </a:r>
            <a:r>
              <a:rPr lang="en-US" dirty="0" err="1"/>
              <a:t>Gynocium</a:t>
            </a:r>
            <a:r>
              <a:rPr lang="en-US" dirty="0"/>
              <a:t> </a:t>
            </a:r>
            <a:endParaRPr lang="ar-IQ" dirty="0"/>
          </a:p>
        </p:txBody>
      </p:sp>
      <p:pic>
        <p:nvPicPr>
          <p:cNvPr id="4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9749" y="2299063"/>
            <a:ext cx="7171508" cy="4323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130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270304"/>
          </a:xfrm>
        </p:spPr>
        <p:txBody>
          <a:bodyPr>
            <a:normAutofit/>
          </a:bodyPr>
          <a:lstStyle/>
          <a:p>
            <a:pPr rtl="0"/>
            <a:r>
              <a:rPr lang="en-US" b="1" dirty="0"/>
              <a:t>Flowers and plant sexuality : 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02919" y="2063931"/>
            <a:ext cx="9784080" cy="4153989"/>
          </a:xfrm>
        </p:spPr>
        <p:txBody>
          <a:bodyPr/>
          <a:lstStyle/>
          <a:p>
            <a:pPr algn="l" rtl="0"/>
            <a:r>
              <a:rPr lang="en-US" dirty="0" smtClean="0"/>
              <a:t>Flower </a:t>
            </a:r>
            <a:r>
              <a:rPr lang="en-US" dirty="0"/>
              <a:t>sex refers to the presence or absence of male and female parts with a flower.</a:t>
            </a:r>
          </a:p>
          <a:p>
            <a:pPr algn="l" rtl="0"/>
            <a:r>
              <a:rPr lang="en-US" dirty="0"/>
              <a:t>1- Perfect(Bisexual) : Having both stamens and carpels.</a:t>
            </a:r>
          </a:p>
          <a:p>
            <a:pPr algn="l" rtl="0"/>
            <a:r>
              <a:rPr lang="en-US" dirty="0"/>
              <a:t>2- Imperfect (Unisexual) : In this case flowers are either staminate or </a:t>
            </a:r>
            <a:r>
              <a:rPr lang="en-US" dirty="0" err="1"/>
              <a:t>pistillate</a:t>
            </a:r>
            <a:r>
              <a:rPr lang="en-US" dirty="0"/>
              <a:t>.</a:t>
            </a:r>
          </a:p>
          <a:p>
            <a:pPr algn="l" rtl="0"/>
            <a:r>
              <a:rPr lang="en-US" dirty="0"/>
              <a:t>     A/ Staminate: In which only stamens develop as in </a:t>
            </a:r>
            <a:r>
              <a:rPr lang="en-US" i="1" dirty="0"/>
              <a:t>Oak</a:t>
            </a:r>
            <a:r>
              <a:rPr lang="en-US" dirty="0"/>
              <a:t>.</a:t>
            </a:r>
          </a:p>
          <a:p>
            <a:pPr algn="l" rtl="0"/>
            <a:r>
              <a:rPr lang="en-US" dirty="0"/>
              <a:t>      B/ </a:t>
            </a:r>
            <a:r>
              <a:rPr lang="en-US" dirty="0" err="1"/>
              <a:t>Pistillate</a:t>
            </a:r>
            <a:r>
              <a:rPr lang="en-US" dirty="0"/>
              <a:t> : In which only carpels develop as in </a:t>
            </a:r>
            <a:r>
              <a:rPr lang="en-US" i="1" dirty="0"/>
              <a:t>Salix </a:t>
            </a:r>
            <a:r>
              <a:rPr lang="en-US" dirty="0"/>
              <a:t>, </a:t>
            </a:r>
            <a:r>
              <a:rPr lang="en-US" i="1" dirty="0"/>
              <a:t>Arum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679158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نسيق خاص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TM03090430[[fn=تنسيق خاص]]</Template>
  <TotalTime>13</TotalTime>
  <Words>194</Words>
  <Application>Microsoft Office PowerPoint</Application>
  <PresentationFormat>شاشة عريضة</PresentationFormat>
  <Paragraphs>38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Corbel</vt:lpstr>
      <vt:lpstr>Tahoma</vt:lpstr>
      <vt:lpstr>Wingdings</vt:lpstr>
      <vt:lpstr>تنسيق خاص</vt:lpstr>
      <vt:lpstr>Types of leaves</vt:lpstr>
      <vt:lpstr>Types of leaves</vt:lpstr>
      <vt:lpstr>The shape of leaf </vt:lpstr>
      <vt:lpstr>Venation</vt:lpstr>
      <vt:lpstr>Flower: A highly modified shoot bearing a specialized floral leaves. </vt:lpstr>
      <vt:lpstr>Flowers and plant sexuality :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leaves</dc:title>
  <dc:creator>hp</dc:creator>
  <cp:lastModifiedBy>hp</cp:lastModifiedBy>
  <cp:revision>2</cp:revision>
  <dcterms:created xsi:type="dcterms:W3CDTF">2018-12-16T05:31:34Z</dcterms:created>
  <dcterms:modified xsi:type="dcterms:W3CDTF">2018-12-16T05:44:46Z</dcterms:modified>
</cp:coreProperties>
</file>