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https://encrypted-tbn3.gstatic.com/images?q=tbn:ANd9GcRE3bWu-LvfoGfhcXKncAejddo_ojSeqTYb1_mgawKcF8sYwXmxokb86Cg" TargetMode="External"/><Relationship Id="rId3" Type="http://schemas.openxmlformats.org/officeDocument/2006/relationships/hyperlink" Target="http://www.google.com/url?url=http://documentbiodiversity.tumblr.com/post/86358348926/the-life-of-a-specimen&amp;rct=j&amp;frm=1&amp;q=&amp;esrc=s&amp;sa=U&amp;ei=cB13VJHVEeXPygPPqYGABQ&amp;ved=0CCgQ9QEwCTgU&amp;usg=AFQjCNGDvXuU5ZKHxDPW-LX7FQKy35Wufg" TargetMode="External"/><Relationship Id="rId7" Type="http://schemas.openxmlformats.org/officeDocument/2006/relationships/image" Target="../media/image15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url=http://s299.photobucket.com/user/agentluna/media/voucher.gif.html&amp;rct=j&amp;frm=1&amp;q=&amp;esrc=s&amp;sa=U&amp;ei=3iF3VNzuJObIyAPhioKoBQ&amp;ved=0CBYQ9QEwAA&amp;usg=AFQjCNEy3AsjzKfikccY_W5pYfbkTeKyhw" TargetMode="External"/><Relationship Id="rId5" Type="http://schemas.openxmlformats.org/officeDocument/2006/relationships/image" Target="https://encrypted-tbn1.gstatic.com/images?q=tbn:ANd9GcTKJJc7gxOC1nVLFQ0p5E4fe8otuI0ZkEV8XlPMh-XRZQ8soGWnYpBOS4pZ" TargetMode="Externa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url=http://lifeasafieldtrip.com/lewis-clark-summer-expedition-week-six/&amp;rct=j&amp;frm=1&amp;q=&amp;esrc=s&amp;sa=U&amp;ei=gRx3VK2JFIn9ywPZh4CYDg&amp;ved=0CBoQ9QEwAg&amp;usg=AFQjCNGUHiXPe8EJqQa9MNON3g51w521Ew" TargetMode="External"/><Relationship Id="rId13" Type="http://schemas.openxmlformats.org/officeDocument/2006/relationships/image" Target="https://encrypted-tbn1.gstatic.com/images?q=tbn:ANd9GcR6DImXu97uAMyDuLdZrdUWRU8WDyp6USEBEwT0HVU8VB9Q78FMEGUZvuo" TargetMode="External"/><Relationship Id="rId3" Type="http://schemas.openxmlformats.org/officeDocument/2006/relationships/image" Target="../media/image1.jpeg"/><Relationship Id="rId7" Type="http://schemas.openxmlformats.org/officeDocument/2006/relationships/image" Target="https://encrypted-tbn0.gstatic.com/images?q=tbn:ANd9GcRsIjTMxgBxyXCRW4Y5LCXiyuZikEBfFA7JKOEtQJDKPf9noZGIGwafHH0" TargetMode="External"/><Relationship Id="rId12" Type="http://schemas.openxmlformats.org/officeDocument/2006/relationships/image" Target="../media/image4.jpeg"/><Relationship Id="rId2" Type="http://schemas.openxmlformats.org/officeDocument/2006/relationships/hyperlink" Target="http://www.google.com/url?url=http://www.sci.tamucc.edu/herbarium.html&amp;rct=j&amp;frm=1&amp;q=&amp;esrc=s&amp;sa=U&amp;ei=gRx3VK2JFIn9ywPZh4CYDg&amp;ved=0CBwQ9QEwAw&amp;usg=AFQjCNFet918dUfdWZLQGMVIASVk5z8v-Q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hyperlink" Target="https://www.google.com/url?url=https://cumuseum-archive.colorado.edu/Research/Objects/oct08_botanytools.html&amp;rct=j&amp;frm=1&amp;q=&amp;esrc=s&amp;sa=U&amp;ei=gRx3VK2JFIn9ywPZh4CYDg&amp;ved=0CCAQ9QEwBQ&amp;usg=AFQjCNH_jGPTno1ORANxW_11vFbMZ0gtVQ" TargetMode="External"/><Relationship Id="rId5" Type="http://schemas.openxmlformats.org/officeDocument/2006/relationships/hyperlink" Target="http://www.google.com/url?url=http://www.state.sc.us/forest/edutools.htm&amp;rct=j&amp;frm=1&amp;q=&amp;esrc=s&amp;sa=U&amp;ei=gRx3VK2JFIn9ywPZh4CYDg&amp;ved=0CCIQ9QEwBg&amp;usg=AFQjCNFy83EN0afqwD4YQP7Zb-cLxZ3Mvw" TargetMode="External"/><Relationship Id="rId10" Type="http://schemas.openxmlformats.org/officeDocument/2006/relationships/image" Target="https://encrypted-tbn3.gstatic.com/images?q=tbn:ANd9GcSqZz2DVL4X4OX7QcOE7id9n8rbPQTgi8jRmwJ2gRHE6za5qweN9jHeNqA" TargetMode="External"/><Relationship Id="rId4" Type="http://schemas.openxmlformats.org/officeDocument/2006/relationships/image" Target="https://encrypted-tbn3.gstatic.com/images?q=tbn:ANd9GcQtNcBOlFRV5P-UQVPls2UIZBpIfFUK-D9cI2VncS1sdwUUhlwgzshMBg" TargetMode="Externa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3.gstatic.com/images?q=tbn:ANd9GcQCk-PHZ_y007uRkgodrYB02O34c7GtlJ-815ZhUS6KNxWu77BL6cQrnw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https://encrypted-tbn0.gstatic.com/images?q=tbn:ANd9GcQni3v8X0FSxQ5RPCHqTFc69MS1YFQ7yKNPwU6IL8aEalG4yvd40c1JlZyK" TargetMode="External"/><Relationship Id="rId2" Type="http://schemas.openxmlformats.org/officeDocument/2006/relationships/hyperlink" Target="http://www.google.com/url?url=http://www.nrri.umn.edu/worms/team/document.html&amp;rct=j&amp;frm=1&amp;q=&amp;esrc=s&amp;sa=U&amp;ei=dB93VMLTCIiaygOaw4EI&amp;ved=0CDAQ9QEwDThQ&amp;usg=AFQjCNE4j_rMqWBgiGr1Oo3S5H6cNZDdE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www.google.com/url?url=http://en.wikipedia.org/wiki/User:Doggitydogs/GPS&amp;rct=j&amp;frm=1&amp;q=&amp;esrc=s&amp;sa=U&amp;ei=uR93VM_YKIjcywOr3oEY&amp;ved=0CBgQ9QEwATg8&amp;usg=AFQjCNGxPNUKZWPRBb29kq5szvZ2pSZ1OA" TargetMode="External"/><Relationship Id="rId4" Type="http://schemas.openxmlformats.org/officeDocument/2006/relationships/image" Target="https://encrypted-tbn1.gstatic.com/images?q=tbn:ANd9GcSdr3ZdBK1nPZkQX7Tk1dmqgRtJ8QPCjBUFKTxRXz0rHISB_gLWsmrK2Zo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0.gstatic.com/images?q=tbn:ANd9GcRhPRUSCzkYHE-QUbONle2KQNQ1Wbcm51ohA2IP94ipJiwQ27MwP3umpRQ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https://encrypted-tbn3.gstatic.com/images?q=tbn:ANd9GcQArkdlrMimHLmAbLVq9UeIWC-E1z9CjVrNnNEJeUGmxlfeXSCrzLzXbA" TargetMode="Externa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2.gstatic.com/images?q=tbn:ANd9GcSRKdvKqWw8Hmi0R6O6_pIbdjz5qHEWefy3BkEDNLuJRHxopx9N_GTJGV4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https://encrypted-tbn3.gstatic.com/images?q=tbn:ANd9GcQZMVv6VmxdNHVFcaGbyaHZjZ91HwQ1L0y_qWiW_2vO-QqqhUQLtoEKQf7S" TargetMode="Externa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Dry mount of plant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09772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2231136" y="918973"/>
            <a:ext cx="7631321" cy="45719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26372" y="1227910"/>
            <a:ext cx="8793915" cy="460355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altLang="ar-IQ" sz="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ar-IQ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Label</a:t>
            </a:r>
            <a:endParaRPr lang="ar-IQ" dirty="0"/>
          </a:p>
        </p:txBody>
      </p:sp>
      <p:pic>
        <p:nvPicPr>
          <p:cNvPr id="8194" name="Picture 2" descr="xAbutilonwe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217" y="1768248"/>
            <a:ext cx="2057400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s://encrypted-tbn1.gstatic.com/images?q=tbn:ANd9GcTKJJc7gxOC1nVLFQ0p5E4fe8otuI0ZkEV8XlPMh-XRZQ8soGWnYpBOS4pZ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037" y="1777773"/>
            <a:ext cx="26289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8200" name="Picture 8" descr="https://encrypted-tbn3.gstatic.com/images?q=tbn:ANd9GcRE3bWu-LvfoGfhcXKncAejddo_ojSeqTYb1_mgawKcF8sYwXmxokb86Cg">
            <a:hlinkClick r:id="rId6"/>
          </p:cNvPr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628" y="3981137"/>
            <a:ext cx="1301750" cy="75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9117874" y="3401646"/>
            <a:ext cx="201629" cy="391428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9305787" y="3032119"/>
            <a:ext cx="1714500" cy="6858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8" name="Rectangle 10">
            <a:hlinkClick r:id="rId6"/>
          </p:cNvPr>
          <p:cNvSpPr>
            <a:spLocks noChangeArrowheads="1"/>
          </p:cNvSpPr>
          <p:nvPr/>
        </p:nvSpPr>
        <p:spPr bwMode="auto">
          <a:xfrm>
            <a:off x="-253303" y="14968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9" name="Rectangle 11">
            <a:hlinkClick r:id="rId6"/>
          </p:cNvPr>
          <p:cNvSpPr>
            <a:spLocks noChangeArrowheads="1"/>
          </p:cNvSpPr>
          <p:nvPr/>
        </p:nvSpPr>
        <p:spPr bwMode="auto">
          <a:xfrm>
            <a:off x="-253303" y="6068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0" name="Rectangle 12">
            <a:hlinkClick r:id="rId6"/>
          </p:cNvPr>
          <p:cNvSpPr>
            <a:spLocks noChangeArrowheads="1"/>
          </p:cNvSpPr>
          <p:nvPr/>
        </p:nvSpPr>
        <p:spPr bwMode="auto">
          <a:xfrm>
            <a:off x="-253303" y="6068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1753966" y="368355"/>
            <a:ext cx="184731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/>
            </a:r>
            <a:br>
              <a:rPr kumimoji="0" lang="en-US" altLang="ar-IQ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</a:br>
            <a:endParaRPr kumimoji="0" lang="en-US" alt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61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The steps of plant preserving</a:t>
            </a:r>
            <a:r>
              <a:rPr lang="en-US" dirty="0"/>
              <a:t>:</a:t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/>
              <a:t>1- Collecting of plant materials</a:t>
            </a:r>
          </a:p>
          <a:p>
            <a:pPr algn="l" rtl="0"/>
            <a:r>
              <a:rPr lang="en-US" sz="2400" dirty="0"/>
              <a:t>2-</a:t>
            </a:r>
            <a:r>
              <a:rPr lang="en-US" sz="2400" b="1" dirty="0"/>
              <a:t> </a:t>
            </a:r>
            <a:r>
              <a:rPr lang="en-US" sz="2400" dirty="0"/>
              <a:t>Pressing and Drying plant specimens</a:t>
            </a:r>
          </a:p>
          <a:p>
            <a:pPr algn="l" rtl="0"/>
            <a:r>
              <a:rPr lang="en-US" sz="2400" dirty="0"/>
              <a:t> 3- Writing label (Voucher specimen</a:t>
            </a:r>
            <a:r>
              <a:rPr lang="en-US" dirty="0"/>
              <a:t>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8962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 Collecting of plant materials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841863" y="2272284"/>
            <a:ext cx="8119001" cy="3971762"/>
          </a:xfrm>
        </p:spPr>
        <p:txBody>
          <a:bodyPr/>
          <a:lstStyle/>
          <a:p>
            <a:pPr algn="l" rtl="0"/>
            <a:r>
              <a:rPr lang="en-US" b="1" dirty="0"/>
              <a:t>1-</a:t>
            </a:r>
            <a:r>
              <a:rPr lang="en-US" dirty="0"/>
              <a:t> A field press with newspapers for plant pressing</a:t>
            </a:r>
          </a:p>
          <a:p>
            <a:pPr algn="l" rtl="0"/>
            <a:endParaRPr lang="ar-IQ" dirty="0"/>
          </a:p>
        </p:txBody>
      </p:sp>
      <p:pic>
        <p:nvPicPr>
          <p:cNvPr id="2052" name="Picture 4" descr="https://encrypted-tbn3.gstatic.com/images?q=tbn:ANd9GcQtNcBOlFRV5P-UQVPls2UIZBpIfFUK-D9cI2VncS1sdwUUhlwgzshMB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863" y="3277508"/>
            <a:ext cx="2021477" cy="165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https://encrypted-tbn0.gstatic.com/images?q=tbn:ANd9GcRsIjTMxgBxyXCRW4Y5LCXiyuZikEBfFA7JKOEtQJDKPf9noZGIGwafHH0">
            <a:hlinkClick r:id="rId5"/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927" y="3352322"/>
            <a:ext cx="1955074" cy="159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https://encrypted-tbn3.gstatic.com/images?q=tbn:ANd9GcSqZz2DVL4X4OX7QcOE7id9n8rbPQTgi8jRmwJ2gRHE6za5qweN9jHeNqA">
            <a:hlinkClick r:id="rId8"/>
          </p:cNvPr>
          <p:cNvPicPr>
            <a:picLocks noChangeAspect="1" noChangeArrowheads="1"/>
          </p:cNvPicPr>
          <p:nvPr/>
        </p:nvPicPr>
        <p:blipFill>
          <a:blip r:embed="rId9" r:link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938" y="3323583"/>
            <a:ext cx="2274026" cy="157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encrypted-tbn1.gstatic.com/images?q=tbn:ANd9GcR6DImXu97uAMyDuLdZrdUWRU8WDyp6USEBEwT0HVU8VB9Q78FMEGUZvuo">
            <a:hlinkClick r:id="rId11"/>
          </p:cNvPr>
          <p:cNvPicPr>
            <a:picLocks noChangeAspect="1" noChangeArrowheads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414" y="3352322"/>
            <a:ext cx="2063655" cy="142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-3657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914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6693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2231135" y="875211"/>
            <a:ext cx="7775013" cy="89481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45919" y="1632857"/>
            <a:ext cx="8791303" cy="5055326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 2- Secateurs to cut and trim specimens</a:t>
            </a:r>
            <a:endParaRPr lang="ar-IQ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56754" y="742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073" name="Picture 1" descr="https://encrypted-tbn3.gstatic.com/images?q=tbn:ANd9GcQCk-PHZ_y007uRkgodrYB02O34c7GtlJ-815ZhUS6KNxWu77BL6cQrnw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733" y="2389824"/>
            <a:ext cx="4193856" cy="419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82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2231136" y="862149"/>
            <a:ext cx="7579070" cy="102543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31136" y="1018904"/>
            <a:ext cx="8349778" cy="4603558"/>
          </a:xfrm>
        </p:spPr>
        <p:txBody>
          <a:bodyPr/>
          <a:lstStyle/>
          <a:p>
            <a:pPr algn="l" rtl="0"/>
            <a:r>
              <a:rPr lang="en-US" b="1" dirty="0"/>
              <a:t>3-</a:t>
            </a:r>
            <a:r>
              <a:rPr lang="en-US" dirty="0"/>
              <a:t> GPS for recording an accurate latitude and longitude. Alternatively, mark the position on a topographic map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</p:txBody>
      </p:sp>
      <p:pic>
        <p:nvPicPr>
          <p:cNvPr id="4098" name="Picture 2" descr="https://encrypted-tbn1.gstatic.com/images?q=tbn:ANd9GcSdr3ZdBK1nPZkQX7Tk1dmqgRtJ8QPCjBUFKTxRXz0rHISB_gLWsmrK2Zo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532" y="2037274"/>
            <a:ext cx="2570433" cy="358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1" descr="https://encrypted-tbn0.gstatic.com/images?q=tbn:ANd9GcQni3v8X0FSxQ5RPCHqTFc69MS1YFQ7yKNPwU6IL8aEalG4yvd40c1JlZyK">
            <a:hlinkClick r:id="rId5"/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486" y="2037274"/>
            <a:ext cx="3801060" cy="358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1175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3396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12488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67274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27961" y="1364924"/>
            <a:ext cx="7827264" cy="4590496"/>
          </a:xfrm>
        </p:spPr>
        <p:txBody>
          <a:bodyPr/>
          <a:lstStyle/>
          <a:p>
            <a:r>
              <a:rPr lang="en-US" b="1" dirty="0"/>
              <a:t>4- S</a:t>
            </a:r>
            <a:r>
              <a:rPr lang="en-US" dirty="0"/>
              <a:t>mall brown paper bags for collecting fruits, seeds, bryophytes and lichens.</a:t>
            </a:r>
          </a:p>
        </p:txBody>
      </p:sp>
      <p:pic>
        <p:nvPicPr>
          <p:cNvPr id="5122" name="Picture 2" descr="https://encrypted-tbn0.gstatic.com/images?q=tbn:ANd9GcRhPRUSCzkYHE-QUbONle2KQNQ1Wbcm51ohA2IP94ipJiwQ27MwP3umpRQ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643" y="2066461"/>
            <a:ext cx="4494848" cy="325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https://encrypted-tbn3.gstatic.com/images?q=tbn:ANd9GcQArkdlrMimHLmAbLVq9UeIWC-E1z9CjVrNnNEJeUGmxlfeXSCrzLzXbA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491" y="2066461"/>
            <a:ext cx="3250121" cy="325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76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45719"/>
          </a:xfrm>
        </p:spPr>
        <p:txBody>
          <a:bodyPr>
            <a:normAutofit fontScale="90000"/>
          </a:bodyPr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31135" y="1010412"/>
            <a:ext cx="8049333" cy="4729616"/>
          </a:xfrm>
        </p:spPr>
        <p:txBody>
          <a:bodyPr/>
          <a:lstStyle/>
          <a:p>
            <a:pPr algn="l" rtl="0"/>
            <a:r>
              <a:rPr lang="en-US" b="1" dirty="0"/>
              <a:t>5-</a:t>
            </a:r>
            <a:r>
              <a:rPr lang="en-US" dirty="0"/>
              <a:t> Hand lens</a:t>
            </a:r>
            <a:r>
              <a:rPr lang="en-US" dirty="0" smtClean="0"/>
              <a:t>.</a:t>
            </a:r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b="1" dirty="0"/>
              <a:t>6- G</a:t>
            </a:r>
            <a:r>
              <a:rPr lang="en-US" dirty="0"/>
              <a:t>loves, for handling prickly plant material or plants with corrosive sap.</a:t>
            </a:r>
          </a:p>
          <a:p>
            <a:pPr algn="l" rtl="0"/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6145" name="Picture 1" descr="https://encrypted-tbn2.gstatic.com/images?q=tbn:ANd9GcSRKdvKqWw8Hmi0R6O6_pIbdjz5qHEWefy3BkEDNLuJRHxopx9N_GTJGV4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527" y="1751839"/>
            <a:ext cx="2364377" cy="152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381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6148" name="Picture 4" descr="https://encrypted-tbn3.gstatic.com/images?q=tbn:ANd9GcQZMVv6VmxdNHVFcaGbyaHZjZ91HwQ1L0y_qWiW_2vO-QqqhUQLtoEKQf7S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527" y="4106500"/>
            <a:ext cx="2619284" cy="197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549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/>
              <a:t>2- Pressing and Drying plant specimens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7170" name="Picture 2" descr="xPressedPlan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70" y="2315671"/>
            <a:ext cx="6021976" cy="345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712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/>
              <a:t>3- Writing label (Voucher specimen)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/>
              <a:t>Collector’s </a:t>
            </a:r>
            <a:r>
              <a:rPr lang="en-US" b="1" dirty="0" smtClean="0"/>
              <a:t>name</a:t>
            </a:r>
          </a:p>
          <a:p>
            <a:pPr algn="l" rtl="0"/>
            <a:r>
              <a:rPr lang="en-US" b="1" dirty="0"/>
              <a:t>Collector's </a:t>
            </a:r>
            <a:r>
              <a:rPr lang="en-US" b="1" dirty="0" smtClean="0"/>
              <a:t>number</a:t>
            </a:r>
          </a:p>
          <a:p>
            <a:pPr algn="l" rtl="0"/>
            <a:r>
              <a:rPr lang="en-US" b="1" dirty="0"/>
              <a:t>Date of collection</a:t>
            </a:r>
            <a:r>
              <a:rPr lang="en-US" dirty="0"/>
              <a:t>: </a:t>
            </a:r>
          </a:p>
          <a:p>
            <a:pPr algn="l" rtl="0"/>
            <a:r>
              <a:rPr lang="en-US" b="1" dirty="0"/>
              <a:t>Botanical </a:t>
            </a:r>
            <a:r>
              <a:rPr lang="en-US" b="1" dirty="0" smtClean="0"/>
              <a:t>name</a:t>
            </a:r>
          </a:p>
          <a:p>
            <a:pPr algn="l" rtl="0"/>
            <a:r>
              <a:rPr lang="en-US" b="1" dirty="0"/>
              <a:t> </a:t>
            </a:r>
            <a:r>
              <a:rPr lang="en-US" b="1" dirty="0" smtClean="0"/>
              <a:t>Locality</a:t>
            </a:r>
          </a:p>
          <a:p>
            <a:pPr algn="l" rtl="0"/>
            <a:r>
              <a:rPr lang="en-US" b="1" dirty="0" smtClean="0"/>
              <a:t>Habitat</a:t>
            </a:r>
            <a:endParaRPr lang="en-US" dirty="0"/>
          </a:p>
          <a:p>
            <a:pPr algn="l" rtl="0"/>
            <a:r>
              <a:rPr lang="en-US" b="1" dirty="0" smtClean="0"/>
              <a:t>Habit</a:t>
            </a:r>
          </a:p>
          <a:p>
            <a:pPr algn="l" rtl="0"/>
            <a:r>
              <a:rPr lang="en-US" b="1" dirty="0"/>
              <a:t>Abundance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867662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TM10001115[[fn=رزمة]]</Template>
  <TotalTime>238</TotalTime>
  <Words>134</Words>
  <Application>Microsoft Office PowerPoint</Application>
  <PresentationFormat>شاشة عريضة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Majalla UI</vt:lpstr>
      <vt:lpstr>Times New Roman</vt:lpstr>
      <vt:lpstr>Parcel</vt:lpstr>
      <vt:lpstr>Dry mount of plant</vt:lpstr>
      <vt:lpstr>The steps of plant preserving: </vt:lpstr>
      <vt:lpstr> Collecting of plant materials</vt:lpstr>
      <vt:lpstr> </vt:lpstr>
      <vt:lpstr>عرض تقديمي في PowerPoint</vt:lpstr>
      <vt:lpstr>عرض تقديمي في PowerPoint</vt:lpstr>
      <vt:lpstr>عرض تقديمي في PowerPoint</vt:lpstr>
      <vt:lpstr>2- Pressing and Drying plant specimens </vt:lpstr>
      <vt:lpstr>3- Writing label (Voucher specimen) 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Dry mount of plant</dc:title>
  <dc:creator>hp</dc:creator>
  <cp:lastModifiedBy>hp</cp:lastModifiedBy>
  <cp:revision>5</cp:revision>
  <dcterms:created xsi:type="dcterms:W3CDTF">2018-12-15T07:10:20Z</dcterms:created>
  <dcterms:modified xsi:type="dcterms:W3CDTF">2018-12-15T11:09:02Z</dcterms:modified>
</cp:coreProperties>
</file>