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 smtClean="0"/>
              <a:t>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 smtClean="0"/>
              <a:t>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1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rtl="0"/>
            <a:r>
              <a:rPr lang="en-US" b="1" dirty="0"/>
              <a:t>Staining of Slides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20958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/>
              <a:t>Staining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is a technique used in microscopy to enhance contrast in the microscopic image in biology and medicine to highlight structures in cell populations or organelles within individual cells.</a:t>
            </a:r>
          </a:p>
          <a:p>
            <a:pPr marL="0" indent="0" algn="l" rtl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00858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dirty="0"/>
              <a:t> </a:t>
            </a:r>
            <a:r>
              <a:rPr lang="en-US" b="1" dirty="0"/>
              <a:t>The dyes used in bacteriology have two features in common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1- They have chromophore groups, groups with double bonds that give the dye its color</a:t>
            </a:r>
          </a:p>
          <a:p>
            <a:pPr algn="l" rtl="0"/>
            <a:r>
              <a:rPr lang="en-US" dirty="0"/>
              <a:t>2- They can bind with cells by ionic, covalent or hydrophobic bonding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546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i="1" dirty="0"/>
              <a:t>In vivo </a:t>
            </a:r>
            <a:r>
              <a:rPr lang="en-US" b="1" dirty="0"/>
              <a:t>staining and </a:t>
            </a:r>
            <a:r>
              <a:rPr lang="en-US" b="1" i="1" dirty="0"/>
              <a:t>In vitro </a:t>
            </a:r>
            <a:r>
              <a:rPr lang="en-US" b="1" dirty="0"/>
              <a:t>staining 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345474" y="1959429"/>
            <a:ext cx="10157549" cy="3831771"/>
          </a:xfrm>
        </p:spPr>
        <p:txBody>
          <a:bodyPr/>
          <a:lstStyle/>
          <a:p>
            <a:pPr marL="0" indent="0" algn="l" rtl="0">
              <a:buNone/>
            </a:pPr>
            <a:r>
              <a:rPr lang="en-US" b="1" i="1" dirty="0"/>
              <a:t>In vivo </a:t>
            </a:r>
            <a:r>
              <a:rPr lang="en-US" b="1" dirty="0"/>
              <a:t>staining</a:t>
            </a:r>
            <a:r>
              <a:rPr lang="en-US" dirty="0"/>
              <a:t> ( Intra Vital Staining ) is the process of dyeing living tissues </a:t>
            </a:r>
            <a:r>
              <a:rPr lang="en-US" i="1" dirty="0"/>
              <a:t>in vivo </a:t>
            </a:r>
            <a:r>
              <a:rPr lang="en-US" dirty="0"/>
              <a:t>means "in life" </a:t>
            </a:r>
            <a:endParaRPr lang="en-US" dirty="0" smtClean="0"/>
          </a:p>
          <a:p>
            <a:pPr marL="0" indent="0" algn="l" rtl="0">
              <a:buNone/>
            </a:pPr>
            <a:r>
              <a:rPr lang="en-US" b="1" i="1" dirty="0"/>
              <a:t>In vitro </a:t>
            </a:r>
            <a:r>
              <a:rPr lang="en-US" b="1" dirty="0"/>
              <a:t>staining</a:t>
            </a:r>
            <a:r>
              <a:rPr lang="en-US" dirty="0"/>
              <a:t> involves coloring cells or structures that have been removed from their biological context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21918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/>
              <a:t>Common biological stain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/>
              <a:t>Gram </a:t>
            </a:r>
            <a:r>
              <a:rPr lang="en-US" b="1" dirty="0" smtClean="0"/>
              <a:t>staining</a:t>
            </a:r>
          </a:p>
          <a:p>
            <a:pPr algn="l" rtl="0"/>
            <a:r>
              <a:rPr lang="en-US" b="1" dirty="0"/>
              <a:t>Negative </a:t>
            </a:r>
            <a:r>
              <a:rPr lang="en-US" b="1" dirty="0" smtClean="0"/>
              <a:t>staining</a:t>
            </a:r>
          </a:p>
          <a:p>
            <a:pPr algn="l" rtl="0"/>
            <a:r>
              <a:rPr lang="en-US" b="1" dirty="0" err="1" smtClean="0"/>
              <a:t>Ziehl-Neelsen</a:t>
            </a:r>
            <a:r>
              <a:rPr lang="en-US" b="1" dirty="0" smtClean="0"/>
              <a:t> </a:t>
            </a:r>
            <a:r>
              <a:rPr lang="en-US" b="1" dirty="0"/>
              <a:t>stain</a:t>
            </a:r>
            <a:endParaRPr lang="en-US" dirty="0"/>
          </a:p>
          <a:p>
            <a:pPr algn="l" rtl="0"/>
            <a:r>
              <a:rPr lang="en-US" b="1" dirty="0" err="1"/>
              <a:t>Haematoxylin</a:t>
            </a:r>
            <a:r>
              <a:rPr lang="en-US" b="1" dirty="0"/>
              <a:t> and Eosin (H&amp;E) staining</a:t>
            </a:r>
            <a:r>
              <a:rPr lang="en-US" b="1" dirty="0" smtClean="0"/>
              <a:t> </a:t>
            </a:r>
            <a:endParaRPr lang="ar-IQ" dirty="0"/>
          </a:p>
        </p:txBody>
      </p:sp>
      <p:pic>
        <p:nvPicPr>
          <p:cNvPr id="4" name="Picture 3" descr="Image result for Gram staini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8285" y="3104515"/>
            <a:ext cx="1535430" cy="64897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4" descr="Image result for Negative staini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8285" y="4088674"/>
            <a:ext cx="1281521" cy="757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3976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9684432" cy="45719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84311" y="685801"/>
            <a:ext cx="10018712" cy="5105400"/>
          </a:xfrm>
        </p:spPr>
        <p:txBody>
          <a:bodyPr/>
          <a:lstStyle/>
          <a:p>
            <a:pPr algn="l" rtl="0"/>
            <a:r>
              <a:rPr lang="en-US" b="1" dirty="0"/>
              <a:t>5- </a:t>
            </a:r>
            <a:r>
              <a:rPr lang="en-US" b="1" dirty="0" err="1"/>
              <a:t>Acridine</a:t>
            </a:r>
            <a:r>
              <a:rPr lang="en-US" b="1" dirty="0"/>
              <a:t> </a:t>
            </a:r>
            <a:r>
              <a:rPr lang="en-US" b="1" dirty="0" smtClean="0"/>
              <a:t>orange</a:t>
            </a:r>
          </a:p>
          <a:p>
            <a:pPr algn="l" rtl="0"/>
            <a:r>
              <a:rPr lang="en-US" b="1" dirty="0"/>
              <a:t>Crystal violet </a:t>
            </a:r>
            <a:endParaRPr lang="en-US" b="1" dirty="0" smtClean="0"/>
          </a:p>
          <a:p>
            <a:pPr algn="l" rtl="0"/>
            <a:r>
              <a:rPr lang="en-US" b="1" dirty="0"/>
              <a:t>Ethidium bromide </a:t>
            </a:r>
            <a:endParaRPr lang="en-US" b="1" dirty="0" smtClean="0"/>
          </a:p>
          <a:p>
            <a:pPr algn="l" rtl="0"/>
            <a:r>
              <a:rPr lang="en-US" b="1" dirty="0"/>
              <a:t>Acid </a:t>
            </a:r>
            <a:r>
              <a:rPr lang="en-US" b="1" dirty="0" smtClean="0"/>
              <a:t>fuchsine</a:t>
            </a:r>
          </a:p>
          <a:p>
            <a:pPr algn="l" rtl="0"/>
            <a:r>
              <a:rPr lang="en-US" b="1" dirty="0" smtClean="0"/>
              <a:t>Iodine</a:t>
            </a:r>
          </a:p>
          <a:p>
            <a:pPr algn="l" rtl="0"/>
            <a:r>
              <a:rPr lang="en-US" b="1" dirty="0"/>
              <a:t>Malachite </a:t>
            </a:r>
            <a:r>
              <a:rPr lang="en-US" b="1" dirty="0" smtClean="0"/>
              <a:t>green</a:t>
            </a:r>
          </a:p>
          <a:p>
            <a:pPr algn="l" rtl="0"/>
            <a:r>
              <a:rPr lang="en-US" b="1" dirty="0"/>
              <a:t>- Methylene </a:t>
            </a:r>
            <a:r>
              <a:rPr lang="en-US" b="1" dirty="0" smtClean="0"/>
              <a:t>blue</a:t>
            </a:r>
          </a:p>
          <a:p>
            <a:pPr algn="l" rtl="0"/>
            <a:r>
              <a:rPr lang="en-US" b="1" dirty="0"/>
              <a:t>Neutral red</a:t>
            </a:r>
            <a:endParaRPr lang="en-US" dirty="0"/>
          </a:p>
          <a:p>
            <a:pPr algn="l" rtl="0"/>
            <a:r>
              <a:rPr lang="en-US" b="1" dirty="0"/>
              <a:t>Safranin</a:t>
            </a:r>
            <a:r>
              <a:rPr lang="en-US" b="1" dirty="0" smtClean="0"/>
              <a:t> </a:t>
            </a:r>
            <a:endParaRPr lang="ar-IQ" dirty="0"/>
          </a:p>
        </p:txBody>
      </p:sp>
      <p:pic>
        <p:nvPicPr>
          <p:cNvPr id="4" name="Picture 2" descr="Image result for Acridine orange stai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7395" y="1602967"/>
            <a:ext cx="1449976" cy="14898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5" descr="https://upload.wikimedia.org/wikipedia/commons/thumb/a/ae/Bacteria_photomicrograph.jpg/220px-Bacteria_photomicrograph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7394" y="3092768"/>
            <a:ext cx="1321526" cy="104815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 descr="Image result for Ethidium bromide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371" y="3238501"/>
            <a:ext cx="1358538" cy="1660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6619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/>
              <a:t>Electron microscopy Stains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1-</a:t>
            </a:r>
            <a:r>
              <a:rPr lang="en-US" b="1" dirty="0"/>
              <a:t>Phosphotungstic </a:t>
            </a:r>
            <a:r>
              <a:rPr lang="en-US" b="1" dirty="0" smtClean="0"/>
              <a:t>acid</a:t>
            </a:r>
          </a:p>
          <a:p>
            <a:pPr algn="l" rtl="0"/>
            <a:r>
              <a:rPr lang="en-US" b="1"/>
              <a:t>2-Osmium tetroxide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691029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خداعي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TM03457496[[fn=خداعي]]</Template>
  <TotalTime>13</TotalTime>
  <Words>160</Words>
  <Application>Microsoft Office PowerPoint</Application>
  <PresentationFormat>شاشة عريضة</PresentationFormat>
  <Paragraphs>26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Corbel</vt:lpstr>
      <vt:lpstr>Tahoma</vt:lpstr>
      <vt:lpstr>خداعي</vt:lpstr>
      <vt:lpstr>Staining of Slides </vt:lpstr>
      <vt:lpstr>Staining </vt:lpstr>
      <vt:lpstr> The dyes used in bacteriology have two features in common </vt:lpstr>
      <vt:lpstr>In vivo staining and In vitro staining  </vt:lpstr>
      <vt:lpstr>Common biological stain </vt:lpstr>
      <vt:lpstr>عرض تقديمي في PowerPoint</vt:lpstr>
      <vt:lpstr>Electron microscopy Stains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Staining of Slides</dc:title>
  <dc:creator>hp</dc:creator>
  <cp:lastModifiedBy>hp</cp:lastModifiedBy>
  <cp:revision>2</cp:revision>
  <dcterms:created xsi:type="dcterms:W3CDTF">2018-12-15T06:28:25Z</dcterms:created>
  <dcterms:modified xsi:type="dcterms:W3CDTF">2018-12-15T06:41:35Z</dcterms:modified>
</cp:coreProperties>
</file>