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http://www.biologymad.com/cells/microscope%20TM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biologymad.com/cells/microscopeSEM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600200" y="431074"/>
            <a:ext cx="8863150" cy="2090057"/>
          </a:xfrm>
        </p:spPr>
        <p:txBody>
          <a:bodyPr/>
          <a:lstStyle/>
          <a:p>
            <a:r>
              <a:rPr lang="en-US" b="1" dirty="0"/>
              <a:t>There are two types of electron microscopes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600200" y="2717074"/>
            <a:ext cx="8863150" cy="2875364"/>
          </a:xfrm>
        </p:spPr>
        <p:txBody>
          <a:bodyPr/>
          <a:lstStyle/>
          <a:p>
            <a:pPr marL="457200" indent="-457200" algn="l" rtl="0">
              <a:buFont typeface="+mj-lt"/>
              <a:buAutoNum type="arabicPeriod"/>
            </a:pPr>
            <a:r>
              <a:rPr lang="en-US" b="1" dirty="0"/>
              <a:t>Scanning electron microscope (SEM</a:t>
            </a:r>
            <a:r>
              <a:rPr lang="en-US" b="1" dirty="0" smtClean="0"/>
              <a:t>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b="1" dirty="0"/>
              <a:t>2- Transmission Electron Microscope</a:t>
            </a:r>
            <a:endParaRPr lang="ar-IQ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2599509" y="3676650"/>
            <a:ext cx="5400675" cy="2762250"/>
            <a:chOff x="1134" y="1796"/>
            <a:chExt cx="8505" cy="435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4" y="1796"/>
              <a:ext cx="3585" cy="42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4" y="1976"/>
              <a:ext cx="2925" cy="41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2194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042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/>
              <a:t>New Techniques in Microscopy: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Confocal Microscopy (Confocal Scanning Laser Microscope)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7102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931974"/>
              </p:ext>
            </p:extLst>
          </p:nvPr>
        </p:nvGraphicFramePr>
        <p:xfrm>
          <a:off x="1515291" y="679266"/>
          <a:ext cx="9091749" cy="5590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5847">
                  <a:extLst>
                    <a:ext uri="{9D8B030D-6E8A-4147-A177-3AD203B41FA5}">
                      <a16:colId xmlns:a16="http://schemas.microsoft.com/office/drawing/2014/main" val="2495013769"/>
                    </a:ext>
                  </a:extLst>
                </a:gridCol>
                <a:gridCol w="4845902">
                  <a:extLst>
                    <a:ext uri="{9D8B030D-6E8A-4147-A177-3AD203B41FA5}">
                      <a16:colId xmlns:a16="http://schemas.microsoft.com/office/drawing/2014/main" val="1297153515"/>
                    </a:ext>
                  </a:extLst>
                </a:gridCol>
              </a:tblGrid>
              <a:tr h="698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Light Microscope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Electron Microscope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extLst>
                  <a:ext uri="{0D108BD9-81ED-4DB2-BD59-A6C34878D82A}">
                    <a16:rowId xmlns:a16="http://schemas.microsoft.com/office/drawing/2014/main" val="3757603728"/>
                  </a:ext>
                </a:extLst>
              </a:tr>
              <a:tr h="698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Cheap to purchase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Expensive to buy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extLst>
                  <a:ext uri="{0D108BD9-81ED-4DB2-BD59-A6C34878D82A}">
                    <a16:rowId xmlns:a16="http://schemas.microsoft.com/office/drawing/2014/main" val="2610656129"/>
                  </a:ext>
                </a:extLst>
              </a:tr>
              <a:tr h="698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Cheap to operate.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Expensive to produce electron beam.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extLst>
                  <a:ext uri="{0D108BD9-81ED-4DB2-BD59-A6C34878D82A}">
                    <a16:rowId xmlns:a16="http://schemas.microsoft.com/office/drawing/2014/main" val="2120995326"/>
                  </a:ext>
                </a:extLst>
              </a:tr>
              <a:tr h="698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Small and portable.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Large and requires special rooms.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extLst>
                  <a:ext uri="{0D108BD9-81ED-4DB2-BD59-A6C34878D82A}">
                    <a16:rowId xmlns:a16="http://schemas.microsoft.com/office/drawing/2014/main" val="1373258286"/>
                  </a:ext>
                </a:extLst>
              </a:tr>
              <a:tr h="698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Simple and easy sample preparation.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Lengthy and complex sample prep.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extLst>
                  <a:ext uri="{0D108BD9-81ED-4DB2-BD59-A6C34878D82A}">
                    <a16:rowId xmlns:a16="http://schemas.microsoft.com/office/drawing/2014/main" val="995966774"/>
                  </a:ext>
                </a:extLst>
              </a:tr>
              <a:tr h="698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Material rarely distorted by preparation.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Preparation distorts material.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extLst>
                  <a:ext uri="{0D108BD9-81ED-4DB2-BD59-A6C34878D82A}">
                    <a16:rowId xmlns:a16="http://schemas.microsoft.com/office/drawing/2014/main" val="650423469"/>
                  </a:ext>
                </a:extLst>
              </a:tr>
              <a:tr h="698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Vacuum is not required.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Vacuum is required.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extLst>
                  <a:ext uri="{0D108BD9-81ED-4DB2-BD59-A6C34878D82A}">
                    <a16:rowId xmlns:a16="http://schemas.microsoft.com/office/drawing/2014/main" val="1044946456"/>
                  </a:ext>
                </a:extLst>
              </a:tr>
              <a:tr h="698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Natural color of sample maintained.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images in black and white.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320" marR="20320" marT="20320" marB="20320" anchor="ctr"/>
                </a:tc>
                <a:extLst>
                  <a:ext uri="{0D108BD9-81ED-4DB2-BD59-A6C34878D82A}">
                    <a16:rowId xmlns:a16="http://schemas.microsoft.com/office/drawing/2014/main" val="4240541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227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932693"/>
              </p:ext>
            </p:extLst>
          </p:nvPr>
        </p:nvGraphicFramePr>
        <p:xfrm>
          <a:off x="2481943" y="476250"/>
          <a:ext cx="8569234" cy="5872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9234">
                  <a:extLst>
                    <a:ext uri="{9D8B030D-6E8A-4147-A177-3AD203B41FA5}">
                      <a16:colId xmlns:a16="http://schemas.microsoft.com/office/drawing/2014/main" val="2232310107"/>
                    </a:ext>
                  </a:extLst>
                </a:gridCol>
              </a:tblGrid>
              <a:tr h="299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Transmission Electron Microscope (TEM) 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394" marR="14394" marT="14394" marB="14394" anchor="ctr"/>
                </a:tc>
                <a:extLst>
                  <a:ext uri="{0D108BD9-81ED-4DB2-BD59-A6C34878D82A}">
                    <a16:rowId xmlns:a16="http://schemas.microsoft.com/office/drawing/2014/main" val="315175865"/>
                  </a:ext>
                </a:extLst>
              </a:tr>
              <a:tr h="5573188">
                <a:tc>
                  <a:txBody>
                    <a:bodyPr/>
                    <a:lstStyle/>
                    <a:p>
                      <a:pPr marL="342900" lvl="0" indent="-342900" rtl="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Pass a beam of electrons through the specimen. The electrons that pass through the specimen are detected on a fluorescent screen on which the image is displayed.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  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Thin sections of specimen are needed for transmission electron microscopy as the electrons have to pass through the specimen for the image to be produced.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  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 This is the most common form of electron microscope and has the best resolution 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900" dirty="0">
                          <a:effectLst/>
                        </a:rPr>
                        <a:t>  </a:t>
                      </a:r>
                    </a:p>
                    <a:p>
                      <a:r>
                        <a:rPr lang="en-US" sz="7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7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/>
                      </a:r>
                      <a:br>
                        <a:rPr lang="en-US" sz="7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                             Bacterium (TEM</a:t>
                      </a:r>
                      <a:r>
                        <a:rPr lang="en-US" sz="700" dirty="0">
                          <a:effectLst/>
                        </a:rPr>
                        <a:t>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394" marR="14394" marT="14394" marB="14394"/>
                </a:tc>
                <a:extLst>
                  <a:ext uri="{0D108BD9-81ED-4DB2-BD59-A6C34878D82A}">
                    <a16:rowId xmlns:a16="http://schemas.microsoft.com/office/drawing/2014/main" val="1202906224"/>
                  </a:ext>
                </a:extLst>
              </a:tr>
            </a:tbl>
          </a:graphicData>
        </a:graphic>
      </p:graphicFrame>
      <p:pic>
        <p:nvPicPr>
          <p:cNvPr id="4099" name="Picture 3" descr="http://www.biologymad.com/cells/microscope%20TM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024" y="4099139"/>
            <a:ext cx="2971800" cy="171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59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65464"/>
              </p:ext>
            </p:extLst>
          </p:nvPr>
        </p:nvGraphicFramePr>
        <p:xfrm>
          <a:off x="1045029" y="248194"/>
          <a:ext cx="10202091" cy="60834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02091">
                  <a:extLst>
                    <a:ext uri="{9D8B030D-6E8A-4147-A177-3AD203B41FA5}">
                      <a16:colId xmlns:a16="http://schemas.microsoft.com/office/drawing/2014/main" val="1844828098"/>
                    </a:ext>
                  </a:extLst>
                </a:gridCol>
              </a:tblGrid>
              <a:tr h="309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Scanning Electron Microscope (SEM</a:t>
                      </a:r>
                      <a:r>
                        <a:rPr lang="en-US" sz="800">
                          <a:effectLst/>
                        </a:rPr>
                        <a:t>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71" marR="15471" marT="15471" marB="15471" anchor="ctr"/>
                </a:tc>
                <a:extLst>
                  <a:ext uri="{0D108BD9-81ED-4DB2-BD59-A6C34878D82A}">
                    <a16:rowId xmlns:a16="http://schemas.microsoft.com/office/drawing/2014/main" val="2177198252"/>
                  </a:ext>
                </a:extLst>
              </a:tr>
              <a:tr h="5773574">
                <a:tc>
                  <a:txBody>
                    <a:bodyPr/>
                    <a:lstStyle/>
                    <a:p>
                      <a:pPr marL="342900" lvl="0" indent="-342900" rtl="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743200" algn="ctr"/>
                          <a:tab pos="5486400" algn="r"/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lang="en-US" sz="900" dirty="0">
                          <a:effectLst/>
                        </a:rPr>
                        <a:t>Pass a beam of electrons over the surface of the specimen in the form of a ‘scanning’ beam.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 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743200" algn="ctr"/>
                          <a:tab pos="5486400" algn="r"/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lang="en-US" sz="900" dirty="0">
                          <a:effectLst/>
                        </a:rPr>
                        <a:t>Electrons are reflected off the surface of the specimen as it has been previously coated in heavy metals.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 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743200" algn="ctr"/>
                          <a:tab pos="5486400" algn="r"/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lang="en-US" sz="900" dirty="0">
                          <a:effectLst/>
                        </a:rPr>
                        <a:t>It is these reflected electron beams that are focused of the fluorescent screen in order to make up the image. 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 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743200" algn="ctr"/>
                          <a:tab pos="5486400" algn="r"/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lang="en-US" sz="900" dirty="0">
                          <a:effectLst/>
                        </a:rPr>
                        <a:t>Larger, thicker structures can thus be seen under the SEM as the electrons do not have to pass through the sample in order to form the image.  This gives excellent 3-dimensional images of surfaces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 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743200" algn="ctr"/>
                          <a:tab pos="5486400" algn="r"/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lang="en-US" sz="900" dirty="0">
                          <a:effectLst/>
                        </a:rPr>
                        <a:t>However the resolution of the SEM is lower than that of the TEM.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  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        A head and the right eye of a fly (SEM)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71" marR="15471" marT="15471" marB="15471" anchor="ctr"/>
                </a:tc>
                <a:extLst>
                  <a:ext uri="{0D108BD9-81ED-4DB2-BD59-A6C34878D82A}">
                    <a16:rowId xmlns:a16="http://schemas.microsoft.com/office/drawing/2014/main" val="3517668594"/>
                  </a:ext>
                </a:extLst>
              </a:tr>
            </a:tbl>
          </a:graphicData>
        </a:graphic>
      </p:graphicFrame>
      <p:pic>
        <p:nvPicPr>
          <p:cNvPr id="5121" name="Picture 1" descr="http://www.biologymad.com/cells/microscopeSEM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504" y="4408170"/>
            <a:ext cx="3086100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6747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TM10001115[[fn=رزمة]]</Template>
  <TotalTime>10</TotalTime>
  <Words>166</Words>
  <Application>Microsoft Office PowerPoint</Application>
  <PresentationFormat>شاشة عريضة</PresentationFormat>
  <Paragraphs>57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1" baseType="lpstr">
      <vt:lpstr>Arial</vt:lpstr>
      <vt:lpstr>Gill Sans MT</vt:lpstr>
      <vt:lpstr>Majalla UI</vt:lpstr>
      <vt:lpstr>Symbol</vt:lpstr>
      <vt:lpstr>Times New Roman</vt:lpstr>
      <vt:lpstr>Parcel</vt:lpstr>
      <vt:lpstr>There are two types of electron microscopes</vt:lpstr>
      <vt:lpstr>New Techniques in Microscopy: 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are two types of electron microscopes</dc:title>
  <dc:creator>hp</dc:creator>
  <cp:lastModifiedBy>hp</cp:lastModifiedBy>
  <cp:revision>2</cp:revision>
  <dcterms:created xsi:type="dcterms:W3CDTF">2018-12-15T06:06:33Z</dcterms:created>
  <dcterms:modified xsi:type="dcterms:W3CDTF">2018-12-15T06:17:28Z</dcterms:modified>
</cp:coreProperties>
</file>