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ar-IQ"/>
          </a:p>
        </p:txBody>
      </p:sp>
      <p:sp>
        <p:nvSpPr>
          <p:cNvPr id="3" name="Subtitle 2"/>
          <p:cNvSpPr>
            <a:spLocks noGrp="1"/>
          </p:cNvSpPr>
          <p:nvPr>
            <p:ph type="subTitle" idx="1"/>
          </p:nvPr>
        </p:nvSpPr>
        <p:spPr/>
        <p:txBody>
          <a:bodyPr/>
          <a:lstStyle/>
          <a:p>
            <a:endParaRPr lang="ar-IQ" dirty="0"/>
          </a:p>
        </p:txBody>
      </p:sp>
      <p:sp>
        <p:nvSpPr>
          <p:cNvPr id="4" name="مستطيل 2"/>
          <p:cNvSpPr/>
          <p:nvPr/>
        </p:nvSpPr>
        <p:spPr>
          <a:xfrm>
            <a:off x="980760" y="3100318"/>
            <a:ext cx="7191640" cy="707886"/>
          </a:xfrm>
          <a:prstGeom prst="rect">
            <a:avLst/>
          </a:prstGeom>
        </p:spPr>
        <p:txBody>
          <a:bodyPr wrap="square">
            <a:spAutoFit/>
          </a:bodyPr>
          <a:lstStyle/>
          <a:p>
            <a:r>
              <a:rPr lang="en-US" sz="2000" b="1" i="1" dirty="0" err="1" smtClean="0"/>
              <a:t>Firyal</a:t>
            </a:r>
            <a:r>
              <a:rPr lang="en-US" sz="2000" b="1" i="1" dirty="0" smtClean="0"/>
              <a:t> M.A.AL-Salami,                 * </a:t>
            </a:r>
            <a:r>
              <a:rPr lang="en-US" sz="2000" b="1" i="1" dirty="0" err="1" smtClean="0"/>
              <a:t>Abbas</a:t>
            </a:r>
            <a:r>
              <a:rPr lang="en-US" sz="2000" b="1" i="1" dirty="0" smtClean="0"/>
              <a:t> N.M.AL-</a:t>
            </a:r>
            <a:r>
              <a:rPr lang="en-US" sz="2000" b="1" i="1" dirty="0" err="1" smtClean="0"/>
              <a:t>Sharify</a:t>
            </a:r>
            <a:endParaRPr lang="en-US" sz="2000" dirty="0" smtClean="0"/>
          </a:p>
          <a:p>
            <a:r>
              <a:rPr lang="en-US" sz="2000" b="1" i="1" dirty="0" smtClean="0"/>
              <a:t>, * </a:t>
            </a:r>
            <a:r>
              <a:rPr lang="en-US" sz="2000" b="1" i="1" dirty="0" err="1" smtClean="0"/>
              <a:t>Khudheyer</a:t>
            </a:r>
            <a:r>
              <a:rPr lang="en-US" sz="2000" b="1" i="1" dirty="0" smtClean="0"/>
              <a:t>  G.K. </a:t>
            </a:r>
            <a:r>
              <a:rPr lang="en-US" sz="2000" b="1" dirty="0" smtClean="0"/>
              <a:t>and              *</a:t>
            </a:r>
            <a:r>
              <a:rPr lang="en-US" sz="2000" b="1" dirty="0" err="1" smtClean="0"/>
              <a:t>Eng.Qutada</a:t>
            </a:r>
            <a:r>
              <a:rPr lang="en-US" sz="2000" b="1" dirty="0" smtClean="0"/>
              <a:t> </a:t>
            </a:r>
            <a:r>
              <a:rPr lang="en-US" sz="2000" b="1" dirty="0" err="1" smtClean="0"/>
              <a:t>Abood</a:t>
            </a:r>
            <a:r>
              <a:rPr lang="en-US" sz="2000" b="1" dirty="0" smtClean="0"/>
              <a:t> Ahmed</a:t>
            </a:r>
            <a:endParaRPr lang="en-US" sz="2000" dirty="0"/>
          </a:p>
        </p:txBody>
      </p:sp>
      <p:sp>
        <p:nvSpPr>
          <p:cNvPr id="5" name="مستطيل 3"/>
          <p:cNvSpPr/>
          <p:nvPr/>
        </p:nvSpPr>
        <p:spPr>
          <a:xfrm>
            <a:off x="539551" y="1124744"/>
            <a:ext cx="8064896" cy="1077218"/>
          </a:xfrm>
          <a:prstGeom prst="rect">
            <a:avLst/>
          </a:prstGeom>
        </p:spPr>
        <p:txBody>
          <a:bodyPr wrap="square">
            <a:spAutoFit/>
          </a:bodyPr>
          <a:lstStyle/>
          <a:p>
            <a:pPr algn="ctr"/>
            <a:r>
              <a:rPr lang="en-US" sz="3200" b="1" dirty="0" smtClean="0"/>
              <a:t>RING OPENING OF POLYVINYLPYRROLIDINONE</a:t>
            </a:r>
            <a:endParaRPr lang="en-US" sz="3200" dirty="0" smtClean="0"/>
          </a:p>
          <a:p>
            <a:pPr algn="ctr"/>
            <a:r>
              <a:rPr lang="en-US" sz="3200" b="1" dirty="0" smtClean="0"/>
              <a:t>WITH CEPHALEXINE</a:t>
            </a:r>
            <a:endParaRPr lang="en-US" sz="3200" dirty="0"/>
          </a:p>
        </p:txBody>
      </p:sp>
      <p:sp>
        <p:nvSpPr>
          <p:cNvPr id="6" name="مستطيل 4"/>
          <p:cNvSpPr/>
          <p:nvPr/>
        </p:nvSpPr>
        <p:spPr>
          <a:xfrm>
            <a:off x="539551" y="4322359"/>
            <a:ext cx="7920881" cy="707886"/>
          </a:xfrm>
          <a:prstGeom prst="rect">
            <a:avLst/>
          </a:prstGeom>
        </p:spPr>
        <p:txBody>
          <a:bodyPr wrap="square">
            <a:spAutoFit/>
          </a:bodyPr>
          <a:lstStyle/>
          <a:p>
            <a:r>
              <a:rPr lang="en-US" sz="2000" b="1" i="1" dirty="0" smtClean="0">
                <a:solidFill>
                  <a:srgbClr val="FF0000"/>
                </a:solidFill>
              </a:rPr>
              <a:t>AL-</a:t>
            </a:r>
            <a:r>
              <a:rPr lang="en-US" sz="2000" b="1" i="1" dirty="0" err="1" smtClean="0">
                <a:solidFill>
                  <a:srgbClr val="FF0000"/>
                </a:solidFill>
              </a:rPr>
              <a:t>Mustansiriyah</a:t>
            </a:r>
            <a:r>
              <a:rPr lang="en-US" sz="2000" b="1" i="1" dirty="0" smtClean="0">
                <a:solidFill>
                  <a:srgbClr val="FF0000"/>
                </a:solidFill>
              </a:rPr>
              <a:t> University                     *   Babylon University</a:t>
            </a:r>
            <a:endParaRPr lang="en-US" sz="2000" dirty="0" smtClean="0">
              <a:solidFill>
                <a:srgbClr val="FF0000"/>
              </a:solidFill>
            </a:endParaRPr>
          </a:p>
          <a:p>
            <a:r>
              <a:rPr lang="en-US" sz="2000" b="1" i="1" dirty="0" smtClean="0">
                <a:solidFill>
                  <a:srgbClr val="FF0000"/>
                </a:solidFill>
              </a:rPr>
              <a:t>College of Science  ,   Dep. of Chemistry </a:t>
            </a:r>
            <a:r>
              <a:rPr lang="en-US" sz="2000" b="1" dirty="0" smtClean="0">
                <a:solidFill>
                  <a:srgbClr val="FF0000"/>
                </a:solidFill>
              </a:rPr>
              <a:t>*Ministry of water resources</a:t>
            </a:r>
            <a:r>
              <a:rPr lang="en-US" sz="2000" dirty="0" smtClean="0">
                <a:solidFill>
                  <a:srgbClr val="FF0000"/>
                </a:solidFill>
              </a:rPr>
              <a:t>  </a:t>
            </a:r>
            <a:endParaRPr lang="en-US" sz="2000"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rtl="1"/>
            <a:r>
              <a:rPr lang="en-US" sz="2800" dirty="0" smtClean="0"/>
              <a:t/>
            </a:r>
            <a:br>
              <a:rPr lang="en-US" sz="2800" dirty="0" smtClean="0"/>
            </a:br>
            <a:r>
              <a:rPr lang="en-US" sz="2800" dirty="0" smtClean="0"/>
              <a:t/>
            </a:r>
            <a:br>
              <a:rPr lang="en-US" sz="2800" dirty="0" smtClean="0"/>
            </a:br>
            <a:r>
              <a:rPr lang="en-US" sz="2800" dirty="0" smtClean="0"/>
              <a:t>The release of the drug at suitable condition gradually with outside effect, this hydrolysis of amide group which shown in the following mechanism </a:t>
            </a:r>
            <a:r>
              <a:rPr lang="en-US" sz="2800" baseline="-25000" dirty="0" smtClean="0"/>
              <a:t>(7,8)  </a:t>
            </a:r>
            <a:r>
              <a:rPr lang="en-US" sz="2800" dirty="0" smtClean="0"/>
              <a:t>.</a:t>
            </a:r>
            <a:br>
              <a:rPr lang="en-US" sz="2800" dirty="0" smtClean="0"/>
            </a:br>
            <a:r>
              <a:rPr lang="en-US" sz="2800" dirty="0" smtClean="0"/>
              <a:t>   In acid, however, the amine is </a:t>
            </a:r>
            <a:r>
              <a:rPr lang="en-US" sz="2800" dirty="0" err="1" smtClean="0"/>
              <a:t>protonated</a:t>
            </a:r>
            <a:r>
              <a:rPr lang="en-US" sz="2800" dirty="0" smtClean="0"/>
              <a:t> giving an ammonium ion :-   </a:t>
            </a:r>
            <a:endParaRPr lang="ar-IQ" sz="2800" dirty="0"/>
          </a:p>
        </p:txBody>
      </p:sp>
      <p:pic>
        <p:nvPicPr>
          <p:cNvPr id="4" name="Content Placeholder 3" descr="3.png"/>
          <p:cNvPicPr>
            <a:picLocks noGrp="1" noChangeAspect="1"/>
          </p:cNvPicPr>
          <p:nvPr>
            <p:ph idx="1"/>
          </p:nvPr>
        </p:nvPicPr>
        <p:blipFill>
          <a:blip r:embed="rId2" cstate="print"/>
          <a:stretch>
            <a:fillRect/>
          </a:stretch>
        </p:blipFill>
        <p:spPr>
          <a:xfrm>
            <a:off x="457200" y="2590800"/>
            <a:ext cx="8284533" cy="3810000"/>
          </a:xfrm>
        </p:spPr>
      </p:pic>
    </p:spTree>
  </p:cSld>
  <p:clrMapOvr>
    <a:masterClrMapping/>
  </p:clrMapOvr>
  <p:transition>
    <p:comb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r>
              <a:rPr lang="en-US" sz="3200" dirty="0" smtClean="0"/>
              <a:t>In base the carboxylic acid is </a:t>
            </a:r>
            <a:r>
              <a:rPr lang="en-US" sz="3200" dirty="0" err="1" smtClean="0"/>
              <a:t>deprotonated</a:t>
            </a:r>
            <a:r>
              <a:rPr lang="en-US" sz="3200" dirty="0" smtClean="0"/>
              <a:t>, giving a </a:t>
            </a:r>
            <a:r>
              <a:rPr lang="en-US" sz="3200" dirty="0" err="1" smtClean="0"/>
              <a:t>carboxylate</a:t>
            </a:r>
            <a:r>
              <a:rPr lang="en-US" sz="3200" dirty="0" smtClean="0"/>
              <a:t> ion :-</a:t>
            </a:r>
            <a:endParaRPr lang="ar-IQ" sz="3200" dirty="0"/>
          </a:p>
        </p:txBody>
      </p:sp>
      <p:pic>
        <p:nvPicPr>
          <p:cNvPr id="4" name="Content Placeholder 3" descr="4.png"/>
          <p:cNvPicPr>
            <a:picLocks noGrp="1" noChangeAspect="1"/>
          </p:cNvPicPr>
          <p:nvPr>
            <p:ph idx="1"/>
          </p:nvPr>
        </p:nvPicPr>
        <p:blipFill>
          <a:blip r:embed="rId2" cstate="print"/>
          <a:stretch>
            <a:fillRect/>
          </a:stretch>
        </p:blipFill>
        <p:spPr>
          <a:xfrm>
            <a:off x="228600" y="2743200"/>
            <a:ext cx="8686800" cy="2095499"/>
          </a:xfrm>
        </p:spPr>
      </p:pic>
    </p:spTree>
  </p:cSld>
  <p:clrMapOvr>
    <a:masterClrMapping/>
  </p:clrMapOvr>
  <p:transition>
    <p:checker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The purpose of this research was to synthesize polymer based smart bioactive </a:t>
            </a:r>
            <a:r>
              <a:rPr lang="en-US" sz="2800" dirty="0" err="1" smtClean="0"/>
              <a:t>cephalexine</a:t>
            </a:r>
            <a:r>
              <a:rPr lang="en-US" sz="2800" dirty="0" smtClean="0"/>
              <a:t> </a:t>
            </a:r>
            <a:r>
              <a:rPr lang="en-US" sz="2800" dirty="0" err="1" smtClean="0"/>
              <a:t>prodrug</a:t>
            </a:r>
            <a:r>
              <a:rPr lang="en-US" sz="2800" dirty="0" smtClean="0"/>
              <a:t> polymer and one of the main goal in this work is investigation of efficient drug carrier and the effect of pH values on drug release at 37 </a:t>
            </a:r>
            <a:r>
              <a:rPr lang="en-US" sz="2800" baseline="30000" dirty="0" smtClean="0"/>
              <a:t>0</a:t>
            </a:r>
            <a:r>
              <a:rPr lang="en-US" sz="2800" dirty="0" smtClean="0"/>
              <a:t>C as illustrated in Fig(4) .The hydrolysis rate of this amide bond acts as base &gt; acid. The result indicated higher hydrolysis  in basic medium </a:t>
            </a:r>
            <a:r>
              <a:rPr lang="en-US" sz="2800" baseline="-25000" dirty="0" smtClean="0"/>
              <a:t>(9,10,11)</a:t>
            </a:r>
            <a:r>
              <a:rPr lang="en-US" sz="2800" dirty="0" smtClean="0"/>
              <a:t> .</a:t>
            </a:r>
            <a:endParaRPr lang="ar-IQ" sz="2800" dirty="0"/>
          </a:p>
        </p:txBody>
      </p:sp>
      <p:sp>
        <p:nvSpPr>
          <p:cNvPr id="3" name="Content Placeholder 2"/>
          <p:cNvSpPr>
            <a:spLocks noGrp="1"/>
          </p:cNvSpPr>
          <p:nvPr>
            <p:ph idx="1"/>
          </p:nvPr>
        </p:nvSpPr>
        <p:spPr/>
        <p:txBody>
          <a:bodyPr/>
          <a:lstStyle/>
          <a:p>
            <a:endParaRPr lang="ar-IQ" dirty="0"/>
          </a:p>
        </p:txBody>
      </p:sp>
    </p:spTree>
  </p:cSld>
  <p:clrMapOvr>
    <a:masterClrMapping/>
  </p:clrMapOvr>
  <p:transition>
    <p:checker dir="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800" dirty="0" smtClean="0">
                <a:solidFill>
                  <a:srgbClr val="FF0000"/>
                </a:solidFill>
              </a:rPr>
              <a:t/>
            </a:r>
            <a:br>
              <a:rPr lang="en-US" sz="2800" dirty="0" smtClean="0">
                <a:solidFill>
                  <a:srgbClr val="FF0000"/>
                </a:solidFill>
              </a:rPr>
            </a:br>
            <a:r>
              <a:rPr lang="en-US" sz="2800" dirty="0" smtClean="0">
                <a:solidFill>
                  <a:srgbClr val="FF0000"/>
                </a:solidFill>
              </a:rPr>
              <a:t/>
            </a:r>
            <a:br>
              <a:rPr lang="en-US" sz="2800" dirty="0" smtClean="0">
                <a:solidFill>
                  <a:srgbClr val="FF0000"/>
                </a:solidFill>
              </a:rPr>
            </a:br>
            <a:r>
              <a:rPr lang="en-US" sz="2800" dirty="0" smtClean="0">
                <a:solidFill>
                  <a:srgbClr val="FF0000"/>
                </a:solidFill>
              </a:rPr>
              <a:t/>
            </a:r>
            <a:br>
              <a:rPr lang="en-US" sz="2800" dirty="0" smtClean="0">
                <a:solidFill>
                  <a:srgbClr val="FF0000"/>
                </a:solidFill>
              </a:rPr>
            </a:br>
            <a:r>
              <a:rPr lang="en-US" sz="2800" dirty="0" smtClean="0">
                <a:solidFill>
                  <a:srgbClr val="FF0000"/>
                </a:solidFill>
              </a:rPr>
              <a:t/>
            </a:r>
            <a:br>
              <a:rPr lang="en-US" sz="2800" dirty="0" smtClean="0">
                <a:solidFill>
                  <a:srgbClr val="FF0000"/>
                </a:solidFill>
              </a:rPr>
            </a:br>
            <a:r>
              <a:rPr lang="en-US" sz="2800" dirty="0" smtClean="0">
                <a:solidFill>
                  <a:srgbClr val="FF0000"/>
                </a:solidFill>
              </a:rPr>
              <a:t/>
            </a:r>
            <a:br>
              <a:rPr lang="en-US" sz="2800" dirty="0" smtClean="0">
                <a:solidFill>
                  <a:srgbClr val="FF0000"/>
                </a:solidFill>
              </a:rPr>
            </a:br>
            <a:r>
              <a:rPr lang="en-US" sz="2800" dirty="0" smtClean="0">
                <a:solidFill>
                  <a:srgbClr val="FF0000"/>
                </a:solidFill>
              </a:rPr>
              <a:t/>
            </a:r>
            <a:br>
              <a:rPr lang="en-US" sz="2800" dirty="0" smtClean="0">
                <a:solidFill>
                  <a:srgbClr val="FF0000"/>
                </a:solidFill>
              </a:rPr>
            </a:br>
            <a:r>
              <a:rPr lang="en-US" sz="2800" dirty="0" smtClean="0">
                <a:solidFill>
                  <a:srgbClr val="FF0000"/>
                </a:solidFill>
              </a:rPr>
              <a:t/>
            </a:r>
            <a:br>
              <a:rPr lang="en-US" sz="2800" dirty="0" smtClean="0">
                <a:solidFill>
                  <a:srgbClr val="FF0000"/>
                </a:solidFill>
              </a:rPr>
            </a:br>
            <a:r>
              <a:rPr lang="en-US" sz="2800" dirty="0" smtClean="0">
                <a:solidFill>
                  <a:srgbClr val="FF0000"/>
                </a:solidFill>
              </a:rPr>
              <a:t/>
            </a:r>
            <a:br>
              <a:rPr lang="en-US" sz="2800" dirty="0" smtClean="0">
                <a:solidFill>
                  <a:srgbClr val="FF0000"/>
                </a:solidFill>
              </a:rPr>
            </a:br>
            <a:r>
              <a:rPr lang="en-US" sz="2800" dirty="0" smtClean="0">
                <a:solidFill>
                  <a:srgbClr val="FF0000"/>
                </a:solidFill>
              </a:rPr>
              <a:t/>
            </a:r>
            <a:br>
              <a:rPr lang="en-US" sz="2800" dirty="0" smtClean="0">
                <a:solidFill>
                  <a:srgbClr val="FF0000"/>
                </a:solidFill>
              </a:rPr>
            </a:br>
            <a:r>
              <a:rPr lang="en-US" sz="2800" dirty="0" smtClean="0">
                <a:solidFill>
                  <a:srgbClr val="FF0000"/>
                </a:solidFill>
              </a:rPr>
              <a:t/>
            </a:r>
            <a:br>
              <a:rPr lang="en-US" sz="2800" dirty="0" smtClean="0">
                <a:solidFill>
                  <a:srgbClr val="FF0000"/>
                </a:solidFill>
              </a:rPr>
            </a:br>
            <a:r>
              <a:rPr lang="en-US" sz="2800" dirty="0" smtClean="0">
                <a:solidFill>
                  <a:srgbClr val="FF0000"/>
                </a:solidFill>
              </a:rPr>
              <a:t/>
            </a:r>
            <a:br>
              <a:rPr lang="en-US" sz="2800" dirty="0" smtClean="0">
                <a:solidFill>
                  <a:srgbClr val="FF0000"/>
                </a:solidFill>
              </a:rPr>
            </a:br>
            <a:r>
              <a:rPr lang="en-US" sz="2800" dirty="0" smtClean="0">
                <a:solidFill>
                  <a:srgbClr val="FF0000"/>
                </a:solidFill>
              </a:rPr>
              <a:t/>
            </a:r>
            <a:br>
              <a:rPr lang="en-US" sz="2800" dirty="0" smtClean="0">
                <a:solidFill>
                  <a:srgbClr val="FF0000"/>
                </a:solidFill>
              </a:rPr>
            </a:br>
            <a:r>
              <a:rPr lang="en-US" sz="2800" dirty="0" smtClean="0">
                <a:solidFill>
                  <a:srgbClr val="FF0000"/>
                </a:solidFill>
              </a:rPr>
              <a:t/>
            </a:r>
            <a:br>
              <a:rPr lang="en-US" sz="2800" dirty="0" smtClean="0">
                <a:solidFill>
                  <a:srgbClr val="FF0000"/>
                </a:solidFill>
              </a:rPr>
            </a:br>
            <a:r>
              <a:rPr lang="en-US" sz="2800" dirty="0" smtClean="0">
                <a:solidFill>
                  <a:srgbClr val="FF0000"/>
                </a:solidFill>
              </a:rPr>
              <a:t/>
            </a:r>
            <a:br>
              <a:rPr lang="en-US" sz="2800" dirty="0" smtClean="0">
                <a:solidFill>
                  <a:srgbClr val="FF0000"/>
                </a:solidFill>
              </a:rPr>
            </a:br>
            <a:r>
              <a:rPr lang="en-US" sz="2800" dirty="0" smtClean="0">
                <a:solidFill>
                  <a:srgbClr val="FF0000"/>
                </a:solidFill>
              </a:rPr>
              <a:t/>
            </a:r>
            <a:br>
              <a:rPr lang="en-US" sz="2800" dirty="0" smtClean="0">
                <a:solidFill>
                  <a:srgbClr val="FF0000"/>
                </a:solidFill>
              </a:rPr>
            </a:br>
            <a:r>
              <a:rPr lang="en-US" sz="2800" dirty="0" smtClean="0">
                <a:solidFill>
                  <a:srgbClr val="FF0000"/>
                </a:solidFill>
              </a:rPr>
              <a:t/>
            </a:r>
            <a:br>
              <a:rPr lang="en-US" sz="2800" dirty="0" smtClean="0">
                <a:solidFill>
                  <a:srgbClr val="FF0000"/>
                </a:solidFill>
              </a:rPr>
            </a:br>
            <a:r>
              <a:rPr lang="en-US" sz="2800" dirty="0" smtClean="0">
                <a:solidFill>
                  <a:srgbClr val="FF0000"/>
                </a:solidFill>
              </a:rPr>
              <a:t/>
            </a:r>
            <a:br>
              <a:rPr lang="en-US" sz="2800" dirty="0" smtClean="0">
                <a:solidFill>
                  <a:srgbClr val="FF0000"/>
                </a:solidFill>
              </a:rPr>
            </a:br>
            <a:r>
              <a:rPr lang="en-US" sz="2800" dirty="0" smtClean="0">
                <a:solidFill>
                  <a:srgbClr val="FF0000"/>
                </a:solidFill>
              </a:rPr>
              <a:t/>
            </a:r>
            <a:br>
              <a:rPr lang="en-US" sz="2800" dirty="0" smtClean="0">
                <a:solidFill>
                  <a:srgbClr val="FF0000"/>
                </a:solidFill>
              </a:rPr>
            </a:br>
            <a:r>
              <a:rPr lang="en-US" sz="2800" dirty="0" smtClean="0">
                <a:solidFill>
                  <a:srgbClr val="FF0000"/>
                </a:solidFill>
              </a:rPr>
              <a:t/>
            </a:r>
            <a:br>
              <a:rPr lang="en-US" sz="2800" dirty="0" smtClean="0">
                <a:solidFill>
                  <a:srgbClr val="FF0000"/>
                </a:solidFill>
              </a:rPr>
            </a:br>
            <a:r>
              <a:rPr lang="en-US" sz="2800" dirty="0" smtClean="0">
                <a:solidFill>
                  <a:srgbClr val="FF0000"/>
                </a:solidFill>
              </a:rPr>
              <a:t/>
            </a:r>
            <a:br>
              <a:rPr lang="en-US" sz="2800" dirty="0" smtClean="0">
                <a:solidFill>
                  <a:srgbClr val="FF0000"/>
                </a:solidFill>
              </a:rPr>
            </a:br>
            <a:r>
              <a:rPr lang="en-US" sz="2800" dirty="0" smtClean="0">
                <a:solidFill>
                  <a:srgbClr val="FF0000"/>
                </a:solidFill>
              </a:rPr>
              <a:t/>
            </a:r>
            <a:br>
              <a:rPr lang="en-US" sz="2800" dirty="0" smtClean="0">
                <a:solidFill>
                  <a:srgbClr val="FF0000"/>
                </a:solidFill>
              </a:rPr>
            </a:br>
            <a:r>
              <a:rPr lang="en-US" sz="2800" dirty="0" smtClean="0">
                <a:solidFill>
                  <a:srgbClr val="FF0000"/>
                </a:solidFill>
              </a:rPr>
              <a:t/>
            </a:r>
            <a:br>
              <a:rPr lang="en-US" sz="2800" dirty="0" smtClean="0">
                <a:solidFill>
                  <a:srgbClr val="FF0000"/>
                </a:solidFill>
              </a:rPr>
            </a:br>
            <a:r>
              <a:rPr lang="en-US" sz="2800" dirty="0" smtClean="0">
                <a:solidFill>
                  <a:srgbClr val="FF0000"/>
                </a:solidFill>
              </a:rPr>
              <a:t/>
            </a:r>
            <a:br>
              <a:rPr lang="en-US" sz="2800" dirty="0" smtClean="0">
                <a:solidFill>
                  <a:srgbClr val="FF0000"/>
                </a:solidFill>
              </a:rPr>
            </a:br>
            <a:r>
              <a:rPr lang="en-US" sz="2800" dirty="0" smtClean="0">
                <a:solidFill>
                  <a:srgbClr val="FF0000"/>
                </a:solidFill>
              </a:rPr>
              <a:t/>
            </a:r>
            <a:br>
              <a:rPr lang="en-US" sz="2800" dirty="0" smtClean="0">
                <a:solidFill>
                  <a:srgbClr val="FF0000"/>
                </a:solidFill>
              </a:rPr>
            </a:br>
            <a:r>
              <a:rPr lang="en-US" sz="2800" dirty="0" smtClean="0">
                <a:solidFill>
                  <a:srgbClr val="FF0000"/>
                </a:solidFill>
              </a:rPr>
              <a:t/>
            </a:r>
            <a:br>
              <a:rPr lang="en-US" sz="2800" dirty="0" smtClean="0">
                <a:solidFill>
                  <a:srgbClr val="FF0000"/>
                </a:solidFill>
              </a:rPr>
            </a:br>
            <a:r>
              <a:rPr lang="en-US" sz="2800" dirty="0" smtClean="0">
                <a:solidFill>
                  <a:srgbClr val="FF0000"/>
                </a:solidFill>
              </a:rPr>
              <a:t>Fig.(1) Thermal Analysis (DSC) Result of </a:t>
            </a:r>
            <a:r>
              <a:rPr lang="en-US" sz="2800" dirty="0" err="1" smtClean="0">
                <a:solidFill>
                  <a:srgbClr val="FF0000"/>
                </a:solidFill>
              </a:rPr>
              <a:t>polyvinylpyrrolidinone</a:t>
            </a:r>
            <a:r>
              <a:rPr lang="en-US" sz="2800" dirty="0" smtClean="0">
                <a:solidFill>
                  <a:srgbClr val="FF0000"/>
                </a:solidFill>
              </a:rPr>
              <a:t> with </a:t>
            </a:r>
            <a:r>
              <a:rPr lang="en-US" sz="2800" dirty="0" err="1" smtClean="0">
                <a:solidFill>
                  <a:srgbClr val="FF0000"/>
                </a:solidFill>
              </a:rPr>
              <a:t>cephalexine</a:t>
            </a:r>
            <a:r>
              <a:rPr lang="en-US" sz="2800" dirty="0" smtClean="0">
                <a:solidFill>
                  <a:srgbClr val="FF0000"/>
                </a:solidFill>
              </a:rPr>
              <a:t/>
            </a:r>
            <a:br>
              <a:rPr lang="en-US" sz="2800" dirty="0" smtClean="0">
                <a:solidFill>
                  <a:srgbClr val="FF0000"/>
                </a:solidFill>
              </a:rPr>
            </a:br>
            <a:endParaRPr lang="ar-IQ" sz="2800" dirty="0">
              <a:solidFill>
                <a:srgbClr val="FF0000"/>
              </a:solidFill>
            </a:endParaRPr>
          </a:p>
        </p:txBody>
      </p:sp>
      <p:pic>
        <p:nvPicPr>
          <p:cNvPr id="4" name="Content Placeholder 3" descr="5.png"/>
          <p:cNvPicPr>
            <a:picLocks noGrp="1" noChangeAspect="1"/>
          </p:cNvPicPr>
          <p:nvPr>
            <p:ph idx="1"/>
          </p:nvPr>
        </p:nvPicPr>
        <p:blipFill>
          <a:blip r:embed="rId2" cstate="print"/>
          <a:stretch>
            <a:fillRect/>
          </a:stretch>
        </p:blipFill>
        <p:spPr>
          <a:xfrm>
            <a:off x="838200" y="533400"/>
            <a:ext cx="7391400" cy="4893379"/>
          </a:xfrm>
        </p:spPr>
      </p:pic>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Fig.(2) IR spectrum of </a:t>
            </a:r>
            <a:r>
              <a:rPr lang="en-US" sz="3200" dirty="0" err="1" smtClean="0">
                <a:solidFill>
                  <a:srgbClr val="FF0000"/>
                </a:solidFill>
              </a:rPr>
              <a:t>polyvinylpyrrolidinone</a:t>
            </a:r>
            <a:endParaRPr lang="ar-IQ" sz="3200" dirty="0">
              <a:solidFill>
                <a:srgbClr val="FF0000"/>
              </a:solidFill>
            </a:endParaRPr>
          </a:p>
        </p:txBody>
      </p:sp>
      <p:pic>
        <p:nvPicPr>
          <p:cNvPr id="4" name="Content Placeholder 3" descr="6.png"/>
          <p:cNvPicPr>
            <a:picLocks noGrp="1" noChangeAspect="1"/>
          </p:cNvPicPr>
          <p:nvPr>
            <p:ph idx="1"/>
          </p:nvPr>
        </p:nvPicPr>
        <p:blipFill>
          <a:blip r:embed="rId2" cstate="print"/>
          <a:stretch>
            <a:fillRect/>
          </a:stretch>
        </p:blipFill>
        <p:spPr>
          <a:xfrm>
            <a:off x="685800" y="381000"/>
            <a:ext cx="7162800" cy="5492119"/>
          </a:xfrm>
        </p:spPr>
      </p:pic>
    </p:spTree>
  </p:cSld>
  <p:clrMapOvr>
    <a:masterClrMapping/>
  </p:clrMapOvr>
  <p:transition>
    <p:newsflash/>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Fig.(3) IR spectrum of </a:t>
            </a:r>
            <a:r>
              <a:rPr lang="en-US" sz="3200" dirty="0" err="1" smtClean="0">
                <a:solidFill>
                  <a:srgbClr val="FF0000"/>
                </a:solidFill>
              </a:rPr>
              <a:t>polyvinylpyrrolidinone</a:t>
            </a:r>
            <a:r>
              <a:rPr lang="en-US" sz="3200" dirty="0" smtClean="0">
                <a:solidFill>
                  <a:srgbClr val="FF0000"/>
                </a:solidFill>
              </a:rPr>
              <a:t> with </a:t>
            </a:r>
            <a:r>
              <a:rPr lang="en-US" sz="3200" dirty="0" err="1" smtClean="0">
                <a:solidFill>
                  <a:srgbClr val="FF0000"/>
                </a:solidFill>
              </a:rPr>
              <a:t>cephalexine</a:t>
            </a:r>
            <a:r>
              <a:rPr lang="en-US" sz="3200" dirty="0" smtClean="0">
                <a:solidFill>
                  <a:srgbClr val="FF0000"/>
                </a:solidFill>
              </a:rPr>
              <a:t> (drug polymer ) </a:t>
            </a:r>
            <a:br>
              <a:rPr lang="en-US" sz="3200" dirty="0" smtClean="0">
                <a:solidFill>
                  <a:srgbClr val="FF0000"/>
                </a:solidFill>
              </a:rPr>
            </a:br>
            <a:endParaRPr lang="ar-IQ" sz="3200" dirty="0">
              <a:solidFill>
                <a:srgbClr val="FF0000"/>
              </a:solidFill>
            </a:endParaRPr>
          </a:p>
        </p:txBody>
      </p:sp>
      <p:pic>
        <p:nvPicPr>
          <p:cNvPr id="4" name="Content Placeholder 3" descr="7.png"/>
          <p:cNvPicPr>
            <a:picLocks noGrp="1" noChangeAspect="1"/>
          </p:cNvPicPr>
          <p:nvPr>
            <p:ph idx="1"/>
          </p:nvPr>
        </p:nvPicPr>
        <p:blipFill>
          <a:blip r:embed="rId2" cstate="print"/>
          <a:stretch>
            <a:fillRect/>
          </a:stretch>
        </p:blipFill>
        <p:spPr>
          <a:xfrm>
            <a:off x="533400" y="381000"/>
            <a:ext cx="8153400" cy="5042742"/>
          </a:xfrm>
        </p:spPr>
      </p:pic>
    </p:spTree>
  </p:cSld>
  <p:clrMapOvr>
    <a:masterClrMapping/>
  </p:clrMapOvr>
  <p:transition>
    <p:wheel spokes="8"/>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Fig.(4) Controlled release drug polymer at 37</a:t>
            </a:r>
            <a:r>
              <a:rPr lang="en-US" sz="3200" baseline="30000" dirty="0" smtClean="0">
                <a:solidFill>
                  <a:srgbClr val="FF0000"/>
                </a:solidFill>
              </a:rPr>
              <a:t>0</a:t>
            </a:r>
            <a:r>
              <a:rPr lang="en-US" sz="3200" dirty="0" smtClean="0">
                <a:solidFill>
                  <a:srgbClr val="FF0000"/>
                </a:solidFill>
              </a:rPr>
              <a:t>C</a:t>
            </a:r>
            <a:r>
              <a:rPr lang="en-US" sz="3200" baseline="30000" dirty="0" smtClean="0">
                <a:solidFill>
                  <a:srgbClr val="FF0000"/>
                </a:solidFill>
              </a:rPr>
              <a:t> </a:t>
            </a:r>
            <a:r>
              <a:rPr lang="en-US" sz="3200" dirty="0" smtClean="0">
                <a:solidFill>
                  <a:srgbClr val="FF0000"/>
                </a:solidFill>
              </a:rPr>
              <a:t>in different pH  values</a:t>
            </a:r>
            <a:br>
              <a:rPr lang="en-US" sz="3200" dirty="0" smtClean="0">
                <a:solidFill>
                  <a:srgbClr val="FF0000"/>
                </a:solidFill>
              </a:rPr>
            </a:br>
            <a:endParaRPr lang="ar-IQ" sz="3200" dirty="0">
              <a:solidFill>
                <a:srgbClr val="FF0000"/>
              </a:solidFill>
            </a:endParaRPr>
          </a:p>
        </p:txBody>
      </p:sp>
      <p:pic>
        <p:nvPicPr>
          <p:cNvPr id="4" name="Content Placeholder 3" descr="8.png"/>
          <p:cNvPicPr>
            <a:picLocks noGrp="1" noChangeAspect="1"/>
          </p:cNvPicPr>
          <p:nvPr>
            <p:ph idx="1"/>
          </p:nvPr>
        </p:nvPicPr>
        <p:blipFill>
          <a:blip r:embed="rId2" cstate="print"/>
          <a:stretch>
            <a:fillRect/>
          </a:stretch>
        </p:blipFill>
        <p:spPr>
          <a:xfrm>
            <a:off x="304800" y="990600"/>
            <a:ext cx="8495443" cy="3733800"/>
          </a:xfrm>
        </p:spPr>
      </p:pic>
    </p:spTree>
  </p:cSld>
  <p:clrMapOvr>
    <a:masterClrMapping/>
  </p:clrMapOvr>
  <p:transition>
    <p:wheel/>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
            </a:r>
            <a:br>
              <a:rPr lang="en-US" sz="3200" dirty="0" smtClean="0">
                <a:solidFill>
                  <a:srgbClr val="FF0000"/>
                </a:solidFill>
              </a:rPr>
            </a:br>
            <a:r>
              <a:rPr lang="en-US" sz="3200" dirty="0" smtClean="0">
                <a:solidFill>
                  <a:srgbClr val="FF0000"/>
                </a:solidFill>
              </a:rPr>
              <a:t>Fig.(5).Swelling % of prepared drug polymer</a:t>
            </a:r>
            <a:endParaRPr lang="ar-IQ" sz="3200" dirty="0">
              <a:solidFill>
                <a:srgbClr val="FF0000"/>
              </a:solidFill>
            </a:endParaRPr>
          </a:p>
        </p:txBody>
      </p:sp>
      <p:pic>
        <p:nvPicPr>
          <p:cNvPr id="4" name="Content Placeholder 3" descr="9.png"/>
          <p:cNvPicPr>
            <a:picLocks noGrp="1" noChangeAspect="1"/>
          </p:cNvPicPr>
          <p:nvPr>
            <p:ph idx="1"/>
          </p:nvPr>
        </p:nvPicPr>
        <p:blipFill>
          <a:blip r:embed="rId2" cstate="print"/>
          <a:stretch>
            <a:fillRect/>
          </a:stretch>
        </p:blipFill>
        <p:spPr>
          <a:xfrm>
            <a:off x="304799" y="762000"/>
            <a:ext cx="8580395" cy="4419600"/>
          </a:xfrm>
        </p:spPr>
      </p:pic>
    </p:spTree>
  </p:cSld>
  <p:clrMapOvr>
    <a:masterClrMapping/>
  </p:clrMapOvr>
  <p:transition>
    <p:wheel spokes="2"/>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4" name="Content Placeholder 2"/>
          <p:cNvSpPr>
            <a:spLocks noGrp="1"/>
          </p:cNvSpPr>
          <p:nvPr>
            <p:ph idx="1"/>
          </p:nvPr>
        </p:nvSpPr>
        <p:spPr>
          <a:xfrm>
            <a:off x="381000" y="2590800"/>
            <a:ext cx="8229600" cy="1523999"/>
          </a:xfrm>
        </p:spPr>
        <p:txBody>
          <a:bodyPr/>
          <a:lstStyle/>
          <a:p>
            <a:pPr lvl="0">
              <a:buNone/>
            </a:pPr>
            <a:r>
              <a:rPr lang="en-US" sz="6600" kern="0" dirty="0" smtClean="0">
                <a:solidFill>
                  <a:srgbClr val="FF0000"/>
                </a:solidFill>
                <a:latin typeface="Andalus" pitchFamily="18" charset="-78"/>
                <a:cs typeface="Andalus" pitchFamily="18" charset="-78"/>
              </a:rPr>
              <a:t>Thank you for listening</a:t>
            </a:r>
            <a:endParaRPr lang="ar-SA" sz="6600" kern="0" dirty="0" smtClean="0">
              <a:solidFill>
                <a:srgbClr val="FF0000"/>
              </a:solidFill>
              <a:latin typeface="Andalus" pitchFamily="18" charset="-78"/>
              <a:cs typeface="Andalus" pitchFamily="18" charset="-78"/>
            </a:endParaRPr>
          </a:p>
          <a:p>
            <a:pPr>
              <a:buNone/>
            </a:pPr>
            <a:endParaRPr lang="ar-IQ" dirty="0"/>
          </a:p>
        </p:txBody>
      </p:sp>
    </p:spTree>
  </p:cSld>
  <p:clrMapOvr>
    <a:masterClrMapping/>
  </p:clrMapOvr>
  <p:transition>
    <p:newsfla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70000" lnSpcReduction="20000"/>
          </a:bodyPr>
          <a:lstStyle/>
          <a:p>
            <a:pPr rtl="1">
              <a:buNone/>
            </a:pPr>
            <a:r>
              <a:rPr lang="en-US" b="1" dirty="0" smtClean="0">
                <a:solidFill>
                  <a:srgbClr val="FF0000"/>
                </a:solidFill>
              </a:rPr>
              <a:t>ABSTRACT</a:t>
            </a:r>
            <a:r>
              <a:rPr lang="en-US" b="1" dirty="0" smtClean="0"/>
              <a:t>:</a:t>
            </a:r>
            <a:endParaRPr lang="en-US" dirty="0" smtClean="0"/>
          </a:p>
          <a:p>
            <a:r>
              <a:rPr lang="en-US" dirty="0" smtClean="0"/>
              <a:t>   In this work a new drug polymer was prepared from reaction of PVP with </a:t>
            </a:r>
            <a:r>
              <a:rPr lang="en-US" dirty="0" err="1" smtClean="0"/>
              <a:t>Cephalexine</a:t>
            </a:r>
            <a:r>
              <a:rPr lang="en-US" dirty="0" smtClean="0"/>
              <a:t> as β-</a:t>
            </a:r>
            <a:r>
              <a:rPr lang="en-US" dirty="0" err="1" smtClean="0"/>
              <a:t>lactam</a:t>
            </a:r>
            <a:r>
              <a:rPr lang="en-US" dirty="0" smtClean="0"/>
              <a:t> antibiotic in 10:1 </a:t>
            </a:r>
            <a:r>
              <a:rPr lang="en-US" dirty="0" err="1" smtClean="0"/>
              <a:t>dioxane</a:t>
            </a:r>
            <a:r>
              <a:rPr lang="en-US" dirty="0" smtClean="0"/>
              <a:t> :DMF solvent mixture. The prepared drug polymer was formed with 85% conversion percentage.</a:t>
            </a:r>
          </a:p>
          <a:p>
            <a:r>
              <a:rPr lang="en-US" dirty="0" smtClean="0"/>
              <a:t>     The physical properties were studied and intrinsic viscosity was equal to 0.9 dl/g. The drug polymer was characterized by FTIR and UV. Spectroscopy. The swelling % were studied in different non solvents. The C.H.N analysis and DSC were analyzed.</a:t>
            </a:r>
          </a:p>
          <a:p>
            <a:r>
              <a:rPr lang="en-US" dirty="0" smtClean="0"/>
              <a:t>   The controlled release rates for drug polymer were studied in different pH  values at 37 </a:t>
            </a:r>
            <a:r>
              <a:rPr lang="en-US" baseline="30000" dirty="0" smtClean="0"/>
              <a:t>0</a:t>
            </a:r>
            <a:r>
              <a:rPr lang="en-US" dirty="0" smtClean="0"/>
              <a:t>C for 4days. The softening point of the prepared </a:t>
            </a:r>
            <a:r>
              <a:rPr lang="en-US" dirty="0" err="1" smtClean="0"/>
              <a:t>Cephalexine</a:t>
            </a:r>
            <a:r>
              <a:rPr lang="en-US" dirty="0" smtClean="0"/>
              <a:t> drug polymer was 143.4-150.3 </a:t>
            </a:r>
            <a:r>
              <a:rPr lang="en-US" baseline="30000" dirty="0" smtClean="0"/>
              <a:t>0</a:t>
            </a:r>
            <a:r>
              <a:rPr lang="en-US" dirty="0" smtClean="0"/>
              <a:t>C  with </a:t>
            </a:r>
          </a:p>
          <a:p>
            <a:r>
              <a:rPr lang="en-US" i="1" dirty="0" smtClean="0"/>
              <a:t>Keywords: Ring Opening; Polyvinyl </a:t>
            </a:r>
            <a:r>
              <a:rPr lang="en-US" i="1" dirty="0" err="1" smtClean="0"/>
              <a:t>Pyrrolidinone</a:t>
            </a:r>
            <a:r>
              <a:rPr lang="en-US" i="1" dirty="0" smtClean="0"/>
              <a:t> ;</a:t>
            </a:r>
            <a:r>
              <a:rPr lang="en-US" i="1" dirty="0" err="1" smtClean="0"/>
              <a:t>Cephalexine</a:t>
            </a:r>
            <a:endParaRPr lang="en-US" dirty="0" smtClean="0"/>
          </a:p>
          <a:p>
            <a:endParaRPr lang="ar-IQ" dirty="0"/>
          </a:p>
        </p:txBody>
      </p:sp>
    </p:spTree>
  </p:cSld>
  <p:clrMapOvr>
    <a:masterClrMapping/>
  </p:clrMapOvr>
  <p:transition>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70000" lnSpcReduction="20000"/>
          </a:bodyPr>
          <a:lstStyle/>
          <a:p>
            <a:pPr rtl="1">
              <a:buNone/>
            </a:pPr>
            <a:r>
              <a:rPr lang="en-US" b="1" dirty="0" smtClean="0">
                <a:solidFill>
                  <a:srgbClr val="FF0000"/>
                </a:solidFill>
              </a:rPr>
              <a:t>Experimental</a:t>
            </a:r>
          </a:p>
          <a:p>
            <a:pPr rtl="1">
              <a:buNone/>
            </a:pPr>
            <a:r>
              <a:rPr lang="en-US" dirty="0" smtClean="0"/>
              <a:t>       Materials  </a:t>
            </a:r>
            <a:r>
              <a:rPr lang="en-US" dirty="0" err="1" smtClean="0"/>
              <a:t>cephalexin</a:t>
            </a:r>
            <a:r>
              <a:rPr lang="en-US" dirty="0" smtClean="0"/>
              <a:t> was provided from </a:t>
            </a:r>
            <a:r>
              <a:rPr lang="en-US" dirty="0" err="1" smtClean="0"/>
              <a:t>Sammura</a:t>
            </a:r>
            <a:r>
              <a:rPr lang="en-US" dirty="0" smtClean="0"/>
              <a:t> Company, and all other chemicals were purchased from Merck, and </a:t>
            </a:r>
            <a:r>
              <a:rPr lang="en-US" dirty="0" err="1" smtClean="0"/>
              <a:t>polyvinylpyrrolidinone</a:t>
            </a:r>
            <a:r>
              <a:rPr lang="en-US" dirty="0" smtClean="0"/>
              <a:t> was obtained from </a:t>
            </a:r>
            <a:r>
              <a:rPr lang="en-US" dirty="0" err="1" smtClean="0"/>
              <a:t>Fluka</a:t>
            </a:r>
            <a:r>
              <a:rPr lang="en-US" dirty="0" smtClean="0"/>
              <a:t>. </a:t>
            </a:r>
          </a:p>
          <a:p>
            <a:pPr>
              <a:buNone/>
            </a:pPr>
            <a:r>
              <a:rPr lang="en-US" dirty="0" smtClean="0"/>
              <a:t>    All available chemical reagents were used without further purification. FTIR spectra were taken on a </a:t>
            </a:r>
            <a:r>
              <a:rPr lang="en-US" dirty="0" err="1" smtClean="0"/>
              <a:t>Shimadizu</a:t>
            </a:r>
            <a:r>
              <a:rPr lang="en-US" dirty="0" smtClean="0"/>
              <a:t> spectrophotometer recorder over the range500-4000cm</a:t>
            </a:r>
            <a:r>
              <a:rPr lang="en-US" baseline="30000" dirty="0" smtClean="0"/>
              <a:t>-1</a:t>
            </a:r>
            <a:r>
              <a:rPr lang="en-US" dirty="0" smtClean="0"/>
              <a:t>. Ultraviolet spectra was recorded using Shimadzu UV-VIS recorder. Differential Scanning Calorimeter( DSC) study was carried out on a Shimadzu.60 instrument(Japan) at a heating rate of 10C</a:t>
            </a:r>
            <a:r>
              <a:rPr lang="en-US" baseline="30000" dirty="0" smtClean="0"/>
              <a:t>0</a:t>
            </a:r>
            <a:r>
              <a:rPr lang="en-US" dirty="0" smtClean="0"/>
              <a:t> min</a:t>
            </a:r>
            <a:r>
              <a:rPr lang="en-US" baseline="30000" dirty="0" smtClean="0"/>
              <a:t>-1</a:t>
            </a:r>
            <a:r>
              <a:rPr lang="en-US" dirty="0" smtClean="0"/>
              <a:t>,under air (normal), not vacuum. temperature range from -140 </a:t>
            </a:r>
            <a:r>
              <a:rPr lang="en-US" baseline="30000" dirty="0" smtClean="0"/>
              <a:t>0</a:t>
            </a:r>
            <a:r>
              <a:rPr lang="en-US" dirty="0" smtClean="0"/>
              <a:t>C temperature up to 600 </a:t>
            </a:r>
            <a:r>
              <a:rPr lang="en-US" baseline="30000" dirty="0" smtClean="0"/>
              <a:t>0</a:t>
            </a:r>
            <a:r>
              <a:rPr lang="en-US" dirty="0" smtClean="0"/>
              <a:t>C ,The detector type K for the furnace temperature   as shown in Fig.(1). C.H.N analysis were determined by analyzer type 1106 Carlo </a:t>
            </a:r>
            <a:r>
              <a:rPr lang="en-US" dirty="0" err="1" smtClean="0"/>
              <a:t>Irba</a:t>
            </a:r>
            <a:r>
              <a:rPr lang="en-US" dirty="0" smtClean="0"/>
              <a:t>.</a:t>
            </a:r>
          </a:p>
          <a:p>
            <a:endParaRPr lang="ar-IQ" dirty="0"/>
          </a:p>
        </p:txBody>
      </p:sp>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92500" lnSpcReduction="20000"/>
          </a:bodyPr>
          <a:lstStyle/>
          <a:p>
            <a:pPr rtl="1">
              <a:buNone/>
            </a:pPr>
            <a:r>
              <a:rPr lang="en-US" dirty="0" smtClean="0">
                <a:solidFill>
                  <a:srgbClr val="FF0000"/>
                </a:solidFill>
              </a:rPr>
              <a:t> </a:t>
            </a:r>
            <a:r>
              <a:rPr lang="en-US" b="1" dirty="0" smtClean="0">
                <a:solidFill>
                  <a:srgbClr val="FF0000"/>
                </a:solidFill>
              </a:rPr>
              <a:t>Modification of </a:t>
            </a:r>
            <a:r>
              <a:rPr lang="en-US" b="1" dirty="0" err="1" smtClean="0">
                <a:solidFill>
                  <a:srgbClr val="FF0000"/>
                </a:solidFill>
              </a:rPr>
              <a:t>Polyvinylpyrrolidinon</a:t>
            </a:r>
            <a:r>
              <a:rPr lang="en-US" b="1" dirty="0" smtClean="0">
                <a:solidFill>
                  <a:srgbClr val="FF0000"/>
                </a:solidFill>
              </a:rPr>
              <a:t> PVP with </a:t>
            </a:r>
            <a:r>
              <a:rPr lang="en-US" b="1" dirty="0" err="1" smtClean="0">
                <a:solidFill>
                  <a:srgbClr val="FF0000"/>
                </a:solidFill>
              </a:rPr>
              <a:t>cephalexine</a:t>
            </a:r>
            <a:r>
              <a:rPr lang="en-US" b="1" dirty="0" smtClean="0">
                <a:solidFill>
                  <a:srgbClr val="FF0000"/>
                </a:solidFill>
              </a:rPr>
              <a:t> </a:t>
            </a:r>
            <a:r>
              <a:rPr lang="en-US" baseline="-25000" dirty="0" smtClean="0">
                <a:solidFill>
                  <a:srgbClr val="FF0000"/>
                </a:solidFill>
              </a:rPr>
              <a:t>(5,6)</a:t>
            </a:r>
            <a:endParaRPr lang="en-US" dirty="0" smtClean="0">
              <a:solidFill>
                <a:srgbClr val="FF0000"/>
              </a:solidFill>
            </a:endParaRPr>
          </a:p>
          <a:p>
            <a:pPr rtl="1">
              <a:buNone/>
            </a:pPr>
            <a:r>
              <a:rPr lang="en-US" dirty="0" smtClean="0"/>
              <a:t>    A mixture of (5g., 0.045 mole) of PVP and 10:1 </a:t>
            </a:r>
            <a:r>
              <a:rPr lang="en-US" dirty="0" err="1" smtClean="0"/>
              <a:t>Dioxane:DMF</a:t>
            </a:r>
            <a:r>
              <a:rPr lang="en-US" dirty="0" smtClean="0"/>
              <a:t> were placed in a round bottom flask equipped with a reflux condenser and a magnetic stirrer. Then (1.621g., 0.045 mole) of dissolved </a:t>
            </a:r>
            <a:r>
              <a:rPr lang="en-US" dirty="0" err="1" smtClean="0"/>
              <a:t>cephalexine</a:t>
            </a:r>
            <a:r>
              <a:rPr lang="en-US" dirty="0" smtClean="0"/>
              <a:t> was added gradually, refluxed for 1hour, then left the mixture about 10 hours. The colorless viscous polymer was </a:t>
            </a:r>
            <a:r>
              <a:rPr lang="en-US" dirty="0" err="1" smtClean="0"/>
              <a:t>reprecipitate</a:t>
            </a:r>
            <a:r>
              <a:rPr lang="en-US" dirty="0" smtClean="0"/>
              <a:t> from 50ml of ethanol, the pure polymer was obtained 85% conversion%.</a:t>
            </a:r>
            <a:endParaRPr lang="ar-IQ" dirty="0"/>
          </a:p>
        </p:txBody>
      </p:sp>
    </p:spTree>
  </p:cSld>
  <p:clrMapOvr>
    <a:masterClrMapping/>
  </p:clrMapOvr>
  <p:transition>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85000" lnSpcReduction="20000"/>
          </a:bodyPr>
          <a:lstStyle/>
          <a:p>
            <a:pPr rtl="1">
              <a:buNone/>
            </a:pPr>
            <a:r>
              <a:rPr lang="en-US" b="1" dirty="0" smtClean="0">
                <a:solidFill>
                  <a:srgbClr val="FF0000"/>
                </a:solidFill>
              </a:rPr>
              <a:t>Controlled Released study   </a:t>
            </a:r>
            <a:r>
              <a:rPr lang="en-US" baseline="-25000" dirty="0" smtClean="0">
                <a:solidFill>
                  <a:srgbClr val="FF0000"/>
                </a:solidFill>
              </a:rPr>
              <a:t>(7,8,9,10) </a:t>
            </a:r>
            <a:endParaRPr lang="en-US" dirty="0" smtClean="0">
              <a:solidFill>
                <a:srgbClr val="FF0000"/>
              </a:solidFill>
            </a:endParaRPr>
          </a:p>
          <a:p>
            <a:r>
              <a:rPr lang="en-US" dirty="0" smtClean="0"/>
              <a:t>    A 100 mg of modified </a:t>
            </a:r>
            <a:r>
              <a:rPr lang="en-US" dirty="0" err="1" smtClean="0"/>
              <a:t>cephalexine</a:t>
            </a:r>
            <a:r>
              <a:rPr lang="en-US" dirty="0" smtClean="0"/>
              <a:t> drug polymer was kept in a cylinder containing 50:50ml of  </a:t>
            </a:r>
            <a:r>
              <a:rPr lang="en-US" dirty="0" err="1" smtClean="0"/>
              <a:t>buffer:dioxane</a:t>
            </a:r>
            <a:r>
              <a:rPr lang="en-US" dirty="0" smtClean="0"/>
              <a:t> and in a water bath at 30</a:t>
            </a:r>
            <a:r>
              <a:rPr lang="en-US" baseline="30000" dirty="0" smtClean="0"/>
              <a:t>0</a:t>
            </a:r>
            <a:r>
              <a:rPr lang="en-US" dirty="0" smtClean="0"/>
              <a:t>C without stirring. A sample from the release medium was periodically withdrawn and analyzed by UV. At 300nm to determine the amount of the released </a:t>
            </a:r>
            <a:r>
              <a:rPr lang="en-US" dirty="0" err="1" smtClean="0"/>
              <a:t>cephalexine</a:t>
            </a:r>
            <a:r>
              <a:rPr lang="en-US" dirty="0" smtClean="0"/>
              <a:t>. A calibration curve was constructed with a software built in the computerized UV. Spectrophotometer, the amount 0.1 mg of the released </a:t>
            </a:r>
            <a:r>
              <a:rPr lang="en-US" dirty="0" err="1" smtClean="0"/>
              <a:t>cephalexine</a:t>
            </a:r>
            <a:r>
              <a:rPr lang="en-US" dirty="0" smtClean="0"/>
              <a:t> was determined directly from the software for many days, using the calibration curve in different pH values at 37 </a:t>
            </a:r>
            <a:r>
              <a:rPr lang="en-US" baseline="30000" dirty="0" smtClean="0"/>
              <a:t>0</a:t>
            </a:r>
            <a:r>
              <a:rPr lang="en-US" dirty="0" smtClean="0"/>
              <a:t>C as shown in Fig.(4).</a:t>
            </a:r>
          </a:p>
          <a:p>
            <a:endParaRPr lang="ar-IQ" dirty="0"/>
          </a:p>
        </p:txBody>
      </p:sp>
    </p:spTree>
  </p:cSld>
  <p:clrMapOvr>
    <a:masterClrMapping/>
  </p:clrMapOvr>
  <p:transition>
    <p:wipe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85000" lnSpcReduction="20000"/>
          </a:bodyPr>
          <a:lstStyle/>
          <a:p>
            <a:pPr>
              <a:buNone/>
            </a:pPr>
            <a:r>
              <a:rPr lang="en-US" b="1" dirty="0" smtClean="0">
                <a:solidFill>
                  <a:srgbClr val="FF0000"/>
                </a:solidFill>
              </a:rPr>
              <a:t>Swelling studies</a:t>
            </a:r>
            <a:endParaRPr lang="en-US" dirty="0" smtClean="0">
              <a:solidFill>
                <a:srgbClr val="FF0000"/>
              </a:solidFill>
            </a:endParaRPr>
          </a:p>
          <a:p>
            <a:r>
              <a:rPr lang="en-US" dirty="0" smtClean="0"/>
              <a:t>  Swelling Percentage of prepared polymer was studied which equals to 8% in acetone and 10% in hexane as shown in Fig.(5).</a:t>
            </a:r>
          </a:p>
          <a:p>
            <a:r>
              <a:rPr lang="en-US" dirty="0" smtClean="0"/>
              <a:t>swelling% was calculated according to  </a:t>
            </a:r>
          </a:p>
          <a:p>
            <a:r>
              <a:rPr lang="en-US" dirty="0" smtClean="0"/>
              <a:t>   ∆m= m</a:t>
            </a:r>
            <a:r>
              <a:rPr lang="en-US" baseline="-25000" dirty="0" smtClean="0"/>
              <a:t>1</a:t>
            </a:r>
            <a:r>
              <a:rPr lang="en-US" dirty="0" smtClean="0"/>
              <a:t>-m</a:t>
            </a:r>
            <a:r>
              <a:rPr lang="en-US" baseline="-25000" dirty="0" smtClean="0"/>
              <a:t>0</a:t>
            </a:r>
            <a:r>
              <a:rPr lang="en-US" dirty="0" smtClean="0"/>
              <a:t>/m</a:t>
            </a:r>
            <a:r>
              <a:rPr lang="en-US" baseline="-25000" dirty="0" smtClean="0"/>
              <a:t>0</a:t>
            </a:r>
            <a:r>
              <a:rPr lang="en-US" dirty="0" smtClean="0"/>
              <a:t> ×100</a:t>
            </a:r>
          </a:p>
          <a:p>
            <a:r>
              <a:rPr lang="en-US" dirty="0" smtClean="0"/>
              <a:t> When  m</a:t>
            </a:r>
            <a:r>
              <a:rPr lang="en-US" baseline="-25000" dirty="0" smtClean="0"/>
              <a:t>0</a:t>
            </a:r>
            <a:r>
              <a:rPr lang="en-US" dirty="0" smtClean="0"/>
              <a:t> is the weight of a dry drug polymer </a:t>
            </a:r>
          </a:p>
          <a:p>
            <a:r>
              <a:rPr lang="en-US" dirty="0" smtClean="0"/>
              <a:t>    m</a:t>
            </a:r>
            <a:r>
              <a:rPr lang="en-US" baseline="-25000" dirty="0" smtClean="0"/>
              <a:t>1</a:t>
            </a:r>
            <a:r>
              <a:rPr lang="en-US" dirty="0" smtClean="0"/>
              <a:t> is the swallowed polymer in non solvent</a:t>
            </a:r>
          </a:p>
          <a:p>
            <a:r>
              <a:rPr lang="en-US" dirty="0" smtClean="0"/>
              <a:t>The softening point of the drug polymer was 143.4-150.3 C</a:t>
            </a:r>
            <a:r>
              <a:rPr lang="en-US" baseline="30000" dirty="0" smtClean="0"/>
              <a:t>0</a:t>
            </a:r>
            <a:r>
              <a:rPr lang="en-US" dirty="0" smtClean="0"/>
              <a:t> which measured by using Differential Scanning </a:t>
            </a:r>
            <a:r>
              <a:rPr lang="en-US" dirty="0" err="1" smtClean="0"/>
              <a:t>Calormeter</a:t>
            </a:r>
            <a:r>
              <a:rPr lang="en-US" dirty="0" smtClean="0"/>
              <a:t>( DSC.60) </a:t>
            </a:r>
            <a:r>
              <a:rPr lang="en-US" dirty="0" err="1" smtClean="0"/>
              <a:t>Shimadza</a:t>
            </a:r>
            <a:r>
              <a:rPr lang="en-US" dirty="0" smtClean="0"/>
              <a:t>.</a:t>
            </a:r>
          </a:p>
          <a:p>
            <a:endParaRPr lang="ar-IQ" dirty="0"/>
          </a:p>
        </p:txBody>
      </p:sp>
    </p:spTree>
  </p:cSld>
  <p:clrMapOvr>
    <a:masterClrMapping/>
  </p:clrMapOvr>
  <p:transition>
    <p:cover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276600"/>
            <a:ext cx="8229600" cy="1143000"/>
          </a:xfrm>
        </p:spPr>
        <p:txBody>
          <a:bodyPr>
            <a:noAutofit/>
          </a:bodyPr>
          <a:lstStyle/>
          <a:p>
            <a:pPr algn="l"/>
            <a:r>
              <a:rPr lang="en-US" sz="2400" b="1" dirty="0" smtClean="0">
                <a:solidFill>
                  <a:srgbClr val="FF0000"/>
                </a:solidFill>
              </a:rPr>
              <a:t>Result and Discussion </a:t>
            </a:r>
            <a:r>
              <a:rPr lang="en-US" sz="2400" dirty="0" smtClean="0"/>
              <a:t/>
            </a:r>
            <a:br>
              <a:rPr lang="en-US" sz="2400" dirty="0" smtClean="0"/>
            </a:br>
            <a:r>
              <a:rPr lang="en-US" sz="2400" dirty="0" smtClean="0"/>
              <a:t>     Poly(N-vinyl-2-pyrrolidinone) is a white hygroscopic powder, forming hard clear films. Physical properties are determined on films or powder. The polymer strongly interacts through dipole-dipole attraction. The ring opening reaction of PVP with –NH2 </a:t>
            </a:r>
            <a:r>
              <a:rPr lang="en-US" sz="2400" dirty="0" err="1" smtClean="0"/>
              <a:t>cephalexine</a:t>
            </a:r>
            <a:r>
              <a:rPr lang="en-US" sz="2400" dirty="0" smtClean="0"/>
              <a:t> is illustrated as in mechanism as in scheme 1.</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Scheme -1-</a:t>
            </a:r>
            <a:br>
              <a:rPr lang="en-US" sz="2400" dirty="0" smtClean="0"/>
            </a:br>
            <a:r>
              <a:rPr lang="en-US" sz="2400" dirty="0" smtClean="0"/>
              <a:t/>
            </a:r>
            <a:br>
              <a:rPr lang="en-US" sz="2400" dirty="0" smtClean="0"/>
            </a:br>
            <a:r>
              <a:rPr lang="en-US" sz="2400" dirty="0" smtClean="0"/>
              <a:t/>
            </a:r>
            <a:br>
              <a:rPr lang="en-US" sz="2400" dirty="0" smtClean="0"/>
            </a:br>
            <a:endParaRPr lang="ar-IQ" sz="2400" dirty="0"/>
          </a:p>
        </p:txBody>
      </p:sp>
      <p:pic>
        <p:nvPicPr>
          <p:cNvPr id="4" name="Content Placeholder 3" descr="1.png"/>
          <p:cNvPicPr>
            <a:picLocks noGrp="1" noChangeAspect="1"/>
          </p:cNvPicPr>
          <p:nvPr>
            <p:ph idx="1"/>
          </p:nvPr>
        </p:nvPicPr>
        <p:blipFill>
          <a:blip r:embed="rId2" cstate="print"/>
          <a:stretch>
            <a:fillRect/>
          </a:stretch>
        </p:blipFill>
        <p:spPr>
          <a:xfrm>
            <a:off x="1143000" y="2362201"/>
            <a:ext cx="5791200" cy="380862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p:cover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62500" lnSpcReduction="20000"/>
          </a:bodyPr>
          <a:lstStyle/>
          <a:p>
            <a:r>
              <a:rPr lang="en-US" dirty="0" smtClean="0"/>
              <a:t>Due to the presence of –NH2 group which is strong </a:t>
            </a:r>
            <a:r>
              <a:rPr lang="en-US" dirty="0" err="1" smtClean="0"/>
              <a:t>nucleophilic</a:t>
            </a:r>
            <a:r>
              <a:rPr lang="en-US" dirty="0" smtClean="0"/>
              <a:t> attach, the ring opining of </a:t>
            </a:r>
            <a:r>
              <a:rPr lang="en-US" dirty="0" err="1" smtClean="0"/>
              <a:t>pyrrolidinone</a:t>
            </a:r>
            <a:r>
              <a:rPr lang="en-US" dirty="0" smtClean="0"/>
              <a:t> produced </a:t>
            </a:r>
            <a:r>
              <a:rPr lang="en-US" dirty="0" err="1" smtClean="0"/>
              <a:t>prodrug</a:t>
            </a:r>
            <a:r>
              <a:rPr lang="en-US" dirty="0" smtClean="0"/>
              <a:t> polymer. The </a:t>
            </a:r>
            <a:r>
              <a:rPr lang="en-US" dirty="0" err="1" smtClean="0"/>
              <a:t>polvinypyrrolidinon</a:t>
            </a:r>
            <a:r>
              <a:rPr lang="en-US" dirty="0" smtClean="0"/>
              <a:t> connected with amide  </a:t>
            </a:r>
            <a:r>
              <a:rPr lang="en-US" dirty="0" err="1" smtClean="0"/>
              <a:t>cephalexine</a:t>
            </a:r>
            <a:r>
              <a:rPr lang="en-US" dirty="0" smtClean="0"/>
              <a:t>  moiety affords both protection and specific transport properties with longer acting release with higher reactivity in suitable site and this type of drug polymer which hydrolysis in fabrications conditions to delivery of agents, for therapeutic against </a:t>
            </a:r>
            <a:r>
              <a:rPr lang="en-US" dirty="0" err="1" smtClean="0"/>
              <a:t>disceases</a:t>
            </a:r>
            <a:r>
              <a:rPr lang="en-US" dirty="0" smtClean="0"/>
              <a:t> state. And sustained rate, targeted delivery of drugs and to minimize toxicity and enhanced selectivity.</a:t>
            </a:r>
          </a:p>
          <a:p>
            <a:r>
              <a:rPr lang="en-US" dirty="0" smtClean="0"/>
              <a:t>   The structural characterization was done by FTIR spectrum Fig.(3) showed peaks at 3225 cm</a:t>
            </a:r>
            <a:r>
              <a:rPr lang="en-US" baseline="30000" dirty="0" smtClean="0"/>
              <a:t>-1</a:t>
            </a:r>
            <a:r>
              <a:rPr lang="en-US" dirty="0" smtClean="0"/>
              <a:t> assigned to –NH- and at 3450cm</a:t>
            </a:r>
            <a:r>
              <a:rPr lang="en-US" baseline="30000" dirty="0" smtClean="0"/>
              <a:t>-1</a:t>
            </a:r>
            <a:r>
              <a:rPr lang="en-US" dirty="0" smtClean="0"/>
              <a:t> assigned to characteristic absorption of carboxylic acid for </a:t>
            </a:r>
            <a:r>
              <a:rPr lang="en-US" dirty="0" err="1" smtClean="0"/>
              <a:t>cephalexine</a:t>
            </a:r>
            <a:r>
              <a:rPr lang="en-US" dirty="0" smtClean="0"/>
              <a:t> and the </a:t>
            </a:r>
            <a:r>
              <a:rPr lang="en-US" dirty="0" err="1" smtClean="0"/>
              <a:t>absoption</a:t>
            </a:r>
            <a:r>
              <a:rPr lang="en-US" dirty="0" smtClean="0"/>
              <a:t> appeared at 1633cm</a:t>
            </a:r>
            <a:r>
              <a:rPr lang="en-US" baseline="30000" dirty="0" smtClean="0"/>
              <a:t>-1</a:t>
            </a:r>
            <a:r>
              <a:rPr lang="en-US" dirty="0" smtClean="0"/>
              <a:t> and 1666cm</a:t>
            </a:r>
            <a:r>
              <a:rPr lang="en-US" baseline="30000" dirty="0" smtClean="0"/>
              <a:t>-1</a:t>
            </a:r>
            <a:r>
              <a:rPr lang="en-US" dirty="0" smtClean="0"/>
              <a:t> assigned to C=O stretching of amide, and 3080cm</a:t>
            </a:r>
            <a:r>
              <a:rPr lang="en-US" baseline="30000" dirty="0" smtClean="0"/>
              <a:t>-1</a:t>
            </a:r>
            <a:r>
              <a:rPr lang="en-US" dirty="0" smtClean="0"/>
              <a:t> was attributed to C-H stretching of aromatic ring, and peak at 2960cm</a:t>
            </a:r>
            <a:r>
              <a:rPr lang="en-US" baseline="30000" dirty="0" smtClean="0"/>
              <a:t>-1</a:t>
            </a:r>
            <a:r>
              <a:rPr lang="en-US" dirty="0" smtClean="0"/>
              <a:t> assigned to aliphatic  C-H  stretching ;on the other hand, the FTIR showed peaks at 1580cm</a:t>
            </a:r>
            <a:r>
              <a:rPr lang="en-US" baseline="30000" dirty="0" smtClean="0"/>
              <a:t>-1</a:t>
            </a:r>
            <a:r>
              <a:rPr lang="en-US" dirty="0" smtClean="0"/>
              <a:t> and 1600 cm</a:t>
            </a:r>
            <a:r>
              <a:rPr lang="en-US" baseline="30000" dirty="0" smtClean="0"/>
              <a:t>-1</a:t>
            </a:r>
            <a:r>
              <a:rPr lang="en-US" dirty="0" smtClean="0"/>
              <a:t> due to C=C stretching of the aromatic ring of </a:t>
            </a:r>
            <a:r>
              <a:rPr lang="en-US" dirty="0" err="1" smtClean="0"/>
              <a:t>cephalexine</a:t>
            </a:r>
            <a:r>
              <a:rPr lang="en-US" dirty="0" smtClean="0"/>
              <a:t>, the FTIR of drug polymer which compared with Fig.(2) of FTIR spectra of PVP.</a:t>
            </a:r>
          </a:p>
          <a:p>
            <a:endParaRPr lang="ar-IQ" dirty="0"/>
          </a:p>
        </p:txBody>
      </p:sp>
    </p:spTree>
  </p:cSld>
  <p:clrMapOvr>
    <a:masterClrMapping/>
  </p:clrMapOvr>
  <p:transition>
    <p:cover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The physical properties of prepared </a:t>
            </a:r>
            <a:r>
              <a:rPr lang="en-US" sz="2400" dirty="0" err="1" smtClean="0"/>
              <a:t>cephalexine</a:t>
            </a:r>
            <a:r>
              <a:rPr lang="en-US" sz="2400" dirty="0" smtClean="0"/>
              <a:t> polymer were studied such as intrinsic viscosity which was measured at 30 </a:t>
            </a:r>
            <a:r>
              <a:rPr lang="en-US" sz="2400" baseline="30000" dirty="0" smtClean="0"/>
              <a:t>0</a:t>
            </a:r>
            <a:r>
              <a:rPr lang="en-US" sz="2400" dirty="0" smtClean="0"/>
              <a:t>C with Ostwald viscometer by using </a:t>
            </a:r>
            <a:r>
              <a:rPr lang="en-US" sz="2400" dirty="0" err="1" smtClean="0"/>
              <a:t>dioxane</a:t>
            </a:r>
            <a:r>
              <a:rPr lang="en-US" sz="2400" dirty="0" smtClean="0"/>
              <a:t> as a solvent.( [</a:t>
            </a:r>
            <a:r>
              <a:rPr lang="en-US" sz="2400" dirty="0" smtClean="0">
                <a:sym typeface="Symbol"/>
              </a:rPr>
              <a:t></a:t>
            </a:r>
            <a:r>
              <a:rPr lang="en-US" sz="2400" baseline="-25000" dirty="0" smtClean="0"/>
              <a:t>in</a:t>
            </a:r>
            <a:r>
              <a:rPr lang="en-US" sz="2400" dirty="0" smtClean="0"/>
              <a:t>]= 0.9dl/g).</a:t>
            </a:r>
            <a:br>
              <a:rPr lang="en-US" sz="2400" dirty="0" smtClean="0"/>
            </a:br>
            <a:r>
              <a:rPr lang="en-US" sz="2400" dirty="0" smtClean="0"/>
              <a:t>  Fig.(4) shows the effects of pH values on the rate of controlled release and profiles of mole fraction of </a:t>
            </a:r>
            <a:r>
              <a:rPr lang="en-US" sz="2400" dirty="0" err="1" smtClean="0"/>
              <a:t>cephalexine</a:t>
            </a:r>
            <a:r>
              <a:rPr lang="en-US" sz="2400" dirty="0" smtClean="0"/>
              <a:t> ratio to total moles present in the sample versus time at pH values 4 and 10 at 37 </a:t>
            </a:r>
            <a:r>
              <a:rPr lang="en-US" sz="2400" baseline="30000" dirty="0" smtClean="0"/>
              <a:t>0</a:t>
            </a:r>
            <a:r>
              <a:rPr lang="en-US" sz="2400" dirty="0" smtClean="0"/>
              <a:t>C. The only </a:t>
            </a:r>
            <a:r>
              <a:rPr lang="en-US" sz="2400" dirty="0" err="1" smtClean="0"/>
              <a:t>nucleophilic</a:t>
            </a:r>
            <a:r>
              <a:rPr lang="en-US" sz="2400" dirty="0" smtClean="0"/>
              <a:t> </a:t>
            </a:r>
            <a:r>
              <a:rPr lang="en-US" sz="2400" dirty="0" err="1" smtClean="0"/>
              <a:t>acyl</a:t>
            </a:r>
            <a:r>
              <a:rPr lang="en-US" sz="2400" dirty="0" smtClean="0"/>
              <a:t> substitution reaction that amides is hydrolysis, Amides are fairly stable in water, but the amide bond is cleaved on the heating in the prescience of strong acid or bases, </a:t>
            </a:r>
            <a:r>
              <a:rPr lang="en-US" sz="2400" dirty="0" err="1" smtClean="0"/>
              <a:t>Norminally</a:t>
            </a:r>
            <a:r>
              <a:rPr lang="en-US" sz="2400" dirty="0" smtClean="0"/>
              <a:t> this cleavage  produces an amine and carboxylic acid.  </a:t>
            </a:r>
            <a:br>
              <a:rPr lang="en-US" sz="2400" dirty="0" smtClean="0"/>
            </a:br>
            <a:endParaRPr lang="ar-IQ" sz="2400" dirty="0"/>
          </a:p>
        </p:txBody>
      </p:sp>
      <p:pic>
        <p:nvPicPr>
          <p:cNvPr id="4" name="Content Placeholder 3" descr="2.png"/>
          <p:cNvPicPr>
            <a:picLocks noGrp="1" noChangeAspect="1"/>
          </p:cNvPicPr>
          <p:nvPr>
            <p:ph idx="1"/>
          </p:nvPr>
        </p:nvPicPr>
        <p:blipFill>
          <a:blip r:embed="rId2" cstate="print"/>
          <a:stretch>
            <a:fillRect/>
          </a:stretch>
        </p:blipFill>
        <p:spPr>
          <a:xfrm>
            <a:off x="1143000" y="4495800"/>
            <a:ext cx="6873868" cy="2167770"/>
          </a:xfrm>
        </p:spPr>
      </p:pic>
    </p:spTree>
  </p:cSld>
  <p:clrMapOvr>
    <a:masterClrMapping/>
  </p:clrMapOvr>
  <p:transition>
    <p:cove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795</Words>
  <Application>Microsoft Office PowerPoint</Application>
  <PresentationFormat>On-screen Show (4:3)</PresentationFormat>
  <Paragraphs>38</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Slide 1</vt:lpstr>
      <vt:lpstr>Slide 2</vt:lpstr>
      <vt:lpstr>Slide 3</vt:lpstr>
      <vt:lpstr>Slide 4</vt:lpstr>
      <vt:lpstr>Slide 5</vt:lpstr>
      <vt:lpstr>Slide 6</vt:lpstr>
      <vt:lpstr>Result and Discussion       Poly(N-vinyl-2-pyrrolidinone) is a white hygroscopic powder, forming hard clear films. Physical properties are determined on films or powder. The polymer strongly interacts through dipole-dipole attraction. The ring opening reaction of PVP with –NH2 cephalexine is illustrated as in mechanism as in scheme 1.            Scheme -1-   </vt:lpstr>
      <vt:lpstr>Slide 8</vt:lpstr>
      <vt:lpstr>        The physical properties of prepared cephalexine polymer were studied such as intrinsic viscosity which was measured at 30 0C with Ostwald viscometer by using dioxane as a solvent.( [in]= 0.9dl/g).   Fig.(4) shows the effects of pH values on the rate of controlled release and profiles of mole fraction of cephalexine ratio to total moles present in the sample versus time at pH values 4 and 10 at 37 0C. The only nucleophilic acyl substitution reaction that amides is hydrolysis, Amides are fairly stable in water, but the amide bond is cleaved on the heating in the prescience of strong acid or bases, Norminally this cleavage  produces an amine and carboxylic acid.   </vt:lpstr>
      <vt:lpstr>  The release of the drug at suitable condition gradually with outside effect, this hydrolysis of amide group which shown in the following mechanism (7,8)  .    In acid, however, the amine is protonated giving an ammonium ion :-   </vt:lpstr>
      <vt:lpstr>In base the carboxylic acid is deprotonated, giving a carboxylate ion :-</vt:lpstr>
      <vt:lpstr>           The purpose of this research was to synthesize polymer based smart bioactive cephalexine prodrug polymer and one of the main goal in this work is investigation of efficient drug carrier and the effect of pH values on drug release at 37 0C as illustrated in Fig(4) .The hydrolysis rate of this amide bond acts as base &gt; acid. The result indicated higher hydrolysis  in basic medium (9,10,11) .</vt:lpstr>
      <vt:lpstr>                         Fig.(1) Thermal Analysis (DSC) Result of polyvinylpyrrolidinone with cephalexine </vt:lpstr>
      <vt:lpstr>                      Fig.(2) IR spectrum of polyvinylpyrrolidinone</vt:lpstr>
      <vt:lpstr>                      Fig.(3) IR spectrum of polyvinylpyrrolidinone with cephalexine (drug polymer )  </vt:lpstr>
      <vt:lpstr>                       Fig.(4) Controlled release drug polymer at 370C in different pH  values </vt:lpstr>
      <vt:lpstr>                      Fig.(5).Swelling % of prepared drug polymer</vt:lpstr>
      <vt:lpstr>Slide 18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6</cp:revision>
  <dcterms:created xsi:type="dcterms:W3CDTF">2006-08-16T00:00:00Z</dcterms:created>
  <dcterms:modified xsi:type="dcterms:W3CDTF">2014-01-19T20:59:05Z</dcterms:modified>
</cp:coreProperties>
</file>