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692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255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201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332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714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393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684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044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984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035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24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1621-3A21-46BC-A187-2BE3F4446D07}" type="datetimeFigureOut">
              <a:rPr lang="ar-IQ" smtClean="0"/>
              <a:t>25/03/1440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C5A8-9503-4FD1-AFBC-8F810E470D8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547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6738" y="588208"/>
            <a:ext cx="4445448" cy="689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+mj-cs"/>
              </a:rPr>
              <a:t>Tissue processing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983" y="1859340"/>
            <a:ext cx="113558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FF0000"/>
                </a:solidFill>
              </a:rPr>
              <a:t>Histology:</a:t>
            </a:r>
          </a:p>
          <a:p>
            <a:r>
              <a:rPr lang="en-US" sz="2800" dirty="0" smtClean="0"/>
              <a:t>It is the branch of science which deals with the gross &amp; microscopic study of normal tissue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FF0000"/>
                </a:solidFill>
              </a:rPr>
              <a:t>Histopathology:</a:t>
            </a:r>
          </a:p>
          <a:p>
            <a:r>
              <a:rPr lang="en-US" sz="2800" dirty="0" smtClean="0"/>
              <a:t>It is the branch of science which deals with the gross &amp; microscopic study of tissue affected by disease.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 err="1" smtClean="0">
                <a:solidFill>
                  <a:srgbClr val="FF0000"/>
                </a:solidFill>
              </a:rPr>
              <a:t>Histo-techniquse</a:t>
            </a:r>
            <a:r>
              <a:rPr lang="en-US" sz="2800" dirty="0" smtClean="0"/>
              <a:t> :</a:t>
            </a:r>
          </a:p>
          <a:p>
            <a:r>
              <a:rPr lang="en-US" sz="2800" dirty="0" smtClean="0"/>
              <a:t>The techniques for processing the tissue, whether </a:t>
            </a:r>
            <a:r>
              <a:rPr lang="en-US" sz="2800" dirty="0" smtClean="0">
                <a:solidFill>
                  <a:srgbClr val="00B0F0"/>
                </a:solidFill>
              </a:rPr>
              <a:t>biopsies</a:t>
            </a:r>
            <a:r>
              <a:rPr lang="en-US" sz="2800" dirty="0" smtClean="0"/>
              <a:t>, larger </a:t>
            </a:r>
            <a:r>
              <a:rPr lang="en-US" sz="2800" dirty="0" smtClean="0">
                <a:solidFill>
                  <a:srgbClr val="00B0F0"/>
                </a:solidFill>
              </a:rPr>
              <a:t>specimen</a:t>
            </a:r>
            <a:r>
              <a:rPr lang="en-US" sz="2800" dirty="0" smtClean="0"/>
              <a:t> removed at surgery, or </a:t>
            </a:r>
            <a:r>
              <a:rPr lang="en-US" sz="2800" dirty="0" smtClean="0">
                <a:solidFill>
                  <a:srgbClr val="00B0F0"/>
                </a:solidFill>
              </a:rPr>
              <a:t>tissue from autopsy </a:t>
            </a:r>
            <a:r>
              <a:rPr lang="en-US" sz="2800" dirty="0" smtClean="0"/>
              <a:t>so as at to enable the pathologist to study them under the microscope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357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4745" y="340484"/>
            <a:ext cx="6839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Protocols followed in </a:t>
            </a:r>
            <a:r>
              <a:rPr lang="en-US" sz="3200" b="1" dirty="0" err="1" smtClean="0"/>
              <a:t>Histo</a:t>
            </a:r>
            <a:r>
              <a:rPr lang="en-US" sz="3200" b="1" dirty="0" smtClean="0"/>
              <a:t>-techniques</a:t>
            </a:r>
            <a:endParaRPr lang="ar-IQ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80767" y="1253850"/>
            <a:ext cx="111334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cs typeface="+mj-cs"/>
              </a:rPr>
              <a:t>Receipt &amp; Identification.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cs typeface="+mj-cs"/>
              </a:rPr>
              <a:t>labeling of the specimen with numbering.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cs typeface="+mj-cs"/>
              </a:rPr>
              <a:t>fixation.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cs typeface="+mj-cs"/>
              </a:rPr>
              <a:t>Washing.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cs typeface="+mj-cs"/>
              </a:rPr>
              <a:t>dehydration.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cs typeface="+mj-cs"/>
              </a:rPr>
              <a:t>clearing.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cs typeface="+mj-cs"/>
              </a:rPr>
              <a:t>impregnation.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cs typeface="+mj-cs"/>
              </a:rPr>
              <a:t>Embedding.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cs typeface="+mj-cs"/>
              </a:rPr>
              <a:t>section cutting.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cs typeface="+mj-cs"/>
              </a:rPr>
              <a:t>staining.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>
                <a:cs typeface="+mj-cs"/>
              </a:rPr>
              <a:t>mounting</a:t>
            </a:r>
            <a:r>
              <a:rPr lang="en-US" sz="3200" dirty="0" smtClean="0">
                <a:cs typeface="+mj-cs"/>
              </a:rPr>
              <a:t>.  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292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424" y="451697"/>
            <a:ext cx="6622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protocols followed in </a:t>
            </a:r>
            <a:r>
              <a:rPr lang="en-US" sz="3200" b="1" dirty="0" err="1" smtClean="0"/>
              <a:t>Histotechniques</a:t>
            </a:r>
            <a:endParaRPr lang="ar-IQ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783266" y="1378455"/>
            <a:ext cx="106213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1- Receipt &amp; Identification</a:t>
            </a:r>
          </a:p>
          <a:p>
            <a:r>
              <a:rPr lang="en-US" sz="2000" b="1" dirty="0" smtClean="0"/>
              <a:t>Tissue specimen received in the surgical pathology laboratory have a request form that list the patient information and history along with a description of the site of origin.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ar-IQ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816" y="2932691"/>
            <a:ext cx="4320540" cy="257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259" y="2610944"/>
            <a:ext cx="1877731" cy="2847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702" y="3043570"/>
            <a:ext cx="205453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193" y="476406"/>
            <a:ext cx="7608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2-labeling of the specimen with numbering.</a:t>
            </a:r>
            <a:endParaRPr lang="ar-IQ" sz="32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929" y="1165814"/>
            <a:ext cx="11335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specimen are accessioned by giving them a number that will identify each specimen for each patient. </a:t>
            </a:r>
            <a:endParaRPr lang="ar-IQ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03" y="2564749"/>
            <a:ext cx="4297580" cy="3213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818" y="2556349"/>
            <a:ext cx="4497783" cy="30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2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618" y="538197"/>
            <a:ext cx="1923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3-fixation.</a:t>
            </a:r>
            <a:endParaRPr lang="ar-IQ" sz="32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341" y="1273416"/>
            <a:ext cx="113187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 It is a process in which a specimen is treated by exposing it to a fixative for a particular period of time in order to facilitate the succeeding step.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 The purpose of fixation is to preserve tissue permanently in as life-like a state as possible.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The fixative should be 15-20 times more in volume then the specimen.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 Mechanism of action. it forms cross link between amino acid of proteins thereby making them insoluble.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 The bite should of size of approximately 2x2 cm &amp; 4-6 micrometer in thickness for optimum fixation to take place.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 Tiny biopsies or small specimen can be wrapped in filter paper and then put in a cassette &amp; fixed.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940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4" y="753762"/>
            <a:ext cx="11071654" cy="44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1247" y="328127"/>
            <a:ext cx="61952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       Aim </a:t>
            </a:r>
            <a:r>
              <a:rPr lang="en-US" sz="3600" b="1" dirty="0" smtClean="0">
                <a:solidFill>
                  <a:srgbClr val="FF0000"/>
                </a:solidFill>
              </a:rPr>
              <a:t>of </a:t>
            </a:r>
            <a:r>
              <a:rPr lang="en-US" sz="3600" b="1" dirty="0" smtClean="0">
                <a:solidFill>
                  <a:srgbClr val="FF0000"/>
                </a:solidFill>
              </a:rPr>
              <a:t>fixation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(Properties </a:t>
            </a:r>
            <a:r>
              <a:rPr lang="en-US" sz="3600" b="1" dirty="0">
                <a:solidFill>
                  <a:srgbClr val="FF0000"/>
                </a:solidFill>
              </a:rPr>
              <a:t>of </a:t>
            </a:r>
            <a:r>
              <a:rPr lang="en-US" sz="3600" b="1">
                <a:solidFill>
                  <a:srgbClr val="FF0000"/>
                </a:solidFill>
              </a:rPr>
              <a:t>an </a:t>
            </a:r>
            <a:r>
              <a:rPr lang="en-US" sz="3600" b="1" smtClean="0">
                <a:solidFill>
                  <a:srgbClr val="FF0000"/>
                </a:solidFill>
              </a:rPr>
              <a:t>ideal </a:t>
            </a:r>
            <a:r>
              <a:rPr lang="en-US" sz="3600" b="1" dirty="0" smtClean="0">
                <a:solidFill>
                  <a:srgbClr val="FF0000"/>
                </a:solidFill>
              </a:rPr>
              <a:t>fixative) 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276" y="2015343"/>
            <a:ext cx="110098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1- It should prevent autolysis &amp; putrefaction of the cell.</a:t>
            </a:r>
          </a:p>
          <a:p>
            <a:r>
              <a:rPr lang="en-US" sz="3200" dirty="0" smtClean="0"/>
              <a:t>2- It should penetrate evenly and rapidly .</a:t>
            </a:r>
          </a:p>
          <a:p>
            <a:r>
              <a:rPr lang="en-US" sz="3200" dirty="0" smtClean="0"/>
              <a:t>3- It should harden the tissues .</a:t>
            </a:r>
          </a:p>
          <a:p>
            <a:r>
              <a:rPr lang="en-US" sz="3200" dirty="0" smtClean="0"/>
              <a:t>4- Increase the optical density .</a:t>
            </a:r>
          </a:p>
          <a:p>
            <a:r>
              <a:rPr lang="en-US" sz="3200" dirty="0" smtClean="0"/>
              <a:t>5- Should not cause shrinkage or swelling of the cells . </a:t>
            </a:r>
          </a:p>
          <a:p>
            <a:r>
              <a:rPr lang="en-US" sz="3200" dirty="0" smtClean="0"/>
              <a:t>6- Must not react with the receptor sites &amp; thus must not  interfere with the staining procedure .</a:t>
            </a:r>
          </a:p>
          <a:p>
            <a:r>
              <a:rPr lang="en-US" sz="3200" dirty="0" smtClean="0"/>
              <a:t>7- It must be cheap and easily available.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493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8370" y="686479"/>
            <a:ext cx="4892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Classification of fixatives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069" y="1818154"/>
            <a:ext cx="83696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A)Physical fixatives  :  heat , freezing …… </a:t>
            </a:r>
            <a:r>
              <a:rPr lang="en-US" sz="3200" b="1" dirty="0" err="1" smtClean="0"/>
              <a:t>etc</a:t>
            </a:r>
            <a:r>
              <a:rPr lang="en-US" sz="3200" b="1" dirty="0" smtClean="0"/>
              <a:t> .</a:t>
            </a:r>
          </a:p>
          <a:p>
            <a:r>
              <a:rPr lang="en-US" sz="3200" b="1" dirty="0" smtClean="0"/>
              <a:t>B) Chemical fixatives :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1- simple fixatives .</a:t>
            </a:r>
          </a:p>
          <a:p>
            <a:r>
              <a:rPr lang="en-US" sz="3200" b="1" dirty="0" smtClean="0"/>
              <a:t>       2- compound fixative .        </a:t>
            </a:r>
            <a:r>
              <a:rPr lang="en-US" dirty="0" smtClean="0"/>
              <a:t>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1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409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Samal</dc:creator>
  <cp:lastModifiedBy>Samal</cp:lastModifiedBy>
  <cp:revision>9</cp:revision>
  <dcterms:created xsi:type="dcterms:W3CDTF">2018-10-25T11:54:35Z</dcterms:created>
  <dcterms:modified xsi:type="dcterms:W3CDTF">2018-12-03T16:03:57Z</dcterms:modified>
</cp:coreProperties>
</file>