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341" r:id="rId4"/>
    <p:sldId id="342" r:id="rId5"/>
    <p:sldId id="343" r:id="rId6"/>
    <p:sldId id="344" r:id="rId7"/>
    <p:sldId id="345" r:id="rId8"/>
    <p:sldId id="346" r:id="rId9"/>
    <p:sldId id="347" r:id="rId10"/>
    <p:sldId id="348" r:id="rId11"/>
    <p:sldId id="349" r:id="rId12"/>
    <p:sldId id="350" r:id="rId13"/>
    <p:sldId id="351" r:id="rId14"/>
    <p:sldId id="352" r:id="rId15"/>
    <p:sldId id="353" r:id="rId16"/>
    <p:sldId id="354" r:id="rId17"/>
    <p:sldId id="355" r:id="rId18"/>
    <p:sldId id="356" r:id="rId19"/>
    <p:sldId id="357" r:id="rId20"/>
    <p:sldId id="358" r:id="rId21"/>
    <p:sldId id="359" r:id="rId22"/>
    <p:sldId id="361" r:id="rId23"/>
    <p:sldId id="396" r:id="rId24"/>
    <p:sldId id="362" r:id="rId25"/>
    <p:sldId id="363" r:id="rId26"/>
    <p:sldId id="364" r:id="rId27"/>
    <p:sldId id="365" r:id="rId28"/>
    <p:sldId id="366" r:id="rId29"/>
    <p:sldId id="367" r:id="rId30"/>
    <p:sldId id="368" r:id="rId31"/>
    <p:sldId id="369" r:id="rId32"/>
    <p:sldId id="370" r:id="rId33"/>
    <p:sldId id="371" r:id="rId34"/>
    <p:sldId id="372" r:id="rId35"/>
    <p:sldId id="373" r:id="rId36"/>
    <p:sldId id="374" r:id="rId37"/>
    <p:sldId id="375" r:id="rId38"/>
    <p:sldId id="376" r:id="rId39"/>
    <p:sldId id="377" r:id="rId40"/>
    <p:sldId id="378" r:id="rId41"/>
    <p:sldId id="379" r:id="rId42"/>
    <p:sldId id="380" r:id="rId43"/>
    <p:sldId id="381" r:id="rId44"/>
    <p:sldId id="382" r:id="rId45"/>
    <p:sldId id="383" r:id="rId46"/>
    <p:sldId id="384" r:id="rId47"/>
    <p:sldId id="385" r:id="rId4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t>11/11/1438</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11/11/1438</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11/11/1438</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11/11/1438</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11/11/1438</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11/11/1438</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11/11/1438</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t>11/11/1438</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11/11/1438</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11/11/1438</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11/11/1438</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t>11/11/1438</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1340768"/>
            <a:ext cx="7851648" cy="1828800"/>
          </a:xfrm>
        </p:spPr>
        <p:txBody>
          <a:bodyPr>
            <a:normAutofit fontScale="90000"/>
          </a:bodyPr>
          <a:lstStyle/>
          <a:p>
            <a:pPr algn="ctr"/>
            <a:r>
              <a:rPr lang="en-US" dirty="0">
                <a:effectLst/>
              </a:rPr>
              <a:t>Reproductive and Hormonal Functions of the Male (and Function of the Pineal Gland</a:t>
            </a:r>
            <a:r>
              <a:rPr lang="en-US" dirty="0" smtClean="0">
                <a:effectLst/>
              </a:rPr>
              <a:t>)</a:t>
            </a:r>
            <a:endParaRPr lang="en-US" dirty="0"/>
          </a:p>
        </p:txBody>
      </p:sp>
      <p:sp>
        <p:nvSpPr>
          <p:cNvPr id="3" name="عنوان فرعي 2"/>
          <p:cNvSpPr>
            <a:spLocks noGrp="1"/>
          </p:cNvSpPr>
          <p:nvPr>
            <p:ph type="subTitle" idx="1"/>
          </p:nvPr>
        </p:nvSpPr>
        <p:spPr/>
        <p:txBody>
          <a:bodyPr/>
          <a:lstStyle/>
          <a:p>
            <a:pPr algn="ctr"/>
            <a:r>
              <a:rPr lang="en-US" b="1" dirty="0" smtClean="0"/>
              <a:t>Dr</a:t>
            </a:r>
            <a:r>
              <a:rPr lang="en-US" b="1" dirty="0"/>
              <a:t>. </a:t>
            </a:r>
            <a:r>
              <a:rPr lang="en-US" b="1" dirty="0" err="1"/>
              <a:t>Noori</a:t>
            </a:r>
            <a:r>
              <a:rPr lang="en-US" b="1" dirty="0"/>
              <a:t> M </a:t>
            </a:r>
            <a:r>
              <a:rPr lang="en-US" b="1" dirty="0" err="1"/>
              <a:t>Luaibi</a:t>
            </a:r>
            <a:endParaRPr lang="en-US" dirty="0"/>
          </a:p>
          <a:p>
            <a:endParaRPr lang="en-US" dirty="0"/>
          </a:p>
        </p:txBody>
      </p:sp>
    </p:spTree>
    <p:extLst>
      <p:ext uri="{BB962C8B-B14F-4D97-AF65-F5344CB8AC3E}">
        <p14:creationId xmlns:p14="http://schemas.microsoft.com/office/powerpoint/2010/main" val="4214555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20000"/>
          </a:bodyPr>
          <a:lstStyle/>
          <a:p>
            <a:pPr marL="0" indent="0" algn="just">
              <a:buNone/>
            </a:pPr>
            <a:r>
              <a:rPr lang="en-US" b="1" dirty="0"/>
              <a:t>Hormonal Factors That Stimulate </a:t>
            </a:r>
            <a:r>
              <a:rPr lang="en-US" b="1" dirty="0" smtClean="0"/>
              <a:t>Spermatogenesis</a:t>
            </a:r>
          </a:p>
          <a:p>
            <a:pPr marL="0" indent="0" algn="just">
              <a:buNone/>
            </a:pPr>
            <a:endParaRPr lang="en-US" dirty="0"/>
          </a:p>
          <a:p>
            <a:pPr marL="0" indent="0" algn="just">
              <a:buNone/>
            </a:pPr>
            <a:r>
              <a:rPr lang="en-US" dirty="0"/>
              <a:t>We shall discuss the role of hormones in reproduction later, but at this point, let us note that several hormones play essential roles in spermatogenesis. Some of these are as follows: </a:t>
            </a:r>
          </a:p>
          <a:p>
            <a:pPr marL="0" indent="0" algn="just">
              <a:buNone/>
            </a:pPr>
            <a:r>
              <a:rPr lang="en-US" dirty="0"/>
              <a:t>1. </a:t>
            </a:r>
            <a:r>
              <a:rPr lang="en-US" i="1" dirty="0"/>
              <a:t>Testosterone</a:t>
            </a:r>
            <a:r>
              <a:rPr lang="en-US" dirty="0"/>
              <a:t>, secreted by the </a:t>
            </a:r>
            <a:r>
              <a:rPr lang="en-US" i="1" dirty="0" err="1"/>
              <a:t>Leydig</a:t>
            </a:r>
            <a:r>
              <a:rPr lang="en-US" i="1" dirty="0"/>
              <a:t> cells </a:t>
            </a:r>
            <a:r>
              <a:rPr lang="en-US" dirty="0"/>
              <a:t>located in the </a:t>
            </a:r>
            <a:r>
              <a:rPr lang="en-US" dirty="0" err="1"/>
              <a:t>interstitium</a:t>
            </a:r>
            <a:r>
              <a:rPr lang="en-US" dirty="0"/>
              <a:t> of the testis, is essential for growth and division of the testicular germinal cells, which is the first stage in forming sperm.</a:t>
            </a:r>
          </a:p>
          <a:p>
            <a:pPr marL="0" indent="0" algn="just">
              <a:buNone/>
            </a:pPr>
            <a:r>
              <a:rPr lang="en-US" dirty="0"/>
              <a:t>2. </a:t>
            </a:r>
            <a:r>
              <a:rPr lang="en-US" i="1" dirty="0"/>
              <a:t>Luteinizing hormone</a:t>
            </a:r>
            <a:r>
              <a:rPr lang="en-US" dirty="0"/>
              <a:t>, secreted by the anterior pituitary gland, stimulates the </a:t>
            </a:r>
            <a:r>
              <a:rPr lang="en-US" dirty="0" err="1"/>
              <a:t>Leydig</a:t>
            </a:r>
            <a:r>
              <a:rPr lang="en-US" dirty="0"/>
              <a:t> cells to secrete testosterone.</a:t>
            </a:r>
          </a:p>
          <a:p>
            <a:pPr marL="0" indent="0" algn="just">
              <a:buNone/>
            </a:pPr>
            <a:r>
              <a:rPr lang="en-US" dirty="0"/>
              <a:t>3. </a:t>
            </a:r>
            <a:r>
              <a:rPr lang="en-US" i="1" dirty="0"/>
              <a:t>Follicle-stimulating hormone</a:t>
            </a:r>
            <a:r>
              <a:rPr lang="en-US" dirty="0"/>
              <a:t>, also secreted by the anterior pituitary gland, stimulates the </a:t>
            </a:r>
            <a:r>
              <a:rPr lang="en-US" i="1" dirty="0" err="1"/>
              <a:t>Sertoli</a:t>
            </a:r>
            <a:r>
              <a:rPr lang="en-US" dirty="0"/>
              <a:t> </a:t>
            </a:r>
            <a:r>
              <a:rPr lang="en-US" i="1" dirty="0"/>
              <a:t>cells</a:t>
            </a:r>
            <a:r>
              <a:rPr lang="en-US" dirty="0"/>
              <a:t>; without this stimulation, the conversion of the spermatids to sperm (the process of </a:t>
            </a:r>
            <a:r>
              <a:rPr lang="en-US" dirty="0" err="1"/>
              <a:t>spermiogenesis</a:t>
            </a:r>
            <a:r>
              <a:rPr lang="en-US" dirty="0"/>
              <a:t>) will not occur.</a:t>
            </a:r>
          </a:p>
          <a:p>
            <a:pPr marL="0" indent="0" algn="just">
              <a:buNone/>
            </a:pPr>
            <a:r>
              <a:rPr lang="en-US" dirty="0"/>
              <a:t>4. </a:t>
            </a:r>
            <a:r>
              <a:rPr lang="en-US" i="1" dirty="0"/>
              <a:t>Estrogens</a:t>
            </a:r>
            <a:r>
              <a:rPr lang="en-US" dirty="0"/>
              <a:t>, formed from testosterone by the </a:t>
            </a:r>
            <a:r>
              <a:rPr lang="en-US" dirty="0" err="1"/>
              <a:t>Sertoli</a:t>
            </a:r>
            <a:r>
              <a:rPr lang="en-US" dirty="0"/>
              <a:t> cells when they are stimulated by </a:t>
            </a:r>
            <a:r>
              <a:rPr lang="en-US" dirty="0" err="1"/>
              <a:t>folliclestimulating</a:t>
            </a:r>
            <a:r>
              <a:rPr lang="en-US" dirty="0"/>
              <a:t> hormone, are probably also essential for </a:t>
            </a:r>
            <a:r>
              <a:rPr lang="en-US" dirty="0" err="1"/>
              <a:t>spermiogenesis</a:t>
            </a:r>
            <a:r>
              <a:rPr lang="en-US" dirty="0"/>
              <a:t>.</a:t>
            </a:r>
          </a:p>
          <a:p>
            <a:pPr marL="0" indent="0" algn="just">
              <a:buNone/>
            </a:pPr>
            <a:r>
              <a:rPr lang="en-US" dirty="0"/>
              <a:t>5. </a:t>
            </a:r>
            <a:r>
              <a:rPr lang="en-US" i="1" dirty="0"/>
              <a:t>Growth hormone </a:t>
            </a:r>
            <a:r>
              <a:rPr lang="en-US" dirty="0"/>
              <a:t>(as well as most of the other body hormones) is necessary for controlling background metabolic functions of the testes. Growth hormone specifically promotes early division of the </a:t>
            </a:r>
            <a:r>
              <a:rPr lang="en-US" dirty="0" err="1"/>
              <a:t>spermatogonia</a:t>
            </a:r>
            <a:r>
              <a:rPr lang="en-US" dirty="0"/>
              <a:t> themselves; in its absence, as in pituitary dwarfs, spermatogenesis is severely deficient or absent, thus causing infertility.</a:t>
            </a:r>
          </a:p>
          <a:p>
            <a:endParaRPr lang="en-US" dirty="0"/>
          </a:p>
        </p:txBody>
      </p:sp>
    </p:spTree>
    <p:extLst>
      <p:ext uri="{BB962C8B-B14F-4D97-AF65-F5344CB8AC3E}">
        <p14:creationId xmlns:p14="http://schemas.microsoft.com/office/powerpoint/2010/main" val="11004737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62500" lnSpcReduction="20000"/>
          </a:bodyPr>
          <a:lstStyle/>
          <a:p>
            <a:pPr marL="0" indent="0" algn="just">
              <a:buNone/>
            </a:pPr>
            <a:r>
              <a:rPr lang="en-US" b="1" dirty="0"/>
              <a:t>Maturation of Sperm in the Epididymis</a:t>
            </a:r>
            <a:endParaRPr lang="en-US" dirty="0"/>
          </a:p>
          <a:p>
            <a:pPr marL="0" indent="0" algn="just">
              <a:buNone/>
            </a:pPr>
            <a:r>
              <a:rPr lang="en-US" dirty="0"/>
              <a:t>After formation in the seminiferous tubules, the sperm require several days to pass through the 6-meter-long tubule of the </a:t>
            </a:r>
            <a:r>
              <a:rPr lang="en-US" i="1" dirty="0"/>
              <a:t>epididymis</a:t>
            </a:r>
            <a:r>
              <a:rPr lang="en-US" dirty="0"/>
              <a:t>. Sperm removed from the seminiferous tubules and from the early portions of the epididymis are </a:t>
            </a:r>
            <a:r>
              <a:rPr lang="en-US" dirty="0" err="1"/>
              <a:t>nonmotile</a:t>
            </a:r>
            <a:r>
              <a:rPr lang="en-US" dirty="0"/>
              <a:t>, and they cannot fertilize an ovum. However, after the sperm have been in the epididymis for some 18 to 24 hours, they develop the </a:t>
            </a:r>
            <a:r>
              <a:rPr lang="en-US" i="1" dirty="0"/>
              <a:t>capability of motility</a:t>
            </a:r>
            <a:r>
              <a:rPr lang="en-US" dirty="0"/>
              <a:t>, even though several inhibitory proteins in the </a:t>
            </a:r>
            <a:r>
              <a:rPr lang="en-US" dirty="0" err="1"/>
              <a:t>epididymal</a:t>
            </a:r>
            <a:r>
              <a:rPr lang="en-US" dirty="0"/>
              <a:t> fluid still prevent final motility until after ejaculation</a:t>
            </a:r>
            <a:r>
              <a:rPr lang="en-US" dirty="0" smtClean="0"/>
              <a:t>.</a:t>
            </a:r>
          </a:p>
          <a:p>
            <a:pPr marL="0" indent="0" algn="just">
              <a:buNone/>
            </a:pPr>
            <a:endParaRPr lang="en-US" dirty="0"/>
          </a:p>
          <a:p>
            <a:pPr marL="0" indent="0" algn="just">
              <a:buNone/>
            </a:pPr>
            <a:r>
              <a:rPr lang="en-US" b="1" dirty="0"/>
              <a:t>Storage of Sperm. </a:t>
            </a:r>
            <a:r>
              <a:rPr lang="en-US" dirty="0"/>
              <a:t>The two testes of the human adult form up to 120 million sperm each </a:t>
            </a:r>
            <a:r>
              <a:rPr lang="en-US" dirty="0" err="1"/>
              <a:t>day.A</a:t>
            </a:r>
            <a:r>
              <a:rPr lang="en-US" dirty="0"/>
              <a:t> small quantity of these can be stored in the epididymis, but most are stored in the vas deferens. They can remain stored, maintaining their fertility, for at least a month. During this time, they are kept in a deeply suppressed inactive state by multiple inhibitory substances in the secretions of the ducts. Conversely, with a high level of sexual activity and ejaculations, storage may be no longer than a few days. After ejaculation, the sperm become motile, and they also become capable of fertilizing the ovum, a process called </a:t>
            </a:r>
            <a:r>
              <a:rPr lang="en-US" i="1" dirty="0"/>
              <a:t>maturation</a:t>
            </a:r>
            <a:r>
              <a:rPr lang="en-US" dirty="0"/>
              <a:t>. </a:t>
            </a:r>
          </a:p>
          <a:p>
            <a:pPr marL="0" indent="0" algn="just">
              <a:buNone/>
            </a:pPr>
            <a:r>
              <a:rPr lang="en-US" dirty="0"/>
              <a:t>The </a:t>
            </a:r>
            <a:r>
              <a:rPr lang="en-US" dirty="0" err="1"/>
              <a:t>Sertoli</a:t>
            </a:r>
            <a:r>
              <a:rPr lang="en-US" dirty="0"/>
              <a:t> cells and the epithelium of the epididymis secrete a special nutrient fluid that is ejaculated along with the </a:t>
            </a:r>
            <a:r>
              <a:rPr lang="en-US" dirty="0" err="1"/>
              <a:t>sperm.This</a:t>
            </a:r>
            <a:r>
              <a:rPr lang="en-US" dirty="0"/>
              <a:t> fluid contains hormones (including both testosterone and estrogens), enzymes, and special nutrients that are essential for sperm maturation</a:t>
            </a:r>
            <a:r>
              <a:rPr lang="en-US" dirty="0" smtClean="0"/>
              <a:t>.</a:t>
            </a:r>
          </a:p>
          <a:p>
            <a:pPr marL="0" indent="0" algn="just">
              <a:buNone/>
            </a:pPr>
            <a:endParaRPr lang="en-US" dirty="0"/>
          </a:p>
          <a:p>
            <a:pPr marL="0" indent="0" algn="just">
              <a:buNone/>
            </a:pPr>
            <a:r>
              <a:rPr lang="en-US" b="1" dirty="0"/>
              <a:t>Physiology of the Mature Sperm. </a:t>
            </a:r>
            <a:r>
              <a:rPr lang="en-US" dirty="0"/>
              <a:t>The normal motile, fertile sperm are capable of flagellated movement though the fluid medium at velocities of 1 to 4 mm/min. The activity of sperm is greatly enhanced in a neutral and slightly alkaline medium, as exists in the ejaculated semen, but it is greatly depressed in a mildly acidic medium. </a:t>
            </a:r>
          </a:p>
          <a:p>
            <a:pPr marL="0" indent="0" algn="just">
              <a:buNone/>
            </a:pPr>
            <a:r>
              <a:rPr lang="en-US" dirty="0"/>
              <a:t>A strong acidic medium can cause rapid death of sperm. The activity of sperm increases markedly with increasing temperature, but so does the rate of metabolism, causing the life of the sperm to be considerably shortened. Although sperm can live for many weeks in the suppressed state in the genital ducts of the testes, life expectancy of ejaculated sperm in the female genital tract is only 1 to 2 days.</a:t>
            </a:r>
          </a:p>
          <a:p>
            <a:endParaRPr lang="en-US" dirty="0"/>
          </a:p>
        </p:txBody>
      </p:sp>
    </p:spTree>
    <p:extLst>
      <p:ext uri="{BB962C8B-B14F-4D97-AF65-F5344CB8AC3E}">
        <p14:creationId xmlns:p14="http://schemas.microsoft.com/office/powerpoint/2010/main" val="11004737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0000" lnSpcReduction="20000"/>
          </a:bodyPr>
          <a:lstStyle/>
          <a:p>
            <a:pPr marL="0" indent="0" algn="just">
              <a:buNone/>
            </a:pPr>
            <a:r>
              <a:rPr lang="en-US" b="1" dirty="0"/>
              <a:t>Function of the Seminal Vesicles</a:t>
            </a:r>
            <a:endParaRPr lang="en-US" dirty="0"/>
          </a:p>
          <a:p>
            <a:pPr marL="0" indent="0" algn="just">
              <a:buNone/>
            </a:pPr>
            <a:r>
              <a:rPr lang="en-US" dirty="0"/>
              <a:t>Each seminal vesicle is a tortuous, </a:t>
            </a:r>
            <a:r>
              <a:rPr lang="en-US" dirty="0" err="1"/>
              <a:t>loculated</a:t>
            </a:r>
            <a:r>
              <a:rPr lang="en-US" dirty="0"/>
              <a:t> tube lined with a secretory epithelium that secretes a </a:t>
            </a:r>
            <a:r>
              <a:rPr lang="en-US" dirty="0" err="1"/>
              <a:t>mucoid</a:t>
            </a:r>
            <a:r>
              <a:rPr lang="en-US" dirty="0"/>
              <a:t> material containing an abundance of </a:t>
            </a:r>
            <a:r>
              <a:rPr lang="en-US" i="1" dirty="0"/>
              <a:t>fructose</a:t>
            </a:r>
            <a:r>
              <a:rPr lang="en-US" dirty="0"/>
              <a:t>, </a:t>
            </a:r>
            <a:r>
              <a:rPr lang="en-US" i="1" dirty="0"/>
              <a:t>citric acid</a:t>
            </a:r>
            <a:r>
              <a:rPr lang="en-US" dirty="0"/>
              <a:t>, and other nutrient substances, as well as large quantities of </a:t>
            </a:r>
            <a:r>
              <a:rPr lang="en-US" i="1" dirty="0"/>
              <a:t>prostaglandins </a:t>
            </a:r>
            <a:r>
              <a:rPr lang="en-US" dirty="0"/>
              <a:t>and </a:t>
            </a:r>
            <a:r>
              <a:rPr lang="en-US" i="1" dirty="0"/>
              <a:t>fibrinogen</a:t>
            </a:r>
            <a:r>
              <a:rPr lang="en-US" dirty="0"/>
              <a:t>. During the process of emission and ejaculation, each seminal vesicle empties its contents into the ejaculatory duct shortly after the vas deferens empties the sperm. This adds greatly to the bulk of the ejaculated semen, and the fructose and other substances in the seminal fluid are of considerable nutrient value for the ejaculated sperm until one of the sperm fertilizes the ovum. Prostaglandins are believed to aid fertilization in two ways: </a:t>
            </a:r>
          </a:p>
          <a:p>
            <a:pPr marL="0" indent="0" algn="just">
              <a:buNone/>
            </a:pPr>
            <a:r>
              <a:rPr lang="en-US" dirty="0" smtClean="0"/>
              <a:t>(1) by </a:t>
            </a:r>
            <a:r>
              <a:rPr lang="en-US" dirty="0"/>
              <a:t>reacting with the female cervical mucus to make it more receptive to sperm movement and </a:t>
            </a:r>
            <a:r>
              <a:rPr lang="en-US" dirty="0" smtClean="0"/>
              <a:t> (</a:t>
            </a:r>
            <a:r>
              <a:rPr lang="en-US" dirty="0"/>
              <a:t>2) by possibly causing backward, reverse peristaltic contractions in the uterus and fallopian tubes to move the ejaculated sperm toward the ovaries (a few sperm reach the upper ends of the fallopian tubes within 5 minutes</a:t>
            </a:r>
            <a:r>
              <a:rPr lang="en-US" dirty="0" smtClean="0"/>
              <a:t>).</a:t>
            </a:r>
          </a:p>
          <a:p>
            <a:pPr marL="0" indent="0" algn="just">
              <a:buNone/>
            </a:pPr>
            <a:endParaRPr lang="en-US" dirty="0"/>
          </a:p>
          <a:p>
            <a:pPr marL="0" indent="0" algn="just">
              <a:buNone/>
            </a:pPr>
            <a:r>
              <a:rPr lang="en-US" dirty="0"/>
              <a:t> </a:t>
            </a:r>
            <a:r>
              <a:rPr lang="en-US" b="1" dirty="0" smtClean="0"/>
              <a:t>Function </a:t>
            </a:r>
            <a:r>
              <a:rPr lang="en-US" b="1" dirty="0"/>
              <a:t>of the Prostate Gland</a:t>
            </a:r>
            <a:endParaRPr lang="en-US" dirty="0"/>
          </a:p>
          <a:p>
            <a:pPr marL="0" indent="0" algn="just">
              <a:buNone/>
            </a:pPr>
            <a:r>
              <a:rPr lang="en-US" dirty="0"/>
              <a:t>The prostate gland secretes a thin, milky fluid that contains calcium, citrate ion, phosphate ion, a clotting enzyme, and a </a:t>
            </a:r>
            <a:r>
              <a:rPr lang="en-US" dirty="0" err="1"/>
              <a:t>profibrinolysin</a:t>
            </a:r>
            <a:r>
              <a:rPr lang="en-US" dirty="0"/>
              <a:t>. During emission, the capsule of the prostate gland contracts simultaneously with the contractions of the vas deferens so that the thin, milky fluid of the prostate gland adds further to the bulk of the semen. </a:t>
            </a:r>
          </a:p>
          <a:p>
            <a:pPr marL="0" indent="0" algn="just">
              <a:buNone/>
            </a:pPr>
            <a:r>
              <a:rPr lang="en-US" dirty="0"/>
              <a:t>A slightly alkaline characteristic of the prostatic fluid may be quite important for successful fertilization of the ovum, because the fluid of the vas deferens is relatively acidic owing to the presence of citric acid and metabolic end products of the sperm and, consequently, helps to inhibit sperm </a:t>
            </a:r>
            <a:r>
              <a:rPr lang="en-US" dirty="0" err="1"/>
              <a:t>fertility.Also</a:t>
            </a:r>
            <a:r>
              <a:rPr lang="en-US" dirty="0"/>
              <a:t>, the vaginal secretions of the female are acidic (pH of 3.5 to 4.0). Sperm do not become optimally motile until the pH of the surrounding fluids rises to about 6.0 to 6.5. Consequently, it is probable that the slightly alkaline prostatic fluid helps to neutralize the acidity of the other seminal fluids during ejaculation, and thus enhances the motility and fertility of the sperm.</a:t>
            </a:r>
          </a:p>
          <a:p>
            <a:endParaRPr lang="en-US" dirty="0"/>
          </a:p>
        </p:txBody>
      </p:sp>
    </p:spTree>
    <p:extLst>
      <p:ext uri="{BB962C8B-B14F-4D97-AF65-F5344CB8AC3E}">
        <p14:creationId xmlns:p14="http://schemas.microsoft.com/office/powerpoint/2010/main" val="11004737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7500" lnSpcReduction="20000"/>
          </a:bodyPr>
          <a:lstStyle/>
          <a:p>
            <a:pPr marL="0" indent="0" algn="just">
              <a:buNone/>
            </a:pPr>
            <a:r>
              <a:rPr lang="en-US" b="1" dirty="0"/>
              <a:t>Semen </a:t>
            </a:r>
            <a:endParaRPr lang="en-US" dirty="0"/>
          </a:p>
          <a:p>
            <a:pPr marL="0" indent="0" algn="just">
              <a:buNone/>
            </a:pPr>
            <a:r>
              <a:rPr lang="en-US" dirty="0"/>
              <a:t>Semen, which is ejaculated during the male sexual</a:t>
            </a:r>
            <a:r>
              <a:rPr lang="en-US" b="1" dirty="0"/>
              <a:t> </a:t>
            </a:r>
            <a:r>
              <a:rPr lang="en-US" dirty="0"/>
              <a:t>act, is composed of the fluid and sperm from the vas</a:t>
            </a:r>
            <a:r>
              <a:rPr lang="en-US" b="1" dirty="0"/>
              <a:t> </a:t>
            </a:r>
            <a:r>
              <a:rPr lang="en-US" dirty="0"/>
              <a:t>deferens (about 10 per cent of the total), fluid from the</a:t>
            </a:r>
            <a:r>
              <a:rPr lang="en-US" b="1" dirty="0"/>
              <a:t> </a:t>
            </a:r>
            <a:r>
              <a:rPr lang="en-US" dirty="0"/>
              <a:t>seminal vesicles (almost 60 per cent), fluid from the</a:t>
            </a:r>
            <a:r>
              <a:rPr lang="en-US" b="1" dirty="0"/>
              <a:t> </a:t>
            </a:r>
            <a:r>
              <a:rPr lang="en-US" dirty="0"/>
              <a:t>prostate gland (about 30 per cent), and small amounts</a:t>
            </a:r>
            <a:r>
              <a:rPr lang="en-US" b="1" dirty="0"/>
              <a:t> </a:t>
            </a:r>
            <a:r>
              <a:rPr lang="en-US" dirty="0"/>
              <a:t>from the mucous glands, especially the bulbourethral</a:t>
            </a:r>
            <a:r>
              <a:rPr lang="en-US" b="1" dirty="0"/>
              <a:t> </a:t>
            </a:r>
            <a:r>
              <a:rPr lang="en-US" dirty="0"/>
              <a:t>glands. Thus, the bulk of the semen is seminal vesicle</a:t>
            </a:r>
            <a:r>
              <a:rPr lang="en-US" b="1" dirty="0"/>
              <a:t> </a:t>
            </a:r>
            <a:r>
              <a:rPr lang="en-US" dirty="0"/>
              <a:t>fluid, which is the last to be ejaculated and serves</a:t>
            </a:r>
            <a:r>
              <a:rPr lang="en-US" b="1" dirty="0"/>
              <a:t> </a:t>
            </a:r>
            <a:r>
              <a:rPr lang="en-US" dirty="0"/>
              <a:t>to wash the sperm through the ejaculatory duct and</a:t>
            </a:r>
            <a:r>
              <a:rPr lang="en-US" b="1" dirty="0"/>
              <a:t> </a:t>
            </a:r>
            <a:r>
              <a:rPr lang="en-US" dirty="0"/>
              <a:t>urethra.</a:t>
            </a:r>
            <a:r>
              <a:rPr lang="en-US" b="1" dirty="0"/>
              <a:t> </a:t>
            </a:r>
            <a:endParaRPr lang="en-US" dirty="0"/>
          </a:p>
          <a:p>
            <a:pPr marL="0" indent="0" algn="just">
              <a:buNone/>
            </a:pPr>
            <a:r>
              <a:rPr lang="en-US" dirty="0"/>
              <a:t>The average pH of the combined semen is about 7.5,</a:t>
            </a:r>
            <a:r>
              <a:rPr lang="en-US" b="1" dirty="0"/>
              <a:t> </a:t>
            </a:r>
            <a:r>
              <a:rPr lang="en-US" dirty="0"/>
              <a:t>the alkaline prostatic fluid having more than neutralized</a:t>
            </a:r>
            <a:r>
              <a:rPr lang="en-US" b="1" dirty="0"/>
              <a:t> </a:t>
            </a:r>
            <a:r>
              <a:rPr lang="en-US" dirty="0"/>
              <a:t>the mild acidity of the other portions of the</a:t>
            </a:r>
            <a:r>
              <a:rPr lang="en-US" b="1" dirty="0"/>
              <a:t> </a:t>
            </a:r>
            <a:r>
              <a:rPr lang="en-US" dirty="0"/>
              <a:t>semen. </a:t>
            </a:r>
          </a:p>
          <a:p>
            <a:pPr marL="0" indent="0" algn="just">
              <a:buNone/>
            </a:pPr>
            <a:r>
              <a:rPr lang="en-US" dirty="0"/>
              <a:t>The prostatic fluid gives the semen a milky</a:t>
            </a:r>
            <a:r>
              <a:rPr lang="en-US" b="1" dirty="0"/>
              <a:t> </a:t>
            </a:r>
            <a:r>
              <a:rPr lang="en-US" dirty="0"/>
              <a:t>appearance, and fluid from the seminal vesicles and</a:t>
            </a:r>
            <a:r>
              <a:rPr lang="en-US" b="1" dirty="0"/>
              <a:t> </a:t>
            </a:r>
            <a:r>
              <a:rPr lang="en-US" dirty="0"/>
              <a:t>mucous glands gives the semen a </a:t>
            </a:r>
            <a:r>
              <a:rPr lang="en-US" dirty="0" err="1"/>
              <a:t>mucoid</a:t>
            </a:r>
            <a:r>
              <a:rPr lang="en-US" dirty="0"/>
              <a:t> consistency.</a:t>
            </a:r>
            <a:r>
              <a:rPr lang="en-US" b="1" dirty="0"/>
              <a:t> </a:t>
            </a:r>
            <a:r>
              <a:rPr lang="en-US" dirty="0"/>
              <a:t>Also, a clotting enzyme from the prostatic fluid causes</a:t>
            </a:r>
            <a:r>
              <a:rPr lang="en-US" b="1" dirty="0"/>
              <a:t> </a:t>
            </a:r>
            <a:r>
              <a:rPr lang="en-US" dirty="0"/>
              <a:t>the fibrinogen of the seminal vesicle fluid to form a</a:t>
            </a:r>
            <a:r>
              <a:rPr lang="en-US" b="1" dirty="0"/>
              <a:t> </a:t>
            </a:r>
            <a:r>
              <a:rPr lang="en-US" dirty="0"/>
              <a:t>weak fibrin coagulum that holds the semen in the</a:t>
            </a:r>
            <a:r>
              <a:rPr lang="en-US" b="1" dirty="0"/>
              <a:t> </a:t>
            </a:r>
            <a:r>
              <a:rPr lang="en-US" dirty="0"/>
              <a:t>deeper regions of the vagina where the uterine cervix</a:t>
            </a:r>
            <a:r>
              <a:rPr lang="en-US" b="1" dirty="0"/>
              <a:t> </a:t>
            </a:r>
            <a:r>
              <a:rPr lang="en-US" dirty="0"/>
              <a:t>lies.</a:t>
            </a:r>
          </a:p>
          <a:p>
            <a:pPr marL="0" indent="0" algn="just">
              <a:buNone/>
            </a:pPr>
            <a:r>
              <a:rPr lang="en-US" dirty="0"/>
              <a:t>The coagulum then dissolves during the next 15 to</a:t>
            </a:r>
            <a:r>
              <a:rPr lang="en-US" b="1" dirty="0"/>
              <a:t> </a:t>
            </a:r>
            <a:r>
              <a:rPr lang="en-US" dirty="0"/>
              <a:t>30 minutes because of </a:t>
            </a:r>
            <a:r>
              <a:rPr lang="en-US" dirty="0" err="1"/>
              <a:t>lysis</a:t>
            </a:r>
            <a:r>
              <a:rPr lang="en-US" dirty="0"/>
              <a:t> by </a:t>
            </a:r>
            <a:r>
              <a:rPr lang="en-US" dirty="0" err="1"/>
              <a:t>fibrinolysin</a:t>
            </a:r>
            <a:r>
              <a:rPr lang="en-US" dirty="0"/>
              <a:t> formed</a:t>
            </a:r>
            <a:r>
              <a:rPr lang="en-US" b="1" dirty="0"/>
              <a:t> </a:t>
            </a:r>
            <a:r>
              <a:rPr lang="en-US" dirty="0"/>
              <a:t>from the prostatic </a:t>
            </a:r>
            <a:r>
              <a:rPr lang="en-US" dirty="0" err="1"/>
              <a:t>profibrinolysin</a:t>
            </a:r>
            <a:r>
              <a:rPr lang="en-US" dirty="0"/>
              <a:t>. In the early minutes</a:t>
            </a:r>
            <a:r>
              <a:rPr lang="en-US" b="1" dirty="0"/>
              <a:t> </a:t>
            </a:r>
            <a:r>
              <a:rPr lang="en-US" dirty="0"/>
              <a:t>after ejaculation, the sperm remain relatively immobile,</a:t>
            </a:r>
            <a:r>
              <a:rPr lang="en-US" b="1" dirty="0"/>
              <a:t> </a:t>
            </a:r>
            <a:r>
              <a:rPr lang="en-US" dirty="0"/>
              <a:t>possibly because of the viscosity of the coagulum.</a:t>
            </a:r>
            <a:r>
              <a:rPr lang="en-US" b="1" dirty="0"/>
              <a:t> </a:t>
            </a:r>
            <a:r>
              <a:rPr lang="en-US" dirty="0"/>
              <a:t>As the coagulum dissolves, the sperm simultaneously</a:t>
            </a:r>
            <a:r>
              <a:rPr lang="en-US" b="1" dirty="0"/>
              <a:t> </a:t>
            </a:r>
            <a:r>
              <a:rPr lang="en-US" dirty="0"/>
              <a:t>become highly motile.</a:t>
            </a:r>
            <a:r>
              <a:rPr lang="en-US" b="1" dirty="0"/>
              <a:t> </a:t>
            </a:r>
            <a:r>
              <a:rPr lang="en-US" dirty="0"/>
              <a:t>Although sperm can live for many weeks in the male</a:t>
            </a:r>
            <a:r>
              <a:rPr lang="en-US" b="1" dirty="0"/>
              <a:t> </a:t>
            </a:r>
            <a:r>
              <a:rPr lang="en-US" dirty="0"/>
              <a:t>genital ducts, once they are ejaculated in the semen,</a:t>
            </a:r>
            <a:r>
              <a:rPr lang="en-US" b="1" dirty="0"/>
              <a:t> </a:t>
            </a:r>
            <a:r>
              <a:rPr lang="en-US" dirty="0"/>
              <a:t>their maximal life span is only 24 to 48 hours at</a:t>
            </a:r>
            <a:r>
              <a:rPr lang="en-US" b="1" dirty="0"/>
              <a:t> </a:t>
            </a:r>
            <a:r>
              <a:rPr lang="en-US" dirty="0"/>
              <a:t>body temperature. At lowered temperatures, however,</a:t>
            </a:r>
            <a:r>
              <a:rPr lang="en-US" b="1" dirty="0"/>
              <a:t> </a:t>
            </a:r>
            <a:r>
              <a:rPr lang="en-US" dirty="0"/>
              <a:t>semen can be stored for several weeks, and when</a:t>
            </a:r>
            <a:r>
              <a:rPr lang="en-US" b="1" dirty="0"/>
              <a:t> </a:t>
            </a:r>
            <a:r>
              <a:rPr lang="en-US" dirty="0"/>
              <a:t>frozen at temperatures below -100°C, sperm have been preserved for years.</a:t>
            </a:r>
          </a:p>
          <a:p>
            <a:endParaRPr lang="en-US" dirty="0"/>
          </a:p>
        </p:txBody>
      </p:sp>
    </p:spTree>
    <p:extLst>
      <p:ext uri="{BB962C8B-B14F-4D97-AF65-F5344CB8AC3E}">
        <p14:creationId xmlns:p14="http://schemas.microsoft.com/office/powerpoint/2010/main" val="1100473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62500" lnSpcReduction="20000"/>
          </a:bodyPr>
          <a:lstStyle/>
          <a:p>
            <a:pPr marL="0" indent="0" algn="just">
              <a:buNone/>
            </a:pPr>
            <a:r>
              <a:rPr lang="en-US" b="1" dirty="0"/>
              <a:t>“Capacitation” of the Spermatozoa—Making It Possible for Them to Penetrate the Ovum </a:t>
            </a:r>
            <a:endParaRPr lang="en-US" dirty="0"/>
          </a:p>
          <a:p>
            <a:pPr marL="0" indent="0" algn="just">
              <a:buNone/>
            </a:pPr>
            <a:r>
              <a:rPr lang="en-US" dirty="0"/>
              <a:t>Although spermatozoa are said to be “mature” when</a:t>
            </a:r>
            <a:r>
              <a:rPr lang="en-US" b="1" dirty="0"/>
              <a:t> </a:t>
            </a:r>
            <a:r>
              <a:rPr lang="en-US" dirty="0"/>
              <a:t>they leave the epididymis, their activity is held in check</a:t>
            </a:r>
            <a:r>
              <a:rPr lang="en-US" b="1" dirty="0"/>
              <a:t> </a:t>
            </a:r>
            <a:r>
              <a:rPr lang="en-US" dirty="0"/>
              <a:t>by multiple inhibitory factors secreted by the genital</a:t>
            </a:r>
            <a:r>
              <a:rPr lang="en-US" b="1" dirty="0"/>
              <a:t> </a:t>
            </a:r>
            <a:r>
              <a:rPr lang="en-US" dirty="0"/>
              <a:t>duct epithelia. Therefore, when they are first expelled</a:t>
            </a:r>
            <a:r>
              <a:rPr lang="en-US" b="1" dirty="0"/>
              <a:t> </a:t>
            </a:r>
            <a:r>
              <a:rPr lang="en-US" dirty="0"/>
              <a:t>in the semen, they are unable to perform their duties</a:t>
            </a:r>
            <a:r>
              <a:rPr lang="en-US" b="1" dirty="0"/>
              <a:t> </a:t>
            </a:r>
            <a:r>
              <a:rPr lang="en-US" dirty="0"/>
              <a:t>in fertilizing the ovum. However, on coming in contact</a:t>
            </a:r>
            <a:r>
              <a:rPr lang="en-US" b="1" dirty="0"/>
              <a:t> </a:t>
            </a:r>
            <a:r>
              <a:rPr lang="en-US" dirty="0"/>
              <a:t>with the fluids of the female genital tract, multiple</a:t>
            </a:r>
            <a:r>
              <a:rPr lang="en-US" b="1" dirty="0"/>
              <a:t> </a:t>
            </a:r>
            <a:r>
              <a:rPr lang="en-US" dirty="0"/>
              <a:t>changes occur that activate the sperm for the final</a:t>
            </a:r>
            <a:r>
              <a:rPr lang="en-US" b="1" dirty="0"/>
              <a:t> </a:t>
            </a:r>
            <a:r>
              <a:rPr lang="en-US" dirty="0"/>
              <a:t>processes of fertilization. </a:t>
            </a:r>
          </a:p>
          <a:p>
            <a:pPr marL="0" indent="0" algn="just">
              <a:buNone/>
            </a:pPr>
            <a:r>
              <a:rPr lang="en-US" dirty="0"/>
              <a:t>These collective changes are</a:t>
            </a:r>
            <a:r>
              <a:rPr lang="en-US" b="1" dirty="0"/>
              <a:t> </a:t>
            </a:r>
            <a:r>
              <a:rPr lang="en-US" dirty="0"/>
              <a:t>called </a:t>
            </a:r>
            <a:r>
              <a:rPr lang="en-US" i="1" dirty="0"/>
              <a:t>capacitation of the spermatozoa</a:t>
            </a:r>
            <a:r>
              <a:rPr lang="en-US" dirty="0"/>
              <a:t>. This normally</a:t>
            </a:r>
            <a:r>
              <a:rPr lang="en-US" b="1" dirty="0"/>
              <a:t> </a:t>
            </a:r>
            <a:r>
              <a:rPr lang="en-US" dirty="0"/>
              <a:t>requires from 1 to 10 hours. Some changes that are</a:t>
            </a:r>
            <a:r>
              <a:rPr lang="en-US" b="1" dirty="0"/>
              <a:t> </a:t>
            </a:r>
            <a:r>
              <a:rPr lang="en-US" dirty="0"/>
              <a:t>believed to occur are the following</a:t>
            </a:r>
            <a:r>
              <a:rPr lang="en-US" dirty="0" smtClean="0"/>
              <a:t>:</a:t>
            </a:r>
          </a:p>
          <a:p>
            <a:pPr marL="0" indent="0" algn="just">
              <a:buNone/>
            </a:pPr>
            <a:endParaRPr lang="en-US" dirty="0"/>
          </a:p>
          <a:p>
            <a:pPr marL="0" indent="0" algn="just">
              <a:buNone/>
            </a:pPr>
            <a:r>
              <a:rPr lang="en-US" dirty="0" smtClean="0"/>
              <a:t>1. The </a:t>
            </a:r>
            <a:r>
              <a:rPr lang="en-US" dirty="0"/>
              <a:t>uterine and fallopian tube fluids wash away the various inhibitory factors that suppress sperm activity in the male genital ducts</a:t>
            </a:r>
            <a:r>
              <a:rPr lang="en-US" dirty="0" smtClean="0"/>
              <a:t>.</a:t>
            </a:r>
          </a:p>
          <a:p>
            <a:pPr marL="514350" indent="-514350" algn="just">
              <a:buAutoNum type="arabicPeriod"/>
            </a:pPr>
            <a:endParaRPr lang="en-US" dirty="0"/>
          </a:p>
          <a:p>
            <a:pPr marL="0" indent="0" algn="just">
              <a:buNone/>
            </a:pPr>
            <a:r>
              <a:rPr lang="en-US" dirty="0"/>
              <a:t>2. While the spermatozoa remain in the fluid of the male genital ducts, they are continually exposed to many floating vesicles from the seminiferous tubules containing large amounts of cholesterol.</a:t>
            </a:r>
          </a:p>
          <a:p>
            <a:pPr marL="0" indent="0" algn="just">
              <a:buNone/>
            </a:pPr>
            <a:r>
              <a:rPr lang="en-US" dirty="0"/>
              <a:t>This cholesterol is continually added to the cellular membrane covering the sperm acrosome, toughening this membrane and preventing release of its enzymes. After ejaculation, the sperm deposited in the vagina swim away from the cholesterol vesicles upward into the uterine cavity, and they gradually lose much of their other excess cholesterol over the next few hours. In so doing, the membrane at the head of the sperm (the acrosome) becomes much weaker</a:t>
            </a:r>
            <a:r>
              <a:rPr lang="en-US" dirty="0" smtClean="0"/>
              <a:t>.</a:t>
            </a:r>
          </a:p>
          <a:p>
            <a:pPr marL="0" indent="0" algn="just">
              <a:buNone/>
            </a:pPr>
            <a:endParaRPr lang="en-US" dirty="0"/>
          </a:p>
          <a:p>
            <a:pPr marL="0" indent="0" algn="just">
              <a:buNone/>
            </a:pPr>
            <a:r>
              <a:rPr lang="en-US" dirty="0"/>
              <a:t>3. The membrane of the sperm also becomes much more permeable to calcium ions, so that calcium now enters the sperm in abundance and changes the activity of the flagellum, giving it a powerful whiplash motion in contrast to its previously weak undulating motion. In addition, the calcium ions cause changes in the cellular membrane that covers the leading edge of the acrosome, making it possible for the acrosome to release its enzymes rapidly and easily as the sperm penetrates the </a:t>
            </a:r>
            <a:r>
              <a:rPr lang="en-US" dirty="0" err="1"/>
              <a:t>granulosa</a:t>
            </a:r>
            <a:r>
              <a:rPr lang="en-US" dirty="0"/>
              <a:t> cell mass surrounding the ovum, and even more so as it attempts to penetrate the </a:t>
            </a:r>
            <a:r>
              <a:rPr lang="en-US" dirty="0" err="1"/>
              <a:t>zona</a:t>
            </a:r>
            <a:r>
              <a:rPr lang="en-US" dirty="0"/>
              <a:t> </a:t>
            </a:r>
            <a:r>
              <a:rPr lang="en-US" dirty="0" err="1"/>
              <a:t>pellucida</a:t>
            </a:r>
            <a:r>
              <a:rPr lang="en-US" dirty="0"/>
              <a:t> of the ovum itself. Thus, multiple changes occur during the process of </a:t>
            </a:r>
            <a:r>
              <a:rPr lang="en-US" dirty="0" err="1"/>
              <a:t>capacitation.Without</a:t>
            </a:r>
            <a:r>
              <a:rPr lang="en-US" dirty="0"/>
              <a:t> these, the sperm cannot make its way to the interior of the ovum to cause fertilization.</a:t>
            </a:r>
          </a:p>
          <a:p>
            <a:endParaRPr lang="en-US" dirty="0"/>
          </a:p>
        </p:txBody>
      </p:sp>
    </p:spTree>
    <p:extLst>
      <p:ext uri="{BB962C8B-B14F-4D97-AF65-F5344CB8AC3E}">
        <p14:creationId xmlns:p14="http://schemas.microsoft.com/office/powerpoint/2010/main" val="1100473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62500" lnSpcReduction="20000"/>
          </a:bodyPr>
          <a:lstStyle/>
          <a:p>
            <a:pPr marL="0" indent="0" algn="just">
              <a:buNone/>
            </a:pPr>
            <a:r>
              <a:rPr lang="en-US" b="1" dirty="0"/>
              <a:t>Acrosome Enzymes, the “Acrosome Reaction,” and Penetration of the Ovum</a:t>
            </a:r>
            <a:endParaRPr lang="en-US" dirty="0"/>
          </a:p>
          <a:p>
            <a:pPr marL="0" indent="0" algn="just">
              <a:buNone/>
            </a:pPr>
            <a:r>
              <a:rPr lang="en-US" dirty="0"/>
              <a:t>Stored in the acrosome of the sperm are large quantities of </a:t>
            </a:r>
            <a:r>
              <a:rPr lang="en-US" i="1" dirty="0" err="1"/>
              <a:t>hyaluronidase</a:t>
            </a:r>
            <a:r>
              <a:rPr lang="en-US" i="1" dirty="0"/>
              <a:t> </a:t>
            </a:r>
            <a:r>
              <a:rPr lang="en-US" dirty="0"/>
              <a:t>and </a:t>
            </a:r>
            <a:r>
              <a:rPr lang="en-US" i="1" dirty="0" err="1"/>
              <a:t>proteolytic</a:t>
            </a:r>
            <a:r>
              <a:rPr lang="en-US" i="1" dirty="0"/>
              <a:t> enzymes</a:t>
            </a:r>
            <a:r>
              <a:rPr lang="en-US" dirty="0"/>
              <a:t>. </a:t>
            </a:r>
            <a:r>
              <a:rPr lang="en-US" dirty="0" err="1"/>
              <a:t>Hyaluronidase</a:t>
            </a:r>
            <a:r>
              <a:rPr lang="en-US" dirty="0"/>
              <a:t> depolymerizes the hyaluronic acid polymers in the intercellular cement that hold the ovarian </a:t>
            </a:r>
            <a:r>
              <a:rPr lang="en-US" dirty="0" err="1"/>
              <a:t>granulosa</a:t>
            </a:r>
            <a:r>
              <a:rPr lang="en-US" dirty="0"/>
              <a:t> cells together. The </a:t>
            </a:r>
            <a:r>
              <a:rPr lang="en-US" dirty="0" err="1"/>
              <a:t>proteolyticv</a:t>
            </a:r>
            <a:r>
              <a:rPr lang="en-US" dirty="0"/>
              <a:t> enzymes digest proteins in the structural elements of tissue cells that still adhere to the ovum. </a:t>
            </a:r>
          </a:p>
          <a:p>
            <a:pPr marL="0" indent="0" algn="just">
              <a:buNone/>
            </a:pPr>
            <a:r>
              <a:rPr lang="en-US" dirty="0"/>
              <a:t>When the ovum is expelled from the ovarian follicle into the fallopian tube, it still carries with it multiple  layers of </a:t>
            </a:r>
            <a:r>
              <a:rPr lang="en-US" dirty="0" err="1"/>
              <a:t>granulosa</a:t>
            </a:r>
            <a:r>
              <a:rPr lang="en-US" dirty="0"/>
              <a:t> cells. Before a sperm can fertilize the ovum, it must dissolute these granulose cell layers, and then it must penetrate though the thick covering of the ovum itself, the </a:t>
            </a:r>
            <a:r>
              <a:rPr lang="en-US" i="1" dirty="0" err="1"/>
              <a:t>zona</a:t>
            </a:r>
            <a:r>
              <a:rPr lang="en-US" i="1" dirty="0"/>
              <a:t> </a:t>
            </a:r>
            <a:r>
              <a:rPr lang="en-US" i="1" dirty="0" err="1"/>
              <a:t>pellucida</a:t>
            </a:r>
            <a:r>
              <a:rPr lang="en-US" dirty="0"/>
              <a:t>. To achieve this, the stored enzymes in the acrosome begin to be released. It is believed that the </a:t>
            </a:r>
            <a:r>
              <a:rPr lang="en-US" dirty="0" err="1"/>
              <a:t>hyaluronidase</a:t>
            </a:r>
            <a:r>
              <a:rPr lang="en-US" dirty="0"/>
              <a:t> among these enzymes is especially important in opening pathways between the </a:t>
            </a:r>
            <a:r>
              <a:rPr lang="en-US" dirty="0" err="1"/>
              <a:t>granulosa</a:t>
            </a:r>
            <a:r>
              <a:rPr lang="en-US" dirty="0"/>
              <a:t> cells so that the sperm can reach the ovum. When the sperm reaches the </a:t>
            </a:r>
            <a:r>
              <a:rPr lang="en-US" dirty="0" err="1"/>
              <a:t>zona</a:t>
            </a:r>
            <a:r>
              <a:rPr lang="en-US" dirty="0"/>
              <a:t> </a:t>
            </a:r>
            <a:r>
              <a:rPr lang="en-US" dirty="0" err="1"/>
              <a:t>pellucida</a:t>
            </a:r>
            <a:r>
              <a:rPr lang="en-US" dirty="0"/>
              <a:t> of the ovum, the anterior membrane of the sperm itself binds specifically with receptor proteins in the </a:t>
            </a:r>
            <a:r>
              <a:rPr lang="en-US" dirty="0" err="1"/>
              <a:t>zona</a:t>
            </a:r>
            <a:r>
              <a:rPr lang="en-US" dirty="0"/>
              <a:t> </a:t>
            </a:r>
            <a:r>
              <a:rPr lang="en-US" dirty="0" err="1"/>
              <a:t>pellucida</a:t>
            </a:r>
            <a:r>
              <a:rPr lang="en-US" dirty="0"/>
              <a:t>. </a:t>
            </a:r>
          </a:p>
          <a:p>
            <a:pPr marL="0" indent="0" algn="just">
              <a:buNone/>
            </a:pPr>
            <a:r>
              <a:rPr lang="en-US" dirty="0"/>
              <a:t>Then, rapidly, the entire acrosome dissolves, and all the </a:t>
            </a:r>
            <a:r>
              <a:rPr lang="en-US" dirty="0" err="1"/>
              <a:t>acrosomal</a:t>
            </a:r>
            <a:r>
              <a:rPr lang="en-US" dirty="0"/>
              <a:t> enzymes are released. Within minutes, these enzymes open a penetrating pathway for passage of the sperm head through the </a:t>
            </a:r>
            <a:r>
              <a:rPr lang="en-US" dirty="0" err="1"/>
              <a:t>zona</a:t>
            </a:r>
            <a:r>
              <a:rPr lang="en-US" dirty="0"/>
              <a:t> pellucid to the inside of the ovum. Within another 30 minutes, the cell membranes of the sperm head and of the oocyte fuse with each other to form a single cell.</a:t>
            </a:r>
          </a:p>
          <a:p>
            <a:pPr marL="0" indent="0" algn="just">
              <a:buNone/>
            </a:pPr>
            <a:r>
              <a:rPr lang="en-US" dirty="0"/>
              <a:t> At the same time, the genetic material of the sperm and the oocyte combine to form a completely new cell genome, containing equal numbers of chromosomes and genes from mother and father. </a:t>
            </a:r>
          </a:p>
          <a:p>
            <a:pPr marL="0" indent="0" algn="just">
              <a:buNone/>
            </a:pPr>
            <a:r>
              <a:rPr lang="en-US" dirty="0"/>
              <a:t> </a:t>
            </a:r>
          </a:p>
          <a:p>
            <a:pPr marL="0" indent="0" algn="just">
              <a:buNone/>
            </a:pPr>
            <a:r>
              <a:rPr lang="en-US" b="1" dirty="0"/>
              <a:t>Why Does Only One Sperm Enter the Oocyte?</a:t>
            </a:r>
            <a:endParaRPr lang="en-US" dirty="0"/>
          </a:p>
          <a:p>
            <a:pPr marL="0" indent="0" algn="just">
              <a:buNone/>
            </a:pPr>
            <a:r>
              <a:rPr lang="en-US" b="1" dirty="0"/>
              <a:t> </a:t>
            </a:r>
            <a:r>
              <a:rPr lang="en-US" dirty="0"/>
              <a:t>With as many sperm as there are, why does only one enter the oocyte? The reason is not entirely known, but within a few minutes after the first sperm penetrates the </a:t>
            </a:r>
            <a:r>
              <a:rPr lang="en-US" dirty="0" err="1"/>
              <a:t>zona</a:t>
            </a:r>
            <a:r>
              <a:rPr lang="en-US" dirty="0"/>
              <a:t> </a:t>
            </a:r>
            <a:r>
              <a:rPr lang="en-US" dirty="0" err="1"/>
              <a:t>pellucida</a:t>
            </a:r>
            <a:r>
              <a:rPr lang="en-US" dirty="0"/>
              <a:t> of the ovum, calcium ions diffuse inward through the oocyte membrane and cause multiple cortical granules to be released by exocytosis from the oocyte into the </a:t>
            </a:r>
            <a:r>
              <a:rPr lang="en-US" dirty="0" err="1"/>
              <a:t>perivitelline</a:t>
            </a:r>
            <a:r>
              <a:rPr lang="en-US" dirty="0"/>
              <a:t> space. These granules contain substances that permeate all portions of the </a:t>
            </a:r>
            <a:r>
              <a:rPr lang="en-US" dirty="0" err="1"/>
              <a:t>zona</a:t>
            </a:r>
            <a:r>
              <a:rPr lang="en-US" dirty="0"/>
              <a:t> </a:t>
            </a:r>
            <a:r>
              <a:rPr lang="en-US" dirty="0" err="1"/>
              <a:t>pellucida</a:t>
            </a:r>
            <a:r>
              <a:rPr lang="en-US" dirty="0"/>
              <a:t> and prevent binding of additional sperm, and they even cause any sperm that have already begun to bind to fall off. Thus, almost never does more than one sperm enter the oocyte during fertilization.</a:t>
            </a:r>
          </a:p>
          <a:p>
            <a:endParaRPr lang="en-US" dirty="0"/>
          </a:p>
        </p:txBody>
      </p:sp>
    </p:spTree>
    <p:extLst>
      <p:ext uri="{BB962C8B-B14F-4D97-AF65-F5344CB8AC3E}">
        <p14:creationId xmlns:p14="http://schemas.microsoft.com/office/powerpoint/2010/main" val="11004737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92500" lnSpcReduction="20000"/>
          </a:bodyPr>
          <a:lstStyle/>
          <a:p>
            <a:pPr marL="0" indent="0" algn="just">
              <a:buNone/>
            </a:pPr>
            <a:r>
              <a:rPr lang="en-US" b="1" dirty="0"/>
              <a:t>Abnormal Spermatogenesis and Male Fertility</a:t>
            </a:r>
            <a:endParaRPr lang="en-US" dirty="0"/>
          </a:p>
          <a:p>
            <a:pPr marL="0" indent="0" algn="just">
              <a:buNone/>
            </a:pPr>
            <a:r>
              <a:rPr lang="en-US" dirty="0"/>
              <a:t>The seminiferous tubular epithelium can be destroyed by a number of diseases. For instance, bilateral </a:t>
            </a:r>
            <a:r>
              <a:rPr lang="en-US" dirty="0" err="1"/>
              <a:t>orchitis</a:t>
            </a:r>
            <a:r>
              <a:rPr lang="en-US" dirty="0"/>
              <a:t> of the testes resulting from </a:t>
            </a:r>
            <a:r>
              <a:rPr lang="en-US" i="1" dirty="0"/>
              <a:t>mumps </a:t>
            </a:r>
            <a:r>
              <a:rPr lang="en-US" dirty="0"/>
              <a:t>causes sterility in some affected males. Also, some male infants are born with degenerate tubular epithelia as a result of strictures in the genital ducts or other abnormalities. Finally, another cause of sterility, usually temporary, is </a:t>
            </a:r>
            <a:r>
              <a:rPr lang="en-US" i="1" dirty="0"/>
              <a:t>excessive</a:t>
            </a:r>
            <a:r>
              <a:rPr lang="en-US" dirty="0"/>
              <a:t> </a:t>
            </a:r>
            <a:r>
              <a:rPr lang="en-US" i="1" dirty="0"/>
              <a:t>temperature of the testes</a:t>
            </a:r>
            <a:r>
              <a:rPr lang="en-US" dirty="0"/>
              <a:t>.</a:t>
            </a:r>
          </a:p>
          <a:p>
            <a:pPr marL="0" indent="0" algn="just">
              <a:buNone/>
            </a:pPr>
            <a:r>
              <a:rPr lang="en-US" b="1" dirty="0"/>
              <a:t>Effect of Temperature on Spermatogenesis. </a:t>
            </a:r>
            <a:r>
              <a:rPr lang="en-US" dirty="0"/>
              <a:t>Increasing the temperature of the testes can prevent spermatogenesis by causing degeneration of most cells of the seminiferous tubules besides the </a:t>
            </a:r>
            <a:r>
              <a:rPr lang="en-US" dirty="0" err="1"/>
              <a:t>spermatogonia</a:t>
            </a:r>
            <a:r>
              <a:rPr lang="en-US" dirty="0"/>
              <a:t>. It has often been stated that the reason the testes are located in the dangling scrotum is to maintain the temperature of these glands below the internal temperature of the body, although usually only about 2°C below the internal temperature. On cold days, scrotal reflexes cause the musculature of the scrotum to contract, pulling the testes close to the body to maintain this 2° differential. Thus, the scrotum theoretically acts as a cooling mechanism for the testes (but a </a:t>
            </a:r>
            <a:r>
              <a:rPr lang="en-US" i="1" dirty="0"/>
              <a:t>controlled </a:t>
            </a:r>
            <a:r>
              <a:rPr lang="en-US" dirty="0"/>
              <a:t>cooling), without which spermatogenesis might be deficient during hot weather.</a:t>
            </a:r>
          </a:p>
          <a:p>
            <a:endParaRPr lang="en-US" dirty="0"/>
          </a:p>
        </p:txBody>
      </p:sp>
    </p:spTree>
    <p:extLst>
      <p:ext uri="{BB962C8B-B14F-4D97-AF65-F5344CB8AC3E}">
        <p14:creationId xmlns:p14="http://schemas.microsoft.com/office/powerpoint/2010/main" val="11004737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7500" lnSpcReduction="20000"/>
          </a:bodyPr>
          <a:lstStyle/>
          <a:p>
            <a:pPr marL="0" indent="0" algn="just">
              <a:buNone/>
            </a:pPr>
            <a:r>
              <a:rPr lang="en-US" b="1" dirty="0"/>
              <a:t>Cryptorchidism</a:t>
            </a:r>
            <a:endParaRPr lang="en-US" dirty="0"/>
          </a:p>
          <a:p>
            <a:pPr marL="0" indent="0" algn="just">
              <a:buNone/>
            </a:pPr>
            <a:r>
              <a:rPr lang="en-US" dirty="0"/>
              <a:t>Cryptorchidism means failure of a testis to descend from the abdomen into the scrotum at or near the time of birth of a fetus. During development of the male fetus, the testes are derived from the genital ridges in the abdomen. However, at about 3 weeks to 1 month before birth of the baby, the testes normally descend through the inguinal canals into the scrotum. Occasionally this descent does not occur or occurs incompletely, so that one or both testes remain in the abdomen, in the inguinal canal, or elsewhere along the route of descent. </a:t>
            </a:r>
          </a:p>
          <a:p>
            <a:pPr marL="0" indent="0" algn="just">
              <a:buNone/>
            </a:pPr>
            <a:r>
              <a:rPr lang="en-US" dirty="0"/>
              <a:t>A testis that remains throughout life in the abdominal cavity is incapable of forming sperm. The tubular epithelium becomes degenerate, leaving only the interstitial structures of the testis. It has been claimed that even the few degrees’ higher temperature in the abdomen than in the scrotum is sufficient to cause this degeneration of the tubular epithelium and, consequently, to cause sterility, although this is not certain. Nevertheless, for this reason, operations to relocate the </a:t>
            </a:r>
            <a:r>
              <a:rPr lang="en-US" dirty="0" err="1"/>
              <a:t>cryptorchid</a:t>
            </a:r>
            <a:r>
              <a:rPr lang="en-US" dirty="0"/>
              <a:t> testes from the abdominal cavity into the scrotum before the beginning of adult sexual life are frequently performed on boys who have undescended testes. </a:t>
            </a:r>
          </a:p>
          <a:p>
            <a:pPr marL="0" indent="0" algn="just">
              <a:buNone/>
            </a:pPr>
            <a:r>
              <a:rPr lang="en-US" dirty="0"/>
              <a:t>Testosterone secretion by the fetal testes themselves is the normal stimulus that causes the testes to descend into the scrotum from the </a:t>
            </a:r>
            <a:r>
              <a:rPr lang="en-US" dirty="0" err="1"/>
              <a:t>abdomen.Therefore</a:t>
            </a:r>
            <a:r>
              <a:rPr lang="en-US" dirty="0"/>
              <a:t>, many, if not most, instances of cryptorchidism are caused by abnormally formed testes that are unable to secrete enough testosterone. The surgical operation for cryptorchidism in these patients is unlikely to be successful.</a:t>
            </a:r>
          </a:p>
          <a:p>
            <a:endParaRPr lang="en-US" dirty="0"/>
          </a:p>
        </p:txBody>
      </p:sp>
    </p:spTree>
    <p:extLst>
      <p:ext uri="{BB962C8B-B14F-4D97-AF65-F5344CB8AC3E}">
        <p14:creationId xmlns:p14="http://schemas.microsoft.com/office/powerpoint/2010/main" val="11004737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10000"/>
          </a:bodyPr>
          <a:lstStyle/>
          <a:p>
            <a:pPr marL="0" indent="0" algn="just">
              <a:buNone/>
            </a:pPr>
            <a:r>
              <a:rPr lang="en-US" b="1" dirty="0"/>
              <a:t>Effect of Sperm Count on Fertility. </a:t>
            </a:r>
            <a:r>
              <a:rPr lang="en-US" dirty="0"/>
              <a:t>The usual quantity of semen ejaculated during each coitus averages about 3.5 milliliters, and in each milliliter of semen is an average of about 120 million sperm, although even in “normal” males this can vary from 35 million to 200 million. This means an average total of 400 million sperm are usually present in the several milliliters of each ejaculate. When the number of sperm in each milliliter falls below about 20 million, the person is likely to be </a:t>
            </a:r>
            <a:r>
              <a:rPr lang="en-US" dirty="0" err="1"/>
              <a:t>infertile.Thus</a:t>
            </a:r>
            <a:r>
              <a:rPr lang="en-US" dirty="0"/>
              <a:t>, even though only a single sperm is necessary to fertilize the ovum, for reasons not understood, the ejaculate usually must contain a tremendous number of sperm for only one sperm to fertilize the ovum</a:t>
            </a:r>
            <a:r>
              <a:rPr lang="en-US" dirty="0" smtClean="0"/>
              <a:t>.</a:t>
            </a:r>
          </a:p>
          <a:p>
            <a:pPr marL="0" indent="0" algn="just">
              <a:buNone/>
            </a:pPr>
            <a:endParaRPr lang="en-US" dirty="0"/>
          </a:p>
          <a:p>
            <a:pPr marL="0" indent="0" algn="just">
              <a:buNone/>
            </a:pPr>
            <a:r>
              <a:rPr lang="en-US" b="1" dirty="0"/>
              <a:t>Effect of Sperm Morphology and Motility on Fertility. </a:t>
            </a:r>
            <a:r>
              <a:rPr lang="en-US" dirty="0"/>
              <a:t>Occasionally a man has a normal number of sperm but is still infertile. When this occurs, sometimes as many as one half the sperm are found to be abnormal physically, having two heads, abnormally shaped heads, or abnormal tails, as shown in Figure 80–5. At other times, the sperm appear to be structurally normal, but for reasons not understood, they are either entirely </a:t>
            </a:r>
            <a:r>
              <a:rPr lang="en-US" dirty="0" err="1"/>
              <a:t>nonmotile</a:t>
            </a:r>
            <a:r>
              <a:rPr lang="en-US" dirty="0"/>
              <a:t> or relatively </a:t>
            </a:r>
            <a:r>
              <a:rPr lang="en-US" dirty="0" err="1"/>
              <a:t>nonmotile</a:t>
            </a:r>
            <a:r>
              <a:rPr lang="en-US" dirty="0"/>
              <a:t>. Whenever the majority of the sperm are morphologically abnormal or are </a:t>
            </a:r>
            <a:r>
              <a:rPr lang="en-US" dirty="0" err="1"/>
              <a:t>nonmotile</a:t>
            </a:r>
            <a:r>
              <a:rPr lang="en-US" dirty="0"/>
              <a:t>, the person is likely to be infertile, even though the remainder of the sperm appear to be normal.</a:t>
            </a:r>
          </a:p>
          <a:p>
            <a:endParaRPr lang="en-US" dirty="0"/>
          </a:p>
        </p:txBody>
      </p:sp>
    </p:spTree>
    <p:extLst>
      <p:ext uri="{BB962C8B-B14F-4D97-AF65-F5344CB8AC3E}">
        <p14:creationId xmlns:p14="http://schemas.microsoft.com/office/powerpoint/2010/main" val="11004737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srcRect/>
          <a:stretch>
            <a:fillRect/>
          </a:stretch>
        </p:blipFill>
        <p:spPr bwMode="auto">
          <a:xfrm>
            <a:off x="2876550" y="1981200"/>
            <a:ext cx="3390900" cy="2895600"/>
          </a:xfrm>
          <a:prstGeom prst="rect">
            <a:avLst/>
          </a:prstGeom>
          <a:noFill/>
          <a:ln w="9525">
            <a:noFill/>
            <a:miter lim="800000"/>
            <a:headEnd/>
            <a:tailEnd/>
          </a:ln>
        </p:spPr>
      </p:pic>
    </p:spTree>
    <p:extLst>
      <p:ext uri="{BB962C8B-B14F-4D97-AF65-F5344CB8AC3E}">
        <p14:creationId xmlns:p14="http://schemas.microsoft.com/office/powerpoint/2010/main" val="1100473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0000" lnSpcReduction="20000"/>
          </a:bodyPr>
          <a:lstStyle/>
          <a:p>
            <a:pPr marL="0" indent="0" algn="just">
              <a:buNone/>
            </a:pPr>
            <a:r>
              <a:rPr lang="en-US" b="1" dirty="0"/>
              <a:t>Reproductive and Hormonal Functions of the Male (and Function of the Pineal Gland)</a:t>
            </a:r>
            <a:endParaRPr lang="en-US" dirty="0"/>
          </a:p>
          <a:p>
            <a:pPr marL="0" indent="0" algn="just">
              <a:buNone/>
            </a:pPr>
            <a:r>
              <a:rPr lang="en-US" dirty="0"/>
              <a:t>The reproductive functions of the male can be divided into three major subdivisions: </a:t>
            </a:r>
          </a:p>
          <a:p>
            <a:pPr marL="0" indent="0" algn="just">
              <a:buNone/>
            </a:pPr>
            <a:r>
              <a:rPr lang="en-US" dirty="0"/>
              <a:t>(1) spermatogenesis, which means simply the formation of sperm; </a:t>
            </a:r>
          </a:p>
          <a:p>
            <a:pPr marL="0" indent="0" algn="just">
              <a:buNone/>
            </a:pPr>
            <a:r>
              <a:rPr lang="en-US" dirty="0"/>
              <a:t>(2) performance of the male sexual act; </a:t>
            </a:r>
          </a:p>
          <a:p>
            <a:pPr marL="0" indent="0" algn="just">
              <a:buNone/>
            </a:pPr>
            <a:r>
              <a:rPr lang="en-US" dirty="0"/>
              <a:t>(3) regulation of male reproductive functions by the various hormones. </a:t>
            </a:r>
          </a:p>
          <a:p>
            <a:pPr marL="0" indent="0" algn="just">
              <a:buNone/>
            </a:pPr>
            <a:r>
              <a:rPr lang="en-US" dirty="0"/>
              <a:t>Associated with these reproductive functions are the effects of the male sex hormones on the accessory sexual organs, cellular metabolism, growth, and other functions of the body</a:t>
            </a:r>
            <a:r>
              <a:rPr lang="en-US" dirty="0" smtClean="0"/>
              <a:t>.</a:t>
            </a:r>
          </a:p>
          <a:p>
            <a:pPr marL="0" indent="0" algn="just">
              <a:buNone/>
            </a:pPr>
            <a:endParaRPr lang="en-US" dirty="0"/>
          </a:p>
          <a:p>
            <a:pPr marL="0" indent="0" algn="just">
              <a:buNone/>
            </a:pPr>
            <a:r>
              <a:rPr lang="en-US" b="1" dirty="0"/>
              <a:t>Physiologic Anatomy of the Male Sexual Organs</a:t>
            </a:r>
            <a:endParaRPr lang="en-US" dirty="0"/>
          </a:p>
          <a:p>
            <a:pPr marL="0" indent="0" algn="just">
              <a:buNone/>
            </a:pPr>
            <a:r>
              <a:rPr lang="en-US" dirty="0"/>
              <a:t>Figure 80–1</a:t>
            </a:r>
            <a:r>
              <a:rPr lang="en-US" i="1" dirty="0"/>
              <a:t>A </a:t>
            </a:r>
            <a:r>
              <a:rPr lang="en-US" dirty="0"/>
              <a:t>shows the various portions of the male reproductive system, and Figure 80–1</a:t>
            </a:r>
            <a:r>
              <a:rPr lang="en-US" i="1" dirty="0"/>
              <a:t>B </a:t>
            </a:r>
            <a:r>
              <a:rPr lang="en-US" dirty="0"/>
              <a:t>gives a more detailed structure of the testis and epididymis. The testis is composed of up to 900 coiled </a:t>
            </a:r>
            <a:r>
              <a:rPr lang="en-US" i="1" dirty="0"/>
              <a:t>seminiferous tubules, </a:t>
            </a:r>
            <a:r>
              <a:rPr lang="en-US" dirty="0"/>
              <a:t>each averaging more than one half meter long, in which the sperm are formed. The sperm then empty into the </a:t>
            </a:r>
            <a:r>
              <a:rPr lang="en-US" i="1" dirty="0"/>
              <a:t>epididymis</a:t>
            </a:r>
            <a:r>
              <a:rPr lang="en-US" dirty="0"/>
              <a:t>, another coiled tube about 6 meters long. The epididymis leads into the </a:t>
            </a:r>
            <a:r>
              <a:rPr lang="en-US" i="1" dirty="0"/>
              <a:t>vas deferens</a:t>
            </a:r>
            <a:r>
              <a:rPr lang="en-US" dirty="0"/>
              <a:t>, which enlarges into the </a:t>
            </a:r>
            <a:r>
              <a:rPr lang="en-US" i="1" dirty="0"/>
              <a:t>ampulla of the vas deferens </a:t>
            </a:r>
            <a:r>
              <a:rPr lang="en-US" dirty="0"/>
              <a:t>immediately before the vas enters the body of the </a:t>
            </a:r>
            <a:r>
              <a:rPr lang="en-US" i="1" dirty="0"/>
              <a:t>prostate gland.</a:t>
            </a:r>
            <a:r>
              <a:rPr lang="en-US" dirty="0"/>
              <a:t> Two </a:t>
            </a:r>
            <a:r>
              <a:rPr lang="en-US" i="1" dirty="0"/>
              <a:t>seminal vesicles</a:t>
            </a:r>
            <a:r>
              <a:rPr lang="en-US" dirty="0"/>
              <a:t>, one located on each side of the prostate, empty into the prostatic end of the ampulla, and the contents from both the ampulla and the seminal vesicles pass into an </a:t>
            </a:r>
            <a:r>
              <a:rPr lang="en-US" i="1" dirty="0"/>
              <a:t>ejaculatory duct </a:t>
            </a:r>
            <a:r>
              <a:rPr lang="en-US" dirty="0"/>
              <a:t>leading through the body of the prostate gland and then emptying into the </a:t>
            </a:r>
            <a:r>
              <a:rPr lang="en-US" i="1" dirty="0"/>
              <a:t>internal urethra. Prostatic ducts</a:t>
            </a:r>
            <a:r>
              <a:rPr lang="en-US" dirty="0"/>
              <a:t>, too, empty from the prostate gland into the ejaculatory duct and from there into the prostatic urethra. Finally, the </a:t>
            </a:r>
            <a:r>
              <a:rPr lang="en-US" i="1" dirty="0"/>
              <a:t>urethra </a:t>
            </a:r>
            <a:r>
              <a:rPr lang="en-US" dirty="0"/>
              <a:t>is the last connecting link from the testis to the exterior. The urethra is supplied with mucus derived from a large number of minute </a:t>
            </a:r>
            <a:r>
              <a:rPr lang="en-US" i="1" dirty="0"/>
              <a:t>urethral</a:t>
            </a:r>
            <a:r>
              <a:rPr lang="en-US" dirty="0"/>
              <a:t> </a:t>
            </a:r>
            <a:r>
              <a:rPr lang="en-US" i="1" dirty="0"/>
              <a:t>glands </a:t>
            </a:r>
            <a:r>
              <a:rPr lang="en-US" dirty="0"/>
              <a:t>located along its entire extent and even more so from bilateral </a:t>
            </a:r>
            <a:r>
              <a:rPr lang="en-US" i="1" dirty="0"/>
              <a:t>bulbourethral</a:t>
            </a:r>
            <a:r>
              <a:rPr lang="en-US" dirty="0"/>
              <a:t> </a:t>
            </a:r>
            <a:r>
              <a:rPr lang="en-US" i="1" dirty="0"/>
              <a:t>glands </a:t>
            </a:r>
            <a:r>
              <a:rPr lang="en-US" dirty="0"/>
              <a:t>(Cowper’s glands) located near the origin of the urethra.</a:t>
            </a:r>
          </a:p>
          <a:p>
            <a:endParaRPr lang="en-US" dirty="0"/>
          </a:p>
        </p:txBody>
      </p:sp>
    </p:spTree>
    <p:extLst>
      <p:ext uri="{BB962C8B-B14F-4D97-AF65-F5344CB8AC3E}">
        <p14:creationId xmlns:p14="http://schemas.microsoft.com/office/powerpoint/2010/main" val="15797450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20000"/>
          </a:bodyPr>
          <a:lstStyle/>
          <a:p>
            <a:pPr marL="0" indent="0" algn="just">
              <a:buNone/>
            </a:pPr>
            <a:r>
              <a:rPr lang="en-US" b="1" dirty="0"/>
              <a:t>Male Sexual Act </a:t>
            </a:r>
            <a:endParaRPr lang="en-US" dirty="0"/>
          </a:p>
          <a:p>
            <a:pPr marL="0" indent="0" algn="just">
              <a:buNone/>
            </a:pPr>
            <a:r>
              <a:rPr lang="en-US" b="1" dirty="0"/>
              <a:t>Neuronal Stimulus for Performance of the Male Sexual Act </a:t>
            </a:r>
            <a:r>
              <a:rPr lang="en-US" dirty="0"/>
              <a:t>The most important source of sensory nerve signals</a:t>
            </a:r>
            <a:r>
              <a:rPr lang="en-US" b="1" dirty="0"/>
              <a:t> </a:t>
            </a:r>
            <a:r>
              <a:rPr lang="en-US" dirty="0"/>
              <a:t>for initiating the male sexual act is the </a:t>
            </a:r>
            <a:r>
              <a:rPr lang="en-US" i="1" dirty="0"/>
              <a:t>glans penis</a:t>
            </a:r>
            <a:r>
              <a:rPr lang="en-US" dirty="0"/>
              <a:t>.</a:t>
            </a:r>
            <a:r>
              <a:rPr lang="en-US" b="1" dirty="0"/>
              <a:t> </a:t>
            </a:r>
            <a:r>
              <a:rPr lang="en-US" dirty="0"/>
              <a:t>The glans contains an especially sensitive sensory </a:t>
            </a:r>
            <a:r>
              <a:rPr lang="en-US" dirty="0" err="1"/>
              <a:t>endorgan</a:t>
            </a:r>
            <a:r>
              <a:rPr lang="en-US" b="1" dirty="0"/>
              <a:t> </a:t>
            </a:r>
            <a:r>
              <a:rPr lang="en-US" dirty="0"/>
              <a:t>system that transmits into the central nervous</a:t>
            </a:r>
            <a:r>
              <a:rPr lang="en-US" b="1" dirty="0"/>
              <a:t> </a:t>
            </a:r>
            <a:r>
              <a:rPr lang="en-US" dirty="0"/>
              <a:t>system that special modality of sensation called </a:t>
            </a:r>
            <a:r>
              <a:rPr lang="en-US" i="1" dirty="0"/>
              <a:t>sexual</a:t>
            </a:r>
            <a:r>
              <a:rPr lang="en-US" b="1" dirty="0"/>
              <a:t> </a:t>
            </a:r>
            <a:r>
              <a:rPr lang="en-US" i="1" dirty="0" err="1"/>
              <a:t>sensation</a:t>
            </a:r>
            <a:r>
              <a:rPr lang="en-US" dirty="0" err="1"/>
              <a:t>.The</a:t>
            </a:r>
            <a:r>
              <a:rPr lang="en-US" dirty="0"/>
              <a:t> slippery massaging action of intercourse</a:t>
            </a:r>
            <a:r>
              <a:rPr lang="en-US" b="1" dirty="0"/>
              <a:t> </a:t>
            </a:r>
            <a:r>
              <a:rPr lang="en-US" dirty="0"/>
              <a:t>on the glans stimulates the sensory end-organs, and the</a:t>
            </a:r>
            <a:r>
              <a:rPr lang="en-US" b="1" dirty="0"/>
              <a:t> </a:t>
            </a:r>
            <a:r>
              <a:rPr lang="en-US" dirty="0"/>
              <a:t>sexual signals in turn pass through the </a:t>
            </a:r>
            <a:r>
              <a:rPr lang="en-US" dirty="0" err="1"/>
              <a:t>pudendal</a:t>
            </a:r>
            <a:r>
              <a:rPr lang="en-US" dirty="0"/>
              <a:t> nerve,</a:t>
            </a:r>
            <a:r>
              <a:rPr lang="en-US" b="1" dirty="0"/>
              <a:t> </a:t>
            </a:r>
            <a:r>
              <a:rPr lang="en-US" dirty="0"/>
              <a:t>then through the sacral plexus into the sacral portion</a:t>
            </a:r>
            <a:r>
              <a:rPr lang="en-US" b="1" dirty="0"/>
              <a:t> </a:t>
            </a:r>
            <a:r>
              <a:rPr lang="en-US" dirty="0"/>
              <a:t>of the spinal cord, and finally up the cord to undefined</a:t>
            </a:r>
            <a:r>
              <a:rPr lang="en-US" b="1" dirty="0"/>
              <a:t> </a:t>
            </a:r>
            <a:r>
              <a:rPr lang="en-US" dirty="0"/>
              <a:t>areas of the brain.</a:t>
            </a:r>
            <a:r>
              <a:rPr lang="en-US" b="1" dirty="0"/>
              <a:t> </a:t>
            </a:r>
            <a:endParaRPr lang="en-US" b="1" dirty="0" smtClean="0"/>
          </a:p>
          <a:p>
            <a:pPr marL="0" indent="0" algn="just">
              <a:buNone/>
            </a:pPr>
            <a:endParaRPr lang="en-US" dirty="0"/>
          </a:p>
          <a:p>
            <a:pPr marL="0" indent="0" algn="just">
              <a:buNone/>
            </a:pPr>
            <a:r>
              <a:rPr lang="en-US" dirty="0"/>
              <a:t>Impulses may also enter the spinal cord from</a:t>
            </a:r>
            <a:r>
              <a:rPr lang="en-US" b="1" dirty="0"/>
              <a:t> </a:t>
            </a:r>
            <a:r>
              <a:rPr lang="en-US" dirty="0"/>
              <a:t>areas adjacent to the penis to aid in stimulating the</a:t>
            </a:r>
            <a:r>
              <a:rPr lang="en-US" b="1" dirty="0"/>
              <a:t> </a:t>
            </a:r>
            <a:r>
              <a:rPr lang="en-US" dirty="0"/>
              <a:t>sexual act. For instance, stimulation of the anal epithelium,</a:t>
            </a:r>
            <a:r>
              <a:rPr lang="en-US" b="1" dirty="0"/>
              <a:t> </a:t>
            </a:r>
            <a:r>
              <a:rPr lang="en-US" dirty="0"/>
              <a:t>the scrotum, and </a:t>
            </a:r>
            <a:r>
              <a:rPr lang="en-US" dirty="0" err="1"/>
              <a:t>perineal</a:t>
            </a:r>
            <a:r>
              <a:rPr lang="en-US" dirty="0"/>
              <a:t> structures in general</a:t>
            </a:r>
            <a:r>
              <a:rPr lang="en-US" b="1" dirty="0"/>
              <a:t> </a:t>
            </a:r>
            <a:r>
              <a:rPr lang="en-US" dirty="0"/>
              <a:t>can send signals into the cord that add to the sexual</a:t>
            </a:r>
            <a:r>
              <a:rPr lang="en-US" b="1" dirty="0"/>
              <a:t> </a:t>
            </a:r>
            <a:r>
              <a:rPr lang="en-US" dirty="0"/>
              <a:t>sensation. Sexual sensations can even originate in</a:t>
            </a:r>
            <a:r>
              <a:rPr lang="en-US" b="1" dirty="0"/>
              <a:t> </a:t>
            </a:r>
            <a:r>
              <a:rPr lang="en-US" dirty="0"/>
              <a:t>internal structures, such as in areas of the urethra,</a:t>
            </a:r>
            <a:r>
              <a:rPr lang="en-US" b="1" dirty="0"/>
              <a:t> </a:t>
            </a:r>
            <a:r>
              <a:rPr lang="en-US" dirty="0"/>
              <a:t>bladder, prostate, seminal vesicles, testes, and vas</a:t>
            </a:r>
            <a:r>
              <a:rPr lang="en-US" b="1" dirty="0"/>
              <a:t> </a:t>
            </a:r>
            <a:r>
              <a:rPr lang="en-US" dirty="0"/>
              <a:t>deferens. Indeed, one of the causes of “sexual drive”</a:t>
            </a:r>
            <a:r>
              <a:rPr lang="en-US" b="1" dirty="0"/>
              <a:t> </a:t>
            </a:r>
            <a:r>
              <a:rPr lang="en-US" dirty="0"/>
              <a:t>is filling of the sexual organs with secretions. Mild</a:t>
            </a:r>
            <a:r>
              <a:rPr lang="en-US" b="1" dirty="0"/>
              <a:t> </a:t>
            </a:r>
            <a:r>
              <a:rPr lang="en-US" dirty="0"/>
              <a:t>infection and inflammation of these sexual organs</a:t>
            </a:r>
            <a:r>
              <a:rPr lang="en-US" b="1" dirty="0"/>
              <a:t> </a:t>
            </a:r>
            <a:r>
              <a:rPr lang="en-US" dirty="0"/>
              <a:t>sometimes cause almost continual sexual desire,</a:t>
            </a:r>
            <a:r>
              <a:rPr lang="en-US" b="1" dirty="0"/>
              <a:t> </a:t>
            </a:r>
            <a:r>
              <a:rPr lang="en-US" dirty="0"/>
              <a:t>and some “aphrodisiac” drugs, such as </a:t>
            </a:r>
            <a:r>
              <a:rPr lang="en-US" dirty="0" err="1"/>
              <a:t>cantharidin</a:t>
            </a:r>
            <a:r>
              <a:rPr lang="en-US" dirty="0"/>
              <a:t>,</a:t>
            </a:r>
            <a:r>
              <a:rPr lang="en-US" b="1" dirty="0"/>
              <a:t> </a:t>
            </a:r>
            <a:r>
              <a:rPr lang="en-US" dirty="0"/>
              <a:t>increase sexual desire by irritating the bladder and</a:t>
            </a:r>
            <a:r>
              <a:rPr lang="en-US" b="1" dirty="0"/>
              <a:t> </a:t>
            </a:r>
            <a:r>
              <a:rPr lang="en-US" dirty="0"/>
              <a:t>urethral mucosa, inducing inflammation and vascular</a:t>
            </a:r>
            <a:r>
              <a:rPr lang="en-US" b="1" dirty="0"/>
              <a:t> </a:t>
            </a:r>
            <a:r>
              <a:rPr lang="en-US" dirty="0"/>
              <a:t>congestion.</a:t>
            </a:r>
          </a:p>
          <a:p>
            <a:endParaRPr lang="en-US" dirty="0"/>
          </a:p>
        </p:txBody>
      </p:sp>
    </p:spTree>
    <p:extLst>
      <p:ext uri="{BB962C8B-B14F-4D97-AF65-F5344CB8AC3E}">
        <p14:creationId xmlns:p14="http://schemas.microsoft.com/office/powerpoint/2010/main" val="11004737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62500" lnSpcReduction="20000"/>
          </a:bodyPr>
          <a:lstStyle/>
          <a:p>
            <a:pPr marL="0" indent="0" algn="just">
              <a:buNone/>
            </a:pPr>
            <a:r>
              <a:rPr lang="en-US" b="1" dirty="0"/>
              <a:t>Psychic Element of Male Sexual Stimulation. </a:t>
            </a:r>
            <a:r>
              <a:rPr lang="en-US" dirty="0"/>
              <a:t>Appropriate psychic stimuli can greatly enhance the ability of a person to perform the sexual act. Simply thinking sexual thoughts or even dreaming that the act of intercourse is being performed can initiate the male act, culminating in ejaculation. Indeed, </a:t>
            </a:r>
            <a:r>
              <a:rPr lang="en-US" i="1" dirty="0"/>
              <a:t>nocturnal emissions</a:t>
            </a:r>
            <a:r>
              <a:rPr lang="en-US" dirty="0"/>
              <a:t> during dreams occur in many males during some stages of sexual life, especially during the teens</a:t>
            </a:r>
            <a:r>
              <a:rPr lang="en-US" dirty="0" smtClean="0"/>
              <a:t>.</a:t>
            </a:r>
          </a:p>
          <a:p>
            <a:pPr marL="0" indent="0" algn="just">
              <a:buNone/>
            </a:pPr>
            <a:endParaRPr lang="en-US" dirty="0"/>
          </a:p>
          <a:p>
            <a:pPr marL="0" indent="0" algn="just">
              <a:buNone/>
            </a:pPr>
            <a:r>
              <a:rPr lang="en-US" b="1" dirty="0"/>
              <a:t>Integration of the Male Sexual Act in the Spinal Cord.</a:t>
            </a:r>
            <a:endParaRPr lang="en-US" dirty="0"/>
          </a:p>
          <a:p>
            <a:pPr marL="0" indent="0" algn="just">
              <a:buNone/>
            </a:pPr>
            <a:r>
              <a:rPr lang="en-US" dirty="0"/>
              <a:t>Although psychic factors usually play an important part in the male sexual act and can initiate or inhibit it, brain function is probably not necessary for its performance because appropriate genital stimulation can cause ejaculation in some animals and occasionally in humans after their spinal cords have been cut above the lumbar region. The male sexual act results from inherent reflex mechanisms integrated in the sacral and lumbar spinal cord, and these mechanisms can be initiated by either psychic stimulation from the brain or actual sexual stimulation from the sex organs, but usually it is a combination of both</a:t>
            </a:r>
            <a:r>
              <a:rPr lang="en-US" dirty="0" smtClean="0"/>
              <a:t>.</a:t>
            </a:r>
          </a:p>
          <a:p>
            <a:pPr marL="0" indent="0" algn="just">
              <a:buNone/>
            </a:pPr>
            <a:endParaRPr lang="en-US" dirty="0"/>
          </a:p>
          <a:p>
            <a:pPr marL="0" indent="0" algn="just">
              <a:buNone/>
            </a:pPr>
            <a:r>
              <a:rPr lang="en-US" b="1" dirty="0" smtClean="0"/>
              <a:t>Stages of the Male Sexual Act Penile Erection—Role of the Parasympathetic Nerves. </a:t>
            </a:r>
            <a:r>
              <a:rPr lang="en-US" dirty="0" smtClean="0"/>
              <a:t>Penile</a:t>
            </a:r>
            <a:r>
              <a:rPr lang="en-US" b="1" dirty="0" smtClean="0"/>
              <a:t> </a:t>
            </a:r>
            <a:r>
              <a:rPr lang="en-US" dirty="0" smtClean="0"/>
              <a:t>erection is the first effect of male sexual stimulation,</a:t>
            </a:r>
            <a:r>
              <a:rPr lang="en-US" b="1" dirty="0" smtClean="0"/>
              <a:t> </a:t>
            </a:r>
            <a:r>
              <a:rPr lang="en-US" dirty="0" smtClean="0"/>
              <a:t>and the degree of erection is proportional to the</a:t>
            </a:r>
            <a:r>
              <a:rPr lang="en-US" b="1" dirty="0" smtClean="0"/>
              <a:t> </a:t>
            </a:r>
            <a:r>
              <a:rPr lang="en-US" dirty="0" smtClean="0"/>
              <a:t>degree of stimulation, whether psychic or physical.</a:t>
            </a:r>
            <a:r>
              <a:rPr lang="en-US" b="1" dirty="0" smtClean="0"/>
              <a:t> </a:t>
            </a:r>
            <a:r>
              <a:rPr lang="en-US" dirty="0" smtClean="0"/>
              <a:t>Erection is caused by parasympathetic impulses that</a:t>
            </a:r>
            <a:r>
              <a:rPr lang="en-US" b="1" dirty="0" smtClean="0"/>
              <a:t> </a:t>
            </a:r>
            <a:r>
              <a:rPr lang="en-US" dirty="0" smtClean="0"/>
              <a:t>pass from the sacral portion of the spinal cord through</a:t>
            </a:r>
            <a:r>
              <a:rPr lang="en-US" b="1" dirty="0" smtClean="0"/>
              <a:t> </a:t>
            </a:r>
            <a:r>
              <a:rPr lang="en-US" dirty="0" smtClean="0"/>
              <a:t>the pelvic nerves to the penis. These parasympathetic</a:t>
            </a:r>
            <a:r>
              <a:rPr lang="en-US" b="1" dirty="0" smtClean="0"/>
              <a:t> </a:t>
            </a:r>
            <a:r>
              <a:rPr lang="en-US" dirty="0" smtClean="0"/>
              <a:t>nerve fibers, in contrast to most other parasympathetic</a:t>
            </a:r>
            <a:r>
              <a:rPr lang="en-US" b="1" dirty="0" smtClean="0"/>
              <a:t> </a:t>
            </a:r>
            <a:r>
              <a:rPr lang="en-US" dirty="0" smtClean="0"/>
              <a:t>fibers, are believed to release </a:t>
            </a:r>
            <a:r>
              <a:rPr lang="en-US" i="1" dirty="0" smtClean="0"/>
              <a:t>nitric oxide </a:t>
            </a:r>
            <a:r>
              <a:rPr lang="en-US" dirty="0" smtClean="0"/>
              <a:t>and/or</a:t>
            </a:r>
            <a:r>
              <a:rPr lang="en-US" b="1" dirty="0" smtClean="0"/>
              <a:t> </a:t>
            </a:r>
            <a:r>
              <a:rPr lang="en-US" dirty="0" smtClean="0"/>
              <a:t>vasoactive intestinal peptide in addition to acetylcholine.</a:t>
            </a:r>
            <a:r>
              <a:rPr lang="en-US" b="1" dirty="0" smtClean="0"/>
              <a:t> </a:t>
            </a:r>
            <a:r>
              <a:rPr lang="en-US" dirty="0" smtClean="0"/>
              <a:t>The nitric oxide especially relaxes the arteries</a:t>
            </a:r>
            <a:r>
              <a:rPr lang="en-US" b="1" dirty="0" smtClean="0"/>
              <a:t> </a:t>
            </a:r>
            <a:r>
              <a:rPr lang="en-US" dirty="0" smtClean="0"/>
              <a:t>of the penis, as well as relaxes the trabecular meshwork</a:t>
            </a:r>
            <a:r>
              <a:rPr lang="en-US" b="1" dirty="0" smtClean="0"/>
              <a:t> </a:t>
            </a:r>
            <a:r>
              <a:rPr lang="en-US" dirty="0" smtClean="0"/>
              <a:t>of smooth muscle fibers in the </a:t>
            </a:r>
            <a:r>
              <a:rPr lang="en-US" i="1" dirty="0" smtClean="0"/>
              <a:t>erectile tissue </a:t>
            </a:r>
            <a:r>
              <a:rPr lang="en-US" dirty="0" smtClean="0"/>
              <a:t>of</a:t>
            </a:r>
            <a:r>
              <a:rPr lang="en-US" b="1" dirty="0" smtClean="0"/>
              <a:t> </a:t>
            </a:r>
            <a:r>
              <a:rPr lang="en-US" dirty="0" smtClean="0"/>
              <a:t>the </a:t>
            </a:r>
            <a:r>
              <a:rPr lang="en-US" i="1" dirty="0" smtClean="0"/>
              <a:t>corpora </a:t>
            </a:r>
            <a:r>
              <a:rPr lang="en-US" i="1" dirty="0" err="1" smtClean="0"/>
              <a:t>cavernosa</a:t>
            </a:r>
            <a:r>
              <a:rPr lang="en-US" i="1" dirty="0" smtClean="0"/>
              <a:t> </a:t>
            </a:r>
            <a:r>
              <a:rPr lang="en-US" dirty="0" smtClean="0"/>
              <a:t>and </a:t>
            </a:r>
            <a:r>
              <a:rPr lang="en-US" i="1" dirty="0" smtClean="0"/>
              <a:t>corpus </a:t>
            </a:r>
            <a:r>
              <a:rPr lang="en-US" i="1" dirty="0" err="1" smtClean="0"/>
              <a:t>spongiosum</a:t>
            </a:r>
            <a:r>
              <a:rPr lang="en-US" i="1" dirty="0" smtClean="0"/>
              <a:t> </a:t>
            </a:r>
            <a:r>
              <a:rPr lang="en-US" dirty="0" smtClean="0"/>
              <a:t>in the</a:t>
            </a:r>
            <a:r>
              <a:rPr lang="en-US" b="1" dirty="0" smtClean="0"/>
              <a:t> </a:t>
            </a:r>
            <a:r>
              <a:rPr lang="en-US" dirty="0" smtClean="0"/>
              <a:t>shaft of the penis, shown in Figure 80–6.</a:t>
            </a:r>
            <a:r>
              <a:rPr lang="en-US" b="1" dirty="0" smtClean="0"/>
              <a:t> </a:t>
            </a:r>
            <a:endParaRPr lang="en-US" dirty="0" smtClean="0"/>
          </a:p>
          <a:p>
            <a:pPr marL="0" indent="0">
              <a:buNone/>
            </a:pPr>
            <a:r>
              <a:rPr lang="en-US" dirty="0" smtClean="0"/>
              <a:t>This erectile tissue consists of large cavernous sinusoids,</a:t>
            </a:r>
            <a:r>
              <a:rPr lang="en-US" b="1" dirty="0" smtClean="0"/>
              <a:t> </a:t>
            </a:r>
            <a:r>
              <a:rPr lang="en-US" dirty="0" smtClean="0"/>
              <a:t>which are normally relatively empty of blood</a:t>
            </a:r>
            <a:r>
              <a:rPr lang="en-US" b="1" dirty="0" smtClean="0"/>
              <a:t> </a:t>
            </a:r>
            <a:r>
              <a:rPr lang="en-US" dirty="0" smtClean="0"/>
              <a:t>but become dilated tremendously when arterial</a:t>
            </a:r>
            <a:r>
              <a:rPr lang="en-US" b="1" dirty="0" smtClean="0"/>
              <a:t> </a:t>
            </a:r>
            <a:r>
              <a:rPr lang="en-US" dirty="0" smtClean="0"/>
              <a:t>blood flows rapidly into them under pressure while the</a:t>
            </a:r>
            <a:r>
              <a:rPr lang="en-US" b="1" dirty="0" smtClean="0"/>
              <a:t> </a:t>
            </a:r>
            <a:r>
              <a:rPr lang="en-US" dirty="0" smtClean="0"/>
              <a:t>venous outflow is partially occluded. Also, the erectile</a:t>
            </a:r>
            <a:r>
              <a:rPr lang="en-US" b="1" dirty="0" smtClean="0"/>
              <a:t> </a:t>
            </a:r>
            <a:r>
              <a:rPr lang="en-US" dirty="0" smtClean="0"/>
              <a:t>bodies, especially the two corpora </a:t>
            </a:r>
            <a:r>
              <a:rPr lang="en-US" dirty="0" err="1" smtClean="0"/>
              <a:t>cavernosa</a:t>
            </a:r>
            <a:r>
              <a:rPr lang="en-US" dirty="0" smtClean="0"/>
              <a:t>, are</a:t>
            </a:r>
            <a:r>
              <a:rPr lang="en-US" b="1" dirty="0" smtClean="0"/>
              <a:t> </a:t>
            </a:r>
            <a:r>
              <a:rPr lang="en-US" dirty="0" smtClean="0"/>
              <a:t>surrounded by strong fibrous coats; therefore, high</a:t>
            </a:r>
            <a:r>
              <a:rPr lang="en-US" b="1" dirty="0" smtClean="0"/>
              <a:t> </a:t>
            </a:r>
            <a:r>
              <a:rPr lang="en-US" dirty="0" smtClean="0"/>
              <a:t>pressure within the sinusoids causes ballooning of the</a:t>
            </a:r>
            <a:r>
              <a:rPr lang="en-US" b="1" dirty="0" smtClean="0"/>
              <a:t> </a:t>
            </a:r>
            <a:r>
              <a:rPr lang="en-US" dirty="0" smtClean="0"/>
              <a:t>erectile tissue to such an extent that the penis becomes</a:t>
            </a:r>
            <a:r>
              <a:rPr lang="en-US" b="1" dirty="0" smtClean="0"/>
              <a:t> </a:t>
            </a:r>
            <a:r>
              <a:rPr lang="en-US" dirty="0" smtClean="0"/>
              <a:t>hard and elongated. This is the phenomenon of</a:t>
            </a:r>
            <a:r>
              <a:rPr lang="en-US" b="1" dirty="0" smtClean="0"/>
              <a:t> </a:t>
            </a:r>
            <a:r>
              <a:rPr lang="en-US" i="1" dirty="0" smtClean="0"/>
              <a:t>erection</a:t>
            </a:r>
            <a:r>
              <a:rPr lang="en-US" dirty="0" smtClean="0"/>
              <a:t>.</a:t>
            </a:r>
          </a:p>
          <a:p>
            <a:pPr marL="0" indent="0">
              <a:buNone/>
            </a:pPr>
            <a:endParaRPr lang="en-US" dirty="0"/>
          </a:p>
        </p:txBody>
      </p:sp>
    </p:spTree>
    <p:extLst>
      <p:ext uri="{BB962C8B-B14F-4D97-AF65-F5344CB8AC3E}">
        <p14:creationId xmlns:p14="http://schemas.microsoft.com/office/powerpoint/2010/main" val="11004737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10000"/>
          </a:bodyPr>
          <a:lstStyle/>
          <a:p>
            <a:pPr algn="just"/>
            <a:r>
              <a:rPr lang="en-US" b="1" dirty="0"/>
              <a:t>Stages of the Male Sexual Act Penile Erection—Role of the Parasympathetic Nerves. </a:t>
            </a:r>
            <a:r>
              <a:rPr lang="en-US" dirty="0"/>
              <a:t>Penile</a:t>
            </a:r>
            <a:r>
              <a:rPr lang="en-US" b="1" dirty="0"/>
              <a:t> </a:t>
            </a:r>
            <a:r>
              <a:rPr lang="en-US" dirty="0"/>
              <a:t>erection is the first effect of male sexual stimulation,</a:t>
            </a:r>
            <a:r>
              <a:rPr lang="en-US" b="1" dirty="0"/>
              <a:t> </a:t>
            </a:r>
            <a:r>
              <a:rPr lang="en-US" dirty="0"/>
              <a:t>and the degree of erection is proportional to the</a:t>
            </a:r>
            <a:r>
              <a:rPr lang="en-US" b="1" dirty="0"/>
              <a:t> </a:t>
            </a:r>
            <a:r>
              <a:rPr lang="en-US" dirty="0"/>
              <a:t>degree of stimulation, whether psychic or physical.</a:t>
            </a:r>
            <a:r>
              <a:rPr lang="en-US" b="1" dirty="0"/>
              <a:t> </a:t>
            </a:r>
            <a:r>
              <a:rPr lang="en-US" dirty="0"/>
              <a:t>Erection is caused by parasympathetic impulses that</a:t>
            </a:r>
            <a:r>
              <a:rPr lang="en-US" b="1" dirty="0"/>
              <a:t> </a:t>
            </a:r>
            <a:r>
              <a:rPr lang="en-US" dirty="0"/>
              <a:t>pass from the sacral portion of the spinal cord through</a:t>
            </a:r>
            <a:r>
              <a:rPr lang="en-US" b="1" dirty="0"/>
              <a:t> </a:t>
            </a:r>
            <a:r>
              <a:rPr lang="en-US" dirty="0"/>
              <a:t>the pelvic nerves to the penis. These parasympathetic</a:t>
            </a:r>
            <a:r>
              <a:rPr lang="en-US" b="1" dirty="0"/>
              <a:t> </a:t>
            </a:r>
            <a:r>
              <a:rPr lang="en-US" dirty="0"/>
              <a:t>nerve fibers, in contrast to most other parasympathetic</a:t>
            </a:r>
            <a:r>
              <a:rPr lang="en-US" b="1" dirty="0"/>
              <a:t> </a:t>
            </a:r>
            <a:r>
              <a:rPr lang="en-US" dirty="0"/>
              <a:t>fibers, are believed to release </a:t>
            </a:r>
            <a:r>
              <a:rPr lang="en-US" i="1" dirty="0"/>
              <a:t>nitric oxide </a:t>
            </a:r>
            <a:r>
              <a:rPr lang="en-US" dirty="0"/>
              <a:t>and/or</a:t>
            </a:r>
            <a:r>
              <a:rPr lang="en-US" b="1" dirty="0"/>
              <a:t> </a:t>
            </a:r>
            <a:r>
              <a:rPr lang="en-US" dirty="0"/>
              <a:t>vasoactive intestinal peptide in addition to acetylcholine.</a:t>
            </a:r>
            <a:r>
              <a:rPr lang="en-US" b="1" dirty="0"/>
              <a:t> </a:t>
            </a:r>
            <a:r>
              <a:rPr lang="en-US" dirty="0"/>
              <a:t>The nitric oxide especially relaxes the arteries</a:t>
            </a:r>
            <a:r>
              <a:rPr lang="en-US" b="1" dirty="0"/>
              <a:t> </a:t>
            </a:r>
            <a:r>
              <a:rPr lang="en-US" dirty="0"/>
              <a:t>of the penis, as well as relaxes the trabecular meshwork</a:t>
            </a:r>
            <a:r>
              <a:rPr lang="en-US" b="1" dirty="0"/>
              <a:t> </a:t>
            </a:r>
            <a:r>
              <a:rPr lang="en-US" dirty="0"/>
              <a:t>of smooth muscle fibers in the </a:t>
            </a:r>
            <a:r>
              <a:rPr lang="en-US" i="1" dirty="0"/>
              <a:t>erectile tissue </a:t>
            </a:r>
            <a:r>
              <a:rPr lang="en-US" dirty="0"/>
              <a:t>of</a:t>
            </a:r>
            <a:r>
              <a:rPr lang="en-US" b="1" dirty="0"/>
              <a:t> </a:t>
            </a:r>
            <a:r>
              <a:rPr lang="en-US" dirty="0"/>
              <a:t>the </a:t>
            </a:r>
            <a:r>
              <a:rPr lang="en-US" i="1" dirty="0"/>
              <a:t>corpora </a:t>
            </a:r>
            <a:r>
              <a:rPr lang="en-US" i="1" dirty="0" err="1"/>
              <a:t>cavernosa</a:t>
            </a:r>
            <a:r>
              <a:rPr lang="en-US" i="1" dirty="0"/>
              <a:t> </a:t>
            </a:r>
            <a:r>
              <a:rPr lang="en-US" dirty="0"/>
              <a:t>and </a:t>
            </a:r>
            <a:r>
              <a:rPr lang="en-US" i="1" dirty="0"/>
              <a:t>corpus </a:t>
            </a:r>
            <a:r>
              <a:rPr lang="en-US" i="1" dirty="0" err="1"/>
              <a:t>spongiosum</a:t>
            </a:r>
            <a:r>
              <a:rPr lang="en-US" i="1" dirty="0"/>
              <a:t> </a:t>
            </a:r>
            <a:r>
              <a:rPr lang="en-US" dirty="0"/>
              <a:t>in the</a:t>
            </a:r>
            <a:r>
              <a:rPr lang="en-US" b="1" dirty="0"/>
              <a:t> </a:t>
            </a:r>
            <a:r>
              <a:rPr lang="en-US" dirty="0"/>
              <a:t>shaft of the penis, shown in Figure 80–6.</a:t>
            </a:r>
            <a:r>
              <a:rPr lang="en-US" b="1" dirty="0"/>
              <a:t> </a:t>
            </a:r>
            <a:endParaRPr lang="en-US" dirty="0"/>
          </a:p>
          <a:p>
            <a:pPr algn="just"/>
            <a:r>
              <a:rPr lang="en-US" dirty="0"/>
              <a:t>This erectile tissue consists of large cavernous sinusoids,</a:t>
            </a:r>
            <a:r>
              <a:rPr lang="en-US" b="1" dirty="0"/>
              <a:t> </a:t>
            </a:r>
            <a:r>
              <a:rPr lang="en-US" dirty="0"/>
              <a:t>which are normally relatively empty of blood</a:t>
            </a:r>
            <a:r>
              <a:rPr lang="en-US" b="1" dirty="0"/>
              <a:t> </a:t>
            </a:r>
            <a:r>
              <a:rPr lang="en-US" dirty="0"/>
              <a:t>but become dilated tremendously when arterial</a:t>
            </a:r>
            <a:r>
              <a:rPr lang="en-US" b="1" dirty="0"/>
              <a:t> </a:t>
            </a:r>
            <a:r>
              <a:rPr lang="en-US" dirty="0"/>
              <a:t>blood flows rapidly into them under pressure while the</a:t>
            </a:r>
            <a:r>
              <a:rPr lang="en-US" b="1" dirty="0"/>
              <a:t> </a:t>
            </a:r>
            <a:r>
              <a:rPr lang="en-US" dirty="0"/>
              <a:t>venous outflow is partially occluded. Also, the erectile</a:t>
            </a:r>
            <a:r>
              <a:rPr lang="en-US" b="1" dirty="0"/>
              <a:t> </a:t>
            </a:r>
            <a:r>
              <a:rPr lang="en-US" dirty="0"/>
              <a:t>bodies, especially the two corpora </a:t>
            </a:r>
            <a:r>
              <a:rPr lang="en-US" dirty="0" err="1"/>
              <a:t>cavernosa</a:t>
            </a:r>
            <a:r>
              <a:rPr lang="en-US" dirty="0"/>
              <a:t>, are</a:t>
            </a:r>
            <a:r>
              <a:rPr lang="en-US" b="1" dirty="0"/>
              <a:t> </a:t>
            </a:r>
            <a:r>
              <a:rPr lang="en-US" dirty="0"/>
              <a:t>surrounded by strong fibrous coats; therefore, high</a:t>
            </a:r>
            <a:r>
              <a:rPr lang="en-US" b="1" dirty="0"/>
              <a:t> </a:t>
            </a:r>
            <a:r>
              <a:rPr lang="en-US" dirty="0"/>
              <a:t>pressure within the sinusoids causes ballooning of the</a:t>
            </a:r>
            <a:r>
              <a:rPr lang="en-US" b="1" dirty="0"/>
              <a:t> </a:t>
            </a:r>
            <a:r>
              <a:rPr lang="en-US" dirty="0"/>
              <a:t>erectile tissue to such an extent that the penis becomes</a:t>
            </a:r>
            <a:r>
              <a:rPr lang="en-US" b="1" dirty="0"/>
              <a:t> </a:t>
            </a:r>
            <a:r>
              <a:rPr lang="en-US" dirty="0"/>
              <a:t>hard and elongated. This is the phenomenon of</a:t>
            </a:r>
            <a:r>
              <a:rPr lang="en-US" b="1" dirty="0"/>
              <a:t> </a:t>
            </a:r>
            <a:r>
              <a:rPr lang="en-US" i="1" dirty="0"/>
              <a:t>erection</a:t>
            </a:r>
            <a:r>
              <a:rPr lang="en-US" dirty="0"/>
              <a:t>.</a:t>
            </a:r>
          </a:p>
          <a:p>
            <a:endParaRPr lang="en-US" dirty="0"/>
          </a:p>
        </p:txBody>
      </p:sp>
    </p:spTree>
    <p:extLst>
      <p:ext uri="{BB962C8B-B14F-4D97-AF65-F5344CB8AC3E}">
        <p14:creationId xmlns:p14="http://schemas.microsoft.com/office/powerpoint/2010/main" val="11004737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srcRect/>
          <a:stretch>
            <a:fillRect/>
          </a:stretch>
        </p:blipFill>
        <p:spPr bwMode="auto">
          <a:xfrm>
            <a:off x="2867025" y="2457450"/>
            <a:ext cx="3409950" cy="1943100"/>
          </a:xfrm>
          <a:prstGeom prst="rect">
            <a:avLst/>
          </a:prstGeom>
          <a:noFill/>
          <a:ln w="9525">
            <a:noFill/>
            <a:miter lim="800000"/>
            <a:headEnd/>
            <a:tailEnd/>
          </a:ln>
        </p:spPr>
      </p:pic>
    </p:spTree>
    <p:extLst>
      <p:ext uri="{BB962C8B-B14F-4D97-AF65-F5344CB8AC3E}">
        <p14:creationId xmlns:p14="http://schemas.microsoft.com/office/powerpoint/2010/main" val="38042513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62500" lnSpcReduction="20000"/>
          </a:bodyPr>
          <a:lstStyle/>
          <a:p>
            <a:pPr marL="0" indent="0" algn="just">
              <a:buNone/>
            </a:pPr>
            <a:r>
              <a:rPr lang="en-US" b="1" dirty="0"/>
              <a:t>Lubrication, a Parasympathetic Function. </a:t>
            </a:r>
            <a:r>
              <a:rPr lang="en-US" dirty="0"/>
              <a:t>During sexual stimulation, the parasympathetic impulses, in addition to promoting erection, cause the urethral glands and the bulbourethral glands to secrete </a:t>
            </a:r>
            <a:r>
              <a:rPr lang="en-US" dirty="0" err="1"/>
              <a:t>mucus.This</a:t>
            </a:r>
            <a:r>
              <a:rPr lang="en-US" dirty="0"/>
              <a:t> mucus flows through the urethra during intercourse to aid in the lubrication during coitus. However, most of the lubrication of coitus is provided by the female sexual organs rather than by the male. Without satisfactory lubrication, the male sexual act is seldom successful because </a:t>
            </a:r>
            <a:r>
              <a:rPr lang="en-US" dirty="0" err="1"/>
              <a:t>unlubricated</a:t>
            </a:r>
            <a:r>
              <a:rPr lang="en-US" dirty="0"/>
              <a:t> intercourse causes grating, painful sensations that inhibit rather than excite sexual sensations</a:t>
            </a:r>
            <a:r>
              <a:rPr lang="en-US" dirty="0" smtClean="0"/>
              <a:t>.</a:t>
            </a:r>
          </a:p>
          <a:p>
            <a:pPr marL="0" indent="0" algn="just">
              <a:buNone/>
            </a:pPr>
            <a:endParaRPr lang="en-US" dirty="0"/>
          </a:p>
          <a:p>
            <a:pPr marL="0" indent="0" algn="just">
              <a:buNone/>
            </a:pPr>
            <a:r>
              <a:rPr lang="en-US" b="1" dirty="0"/>
              <a:t>Emission and Ejaculation—Function of the Sympathetic Nerves. </a:t>
            </a:r>
            <a:r>
              <a:rPr lang="en-US" dirty="0"/>
              <a:t>Emission and ejaculation are the culmination</a:t>
            </a:r>
            <a:r>
              <a:rPr lang="en-US" b="1" dirty="0"/>
              <a:t> </a:t>
            </a:r>
            <a:r>
              <a:rPr lang="en-US" dirty="0"/>
              <a:t>of the male sexual act. When the sexual stimulus</a:t>
            </a:r>
            <a:r>
              <a:rPr lang="en-US" b="1" dirty="0"/>
              <a:t> </a:t>
            </a:r>
            <a:r>
              <a:rPr lang="en-US" dirty="0"/>
              <a:t>becomes extremely intense, the reflex centers of the</a:t>
            </a:r>
            <a:r>
              <a:rPr lang="en-US" b="1" dirty="0"/>
              <a:t> </a:t>
            </a:r>
            <a:r>
              <a:rPr lang="en-US" dirty="0"/>
              <a:t>spinal cord begin to emit </a:t>
            </a:r>
            <a:r>
              <a:rPr lang="en-US" i="1" dirty="0"/>
              <a:t>sympathetic impulses </a:t>
            </a:r>
            <a:r>
              <a:rPr lang="en-US" dirty="0"/>
              <a:t>that</a:t>
            </a:r>
            <a:r>
              <a:rPr lang="en-US" b="1" dirty="0"/>
              <a:t> </a:t>
            </a:r>
            <a:r>
              <a:rPr lang="en-US" dirty="0"/>
              <a:t>leave the cord at T-12 to L-2 and pass to the genital</a:t>
            </a:r>
            <a:r>
              <a:rPr lang="en-US" b="1" dirty="0"/>
              <a:t> </a:t>
            </a:r>
            <a:r>
              <a:rPr lang="en-US" dirty="0"/>
              <a:t>organs through the </a:t>
            </a:r>
            <a:r>
              <a:rPr lang="en-US" dirty="0" err="1"/>
              <a:t>hypogastric</a:t>
            </a:r>
            <a:r>
              <a:rPr lang="en-US" dirty="0"/>
              <a:t> and pelvic sympathetic</a:t>
            </a:r>
            <a:r>
              <a:rPr lang="en-US" b="1" dirty="0"/>
              <a:t> </a:t>
            </a:r>
            <a:r>
              <a:rPr lang="en-US" dirty="0"/>
              <a:t>nerve plexuses to initiate </a:t>
            </a:r>
            <a:r>
              <a:rPr lang="en-US" i="1" dirty="0"/>
              <a:t>emission</a:t>
            </a:r>
            <a:r>
              <a:rPr lang="en-US" dirty="0"/>
              <a:t>, the forerunner of</a:t>
            </a:r>
            <a:r>
              <a:rPr lang="en-US" b="1" dirty="0"/>
              <a:t> </a:t>
            </a:r>
            <a:r>
              <a:rPr lang="en-US" dirty="0"/>
              <a:t>ejaculation.</a:t>
            </a:r>
          </a:p>
          <a:p>
            <a:pPr marL="0" indent="0" algn="just">
              <a:buNone/>
            </a:pPr>
            <a:r>
              <a:rPr lang="en-US" b="1" dirty="0"/>
              <a:t> </a:t>
            </a:r>
            <a:r>
              <a:rPr lang="en-US" dirty="0"/>
              <a:t>Emission begins with contraction of the vas deferens</a:t>
            </a:r>
            <a:r>
              <a:rPr lang="en-US" b="1" dirty="0"/>
              <a:t> </a:t>
            </a:r>
            <a:r>
              <a:rPr lang="en-US" dirty="0"/>
              <a:t>and the ampulla to cause expulsion of sperm into</a:t>
            </a:r>
            <a:r>
              <a:rPr lang="en-US" b="1" dirty="0"/>
              <a:t> </a:t>
            </a:r>
            <a:r>
              <a:rPr lang="en-US" dirty="0"/>
              <a:t>the internal urethra. Then, contractions of the muscular</a:t>
            </a:r>
            <a:r>
              <a:rPr lang="en-US" b="1" dirty="0"/>
              <a:t> </a:t>
            </a:r>
            <a:r>
              <a:rPr lang="en-US" dirty="0"/>
              <a:t>coat of the prostate gland followed by contraction</a:t>
            </a:r>
            <a:r>
              <a:rPr lang="en-US" b="1" dirty="0"/>
              <a:t> </a:t>
            </a:r>
            <a:r>
              <a:rPr lang="en-US" dirty="0"/>
              <a:t>of the seminal vesicles expel prostatic and seminal</a:t>
            </a:r>
            <a:r>
              <a:rPr lang="en-US" b="1" dirty="0"/>
              <a:t> </a:t>
            </a:r>
            <a:r>
              <a:rPr lang="en-US" dirty="0"/>
              <a:t>fluid also into the urethra, forcing the sperm forward.</a:t>
            </a:r>
            <a:r>
              <a:rPr lang="en-US" b="1" dirty="0"/>
              <a:t> </a:t>
            </a:r>
            <a:r>
              <a:rPr lang="en-US" dirty="0"/>
              <a:t>All these fluids mix in the internal urethra with mucus</a:t>
            </a:r>
            <a:r>
              <a:rPr lang="en-US" b="1" dirty="0"/>
              <a:t> </a:t>
            </a:r>
            <a:r>
              <a:rPr lang="en-US" dirty="0"/>
              <a:t>already secreted by the bulbourethral glands to form</a:t>
            </a:r>
            <a:r>
              <a:rPr lang="en-US" b="1" dirty="0"/>
              <a:t> </a:t>
            </a:r>
            <a:r>
              <a:rPr lang="en-US" dirty="0"/>
              <a:t>the semen. The process to this point is </a:t>
            </a:r>
            <a:r>
              <a:rPr lang="en-US" i="1" dirty="0"/>
              <a:t>emission</a:t>
            </a:r>
            <a:r>
              <a:rPr lang="en-US" dirty="0"/>
              <a:t>.</a:t>
            </a:r>
            <a:r>
              <a:rPr lang="en-US" b="1" dirty="0"/>
              <a:t> </a:t>
            </a:r>
            <a:endParaRPr lang="en-US" dirty="0"/>
          </a:p>
          <a:p>
            <a:pPr marL="0" indent="0" algn="just">
              <a:buNone/>
            </a:pPr>
            <a:r>
              <a:rPr lang="en-US" dirty="0"/>
              <a:t>The filling of the internal urethra with semen</a:t>
            </a:r>
            <a:r>
              <a:rPr lang="en-US" b="1" dirty="0"/>
              <a:t> </a:t>
            </a:r>
            <a:r>
              <a:rPr lang="en-US" dirty="0"/>
              <a:t>elicits sensory signals that are transmitted through the</a:t>
            </a:r>
            <a:r>
              <a:rPr lang="en-US" b="1" dirty="0"/>
              <a:t> </a:t>
            </a:r>
            <a:r>
              <a:rPr lang="en-US" dirty="0" err="1"/>
              <a:t>pudendal</a:t>
            </a:r>
            <a:r>
              <a:rPr lang="en-US" dirty="0"/>
              <a:t> nerves to the sacral regions of the cord,</a:t>
            </a:r>
            <a:r>
              <a:rPr lang="en-US" b="1" dirty="0"/>
              <a:t> </a:t>
            </a:r>
            <a:r>
              <a:rPr lang="en-US" dirty="0"/>
              <a:t>giving the feeling of sudden fullness in the internal</a:t>
            </a:r>
            <a:r>
              <a:rPr lang="en-US" b="1" dirty="0"/>
              <a:t> </a:t>
            </a:r>
            <a:r>
              <a:rPr lang="en-US" dirty="0"/>
              <a:t>genital organs. Also, these sensory signals further</a:t>
            </a:r>
            <a:r>
              <a:rPr lang="en-US" b="1" dirty="0"/>
              <a:t> </a:t>
            </a:r>
            <a:r>
              <a:rPr lang="en-US" dirty="0"/>
              <a:t>excite rhythmical contraction of the internal genital</a:t>
            </a:r>
            <a:r>
              <a:rPr lang="en-US" b="1" dirty="0"/>
              <a:t> </a:t>
            </a:r>
            <a:r>
              <a:rPr lang="en-US" dirty="0"/>
              <a:t>organs and cause contraction of the </a:t>
            </a:r>
            <a:r>
              <a:rPr lang="en-US" dirty="0" err="1"/>
              <a:t>ischiocavernosus</a:t>
            </a:r>
            <a:r>
              <a:rPr lang="en-US" b="1" dirty="0"/>
              <a:t> </a:t>
            </a:r>
            <a:r>
              <a:rPr lang="en-US" dirty="0"/>
              <a:t>and </a:t>
            </a:r>
            <a:r>
              <a:rPr lang="en-US" dirty="0" err="1"/>
              <a:t>bulbocavernosus</a:t>
            </a:r>
            <a:r>
              <a:rPr lang="en-US" dirty="0"/>
              <a:t> muscles that compress the bases</a:t>
            </a:r>
            <a:r>
              <a:rPr lang="en-US" b="1" dirty="0"/>
              <a:t> </a:t>
            </a:r>
            <a:r>
              <a:rPr lang="en-US" dirty="0"/>
              <a:t>of the penile erectile tissue. These effects together</a:t>
            </a:r>
            <a:r>
              <a:rPr lang="en-US" b="1" dirty="0"/>
              <a:t> </a:t>
            </a:r>
            <a:r>
              <a:rPr lang="en-US" dirty="0"/>
              <a:t>cause rhythmical, wavelike increases in pressure in</a:t>
            </a:r>
            <a:r>
              <a:rPr lang="en-US" b="1" dirty="0"/>
              <a:t> </a:t>
            </a:r>
            <a:r>
              <a:rPr lang="en-US" dirty="0"/>
              <a:t>both the erectile tissue of the penis and the genital</a:t>
            </a:r>
            <a:r>
              <a:rPr lang="en-US" b="1" dirty="0"/>
              <a:t> </a:t>
            </a:r>
            <a:r>
              <a:rPr lang="en-US" dirty="0"/>
              <a:t>ducts and urethra, which “ejaculate” the semen from</a:t>
            </a:r>
            <a:r>
              <a:rPr lang="en-US" b="1" dirty="0"/>
              <a:t> </a:t>
            </a:r>
            <a:r>
              <a:rPr lang="en-US" dirty="0"/>
              <a:t>the urethra to the exterior. This final process is called</a:t>
            </a:r>
            <a:r>
              <a:rPr lang="en-US" b="1" dirty="0"/>
              <a:t> </a:t>
            </a:r>
            <a:r>
              <a:rPr lang="en-US" i="1" dirty="0"/>
              <a:t>ejaculation</a:t>
            </a:r>
            <a:r>
              <a:rPr lang="en-US" dirty="0"/>
              <a:t>. At the same time, rhythmical contractions</a:t>
            </a:r>
            <a:r>
              <a:rPr lang="en-US" b="1" dirty="0"/>
              <a:t> </a:t>
            </a:r>
            <a:r>
              <a:rPr lang="en-US" dirty="0"/>
              <a:t>of the pelvic muscles and even of some of the muscles</a:t>
            </a:r>
            <a:r>
              <a:rPr lang="en-US" b="1" dirty="0"/>
              <a:t> </a:t>
            </a:r>
            <a:r>
              <a:rPr lang="en-US" dirty="0"/>
              <a:t>of the body trunk cause thrusting movements of the</a:t>
            </a:r>
            <a:r>
              <a:rPr lang="en-US" b="1" dirty="0"/>
              <a:t> </a:t>
            </a:r>
            <a:r>
              <a:rPr lang="en-US" dirty="0"/>
              <a:t>pelvis and penis, which also help propel the semen into</a:t>
            </a:r>
            <a:r>
              <a:rPr lang="en-US" b="1" dirty="0"/>
              <a:t> </a:t>
            </a:r>
            <a:r>
              <a:rPr lang="en-US" dirty="0"/>
              <a:t>the deepest recesses of the vagina and perhaps even</a:t>
            </a:r>
            <a:r>
              <a:rPr lang="en-US" b="1" dirty="0"/>
              <a:t> </a:t>
            </a:r>
            <a:r>
              <a:rPr lang="en-US" dirty="0"/>
              <a:t>slightly into the cervix of the uterus.</a:t>
            </a:r>
            <a:r>
              <a:rPr lang="en-US" b="1" dirty="0"/>
              <a:t> </a:t>
            </a:r>
            <a:endParaRPr lang="en-US" dirty="0"/>
          </a:p>
          <a:p>
            <a:pPr marL="0" indent="0" algn="just">
              <a:buNone/>
            </a:pPr>
            <a:r>
              <a:rPr lang="en-US" dirty="0"/>
              <a:t>This entire period of emission and ejaculation is</a:t>
            </a:r>
            <a:r>
              <a:rPr lang="en-US" b="1" dirty="0"/>
              <a:t> </a:t>
            </a:r>
            <a:r>
              <a:rPr lang="en-US" dirty="0"/>
              <a:t>called the </a:t>
            </a:r>
            <a:r>
              <a:rPr lang="en-US" i="1" dirty="0"/>
              <a:t>male orgasm</a:t>
            </a:r>
            <a:r>
              <a:rPr lang="en-US" dirty="0"/>
              <a:t>. At its termination, the male</a:t>
            </a:r>
            <a:r>
              <a:rPr lang="en-US" b="1" dirty="0"/>
              <a:t> </a:t>
            </a:r>
            <a:r>
              <a:rPr lang="en-US" dirty="0"/>
              <a:t>sexual excitement disappears almost entirely within</a:t>
            </a:r>
            <a:r>
              <a:rPr lang="en-US" b="1" dirty="0"/>
              <a:t> </a:t>
            </a:r>
            <a:r>
              <a:rPr lang="en-US" dirty="0"/>
              <a:t>1 to 2 minutes and erection ceases, a process called</a:t>
            </a:r>
            <a:r>
              <a:rPr lang="en-US" b="1" dirty="0"/>
              <a:t> </a:t>
            </a:r>
            <a:r>
              <a:rPr lang="en-US" i="1" dirty="0"/>
              <a:t>resolution</a:t>
            </a:r>
            <a:r>
              <a:rPr lang="en-US" dirty="0"/>
              <a:t>.</a:t>
            </a:r>
          </a:p>
          <a:p>
            <a:endParaRPr lang="en-US" dirty="0"/>
          </a:p>
        </p:txBody>
      </p:sp>
    </p:spTree>
    <p:extLst>
      <p:ext uri="{BB962C8B-B14F-4D97-AF65-F5344CB8AC3E}">
        <p14:creationId xmlns:p14="http://schemas.microsoft.com/office/powerpoint/2010/main" val="11004737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7500" lnSpcReduction="20000"/>
          </a:bodyPr>
          <a:lstStyle/>
          <a:p>
            <a:pPr marL="0" indent="0" algn="just">
              <a:buNone/>
            </a:pPr>
            <a:r>
              <a:rPr lang="en-US" b="1" dirty="0"/>
              <a:t>Testosterone and Other Male Sex Hormones Secretion, Metabolism, and Chemistry of the Male Sex Hormone </a:t>
            </a:r>
            <a:endParaRPr lang="en-US" dirty="0"/>
          </a:p>
          <a:p>
            <a:pPr marL="0" indent="0" algn="just">
              <a:buNone/>
            </a:pPr>
            <a:r>
              <a:rPr lang="en-US" b="1" dirty="0"/>
              <a:t>Secretion of Testosterone by the Interstitial Cells of </a:t>
            </a:r>
            <a:r>
              <a:rPr lang="en-US" b="1" dirty="0" err="1"/>
              <a:t>Leydig</a:t>
            </a:r>
            <a:r>
              <a:rPr lang="en-US" b="1" dirty="0"/>
              <a:t> in the Testes. </a:t>
            </a:r>
            <a:endParaRPr lang="en-US" dirty="0"/>
          </a:p>
          <a:p>
            <a:pPr marL="0" indent="0" algn="just">
              <a:buNone/>
            </a:pPr>
            <a:r>
              <a:rPr lang="en-US" dirty="0"/>
              <a:t>The testes secrete several male sex</a:t>
            </a:r>
            <a:r>
              <a:rPr lang="en-US" b="1" dirty="0"/>
              <a:t> </a:t>
            </a:r>
            <a:r>
              <a:rPr lang="en-US" dirty="0"/>
              <a:t>hormones, which are collectively called </a:t>
            </a:r>
            <a:r>
              <a:rPr lang="en-US" i="1" dirty="0"/>
              <a:t>androgens</a:t>
            </a:r>
            <a:r>
              <a:rPr lang="en-US" dirty="0"/>
              <a:t>,</a:t>
            </a:r>
            <a:r>
              <a:rPr lang="en-US" b="1" dirty="0"/>
              <a:t> </a:t>
            </a:r>
            <a:r>
              <a:rPr lang="en-US" dirty="0"/>
              <a:t>including </a:t>
            </a:r>
            <a:r>
              <a:rPr lang="en-US" i="1" dirty="0"/>
              <a:t>testosterone</a:t>
            </a:r>
            <a:r>
              <a:rPr lang="en-US" dirty="0"/>
              <a:t>, </a:t>
            </a:r>
            <a:r>
              <a:rPr lang="en-US" i="1" dirty="0" err="1"/>
              <a:t>dihydrotestosterone</a:t>
            </a:r>
            <a:r>
              <a:rPr lang="en-US" dirty="0"/>
              <a:t>, and</a:t>
            </a:r>
            <a:r>
              <a:rPr lang="en-US" b="1" dirty="0"/>
              <a:t> </a:t>
            </a:r>
            <a:r>
              <a:rPr lang="en-US" i="1" dirty="0" err="1"/>
              <a:t>androstenedione</a:t>
            </a:r>
            <a:r>
              <a:rPr lang="en-US" dirty="0"/>
              <a:t>. Testosterone is so much more abundant</a:t>
            </a:r>
            <a:r>
              <a:rPr lang="en-US" b="1" dirty="0"/>
              <a:t> </a:t>
            </a:r>
            <a:r>
              <a:rPr lang="en-US" dirty="0"/>
              <a:t>than the others that one can consider it to be the</a:t>
            </a:r>
            <a:r>
              <a:rPr lang="en-US" b="1" dirty="0"/>
              <a:t> </a:t>
            </a:r>
            <a:r>
              <a:rPr lang="en-US" dirty="0"/>
              <a:t>significant testicular hormone, although as we shall</a:t>
            </a:r>
            <a:r>
              <a:rPr lang="en-US" b="1" dirty="0"/>
              <a:t> </a:t>
            </a:r>
            <a:r>
              <a:rPr lang="en-US" dirty="0" err="1"/>
              <a:t>see,much</a:t>
            </a:r>
            <a:r>
              <a:rPr lang="en-US" dirty="0"/>
              <a:t>, if not most, of the testosterone is eventually</a:t>
            </a:r>
            <a:r>
              <a:rPr lang="en-US" b="1" dirty="0"/>
              <a:t> </a:t>
            </a:r>
            <a:r>
              <a:rPr lang="en-US" dirty="0"/>
              <a:t>converted into the more active hormone </a:t>
            </a:r>
            <a:r>
              <a:rPr lang="en-US" dirty="0" err="1"/>
              <a:t>dihydrotestosterone</a:t>
            </a:r>
            <a:r>
              <a:rPr lang="en-US" b="1" dirty="0"/>
              <a:t> </a:t>
            </a:r>
            <a:r>
              <a:rPr lang="en-US" dirty="0"/>
              <a:t>in the target tissues.</a:t>
            </a:r>
            <a:r>
              <a:rPr lang="en-US" b="1" dirty="0"/>
              <a:t> </a:t>
            </a:r>
            <a:r>
              <a:rPr lang="en-US" dirty="0" smtClean="0"/>
              <a:t>Testosterone </a:t>
            </a:r>
            <a:r>
              <a:rPr lang="en-US" dirty="0"/>
              <a:t>is formed by the </a:t>
            </a:r>
            <a:r>
              <a:rPr lang="en-US" i="1" dirty="0"/>
              <a:t>interstitial cells of</a:t>
            </a:r>
            <a:r>
              <a:rPr lang="en-US" b="1" dirty="0"/>
              <a:t> </a:t>
            </a:r>
            <a:r>
              <a:rPr lang="en-US" i="1" dirty="0" err="1"/>
              <a:t>Leydig</a:t>
            </a:r>
            <a:r>
              <a:rPr lang="en-US" dirty="0"/>
              <a:t>, which lie in the interstices between the seminiferous</a:t>
            </a:r>
            <a:r>
              <a:rPr lang="en-US" b="1" dirty="0"/>
              <a:t> </a:t>
            </a:r>
            <a:r>
              <a:rPr lang="en-US" dirty="0"/>
              <a:t>tubules and constitute about 20 per cent of</a:t>
            </a:r>
            <a:r>
              <a:rPr lang="en-US" b="1" dirty="0"/>
              <a:t> </a:t>
            </a:r>
            <a:r>
              <a:rPr lang="en-US" dirty="0"/>
              <a:t>the mass of the adult testes, as shown in Figure 80–7.</a:t>
            </a:r>
            <a:r>
              <a:rPr lang="en-US" b="1" dirty="0"/>
              <a:t> </a:t>
            </a:r>
            <a:endParaRPr lang="en-US" b="1" dirty="0" smtClean="0"/>
          </a:p>
          <a:p>
            <a:pPr marL="0" indent="0" algn="just">
              <a:buNone/>
            </a:pPr>
            <a:endParaRPr lang="en-US" b="1" dirty="0" smtClean="0"/>
          </a:p>
          <a:p>
            <a:pPr marL="0" indent="0" algn="just">
              <a:buNone/>
            </a:pPr>
            <a:r>
              <a:rPr lang="en-US" dirty="0" err="1"/>
              <a:t>Leydig</a:t>
            </a:r>
            <a:r>
              <a:rPr lang="en-US" dirty="0"/>
              <a:t> cells are almost nonexistent in the testes during</a:t>
            </a:r>
            <a:r>
              <a:rPr lang="en-US" b="1" dirty="0"/>
              <a:t> </a:t>
            </a:r>
            <a:r>
              <a:rPr lang="en-US" dirty="0"/>
              <a:t>childhood when the testes secrete almost no testosterone,</a:t>
            </a:r>
            <a:r>
              <a:rPr lang="en-US" b="1" dirty="0"/>
              <a:t> </a:t>
            </a:r>
            <a:r>
              <a:rPr lang="en-US" dirty="0"/>
              <a:t>but they </a:t>
            </a:r>
            <a:r>
              <a:rPr lang="en-US" i="1" dirty="0"/>
              <a:t>are </a:t>
            </a:r>
            <a:r>
              <a:rPr lang="en-US" dirty="0"/>
              <a:t>numerous in the newborn male</a:t>
            </a:r>
            <a:r>
              <a:rPr lang="en-US" b="1" dirty="0"/>
              <a:t> </a:t>
            </a:r>
            <a:r>
              <a:rPr lang="en-US" dirty="0"/>
              <a:t>infant for the first few months of life and in the adult</a:t>
            </a:r>
            <a:r>
              <a:rPr lang="en-US" b="1" dirty="0"/>
              <a:t> </a:t>
            </a:r>
            <a:r>
              <a:rPr lang="en-US" dirty="0"/>
              <a:t>male any time after puberty; at both these times the</a:t>
            </a:r>
            <a:r>
              <a:rPr lang="en-US" b="1" dirty="0"/>
              <a:t> </a:t>
            </a:r>
            <a:r>
              <a:rPr lang="en-US" dirty="0"/>
              <a:t>testes secrete large quantities of testosterone. Furthermore,</a:t>
            </a:r>
            <a:r>
              <a:rPr lang="en-US" b="1" dirty="0"/>
              <a:t> </a:t>
            </a:r>
            <a:r>
              <a:rPr lang="en-US" dirty="0"/>
              <a:t>when tumors develop from the interstitial</a:t>
            </a:r>
            <a:r>
              <a:rPr lang="en-US" b="1" dirty="0"/>
              <a:t> </a:t>
            </a:r>
            <a:r>
              <a:rPr lang="en-US" dirty="0"/>
              <a:t>cells of </a:t>
            </a:r>
            <a:r>
              <a:rPr lang="en-US" dirty="0" err="1"/>
              <a:t>Leydig</a:t>
            </a:r>
            <a:r>
              <a:rPr lang="en-US" dirty="0"/>
              <a:t>, great quantities of testosterone are</a:t>
            </a:r>
            <a:r>
              <a:rPr lang="en-US" b="1" dirty="0"/>
              <a:t> </a:t>
            </a:r>
            <a:r>
              <a:rPr lang="en-US" dirty="0"/>
              <a:t>secreted. Finally, when the germinal epithelium of the</a:t>
            </a:r>
            <a:r>
              <a:rPr lang="en-US" b="1" dirty="0"/>
              <a:t> </a:t>
            </a:r>
            <a:r>
              <a:rPr lang="en-US" dirty="0"/>
              <a:t>testes is destroyed by x-ray treatment or excessive</a:t>
            </a:r>
            <a:r>
              <a:rPr lang="en-US" b="1" dirty="0"/>
              <a:t> </a:t>
            </a:r>
            <a:r>
              <a:rPr lang="en-US" dirty="0"/>
              <a:t>heat, the </a:t>
            </a:r>
            <a:r>
              <a:rPr lang="en-US" dirty="0" err="1"/>
              <a:t>Leydig</a:t>
            </a:r>
            <a:r>
              <a:rPr lang="en-US" dirty="0"/>
              <a:t> cells, which are less easily destroyed,</a:t>
            </a:r>
            <a:r>
              <a:rPr lang="en-US" b="1" dirty="0"/>
              <a:t> </a:t>
            </a:r>
            <a:r>
              <a:rPr lang="en-US" dirty="0"/>
              <a:t>often continue to produce testosterone</a:t>
            </a:r>
          </a:p>
          <a:p>
            <a:endParaRPr lang="en-US" dirty="0"/>
          </a:p>
        </p:txBody>
      </p:sp>
    </p:spTree>
    <p:extLst>
      <p:ext uri="{BB962C8B-B14F-4D97-AF65-F5344CB8AC3E}">
        <p14:creationId xmlns:p14="http://schemas.microsoft.com/office/powerpoint/2010/main" val="11004737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srcRect/>
          <a:stretch>
            <a:fillRect/>
          </a:stretch>
        </p:blipFill>
        <p:spPr bwMode="auto">
          <a:xfrm>
            <a:off x="2938462" y="1881188"/>
            <a:ext cx="3267075" cy="3095625"/>
          </a:xfrm>
          <a:prstGeom prst="rect">
            <a:avLst/>
          </a:prstGeom>
          <a:noFill/>
          <a:ln w="9525">
            <a:noFill/>
            <a:miter lim="800000"/>
            <a:headEnd/>
            <a:tailEnd/>
          </a:ln>
        </p:spPr>
      </p:pic>
    </p:spTree>
    <p:extLst>
      <p:ext uri="{BB962C8B-B14F-4D97-AF65-F5344CB8AC3E}">
        <p14:creationId xmlns:p14="http://schemas.microsoft.com/office/powerpoint/2010/main" val="11004737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10000"/>
          </a:bodyPr>
          <a:lstStyle/>
          <a:p>
            <a:pPr marL="0" indent="0" algn="just">
              <a:buNone/>
            </a:pPr>
            <a:r>
              <a:rPr lang="en-US" b="1" dirty="0"/>
              <a:t>Secretion of Androgens Elsewhere in the Body. </a:t>
            </a:r>
            <a:r>
              <a:rPr lang="en-US" dirty="0"/>
              <a:t>The term “androgen” means any steroid hormone that has masculinizing effects, including testosterone itself; it also includes male sex hormones produced elsewhere in the body besides the testes. For instance, the adrenal glands secrete at least five androgens, although the total masculinizing activity of all these is normally so slight (less than 5 per cent of the total in the adult male) that even in women they do not cause significant masculine characteristics, except for causing growth of pubic and axillary hair. But when an adrenal tumor of the adrenal androgen-producing cells occurs, the quantity of androgenic hormones may then become great enough to cause all the usual male secondary sexual characteristics to occur even in the female. </a:t>
            </a:r>
          </a:p>
          <a:p>
            <a:pPr marL="0" indent="0" algn="just">
              <a:buNone/>
            </a:pPr>
            <a:r>
              <a:rPr lang="en-US" dirty="0"/>
              <a:t>Rarely, embryonic rest cells in the ovary can develop into a tumor that produces excessive quantities of androgens in women; one such tumor is the </a:t>
            </a:r>
            <a:r>
              <a:rPr lang="en-US" i="1" dirty="0" err="1"/>
              <a:t>arrhenoblastoma</a:t>
            </a:r>
            <a:r>
              <a:rPr lang="en-US" i="1" dirty="0"/>
              <a:t>. </a:t>
            </a:r>
            <a:r>
              <a:rPr lang="en-US" dirty="0"/>
              <a:t>The normal ovary also produces minute quantities of androgens, but they are not significant.</a:t>
            </a:r>
          </a:p>
          <a:p>
            <a:pPr marL="0" indent="0" algn="just">
              <a:buNone/>
            </a:pPr>
            <a:r>
              <a:rPr lang="en-US" b="1" dirty="0"/>
              <a:t>Chemistry of the Androgens. </a:t>
            </a:r>
            <a:r>
              <a:rPr lang="en-US" dirty="0"/>
              <a:t>All androgens are steroid compounds, as shown by the formulas in Figure 80–8 for </a:t>
            </a:r>
            <a:r>
              <a:rPr lang="en-US" i="1" dirty="0"/>
              <a:t>testosterone </a:t>
            </a:r>
            <a:r>
              <a:rPr lang="en-US" dirty="0"/>
              <a:t>and </a:t>
            </a:r>
            <a:r>
              <a:rPr lang="en-US" i="1" dirty="0" err="1"/>
              <a:t>dihydrotestosterone</a:t>
            </a:r>
            <a:r>
              <a:rPr lang="en-US" i="1" dirty="0"/>
              <a:t>. </a:t>
            </a:r>
            <a:r>
              <a:rPr lang="en-US" dirty="0"/>
              <a:t>Both in the testes and in the adrenals, the androgens can be synthesized either from cholesterol or directly from acetyl coenzyme A.</a:t>
            </a:r>
          </a:p>
          <a:p>
            <a:endParaRPr lang="en-US" dirty="0"/>
          </a:p>
        </p:txBody>
      </p:sp>
    </p:spTree>
    <p:extLst>
      <p:ext uri="{BB962C8B-B14F-4D97-AF65-F5344CB8AC3E}">
        <p14:creationId xmlns:p14="http://schemas.microsoft.com/office/powerpoint/2010/main" val="11004737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srcRect/>
          <a:stretch>
            <a:fillRect/>
          </a:stretch>
        </p:blipFill>
        <p:spPr bwMode="auto">
          <a:xfrm>
            <a:off x="2924175" y="1943100"/>
            <a:ext cx="3295650" cy="2971800"/>
          </a:xfrm>
          <a:prstGeom prst="rect">
            <a:avLst/>
          </a:prstGeom>
          <a:noFill/>
          <a:ln w="9525">
            <a:noFill/>
            <a:miter lim="800000"/>
            <a:headEnd/>
            <a:tailEnd/>
          </a:ln>
        </p:spPr>
      </p:pic>
    </p:spTree>
    <p:extLst>
      <p:ext uri="{BB962C8B-B14F-4D97-AF65-F5344CB8AC3E}">
        <p14:creationId xmlns:p14="http://schemas.microsoft.com/office/powerpoint/2010/main" val="11004737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0000" lnSpcReduction="20000"/>
          </a:bodyPr>
          <a:lstStyle/>
          <a:p>
            <a:pPr marL="0" indent="0" algn="just">
              <a:buNone/>
            </a:pPr>
            <a:r>
              <a:rPr lang="en-US" b="1" dirty="0"/>
              <a:t>Metabolism of Testosterone. </a:t>
            </a:r>
            <a:r>
              <a:rPr lang="en-US" dirty="0"/>
              <a:t>After secretion by the testes, about 97 per cent of the testosterone becomes either loosely bound with plasma albumin or more tightly bound with a beta globulin called </a:t>
            </a:r>
            <a:r>
              <a:rPr lang="en-US" i="1" dirty="0"/>
              <a:t>sex hormone–binding globulin </a:t>
            </a:r>
            <a:r>
              <a:rPr lang="en-US" dirty="0"/>
              <a:t>and circulates in the blood in these states for 30 minutes to several hours. By that time, the testosterone either is transferred to the tissues or is degraded into inactive products that are subsequently excreted. </a:t>
            </a:r>
          </a:p>
          <a:p>
            <a:pPr marL="0" indent="0" algn="just">
              <a:buNone/>
            </a:pPr>
            <a:r>
              <a:rPr lang="en-US" dirty="0"/>
              <a:t>Much of the testosterone that becomes fixed to the tissues is converted within the tissue cells to </a:t>
            </a:r>
            <a:r>
              <a:rPr lang="en-US" i="1" dirty="0" err="1"/>
              <a:t>dihydrotestosterone</a:t>
            </a:r>
            <a:r>
              <a:rPr lang="en-US" dirty="0"/>
              <a:t>, especially in certain target organs such as the prostate gland in the adult and the external genitalia of the male fetus. Some actions of testosterone are dependent on this conversion, whereas other actions are not</a:t>
            </a:r>
            <a:r>
              <a:rPr lang="en-US" dirty="0" smtClean="0"/>
              <a:t>.</a:t>
            </a:r>
          </a:p>
          <a:p>
            <a:pPr marL="0" indent="0" algn="just">
              <a:buNone/>
            </a:pPr>
            <a:endParaRPr lang="en-US" dirty="0"/>
          </a:p>
          <a:p>
            <a:pPr marL="0" indent="0" algn="just">
              <a:buNone/>
            </a:pPr>
            <a:r>
              <a:rPr lang="en-US" b="1" dirty="0"/>
              <a:t>Degradation and Excretion of Testosterone. </a:t>
            </a:r>
            <a:r>
              <a:rPr lang="en-US" dirty="0"/>
              <a:t>The testosterone that does not become fixed to the tissues is rapidly converted, mainly by the liver, into </a:t>
            </a:r>
            <a:r>
              <a:rPr lang="en-US" i="1" dirty="0" err="1"/>
              <a:t>androsterone</a:t>
            </a:r>
            <a:r>
              <a:rPr lang="en-US" i="1" dirty="0"/>
              <a:t> </a:t>
            </a:r>
            <a:r>
              <a:rPr lang="en-US" dirty="0"/>
              <a:t>and </a:t>
            </a:r>
            <a:r>
              <a:rPr lang="en-US" i="1" dirty="0" err="1"/>
              <a:t>dehydroepiandrosterone</a:t>
            </a:r>
            <a:r>
              <a:rPr lang="en-US" dirty="0"/>
              <a:t> and simultaneously conjugated as either </a:t>
            </a:r>
            <a:r>
              <a:rPr lang="en-US" dirty="0" err="1"/>
              <a:t>glucuronides</a:t>
            </a:r>
            <a:r>
              <a:rPr lang="en-US" dirty="0"/>
              <a:t> or sulfates (</a:t>
            </a:r>
            <a:r>
              <a:rPr lang="en-US" dirty="0" err="1"/>
              <a:t>glucuronides</a:t>
            </a:r>
            <a:r>
              <a:rPr lang="en-US" dirty="0"/>
              <a:t>, particularly). These are excreted either into the gut by way of the liver bile or into the urine through the kidneys</a:t>
            </a:r>
            <a:r>
              <a:rPr lang="en-US" dirty="0" smtClean="0"/>
              <a:t>.</a:t>
            </a:r>
          </a:p>
          <a:p>
            <a:pPr marL="0" indent="0" algn="just">
              <a:buNone/>
            </a:pPr>
            <a:endParaRPr lang="en-US" dirty="0"/>
          </a:p>
          <a:p>
            <a:pPr marL="0" indent="0" algn="just">
              <a:buNone/>
            </a:pPr>
            <a:r>
              <a:rPr lang="en-US" b="1" dirty="0"/>
              <a:t>Production of Estrogen in the Male. </a:t>
            </a:r>
            <a:r>
              <a:rPr lang="en-US" dirty="0"/>
              <a:t>In addition to testosterone, small amounts of estrogens are formed in the male (about one fifth the amount in the </a:t>
            </a:r>
            <a:r>
              <a:rPr lang="en-US" dirty="0" err="1"/>
              <a:t>nonpregnant</a:t>
            </a:r>
            <a:r>
              <a:rPr lang="en-US" dirty="0"/>
              <a:t> female), and a reasonable quantity of estrogens can be recovered from a man’s </a:t>
            </a:r>
            <a:r>
              <a:rPr lang="en-US" dirty="0" err="1"/>
              <a:t>urine.The</a:t>
            </a:r>
            <a:r>
              <a:rPr lang="en-US" dirty="0"/>
              <a:t> exact source of estrogens in the male is unclear, but the following are known:</a:t>
            </a:r>
          </a:p>
          <a:p>
            <a:pPr marL="0" indent="0" algn="just">
              <a:buNone/>
            </a:pPr>
            <a:r>
              <a:rPr lang="en-US" dirty="0"/>
              <a:t>(1) the concentration of estrogens in the fluid of the seminiferous tubules is quite high and probably plays an important role in </a:t>
            </a:r>
            <a:r>
              <a:rPr lang="en-US" dirty="0" err="1"/>
              <a:t>spermiogenesis</a:t>
            </a:r>
            <a:r>
              <a:rPr lang="en-US" dirty="0"/>
              <a:t>. This estrogen is believed to be formed by the </a:t>
            </a:r>
            <a:r>
              <a:rPr lang="en-US" dirty="0" err="1"/>
              <a:t>Sertoli</a:t>
            </a:r>
            <a:r>
              <a:rPr lang="en-US" dirty="0"/>
              <a:t> cells by converting testosterone to estradiol. </a:t>
            </a:r>
          </a:p>
          <a:p>
            <a:pPr marL="0" indent="0" algn="just">
              <a:buNone/>
            </a:pPr>
            <a:r>
              <a:rPr lang="en-US" dirty="0"/>
              <a:t>(2) Much larger amounts of estrogens are formed from testosterone and </a:t>
            </a:r>
            <a:r>
              <a:rPr lang="en-US" dirty="0" err="1"/>
              <a:t>androstanediol</a:t>
            </a:r>
            <a:r>
              <a:rPr lang="en-US" dirty="0"/>
              <a:t> in other tissues of the body, especially the liver, probably accounting for as much as 80 per cent of the total male estrogen production.</a:t>
            </a:r>
          </a:p>
          <a:p>
            <a:endParaRPr lang="en-US" dirty="0"/>
          </a:p>
        </p:txBody>
      </p:sp>
    </p:spTree>
    <p:extLst>
      <p:ext uri="{BB962C8B-B14F-4D97-AF65-F5344CB8AC3E}">
        <p14:creationId xmlns:p14="http://schemas.microsoft.com/office/powerpoint/2010/main" val="1100473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srcRect/>
          <a:stretch>
            <a:fillRect/>
          </a:stretch>
        </p:blipFill>
        <p:spPr bwMode="auto">
          <a:xfrm>
            <a:off x="2881312" y="576263"/>
            <a:ext cx="3381375" cy="5705475"/>
          </a:xfrm>
          <a:prstGeom prst="rect">
            <a:avLst/>
          </a:prstGeom>
          <a:noFill/>
          <a:ln w="9525">
            <a:noFill/>
            <a:miter lim="800000"/>
            <a:headEnd/>
            <a:tailEnd/>
          </a:ln>
        </p:spPr>
      </p:pic>
    </p:spTree>
    <p:extLst>
      <p:ext uri="{BB962C8B-B14F-4D97-AF65-F5344CB8AC3E}">
        <p14:creationId xmlns:p14="http://schemas.microsoft.com/office/powerpoint/2010/main" val="11004737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lstStyle/>
          <a:p>
            <a:pPr marL="0" indent="0" algn="just">
              <a:buNone/>
            </a:pPr>
            <a:r>
              <a:rPr lang="en-US" b="1" dirty="0"/>
              <a:t>Functions of Testosterone </a:t>
            </a:r>
            <a:endParaRPr lang="en-US" dirty="0"/>
          </a:p>
          <a:p>
            <a:pPr marL="0" indent="0" algn="just">
              <a:buNone/>
            </a:pPr>
            <a:r>
              <a:rPr lang="en-US" dirty="0"/>
              <a:t>In general, testosterone is responsible for the distinguishing</a:t>
            </a:r>
            <a:r>
              <a:rPr lang="en-US" b="1" dirty="0"/>
              <a:t> </a:t>
            </a:r>
            <a:r>
              <a:rPr lang="en-US" dirty="0"/>
              <a:t>characteristics of the masculine body. Even</a:t>
            </a:r>
            <a:r>
              <a:rPr lang="en-US" b="1" dirty="0"/>
              <a:t> </a:t>
            </a:r>
            <a:r>
              <a:rPr lang="en-US" dirty="0"/>
              <a:t>during fetal life, the testes are stimulated by chorionic</a:t>
            </a:r>
            <a:r>
              <a:rPr lang="en-US" b="1" dirty="0"/>
              <a:t> </a:t>
            </a:r>
            <a:r>
              <a:rPr lang="en-US" dirty="0"/>
              <a:t>gonadotropin from the placenta to produce moderate</a:t>
            </a:r>
            <a:r>
              <a:rPr lang="en-US" b="1" dirty="0"/>
              <a:t> </a:t>
            </a:r>
            <a:r>
              <a:rPr lang="en-US" dirty="0"/>
              <a:t>quantities of testosterone throughout the entire period</a:t>
            </a:r>
            <a:r>
              <a:rPr lang="en-US" b="1" dirty="0"/>
              <a:t> </a:t>
            </a:r>
            <a:r>
              <a:rPr lang="en-US" dirty="0"/>
              <a:t>of fetal development and for 10 or more weeks after</a:t>
            </a:r>
            <a:r>
              <a:rPr lang="en-US" b="1" dirty="0"/>
              <a:t> </a:t>
            </a:r>
            <a:r>
              <a:rPr lang="en-US" dirty="0"/>
              <a:t>birth; thereafter, essentially no testosterone is</a:t>
            </a:r>
            <a:r>
              <a:rPr lang="en-US" b="1" dirty="0"/>
              <a:t> </a:t>
            </a:r>
            <a:r>
              <a:rPr lang="en-US" dirty="0"/>
              <a:t>produced during childhood until about the ages of 10</a:t>
            </a:r>
            <a:r>
              <a:rPr lang="en-US" b="1" dirty="0"/>
              <a:t> </a:t>
            </a:r>
            <a:r>
              <a:rPr lang="en-US" dirty="0"/>
              <a:t>to 13 years. Then testosterone production increases</a:t>
            </a:r>
            <a:r>
              <a:rPr lang="en-US" b="1" dirty="0"/>
              <a:t> </a:t>
            </a:r>
            <a:r>
              <a:rPr lang="en-US" dirty="0"/>
              <a:t>rapidly under the stimulus of anterior pituitary</a:t>
            </a:r>
            <a:r>
              <a:rPr lang="en-US" b="1" dirty="0"/>
              <a:t> </a:t>
            </a:r>
            <a:r>
              <a:rPr lang="en-US" dirty="0"/>
              <a:t>gonadotropic hormones at the onset of puberty and</a:t>
            </a:r>
            <a:r>
              <a:rPr lang="en-US" b="1" dirty="0"/>
              <a:t> </a:t>
            </a:r>
            <a:r>
              <a:rPr lang="en-US" dirty="0"/>
              <a:t>lasts throughout most of the remainder of life, as</a:t>
            </a:r>
            <a:r>
              <a:rPr lang="en-US" b="1" dirty="0"/>
              <a:t> </a:t>
            </a:r>
            <a:r>
              <a:rPr lang="en-US" dirty="0"/>
              <a:t>shown in Figure 80–9, dwindling rapidly beyond age 50</a:t>
            </a:r>
            <a:r>
              <a:rPr lang="en-US" b="1" dirty="0"/>
              <a:t> </a:t>
            </a:r>
            <a:r>
              <a:rPr lang="en-US" dirty="0"/>
              <a:t>to become 20 to 50 per cent of the peak value by age</a:t>
            </a:r>
            <a:r>
              <a:rPr lang="en-US" b="1" dirty="0"/>
              <a:t> </a:t>
            </a:r>
            <a:r>
              <a:rPr lang="en-US" dirty="0"/>
              <a:t>80.</a:t>
            </a:r>
          </a:p>
          <a:p>
            <a:endParaRPr lang="en-US" dirty="0"/>
          </a:p>
        </p:txBody>
      </p:sp>
    </p:spTree>
    <p:extLst>
      <p:ext uri="{BB962C8B-B14F-4D97-AF65-F5344CB8AC3E}">
        <p14:creationId xmlns:p14="http://schemas.microsoft.com/office/powerpoint/2010/main" val="11004737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srcRect/>
          <a:stretch>
            <a:fillRect/>
          </a:stretch>
        </p:blipFill>
        <p:spPr bwMode="auto">
          <a:xfrm>
            <a:off x="1238250" y="1790700"/>
            <a:ext cx="6667500" cy="3276600"/>
          </a:xfrm>
          <a:prstGeom prst="rect">
            <a:avLst/>
          </a:prstGeom>
          <a:noFill/>
          <a:ln w="9525">
            <a:noFill/>
            <a:miter lim="800000"/>
            <a:headEnd/>
            <a:tailEnd/>
          </a:ln>
        </p:spPr>
      </p:pic>
    </p:spTree>
    <p:extLst>
      <p:ext uri="{BB962C8B-B14F-4D97-AF65-F5344CB8AC3E}">
        <p14:creationId xmlns:p14="http://schemas.microsoft.com/office/powerpoint/2010/main" val="11004737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0000" lnSpcReduction="20000"/>
          </a:bodyPr>
          <a:lstStyle/>
          <a:p>
            <a:pPr marL="0" indent="0" algn="just">
              <a:buNone/>
            </a:pPr>
            <a:r>
              <a:rPr lang="en-US" b="1" dirty="0"/>
              <a:t>Functions of Testosterone During Fetal Development</a:t>
            </a:r>
            <a:endParaRPr lang="en-US" dirty="0"/>
          </a:p>
          <a:p>
            <a:pPr marL="0" indent="0" algn="just">
              <a:buNone/>
            </a:pPr>
            <a:r>
              <a:rPr lang="en-US" dirty="0"/>
              <a:t>Testosterone begins to be elaborated by the male fetal testes at about the seventh week of embryonic life. Indeed, one of the major functional differences between the female and the male sex chromosome is that the male chromosome causes the newly developing genital ridge to secrete testosterone, whereas the female chromosome causes this ridge to secrete estrogens. Injection of large quantities of male sex hormone into pregnant animals causes development of male sexual organs even though the fetus is female. Also, removal of the testes in the early male fetus causes development of female sexual organs. </a:t>
            </a:r>
          </a:p>
          <a:p>
            <a:pPr marL="0" indent="0" algn="just">
              <a:buNone/>
            </a:pPr>
            <a:r>
              <a:rPr lang="en-US" dirty="0"/>
              <a:t>Thus, testosterone secreted first by the genital ridges and later by the fetal testes is responsible for the development of the male body characteristics, including the formation of a penis and a scrotum rather than formation of a clitoris and a vagina. Also, it causes formation of the prostate gland, seminal vesicles, and male genital ducts, while at the same time suppressing the formation of female genital organs</a:t>
            </a:r>
            <a:r>
              <a:rPr lang="en-US" dirty="0" smtClean="0"/>
              <a:t>.</a:t>
            </a:r>
          </a:p>
          <a:p>
            <a:pPr marL="0" indent="0" algn="just">
              <a:buNone/>
            </a:pPr>
            <a:endParaRPr lang="en-US" dirty="0"/>
          </a:p>
          <a:p>
            <a:pPr marL="0" indent="0" algn="just">
              <a:buNone/>
            </a:pPr>
            <a:r>
              <a:rPr lang="en-US" b="1" dirty="0"/>
              <a:t>Effect of Testosterone to Cause Descent of the Testes. </a:t>
            </a:r>
            <a:r>
              <a:rPr lang="en-US" dirty="0"/>
              <a:t>The testes usually descend into the scrotum during the last 2 to 3 months of gestation when the testes begin secreting reasonable quantities of testosterone. If a male child is born with undescended but otherwise normal testes, the administration of testosterone usually causes the testes to descend in the usual manner if the inguinal canals are large enough to allow the testes to pass. </a:t>
            </a:r>
          </a:p>
          <a:p>
            <a:pPr marL="0" indent="0" algn="just">
              <a:buNone/>
            </a:pPr>
            <a:r>
              <a:rPr lang="en-US" dirty="0"/>
              <a:t>Administration of gonadotropic hormones, which stimulate the </a:t>
            </a:r>
            <a:r>
              <a:rPr lang="en-US" dirty="0" err="1"/>
              <a:t>Leydig</a:t>
            </a:r>
            <a:r>
              <a:rPr lang="en-US" dirty="0"/>
              <a:t> cells of the newborn child’s testes to produce testosterone, can also cause the testes to descend. Thus, the stimulus for descent of the testes is testosterone, indicating again that testosterone is an important hormone for male sexual development during fetal life.</a:t>
            </a:r>
          </a:p>
          <a:p>
            <a:endParaRPr lang="en-US" dirty="0"/>
          </a:p>
        </p:txBody>
      </p:sp>
    </p:spTree>
    <p:extLst>
      <p:ext uri="{BB962C8B-B14F-4D97-AF65-F5344CB8AC3E}">
        <p14:creationId xmlns:p14="http://schemas.microsoft.com/office/powerpoint/2010/main" val="11004737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0000" lnSpcReduction="20000"/>
          </a:bodyPr>
          <a:lstStyle/>
          <a:p>
            <a:pPr marL="0" indent="0" algn="just">
              <a:buNone/>
            </a:pPr>
            <a:r>
              <a:rPr lang="en-US" b="1" dirty="0"/>
              <a:t>Effect of Testosterone on Development of Adult Primary and Secondary Sexual Characteristics</a:t>
            </a:r>
            <a:endParaRPr lang="en-US" dirty="0"/>
          </a:p>
          <a:p>
            <a:pPr marL="0" indent="0" algn="just">
              <a:buNone/>
            </a:pPr>
            <a:r>
              <a:rPr lang="en-US" dirty="0"/>
              <a:t>After puberty, the increasing amounts of testosterone secretion cause the penis, scrotum, and testes to enlarge about eightfold before the age of 20 years. In addition, testosterone causes the secondary sexual characteristics of the male to develop, beginning at puberty and ending at maturity. These secondary sexual characteristics, in addition to the sexual organs themselves, distinguish the male from the female as follows.</a:t>
            </a:r>
          </a:p>
          <a:p>
            <a:pPr marL="0" indent="0" algn="just">
              <a:buNone/>
            </a:pPr>
            <a:r>
              <a:rPr lang="en-US" b="1" dirty="0"/>
              <a:t>Effect on the Distribution of Body Hair. </a:t>
            </a:r>
            <a:r>
              <a:rPr lang="en-US" dirty="0"/>
              <a:t>Testosterone causes growth of hair </a:t>
            </a:r>
          </a:p>
          <a:p>
            <a:pPr marL="0" indent="0" algn="just">
              <a:buNone/>
            </a:pPr>
            <a:r>
              <a:rPr lang="en-US" dirty="0"/>
              <a:t> (1) over the pubis,</a:t>
            </a:r>
          </a:p>
          <a:p>
            <a:pPr marL="0" indent="0" algn="just">
              <a:buNone/>
            </a:pPr>
            <a:r>
              <a:rPr lang="en-US" dirty="0"/>
              <a:t> (2) upward along the </a:t>
            </a:r>
            <a:r>
              <a:rPr lang="en-US" dirty="0" err="1"/>
              <a:t>linea</a:t>
            </a:r>
            <a:r>
              <a:rPr lang="en-US" dirty="0"/>
              <a:t> alba of the abdomen sometimes to the umbilicus and above, </a:t>
            </a:r>
          </a:p>
          <a:p>
            <a:pPr marL="0" indent="0" algn="just">
              <a:buNone/>
            </a:pPr>
            <a:r>
              <a:rPr lang="en-US" dirty="0"/>
              <a:t>(3) on the face, </a:t>
            </a:r>
          </a:p>
          <a:p>
            <a:pPr marL="0" indent="0" algn="just">
              <a:buNone/>
            </a:pPr>
            <a:r>
              <a:rPr lang="en-US" dirty="0"/>
              <a:t>(4) usually on the chest, </a:t>
            </a:r>
          </a:p>
          <a:p>
            <a:pPr marL="0" indent="0" algn="just">
              <a:buNone/>
            </a:pPr>
            <a:r>
              <a:rPr lang="en-US" dirty="0"/>
              <a:t>(5) less often on other regions of the body, such as the back. It also causes the hair on most other portions of the body to become more prolific</a:t>
            </a:r>
            <a:r>
              <a:rPr lang="en-US" dirty="0" smtClean="0"/>
              <a:t>.</a:t>
            </a:r>
          </a:p>
          <a:p>
            <a:pPr marL="0" indent="0" algn="just">
              <a:buNone/>
            </a:pPr>
            <a:endParaRPr lang="en-US" dirty="0"/>
          </a:p>
          <a:p>
            <a:pPr marL="0" indent="0" algn="just">
              <a:buNone/>
            </a:pPr>
            <a:r>
              <a:rPr lang="en-US" b="1" dirty="0"/>
              <a:t>Baldness. </a:t>
            </a:r>
            <a:r>
              <a:rPr lang="en-US" dirty="0"/>
              <a:t>Testosterone decreases the growth of hair on the top of the head; a man who does not have functional testes does not become bald. However, many virile men never become bald because baldness is a result of two factors: first, a </a:t>
            </a:r>
            <a:r>
              <a:rPr lang="en-US" i="1" dirty="0"/>
              <a:t>genetic background </a:t>
            </a:r>
            <a:r>
              <a:rPr lang="en-US" dirty="0"/>
              <a:t>for the development of baldness and, second, superimposed on this genetic background, </a:t>
            </a:r>
            <a:r>
              <a:rPr lang="en-US" i="1" dirty="0"/>
              <a:t>large quantities of androgenic</a:t>
            </a:r>
            <a:r>
              <a:rPr lang="en-US" dirty="0"/>
              <a:t> </a:t>
            </a:r>
            <a:r>
              <a:rPr lang="en-US" i="1" dirty="0"/>
              <a:t>hormones</a:t>
            </a:r>
            <a:r>
              <a:rPr lang="en-US" dirty="0"/>
              <a:t>. A woman who has the appropriate genetic background and who develops a </a:t>
            </a:r>
            <a:r>
              <a:rPr lang="en-US" dirty="0" err="1"/>
              <a:t>longsustained</a:t>
            </a:r>
            <a:r>
              <a:rPr lang="en-US" dirty="0"/>
              <a:t> androgenic tumor becomes bald in the same manner as does a man</a:t>
            </a:r>
            <a:r>
              <a:rPr lang="en-US" dirty="0" smtClean="0"/>
              <a:t>.</a:t>
            </a:r>
          </a:p>
          <a:p>
            <a:pPr marL="0" indent="0" algn="just">
              <a:buNone/>
            </a:pPr>
            <a:endParaRPr lang="en-US" dirty="0"/>
          </a:p>
          <a:p>
            <a:pPr marL="0" indent="0" algn="just">
              <a:buNone/>
            </a:pPr>
            <a:r>
              <a:rPr lang="en-US" b="1" dirty="0"/>
              <a:t>Effect on the Voice. </a:t>
            </a:r>
            <a:r>
              <a:rPr lang="en-US" dirty="0"/>
              <a:t>Testosterone secreted by the testes or injected into the body causes hypertrophy of the laryngeal mucosa and enlargement of the larynx. The effects cause at first a relatively discordant, “cracking” voice, but this gradually changes into the typical adult masculine voice.</a:t>
            </a:r>
          </a:p>
          <a:p>
            <a:endParaRPr lang="en-US" dirty="0"/>
          </a:p>
        </p:txBody>
      </p:sp>
    </p:spTree>
    <p:extLst>
      <p:ext uri="{BB962C8B-B14F-4D97-AF65-F5344CB8AC3E}">
        <p14:creationId xmlns:p14="http://schemas.microsoft.com/office/powerpoint/2010/main" val="11004737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7500" lnSpcReduction="20000"/>
          </a:bodyPr>
          <a:lstStyle/>
          <a:p>
            <a:pPr marL="0" indent="0" algn="just">
              <a:buNone/>
            </a:pPr>
            <a:r>
              <a:rPr lang="en-US" b="1" dirty="0"/>
              <a:t>Testosterone Increases Thickness of the Skin and Can Contribute to Development of Acne. </a:t>
            </a:r>
            <a:r>
              <a:rPr lang="en-US" dirty="0"/>
              <a:t>Testosterone increases</a:t>
            </a:r>
            <a:r>
              <a:rPr lang="en-US" b="1" dirty="0"/>
              <a:t> </a:t>
            </a:r>
            <a:r>
              <a:rPr lang="en-US" dirty="0"/>
              <a:t>the thickness of the skin over the entire body and</a:t>
            </a:r>
            <a:r>
              <a:rPr lang="en-US" b="1" dirty="0"/>
              <a:t> </a:t>
            </a:r>
            <a:r>
              <a:rPr lang="en-US" dirty="0"/>
              <a:t>increases the ruggedness of the subcutaneous tissues.</a:t>
            </a:r>
            <a:r>
              <a:rPr lang="en-US" b="1" dirty="0"/>
              <a:t> </a:t>
            </a:r>
            <a:r>
              <a:rPr lang="en-US" dirty="0"/>
              <a:t>Testosterone also increases the rate of secretion by</a:t>
            </a:r>
            <a:r>
              <a:rPr lang="en-US" b="1" dirty="0"/>
              <a:t> </a:t>
            </a:r>
            <a:r>
              <a:rPr lang="en-US" dirty="0"/>
              <a:t>some or perhaps all the body’s sebaceous glands.</a:t>
            </a:r>
            <a:r>
              <a:rPr lang="en-US" b="1" dirty="0"/>
              <a:t> </a:t>
            </a:r>
            <a:r>
              <a:rPr lang="en-US" dirty="0"/>
              <a:t>Especially important is excessive secretion by the</a:t>
            </a:r>
            <a:r>
              <a:rPr lang="en-US" b="1" dirty="0"/>
              <a:t> </a:t>
            </a:r>
            <a:r>
              <a:rPr lang="en-US" dirty="0"/>
              <a:t>sebaceous glands of the face, because this can result</a:t>
            </a:r>
            <a:r>
              <a:rPr lang="en-US" b="1" dirty="0"/>
              <a:t> </a:t>
            </a:r>
            <a:r>
              <a:rPr lang="en-US" dirty="0"/>
              <a:t>in </a:t>
            </a:r>
            <a:r>
              <a:rPr lang="en-US" i="1" dirty="0"/>
              <a:t>acne</a:t>
            </a:r>
            <a:r>
              <a:rPr lang="en-US" dirty="0"/>
              <a:t>. Therefore, acne is one of the most common</a:t>
            </a:r>
            <a:r>
              <a:rPr lang="en-US" b="1" dirty="0"/>
              <a:t> </a:t>
            </a:r>
            <a:r>
              <a:rPr lang="en-US" dirty="0"/>
              <a:t>features of male adolescence when the body is first</a:t>
            </a:r>
            <a:r>
              <a:rPr lang="en-US" b="1" dirty="0"/>
              <a:t> </a:t>
            </a:r>
            <a:r>
              <a:rPr lang="en-US" dirty="0"/>
              <a:t>becoming introduced to increased testosterone. After</a:t>
            </a:r>
            <a:r>
              <a:rPr lang="en-US" b="1" dirty="0"/>
              <a:t> </a:t>
            </a:r>
            <a:r>
              <a:rPr lang="en-US" dirty="0"/>
              <a:t>several years of testosterone secretion, the skin normally</a:t>
            </a:r>
            <a:r>
              <a:rPr lang="en-US" b="1" dirty="0"/>
              <a:t> </a:t>
            </a:r>
            <a:r>
              <a:rPr lang="en-US" dirty="0"/>
              <a:t>adapts to the testosterone in a way that allows</a:t>
            </a:r>
            <a:r>
              <a:rPr lang="en-US" b="1" dirty="0"/>
              <a:t> </a:t>
            </a:r>
            <a:r>
              <a:rPr lang="en-US" dirty="0"/>
              <a:t>it to overcome the acne</a:t>
            </a:r>
            <a:r>
              <a:rPr lang="en-US" dirty="0" smtClean="0"/>
              <a:t>.</a:t>
            </a:r>
          </a:p>
          <a:p>
            <a:pPr marL="0" indent="0" algn="just">
              <a:buNone/>
            </a:pPr>
            <a:endParaRPr lang="en-US" dirty="0"/>
          </a:p>
          <a:p>
            <a:pPr marL="0" indent="0" algn="just">
              <a:buNone/>
            </a:pPr>
            <a:r>
              <a:rPr lang="en-US" b="1" dirty="0"/>
              <a:t>Testosterone Increases Protein Formation and Muscle Development.</a:t>
            </a:r>
            <a:endParaRPr lang="en-US" dirty="0"/>
          </a:p>
          <a:p>
            <a:pPr marL="0" indent="0" algn="just">
              <a:buNone/>
            </a:pPr>
            <a:r>
              <a:rPr lang="en-US" dirty="0"/>
              <a:t>One of the most important male characteristics is development of increasing musculature after puberty, averaging about a 50 per cent increase in muscle mass over that in the </a:t>
            </a:r>
            <a:r>
              <a:rPr lang="en-US" dirty="0" err="1"/>
              <a:t>female.This</a:t>
            </a:r>
            <a:r>
              <a:rPr lang="en-US" dirty="0"/>
              <a:t> is associated with increased protein in the </a:t>
            </a:r>
            <a:r>
              <a:rPr lang="en-US" dirty="0" err="1"/>
              <a:t>nonmuscle</a:t>
            </a:r>
            <a:r>
              <a:rPr lang="en-US" dirty="0"/>
              <a:t> parts of the body as well. Many of the changes in the skin are due to deposition of proteins in the skin, and the changes in the voice also result partly from this protein anabolic function of testosterone. </a:t>
            </a:r>
          </a:p>
          <a:p>
            <a:pPr marL="0" indent="0" algn="just">
              <a:buNone/>
            </a:pPr>
            <a:r>
              <a:rPr lang="en-US" dirty="0"/>
              <a:t>Because of the great effect that testosterone and other androgens have on the body musculature, synthetic androgens are widely used by athletes to improve their muscular </a:t>
            </a:r>
            <a:r>
              <a:rPr lang="en-US" dirty="0" err="1"/>
              <a:t>performance.This</a:t>
            </a:r>
            <a:r>
              <a:rPr lang="en-US" dirty="0"/>
              <a:t> practice is to be severely deprecated because of prolonged harmful effects of excess androgens, Testosterone or synthetic androgens are also occasionally used in old age as a “youth hormone” to improve muscle strength and vigor, but with questionable results.</a:t>
            </a:r>
          </a:p>
          <a:p>
            <a:endParaRPr lang="en-US" dirty="0"/>
          </a:p>
        </p:txBody>
      </p:sp>
    </p:spTree>
    <p:extLst>
      <p:ext uri="{BB962C8B-B14F-4D97-AF65-F5344CB8AC3E}">
        <p14:creationId xmlns:p14="http://schemas.microsoft.com/office/powerpoint/2010/main" val="11004737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0000" lnSpcReduction="20000"/>
          </a:bodyPr>
          <a:lstStyle/>
          <a:p>
            <a:pPr marL="0" indent="0" algn="just">
              <a:buNone/>
            </a:pPr>
            <a:r>
              <a:rPr lang="en-US" b="1" dirty="0"/>
              <a:t>Testosterone Increases Bone Matrix and Causes Calcium Retention.</a:t>
            </a:r>
            <a:endParaRPr lang="en-US" dirty="0"/>
          </a:p>
          <a:p>
            <a:pPr marL="0" indent="0" algn="just">
              <a:buNone/>
            </a:pPr>
            <a:r>
              <a:rPr lang="en-US" dirty="0"/>
              <a:t>After the great increase in circulating testosterone that occurs at puberty (or after prolonged injection of testosterone), the bones grow considerably thicker and deposit considerable additional </a:t>
            </a:r>
            <a:r>
              <a:rPr lang="en-US" dirty="0" err="1"/>
              <a:t>calciumsalts</a:t>
            </a:r>
            <a:r>
              <a:rPr lang="en-US" dirty="0"/>
              <a:t>. Thus, testosterone increases the total quantity of bone matrix and causes calcium retention. The increase in bone matrix is believed to result from the general protein anabolic function of testosterone plus deposition of calcium salts in response to the increased protein. </a:t>
            </a:r>
          </a:p>
          <a:p>
            <a:pPr marL="0" indent="0" algn="just">
              <a:buNone/>
            </a:pPr>
            <a:r>
              <a:rPr lang="en-US" dirty="0"/>
              <a:t>Testosterone has a specific effect on the pelvis to </a:t>
            </a:r>
          </a:p>
          <a:p>
            <a:pPr marL="0" indent="0" algn="just">
              <a:buNone/>
            </a:pPr>
            <a:r>
              <a:rPr lang="en-US" b="1" u="sng" dirty="0"/>
              <a:t>(1)</a:t>
            </a:r>
            <a:r>
              <a:rPr lang="en-US" dirty="0"/>
              <a:t> narrow the pelvic outlet, </a:t>
            </a:r>
            <a:r>
              <a:rPr lang="en-US" b="1" u="sng" dirty="0"/>
              <a:t>(2)</a:t>
            </a:r>
            <a:r>
              <a:rPr lang="en-US" dirty="0"/>
              <a:t> lengthen it, </a:t>
            </a:r>
            <a:r>
              <a:rPr lang="en-US" b="1" u="sng" dirty="0"/>
              <a:t>(3)</a:t>
            </a:r>
            <a:r>
              <a:rPr lang="en-US" dirty="0"/>
              <a:t> cause a funnel-like shape instead of the broad ovoid shape of the female pelvis, and </a:t>
            </a:r>
            <a:r>
              <a:rPr lang="en-US" b="1" u="sng" dirty="0"/>
              <a:t>(4)</a:t>
            </a:r>
            <a:r>
              <a:rPr lang="en-US" dirty="0"/>
              <a:t> greatly increase the strength of the entire pelvis for load-bearing. In the absence of testosterone, the male pelvis develops into a pelvis that is similar to that of the female. </a:t>
            </a:r>
          </a:p>
          <a:p>
            <a:pPr marL="0" indent="0" algn="just">
              <a:buNone/>
            </a:pPr>
            <a:r>
              <a:rPr lang="en-US" dirty="0"/>
              <a:t>Because of the ability of testosterone to increase the size and strength of bones, it is often used in older men to treat osteoporosis. </a:t>
            </a:r>
          </a:p>
          <a:p>
            <a:pPr marL="0" indent="0" algn="just">
              <a:buNone/>
            </a:pPr>
            <a:r>
              <a:rPr lang="en-US" dirty="0"/>
              <a:t>When great quantities of testosterone (or any other androgen) are secreted abnormally in the still-growing child, the rate of bone growth increases markedly, causing a spurt in total body height. However, the testosterone also causes the epiphyses of the long bones to unite with the shafts of the bones at an early age. Therefore, despite the rapidity of growth, this early uniting of the epiphyses prevents the person from growing as tall as he would have grown had testosterone not been secreted at all. Even in normal men, the final adult height is slightly less than that which occurs in males castrated before puberty.</a:t>
            </a:r>
          </a:p>
          <a:p>
            <a:pPr marL="0" indent="0" algn="just">
              <a:buNone/>
            </a:pPr>
            <a:r>
              <a:rPr lang="en-US" b="1" dirty="0"/>
              <a:t>Testosterone Increases Basal Metabolism. </a:t>
            </a:r>
            <a:r>
              <a:rPr lang="en-US" dirty="0"/>
              <a:t>Injection of large quantities of testosterone can increase the basal metabolic rate by as much as 15 per cent. Also, even the usual quantity of testosterone secreted by the testes during adolescence and early adult life increases the rate of metabolism some 5 to 10 per cent above the value that it would be were the testes not active. This increased rate of metabolism is possibly an indirect result of the effect of testosterone on protein anabolism, the increased quantity of proteins—the enzymes especially—increasing the activities of all cells.</a:t>
            </a:r>
          </a:p>
          <a:p>
            <a:endParaRPr lang="en-US" dirty="0"/>
          </a:p>
        </p:txBody>
      </p:sp>
    </p:spTree>
    <p:extLst>
      <p:ext uri="{BB962C8B-B14F-4D97-AF65-F5344CB8AC3E}">
        <p14:creationId xmlns:p14="http://schemas.microsoft.com/office/powerpoint/2010/main" val="11004737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62500" lnSpcReduction="20000"/>
          </a:bodyPr>
          <a:lstStyle/>
          <a:p>
            <a:pPr marL="0" indent="0" algn="just">
              <a:buNone/>
            </a:pPr>
            <a:r>
              <a:rPr lang="en-US" b="1" dirty="0"/>
              <a:t>Effect on Red Blood Cells. </a:t>
            </a:r>
            <a:r>
              <a:rPr lang="en-US" dirty="0"/>
              <a:t>When normal quantities of testosterone are injected into a castrated adult, the number of red blood cells per cubic millimeter of blood increases 15 to 20 per cent. Also, the average man has about 700,000 more red blood cells per cubic millimeter than the average woman. This difference may be due partly to the increased metabolic rate that occurs after testosterone administration rather than to a direct effect of testosterone on red blood cell production</a:t>
            </a:r>
            <a:r>
              <a:rPr lang="en-US" dirty="0" smtClean="0"/>
              <a:t>.</a:t>
            </a:r>
          </a:p>
          <a:p>
            <a:pPr marL="0" indent="0" algn="just">
              <a:buNone/>
            </a:pPr>
            <a:endParaRPr lang="en-US" dirty="0"/>
          </a:p>
          <a:p>
            <a:pPr marL="0" indent="0" algn="just">
              <a:buNone/>
            </a:pPr>
            <a:r>
              <a:rPr lang="en-US" b="1" dirty="0"/>
              <a:t>Effect on Electrolyte and Water Balance. </a:t>
            </a:r>
            <a:r>
              <a:rPr lang="en-US" dirty="0"/>
              <a:t>As pointed out in Chapter 77, many steroid hormones can increase the reabsorption of sodium in the distal tubules of the kidneys. Testosterone also has such an effect, but only to a minor degree in comparison with the adrenal mineralocorticoids. Nevertheless, after puberty, the blood and extracellular fluid volumes of the male in relation to body weight increase as much as 5 to 10 per cent</a:t>
            </a:r>
            <a:r>
              <a:rPr lang="en-US" dirty="0" smtClean="0"/>
              <a:t>.</a:t>
            </a:r>
          </a:p>
          <a:p>
            <a:pPr marL="0" indent="0" algn="just">
              <a:buNone/>
            </a:pPr>
            <a:endParaRPr lang="en-US" dirty="0"/>
          </a:p>
          <a:p>
            <a:pPr marL="0" indent="0" algn="just">
              <a:buNone/>
            </a:pPr>
            <a:r>
              <a:rPr lang="en-US" b="1" dirty="0"/>
              <a:t>Basic Intracellular Mechanism of Action of Testosterone </a:t>
            </a:r>
            <a:endParaRPr lang="en-US" dirty="0"/>
          </a:p>
          <a:p>
            <a:pPr marL="0" indent="0" algn="just">
              <a:buNone/>
            </a:pPr>
            <a:r>
              <a:rPr lang="en-US" dirty="0"/>
              <a:t>Most of the effects of testosterone result basically</a:t>
            </a:r>
            <a:r>
              <a:rPr lang="en-US" b="1" dirty="0"/>
              <a:t> </a:t>
            </a:r>
            <a:r>
              <a:rPr lang="en-US" dirty="0"/>
              <a:t>from increased rate of protein formation in the target</a:t>
            </a:r>
            <a:r>
              <a:rPr lang="en-US" b="1" dirty="0"/>
              <a:t> </a:t>
            </a:r>
            <a:r>
              <a:rPr lang="en-US" dirty="0"/>
              <a:t>cells. This has been studied extensively in the prostate</a:t>
            </a:r>
            <a:r>
              <a:rPr lang="en-US" b="1" dirty="0"/>
              <a:t> </a:t>
            </a:r>
            <a:r>
              <a:rPr lang="en-US" dirty="0"/>
              <a:t>gland, one of the organs that is most affected by testosterone.</a:t>
            </a:r>
            <a:r>
              <a:rPr lang="en-US" b="1" dirty="0"/>
              <a:t> </a:t>
            </a:r>
            <a:r>
              <a:rPr lang="en-US" dirty="0"/>
              <a:t>In this gland, testosterone enters the prostatic</a:t>
            </a:r>
            <a:r>
              <a:rPr lang="en-US" b="1" dirty="0"/>
              <a:t> </a:t>
            </a:r>
            <a:r>
              <a:rPr lang="en-US" dirty="0"/>
              <a:t>cells within a few minutes after secretion. Then it</a:t>
            </a:r>
            <a:r>
              <a:rPr lang="en-US" b="1" dirty="0"/>
              <a:t> </a:t>
            </a:r>
            <a:r>
              <a:rPr lang="en-US" dirty="0"/>
              <a:t>is most often converted, under the influence of the</a:t>
            </a:r>
            <a:r>
              <a:rPr lang="en-US" b="1" dirty="0"/>
              <a:t> </a:t>
            </a:r>
            <a:r>
              <a:rPr lang="en-US" dirty="0"/>
              <a:t>intracellular enzyme </a:t>
            </a:r>
            <a:r>
              <a:rPr lang="en-US" i="1" dirty="0"/>
              <a:t>5</a:t>
            </a:r>
            <a:r>
              <a:rPr lang="en-US" dirty="0"/>
              <a:t>a-reductase, to </a:t>
            </a:r>
            <a:r>
              <a:rPr lang="en-US" i="1" dirty="0" err="1"/>
              <a:t>dihydrotestosterone</a:t>
            </a:r>
            <a:r>
              <a:rPr lang="en-US" dirty="0"/>
              <a:t>,</a:t>
            </a:r>
            <a:r>
              <a:rPr lang="en-US" b="1" dirty="0"/>
              <a:t> </a:t>
            </a:r>
            <a:r>
              <a:rPr lang="en-US" dirty="0"/>
              <a:t>and this in turn binds with a cytoplasmic</a:t>
            </a:r>
            <a:r>
              <a:rPr lang="en-US" b="1" dirty="0"/>
              <a:t> </a:t>
            </a:r>
            <a:r>
              <a:rPr lang="en-US" dirty="0"/>
              <a:t>“receptor protein.” This combination migrates to the</a:t>
            </a:r>
            <a:r>
              <a:rPr lang="en-US" b="1" dirty="0"/>
              <a:t> </a:t>
            </a:r>
            <a:r>
              <a:rPr lang="en-US" dirty="0"/>
              <a:t>cell nucleus, where it binds with a nuclear protein and</a:t>
            </a:r>
            <a:r>
              <a:rPr lang="en-US" b="1" dirty="0"/>
              <a:t> </a:t>
            </a:r>
            <a:r>
              <a:rPr lang="en-US" dirty="0"/>
              <a:t>induces DNA-RNA </a:t>
            </a:r>
            <a:r>
              <a:rPr lang="en-US" dirty="0" err="1"/>
              <a:t>transcription.Within</a:t>
            </a:r>
            <a:r>
              <a:rPr lang="en-US" dirty="0"/>
              <a:t> 30 minutes,</a:t>
            </a:r>
            <a:r>
              <a:rPr lang="en-US" b="1" dirty="0"/>
              <a:t> </a:t>
            </a:r>
            <a:r>
              <a:rPr lang="en-US" dirty="0"/>
              <a:t>RNA polymerase has become activated and the concentration</a:t>
            </a:r>
            <a:r>
              <a:rPr lang="en-US" b="1" dirty="0"/>
              <a:t> </a:t>
            </a:r>
            <a:r>
              <a:rPr lang="en-US" dirty="0"/>
              <a:t>of RNA begins to increase in the prostatic</a:t>
            </a:r>
            <a:r>
              <a:rPr lang="en-US" b="1" dirty="0"/>
              <a:t> </a:t>
            </a:r>
            <a:r>
              <a:rPr lang="en-US" dirty="0"/>
              <a:t>cells; this is followed by progressive increase in cellular</a:t>
            </a:r>
            <a:r>
              <a:rPr lang="en-US" b="1" dirty="0"/>
              <a:t> </a:t>
            </a:r>
            <a:r>
              <a:rPr lang="en-US" dirty="0"/>
              <a:t>protein. After several days, the quantity of DNA</a:t>
            </a:r>
            <a:r>
              <a:rPr lang="en-US" b="1" dirty="0"/>
              <a:t> </a:t>
            </a:r>
            <a:r>
              <a:rPr lang="en-US" dirty="0"/>
              <a:t>in the prostate gland has also increased and there</a:t>
            </a:r>
            <a:r>
              <a:rPr lang="en-US" b="1" dirty="0"/>
              <a:t> </a:t>
            </a:r>
            <a:r>
              <a:rPr lang="en-US" dirty="0"/>
              <a:t>has been a simultaneous increase in the number of</a:t>
            </a:r>
            <a:r>
              <a:rPr lang="en-US" b="1" dirty="0"/>
              <a:t> </a:t>
            </a:r>
            <a:r>
              <a:rPr lang="en-US" dirty="0"/>
              <a:t>prostatic cells.</a:t>
            </a:r>
            <a:r>
              <a:rPr lang="en-US" b="1" dirty="0"/>
              <a:t> </a:t>
            </a:r>
            <a:endParaRPr lang="en-US" dirty="0"/>
          </a:p>
          <a:p>
            <a:pPr marL="0" indent="0" algn="just">
              <a:buNone/>
            </a:pPr>
            <a:r>
              <a:rPr lang="en-US" dirty="0"/>
              <a:t>Testosterone stimulates production of proteins</a:t>
            </a:r>
            <a:r>
              <a:rPr lang="en-US" b="1" dirty="0"/>
              <a:t> </a:t>
            </a:r>
            <a:r>
              <a:rPr lang="en-US" dirty="0"/>
              <a:t>virtually everywhere in the body, although more</a:t>
            </a:r>
            <a:r>
              <a:rPr lang="en-US" b="1" dirty="0"/>
              <a:t> </a:t>
            </a:r>
            <a:r>
              <a:rPr lang="en-US" dirty="0"/>
              <a:t>specifically affecting those proteins in “target” organs</a:t>
            </a:r>
            <a:r>
              <a:rPr lang="en-US" b="1" dirty="0"/>
              <a:t> </a:t>
            </a:r>
            <a:r>
              <a:rPr lang="en-US" dirty="0"/>
              <a:t>or tissues responsible for the development of both</a:t>
            </a:r>
            <a:r>
              <a:rPr lang="en-US" b="1" dirty="0"/>
              <a:t> </a:t>
            </a:r>
            <a:r>
              <a:rPr lang="en-US" dirty="0"/>
              <a:t>primary and secondary male sexual characteristics.</a:t>
            </a:r>
            <a:r>
              <a:rPr lang="en-US" b="1" dirty="0"/>
              <a:t> </a:t>
            </a:r>
            <a:endParaRPr lang="en-US" dirty="0"/>
          </a:p>
          <a:p>
            <a:pPr marL="0" indent="0" algn="just">
              <a:buNone/>
            </a:pPr>
            <a:r>
              <a:rPr lang="en-US" dirty="0"/>
              <a:t>Recent studies suggest that testosterone, like other</a:t>
            </a:r>
            <a:r>
              <a:rPr lang="en-US" b="1" dirty="0"/>
              <a:t> </a:t>
            </a:r>
            <a:r>
              <a:rPr lang="en-US" dirty="0"/>
              <a:t>steroidal hormones, may also exert some rapid, </a:t>
            </a:r>
            <a:r>
              <a:rPr lang="en-US" dirty="0" err="1"/>
              <a:t>nongenomic</a:t>
            </a:r>
            <a:r>
              <a:rPr lang="en-US" b="1" dirty="0"/>
              <a:t> </a:t>
            </a:r>
            <a:r>
              <a:rPr lang="en-US" dirty="0"/>
              <a:t>effects that do not require synthesis of new</a:t>
            </a:r>
            <a:r>
              <a:rPr lang="en-US" b="1" dirty="0"/>
              <a:t> </a:t>
            </a:r>
            <a:r>
              <a:rPr lang="en-US" dirty="0"/>
              <a:t>proteins. The physiological role of these </a:t>
            </a:r>
            <a:r>
              <a:rPr lang="en-US" dirty="0" err="1"/>
              <a:t>nongenomic</a:t>
            </a:r>
            <a:r>
              <a:rPr lang="en-US" b="1" dirty="0"/>
              <a:t> </a:t>
            </a:r>
            <a:r>
              <a:rPr lang="en-US" dirty="0"/>
              <a:t>actions of testosterone, however, has yet to be</a:t>
            </a:r>
            <a:r>
              <a:rPr lang="en-US" b="1" dirty="0"/>
              <a:t> </a:t>
            </a:r>
            <a:r>
              <a:rPr lang="en-US" dirty="0"/>
              <a:t>determined.</a:t>
            </a:r>
          </a:p>
          <a:p>
            <a:endParaRPr lang="en-US" dirty="0"/>
          </a:p>
        </p:txBody>
      </p:sp>
    </p:spTree>
    <p:extLst>
      <p:ext uri="{BB962C8B-B14F-4D97-AF65-F5344CB8AC3E}">
        <p14:creationId xmlns:p14="http://schemas.microsoft.com/office/powerpoint/2010/main" val="110047371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62500" lnSpcReduction="20000"/>
          </a:bodyPr>
          <a:lstStyle/>
          <a:p>
            <a:pPr marL="0" indent="0" algn="just">
              <a:buNone/>
            </a:pPr>
            <a:r>
              <a:rPr lang="en-US" b="1" dirty="0"/>
              <a:t>Control of Male Sexual Functions by Hormones from the Hypothalamus and Anterior Pituitary Gland</a:t>
            </a:r>
            <a:endParaRPr lang="en-US" dirty="0"/>
          </a:p>
          <a:p>
            <a:pPr marL="0" indent="0" algn="just">
              <a:buNone/>
            </a:pPr>
            <a:r>
              <a:rPr lang="en-US" dirty="0"/>
              <a:t>A major share of the control of sexual functions in both the male and the female begins with secretion of </a:t>
            </a:r>
            <a:r>
              <a:rPr lang="en-US" i="1" dirty="0"/>
              <a:t>gonadotropin-releasing hormone (</a:t>
            </a:r>
            <a:r>
              <a:rPr lang="en-US" i="1" dirty="0" err="1"/>
              <a:t>GnRH</a:t>
            </a:r>
            <a:r>
              <a:rPr lang="en-US" i="1" dirty="0"/>
              <a:t>) </a:t>
            </a:r>
            <a:r>
              <a:rPr lang="en-US" dirty="0"/>
              <a:t>by the hypothalamus (see Figure 80–10). This hormone in turn stimulates the anterior pituitary gland to secrete two other hormones called </a:t>
            </a:r>
            <a:r>
              <a:rPr lang="en-US" i="1" dirty="0"/>
              <a:t>gonadotropic hormones</a:t>
            </a:r>
            <a:r>
              <a:rPr lang="en-US" dirty="0"/>
              <a:t>: </a:t>
            </a:r>
          </a:p>
          <a:p>
            <a:pPr marL="0" indent="0" algn="just">
              <a:buNone/>
            </a:pPr>
            <a:r>
              <a:rPr lang="en-US" dirty="0"/>
              <a:t>(1) </a:t>
            </a:r>
            <a:r>
              <a:rPr lang="en-US" i="1" dirty="0"/>
              <a:t>luteinizing hormone (LH) </a:t>
            </a:r>
            <a:r>
              <a:rPr lang="en-US" dirty="0"/>
              <a:t>and </a:t>
            </a:r>
          </a:p>
          <a:p>
            <a:pPr marL="0" indent="0" algn="just">
              <a:buNone/>
            </a:pPr>
            <a:r>
              <a:rPr lang="en-US" dirty="0"/>
              <a:t>(2) </a:t>
            </a:r>
            <a:r>
              <a:rPr lang="en-US" i="1" dirty="0"/>
              <a:t>follicle-stimulating</a:t>
            </a:r>
            <a:r>
              <a:rPr lang="en-US" dirty="0"/>
              <a:t> </a:t>
            </a:r>
            <a:r>
              <a:rPr lang="en-US" i="1" dirty="0"/>
              <a:t>hormone (FSH)</a:t>
            </a:r>
            <a:r>
              <a:rPr lang="en-US" dirty="0"/>
              <a:t>. In turn, LH is the primary stimulus for the secretion of testosterone by the testes, and FSH mainly stimulates spermatogenesis.</a:t>
            </a:r>
          </a:p>
          <a:p>
            <a:pPr marL="0" indent="0" algn="just">
              <a:buNone/>
            </a:pPr>
            <a:r>
              <a:rPr lang="en-US" b="1" dirty="0" err="1"/>
              <a:t>GnRH</a:t>
            </a:r>
            <a:r>
              <a:rPr lang="en-US" b="1" dirty="0"/>
              <a:t> and Its Effect in Increasing the Secretion of LH and FSH</a:t>
            </a:r>
            <a:endParaRPr lang="en-US" dirty="0"/>
          </a:p>
          <a:p>
            <a:pPr marL="0" indent="0" algn="just">
              <a:buNone/>
            </a:pPr>
            <a:r>
              <a:rPr lang="en-US" dirty="0" err="1"/>
              <a:t>GnRH</a:t>
            </a:r>
            <a:r>
              <a:rPr lang="en-US" dirty="0"/>
              <a:t> is a 10-amino acid peptide secreted by neurons whose cell bodies are located in the </a:t>
            </a:r>
            <a:r>
              <a:rPr lang="en-US" i="1" dirty="0" err="1"/>
              <a:t>arcuate</a:t>
            </a:r>
            <a:r>
              <a:rPr lang="en-US" i="1" dirty="0"/>
              <a:t> nuclei of</a:t>
            </a:r>
            <a:r>
              <a:rPr lang="en-US" dirty="0"/>
              <a:t> </a:t>
            </a:r>
            <a:r>
              <a:rPr lang="en-US" i="1" dirty="0"/>
              <a:t>the hypothalamus</a:t>
            </a:r>
            <a:r>
              <a:rPr lang="en-US" dirty="0"/>
              <a:t>. The endings of these neurons terminate mainly in the median eminence of the hypothalamus, where they release </a:t>
            </a:r>
            <a:r>
              <a:rPr lang="en-US" dirty="0" err="1"/>
              <a:t>GnRH</a:t>
            </a:r>
            <a:r>
              <a:rPr lang="en-US" dirty="0"/>
              <a:t> into the hypothalamic-</a:t>
            </a:r>
            <a:r>
              <a:rPr lang="en-US" dirty="0" err="1"/>
              <a:t>hypophysial</a:t>
            </a:r>
            <a:r>
              <a:rPr lang="en-US" dirty="0"/>
              <a:t> portal vascular system. Then the </a:t>
            </a:r>
            <a:r>
              <a:rPr lang="en-US" dirty="0" err="1"/>
              <a:t>GnRH</a:t>
            </a:r>
            <a:r>
              <a:rPr lang="en-US" dirty="0"/>
              <a:t> is transported to the anterior pituitary gland in the </a:t>
            </a:r>
            <a:r>
              <a:rPr lang="en-US" dirty="0" err="1"/>
              <a:t>hypophysial</a:t>
            </a:r>
            <a:r>
              <a:rPr lang="en-US" dirty="0"/>
              <a:t> portal blood and stimulates the release of the two gonadotropins, LH and FSH. </a:t>
            </a:r>
          </a:p>
          <a:p>
            <a:pPr marL="0" indent="0" algn="just">
              <a:buNone/>
            </a:pPr>
            <a:r>
              <a:rPr lang="en-US" dirty="0" err="1"/>
              <a:t>GnRH</a:t>
            </a:r>
            <a:r>
              <a:rPr lang="en-US" dirty="0"/>
              <a:t> is secreted intermittently a few minutes at a time once every 1 to 3 hours. The intensity of this hormone’s stimulus is determined in two ways: </a:t>
            </a:r>
            <a:r>
              <a:rPr lang="en-US" b="1" u="sng" dirty="0"/>
              <a:t>(1)</a:t>
            </a:r>
            <a:r>
              <a:rPr lang="en-US" dirty="0"/>
              <a:t> by the frequency of these cycles of secretion and </a:t>
            </a:r>
            <a:r>
              <a:rPr lang="en-US" b="1" u="sng" dirty="0"/>
              <a:t>(2)</a:t>
            </a:r>
            <a:r>
              <a:rPr lang="en-US" dirty="0"/>
              <a:t> by the quantity of </a:t>
            </a:r>
            <a:r>
              <a:rPr lang="en-US" dirty="0" err="1"/>
              <a:t>GnRH</a:t>
            </a:r>
            <a:r>
              <a:rPr lang="en-US" dirty="0"/>
              <a:t> released with each cycle. </a:t>
            </a:r>
          </a:p>
          <a:p>
            <a:pPr marL="0" indent="0" algn="just">
              <a:buNone/>
            </a:pPr>
            <a:r>
              <a:rPr lang="en-US" dirty="0"/>
              <a:t>The secretion of LH by the anterior pituitary gland is also cyclical, with LH following fairly faithfully the pulsatile release of </a:t>
            </a:r>
            <a:r>
              <a:rPr lang="en-US" dirty="0" err="1"/>
              <a:t>GnRH</a:t>
            </a:r>
            <a:r>
              <a:rPr lang="en-US" dirty="0"/>
              <a:t>. Conversely, FSH secretion increases and decreases only slightly with each fluctuation of </a:t>
            </a:r>
            <a:r>
              <a:rPr lang="en-US" dirty="0" err="1"/>
              <a:t>GnRH</a:t>
            </a:r>
            <a:r>
              <a:rPr lang="en-US" dirty="0"/>
              <a:t> secretion; instead, it changes more slowly over a period of many hours in response to longer-term changes in </a:t>
            </a:r>
            <a:r>
              <a:rPr lang="en-US" dirty="0" err="1"/>
              <a:t>GnRH</a:t>
            </a:r>
            <a:r>
              <a:rPr lang="en-US" dirty="0"/>
              <a:t>. Because of the much closer relation between </a:t>
            </a:r>
            <a:r>
              <a:rPr lang="en-US" dirty="0" err="1"/>
              <a:t>GnRH</a:t>
            </a:r>
            <a:r>
              <a:rPr lang="en-US" dirty="0"/>
              <a:t> secretion and LH secretion, </a:t>
            </a:r>
            <a:r>
              <a:rPr lang="en-US" dirty="0" err="1"/>
              <a:t>GnRH</a:t>
            </a:r>
            <a:r>
              <a:rPr lang="en-US" dirty="0"/>
              <a:t> is also widely known as </a:t>
            </a:r>
            <a:r>
              <a:rPr lang="en-US" i="1" dirty="0" err="1"/>
              <a:t>LHreleasing</a:t>
            </a:r>
            <a:r>
              <a:rPr lang="en-US" dirty="0"/>
              <a:t> </a:t>
            </a:r>
            <a:r>
              <a:rPr lang="en-US" i="1" dirty="0"/>
              <a:t>hormone.</a:t>
            </a:r>
            <a:endParaRPr lang="en-US" dirty="0"/>
          </a:p>
          <a:p>
            <a:pPr marL="0" indent="0" algn="just">
              <a:buNone/>
            </a:pPr>
            <a:r>
              <a:rPr lang="en-US" b="1" dirty="0"/>
              <a:t>Gonadotropic Hormones: LH and FSH</a:t>
            </a:r>
            <a:endParaRPr lang="en-US" dirty="0"/>
          </a:p>
          <a:p>
            <a:pPr marL="0" indent="0" algn="just">
              <a:buNone/>
            </a:pPr>
            <a:r>
              <a:rPr lang="en-US" dirty="0"/>
              <a:t>Both of the gonadotropic hormones, LH and FSH, are secreted by the same cells, called </a:t>
            </a:r>
            <a:r>
              <a:rPr lang="en-US" i="1" dirty="0" err="1"/>
              <a:t>gonadotropes</a:t>
            </a:r>
            <a:r>
              <a:rPr lang="en-US" i="1" dirty="0"/>
              <a:t>, </a:t>
            </a:r>
            <a:r>
              <a:rPr lang="en-US" dirty="0"/>
              <a:t>in the anterior pituitary gland. In the absence of </a:t>
            </a:r>
            <a:r>
              <a:rPr lang="en-US" dirty="0" err="1"/>
              <a:t>GnRH</a:t>
            </a:r>
            <a:r>
              <a:rPr lang="en-US" dirty="0"/>
              <a:t> secretion from the hypothalamus, the </a:t>
            </a:r>
            <a:r>
              <a:rPr lang="en-US" dirty="0" err="1"/>
              <a:t>gonadotropes</a:t>
            </a:r>
            <a:r>
              <a:rPr lang="en-US" dirty="0"/>
              <a:t> in the pituitary gland secrete almost no LH or FSH. </a:t>
            </a:r>
          </a:p>
          <a:p>
            <a:pPr marL="0" indent="0" algn="just">
              <a:buNone/>
            </a:pPr>
            <a:r>
              <a:rPr lang="en-US" dirty="0"/>
              <a:t>LH and FSH are </a:t>
            </a:r>
            <a:r>
              <a:rPr lang="en-US" i="1" dirty="0"/>
              <a:t>glycoproteins</a:t>
            </a:r>
            <a:r>
              <a:rPr lang="en-US" dirty="0"/>
              <a:t>. They exert their effects on  their target tissues in the testes mainly by </a:t>
            </a:r>
            <a:r>
              <a:rPr lang="en-US" i="1" dirty="0"/>
              <a:t>activating the cyclic adenosine monophosphate second</a:t>
            </a:r>
            <a:r>
              <a:rPr lang="en-US" dirty="0"/>
              <a:t> </a:t>
            </a:r>
            <a:r>
              <a:rPr lang="en-US" i="1" dirty="0"/>
              <a:t>messenger system</a:t>
            </a:r>
            <a:r>
              <a:rPr lang="en-US" dirty="0"/>
              <a:t>, which in turn activates specific enzyme systems in the respective target cells.</a:t>
            </a:r>
          </a:p>
          <a:p>
            <a:endParaRPr lang="en-US" dirty="0"/>
          </a:p>
        </p:txBody>
      </p:sp>
    </p:spTree>
    <p:extLst>
      <p:ext uri="{BB962C8B-B14F-4D97-AF65-F5344CB8AC3E}">
        <p14:creationId xmlns:p14="http://schemas.microsoft.com/office/powerpoint/2010/main" val="110047371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0000" lnSpcReduction="20000"/>
          </a:bodyPr>
          <a:lstStyle/>
          <a:p>
            <a:pPr marL="0" indent="0" algn="just">
              <a:buNone/>
            </a:pPr>
            <a:r>
              <a:rPr lang="en-US" sz="2900" b="1" dirty="0"/>
              <a:t>Testosterone—Regulation of Its Production by LH. </a:t>
            </a:r>
            <a:r>
              <a:rPr lang="en-US" sz="2900" i="1" dirty="0"/>
              <a:t>Testosterone </a:t>
            </a:r>
            <a:r>
              <a:rPr lang="en-US" sz="2900" dirty="0"/>
              <a:t>is secreted by the </a:t>
            </a:r>
            <a:r>
              <a:rPr lang="en-US" sz="2900" i="1" dirty="0"/>
              <a:t>interstitial cells of </a:t>
            </a:r>
            <a:r>
              <a:rPr lang="en-US" sz="2900" i="1" dirty="0" err="1"/>
              <a:t>Leydig</a:t>
            </a:r>
            <a:r>
              <a:rPr lang="en-US" sz="2900" i="1" dirty="0"/>
              <a:t> </a:t>
            </a:r>
            <a:r>
              <a:rPr lang="en-US" sz="2900" dirty="0"/>
              <a:t>in</a:t>
            </a:r>
            <a:r>
              <a:rPr lang="en-US" sz="2900" i="1" dirty="0"/>
              <a:t> </a:t>
            </a:r>
            <a:r>
              <a:rPr lang="en-US" sz="2900" dirty="0"/>
              <a:t>the testes, but only when they are stimulated by LH</a:t>
            </a:r>
            <a:r>
              <a:rPr lang="en-US" sz="2900" i="1" dirty="0"/>
              <a:t> </a:t>
            </a:r>
            <a:r>
              <a:rPr lang="en-US" sz="2900" dirty="0"/>
              <a:t>from the anterior pituitary gland. Furthermore, the</a:t>
            </a:r>
            <a:r>
              <a:rPr lang="en-US" sz="2900" i="1" dirty="0"/>
              <a:t> </a:t>
            </a:r>
            <a:r>
              <a:rPr lang="en-US" sz="2900" dirty="0"/>
              <a:t>quantity of testosterone secreted increases approximately</a:t>
            </a:r>
            <a:r>
              <a:rPr lang="en-US" sz="2900" i="1" dirty="0"/>
              <a:t> </a:t>
            </a:r>
            <a:r>
              <a:rPr lang="en-US" sz="2900" dirty="0"/>
              <a:t>in direct proportion to the amount of LH</a:t>
            </a:r>
            <a:r>
              <a:rPr lang="en-US" sz="2900" i="1" dirty="0"/>
              <a:t> </a:t>
            </a:r>
            <a:r>
              <a:rPr lang="en-US" sz="2900" dirty="0"/>
              <a:t>available.</a:t>
            </a:r>
          </a:p>
          <a:p>
            <a:pPr marL="0" indent="0" algn="just">
              <a:buNone/>
            </a:pPr>
            <a:r>
              <a:rPr lang="en-US" sz="2900" i="1" dirty="0"/>
              <a:t> </a:t>
            </a:r>
            <a:r>
              <a:rPr lang="en-US" sz="2900" dirty="0"/>
              <a:t>Mature </a:t>
            </a:r>
            <a:r>
              <a:rPr lang="en-US" sz="2900" dirty="0" err="1"/>
              <a:t>Leydig</a:t>
            </a:r>
            <a:r>
              <a:rPr lang="en-US" sz="2900" dirty="0"/>
              <a:t> cells are normally found in a child’s</a:t>
            </a:r>
            <a:r>
              <a:rPr lang="en-US" sz="2900" i="1" dirty="0"/>
              <a:t> </a:t>
            </a:r>
            <a:r>
              <a:rPr lang="en-US" sz="2900" dirty="0"/>
              <a:t>testes for a few weeks after birth but then disappear</a:t>
            </a:r>
            <a:r>
              <a:rPr lang="en-US" sz="2900" i="1" dirty="0"/>
              <a:t> </a:t>
            </a:r>
            <a:r>
              <a:rPr lang="en-US" sz="2900" dirty="0"/>
              <a:t>until after the age of about 10 years. However, either</a:t>
            </a:r>
            <a:r>
              <a:rPr lang="en-US" sz="2900" i="1" dirty="0"/>
              <a:t> </a:t>
            </a:r>
            <a:r>
              <a:rPr lang="en-US" sz="2900" dirty="0"/>
              <a:t>injection of purified LH into a child at any age or</a:t>
            </a:r>
            <a:r>
              <a:rPr lang="en-US" sz="2900" i="1" dirty="0"/>
              <a:t> </a:t>
            </a:r>
            <a:r>
              <a:rPr lang="en-US" sz="2900" dirty="0"/>
              <a:t>secretion of LH at puberty causes testicular interstitial</a:t>
            </a:r>
            <a:r>
              <a:rPr lang="en-US" sz="2900" i="1" dirty="0"/>
              <a:t> </a:t>
            </a:r>
            <a:r>
              <a:rPr lang="en-US" sz="2900" dirty="0"/>
              <a:t>cells that look like fibroblasts to evolve into functioning</a:t>
            </a:r>
            <a:r>
              <a:rPr lang="en-US" sz="2900" i="1" dirty="0"/>
              <a:t> </a:t>
            </a:r>
            <a:r>
              <a:rPr lang="en-US" sz="2900" dirty="0" err="1"/>
              <a:t>Leydig</a:t>
            </a:r>
            <a:r>
              <a:rPr lang="en-US" sz="2900" dirty="0"/>
              <a:t> cells</a:t>
            </a:r>
            <a:r>
              <a:rPr lang="en-US" sz="2900" dirty="0" smtClean="0"/>
              <a:t>.</a:t>
            </a:r>
            <a:endParaRPr lang="en-US" sz="2900" dirty="0"/>
          </a:p>
          <a:p>
            <a:pPr marL="0" indent="0" algn="just">
              <a:buNone/>
            </a:pPr>
            <a:r>
              <a:rPr lang="en-US" sz="2900" b="1" dirty="0"/>
              <a:t>Inhibition of Anterior Pituitary Secretion of LH and FSH by Testosterone—Negative Feedback Control of Testosterone Secretion. </a:t>
            </a:r>
            <a:r>
              <a:rPr lang="en-US" sz="2900" dirty="0"/>
              <a:t>The testosterone secreted by the testes in</a:t>
            </a:r>
            <a:r>
              <a:rPr lang="en-US" sz="2900" b="1" dirty="0"/>
              <a:t> </a:t>
            </a:r>
            <a:r>
              <a:rPr lang="en-US" sz="2900" dirty="0"/>
              <a:t>response to LH has the reciprocal effect of inhibiting</a:t>
            </a:r>
            <a:r>
              <a:rPr lang="en-US" sz="2900" b="1" dirty="0"/>
              <a:t> </a:t>
            </a:r>
            <a:r>
              <a:rPr lang="en-US" sz="2900" dirty="0"/>
              <a:t>anterior pituitary secretion of LH (see Figure 80–10).</a:t>
            </a:r>
            <a:r>
              <a:rPr lang="en-US" sz="2900" b="1" dirty="0"/>
              <a:t> </a:t>
            </a:r>
            <a:r>
              <a:rPr lang="en-US" sz="2900" dirty="0"/>
              <a:t>Most of this inhibition probably results from a direct</a:t>
            </a:r>
            <a:r>
              <a:rPr lang="en-US" sz="2900" b="1" dirty="0"/>
              <a:t> </a:t>
            </a:r>
            <a:r>
              <a:rPr lang="en-US" sz="2900" dirty="0"/>
              <a:t>effect of testosterone on the hypothalamus to decrease</a:t>
            </a:r>
            <a:r>
              <a:rPr lang="en-US" sz="2900" b="1" dirty="0"/>
              <a:t> </a:t>
            </a:r>
            <a:r>
              <a:rPr lang="en-US" sz="2900" dirty="0"/>
              <a:t>the secretion of </a:t>
            </a:r>
            <a:r>
              <a:rPr lang="en-US" sz="2900" dirty="0" err="1"/>
              <a:t>GnRH</a:t>
            </a:r>
            <a:r>
              <a:rPr lang="en-US" sz="2900" dirty="0"/>
              <a:t>. </a:t>
            </a:r>
          </a:p>
          <a:p>
            <a:pPr marL="0" indent="0" algn="just">
              <a:buNone/>
            </a:pPr>
            <a:r>
              <a:rPr lang="en-US" sz="2900" dirty="0"/>
              <a:t>This in turn causes a corresponding</a:t>
            </a:r>
            <a:r>
              <a:rPr lang="en-US" sz="2900" b="1" dirty="0"/>
              <a:t> </a:t>
            </a:r>
            <a:r>
              <a:rPr lang="en-US" sz="2900" dirty="0"/>
              <a:t>decrease in secretion of both LH and FSH</a:t>
            </a:r>
            <a:r>
              <a:rPr lang="en-US" sz="2900" b="1" dirty="0"/>
              <a:t> </a:t>
            </a:r>
            <a:r>
              <a:rPr lang="en-US" sz="2900" dirty="0"/>
              <a:t>by the anterior pituitary, and the decrease in LH</a:t>
            </a:r>
            <a:r>
              <a:rPr lang="en-US" sz="2900" b="1" dirty="0"/>
              <a:t> </a:t>
            </a:r>
            <a:r>
              <a:rPr lang="en-US" sz="2900" dirty="0"/>
              <a:t>reduces the secretion of testosterone by the testes.</a:t>
            </a:r>
            <a:r>
              <a:rPr lang="en-US" sz="2900" b="1" dirty="0"/>
              <a:t> </a:t>
            </a:r>
            <a:r>
              <a:rPr lang="en-US" sz="2900" dirty="0"/>
              <a:t>Thus, whenever secretion of testosterone becomes too</a:t>
            </a:r>
            <a:r>
              <a:rPr lang="en-US" sz="2900" b="1" dirty="0"/>
              <a:t> </a:t>
            </a:r>
            <a:r>
              <a:rPr lang="en-US" sz="2900" dirty="0"/>
              <a:t>great, this automatic negative feedback effect, operating</a:t>
            </a:r>
            <a:r>
              <a:rPr lang="en-US" sz="2900" b="1" dirty="0"/>
              <a:t> </a:t>
            </a:r>
            <a:r>
              <a:rPr lang="en-US" sz="2900" dirty="0"/>
              <a:t>through the hypothalamus and anterior pituitary</a:t>
            </a:r>
            <a:r>
              <a:rPr lang="en-US" sz="2900" b="1" dirty="0"/>
              <a:t> </a:t>
            </a:r>
            <a:r>
              <a:rPr lang="en-US" sz="2900" dirty="0"/>
              <a:t>gland, reduces the testosterone secretion back toward the desired operating level. Conversely, too little</a:t>
            </a:r>
            <a:r>
              <a:rPr lang="en-US" sz="2900" b="1" dirty="0"/>
              <a:t> </a:t>
            </a:r>
            <a:r>
              <a:rPr lang="en-US" sz="2900" dirty="0"/>
              <a:t>testosterone allows the hypothalamus to secrete large</a:t>
            </a:r>
            <a:r>
              <a:rPr lang="en-US" sz="2900" b="1" dirty="0"/>
              <a:t> </a:t>
            </a:r>
            <a:r>
              <a:rPr lang="en-US" sz="2900" dirty="0"/>
              <a:t>amounts of </a:t>
            </a:r>
            <a:r>
              <a:rPr lang="en-US" sz="2900" dirty="0" err="1"/>
              <a:t>GnRH</a:t>
            </a:r>
            <a:r>
              <a:rPr lang="en-US" sz="2900" dirty="0"/>
              <a:t>, with a corresponding increase in</a:t>
            </a:r>
            <a:r>
              <a:rPr lang="en-US" sz="2900" b="1" dirty="0"/>
              <a:t> </a:t>
            </a:r>
            <a:r>
              <a:rPr lang="en-US" sz="2900" dirty="0"/>
              <a:t>anterior </a:t>
            </a:r>
            <a:r>
              <a:rPr lang="en-US" dirty="0"/>
              <a:t>pituitary LH and FSH secretion and consequent</a:t>
            </a:r>
            <a:r>
              <a:rPr lang="en-US" b="1" dirty="0"/>
              <a:t> </a:t>
            </a:r>
            <a:r>
              <a:rPr lang="en-US" dirty="0"/>
              <a:t>increase in testicular testosterone secretion.</a:t>
            </a:r>
          </a:p>
          <a:p>
            <a:r>
              <a:rPr lang="en-US" dirty="0"/>
              <a:t> </a:t>
            </a:r>
          </a:p>
          <a:p>
            <a:endParaRPr lang="en-US" dirty="0"/>
          </a:p>
        </p:txBody>
      </p:sp>
    </p:spTree>
    <p:extLst>
      <p:ext uri="{BB962C8B-B14F-4D97-AF65-F5344CB8AC3E}">
        <p14:creationId xmlns:p14="http://schemas.microsoft.com/office/powerpoint/2010/main" val="110047371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62500" lnSpcReduction="20000"/>
          </a:bodyPr>
          <a:lstStyle/>
          <a:p>
            <a:pPr marL="0" indent="0" algn="just">
              <a:buNone/>
            </a:pPr>
            <a:r>
              <a:rPr lang="en-US" sz="3100" b="1" dirty="0"/>
              <a:t>Regulation of Spermatogenesis by FSH and Testosterone</a:t>
            </a:r>
            <a:endParaRPr lang="en-US" sz="3100" dirty="0"/>
          </a:p>
          <a:p>
            <a:pPr marL="0" indent="0" algn="just">
              <a:buNone/>
            </a:pPr>
            <a:r>
              <a:rPr lang="en-US" sz="3100" dirty="0"/>
              <a:t>FSH binds with specific FSH receptors attached to the </a:t>
            </a:r>
            <a:r>
              <a:rPr lang="en-US" sz="3100" dirty="0" err="1"/>
              <a:t>Sertoli</a:t>
            </a:r>
            <a:r>
              <a:rPr lang="en-US" sz="3100" dirty="0"/>
              <a:t> cells in the seminiferous tubules. This causes these cells to grow and secrete various </a:t>
            </a:r>
            <a:r>
              <a:rPr lang="en-US" sz="3100" dirty="0" err="1"/>
              <a:t>spermatogenic</a:t>
            </a:r>
            <a:r>
              <a:rPr lang="en-US" sz="3100" dirty="0"/>
              <a:t> substances. Simultaneously, testosterone (and </a:t>
            </a:r>
            <a:r>
              <a:rPr lang="en-US" sz="3100" dirty="0" err="1"/>
              <a:t>dihydrotestosterone</a:t>
            </a:r>
            <a:r>
              <a:rPr lang="en-US" sz="3100" dirty="0"/>
              <a:t>) diffusing into the seminiferous tubules from the </a:t>
            </a:r>
            <a:r>
              <a:rPr lang="en-US" sz="3100" dirty="0" err="1"/>
              <a:t>Leydig</a:t>
            </a:r>
            <a:r>
              <a:rPr lang="en-US" sz="3100" dirty="0"/>
              <a:t> cells in the interstitial spaces also has a strong tropic effect on spermatogenesis. Thus, to initiate spermatogenesis, both FSH and testosterone are necessary</a:t>
            </a:r>
            <a:r>
              <a:rPr lang="en-US" sz="3100" dirty="0" smtClean="0"/>
              <a:t>.</a:t>
            </a:r>
          </a:p>
          <a:p>
            <a:pPr marL="0" indent="0" algn="just">
              <a:buNone/>
            </a:pPr>
            <a:endParaRPr lang="en-US" sz="3100" dirty="0"/>
          </a:p>
          <a:p>
            <a:pPr marL="0" indent="0" algn="just">
              <a:buNone/>
            </a:pPr>
            <a:r>
              <a:rPr lang="en-US" sz="3100" b="1" dirty="0"/>
              <a:t>Negative Feedback Control of Seminiferous Tubule Activity— Role of the Hormone </a:t>
            </a:r>
            <a:r>
              <a:rPr lang="en-US" sz="3100" b="1" i="1" dirty="0" err="1"/>
              <a:t>Inhibin</a:t>
            </a:r>
            <a:r>
              <a:rPr lang="en-US" sz="3100" b="1" i="1" dirty="0"/>
              <a:t>. </a:t>
            </a:r>
            <a:r>
              <a:rPr lang="en-US" sz="3100" dirty="0"/>
              <a:t>When the seminiferous</a:t>
            </a:r>
            <a:r>
              <a:rPr lang="en-US" sz="3100" b="1" dirty="0"/>
              <a:t> </a:t>
            </a:r>
            <a:r>
              <a:rPr lang="en-US" sz="3100" dirty="0"/>
              <a:t>tubules fail to produce sperm, secretion of FSH by</a:t>
            </a:r>
            <a:r>
              <a:rPr lang="en-US" sz="3100" b="1" dirty="0"/>
              <a:t> </a:t>
            </a:r>
            <a:r>
              <a:rPr lang="en-US" sz="3100" dirty="0"/>
              <a:t>the anterior pituitary gland increases markedly. Conversely,</a:t>
            </a:r>
            <a:r>
              <a:rPr lang="en-US" sz="3100" b="1" dirty="0"/>
              <a:t> </a:t>
            </a:r>
            <a:r>
              <a:rPr lang="en-US" sz="3100" dirty="0"/>
              <a:t>when spermatogenesis proceeds too rapidly,</a:t>
            </a:r>
            <a:r>
              <a:rPr lang="en-US" sz="3100" b="1" dirty="0"/>
              <a:t> </a:t>
            </a:r>
            <a:r>
              <a:rPr lang="en-US" sz="3100" dirty="0"/>
              <a:t>pituitary secretion of FSH </a:t>
            </a:r>
            <a:r>
              <a:rPr lang="en-US" sz="3100" dirty="0" err="1"/>
              <a:t>diminishes.The</a:t>
            </a:r>
            <a:r>
              <a:rPr lang="en-US" sz="3100" dirty="0"/>
              <a:t> cause of this</a:t>
            </a:r>
            <a:r>
              <a:rPr lang="en-US" sz="3100" b="1" dirty="0"/>
              <a:t> </a:t>
            </a:r>
            <a:r>
              <a:rPr lang="en-US" sz="3100" dirty="0"/>
              <a:t>negative feedback effect on the anterior pituitary is</a:t>
            </a:r>
            <a:r>
              <a:rPr lang="en-US" sz="3100" b="1" dirty="0"/>
              <a:t> </a:t>
            </a:r>
            <a:r>
              <a:rPr lang="en-US" sz="3100" dirty="0"/>
              <a:t>believed to be secretion by the </a:t>
            </a:r>
            <a:r>
              <a:rPr lang="en-US" sz="3100" dirty="0" err="1"/>
              <a:t>Sertoli</a:t>
            </a:r>
            <a:r>
              <a:rPr lang="en-US" sz="3100" dirty="0"/>
              <a:t> cells of still</a:t>
            </a:r>
            <a:r>
              <a:rPr lang="en-US" sz="3100" b="1" dirty="0"/>
              <a:t> </a:t>
            </a:r>
            <a:r>
              <a:rPr lang="en-US" sz="3100" dirty="0"/>
              <a:t>another hormone called </a:t>
            </a:r>
            <a:r>
              <a:rPr lang="en-US" sz="3100" i="1" dirty="0" err="1"/>
              <a:t>inhibin</a:t>
            </a:r>
            <a:r>
              <a:rPr lang="en-US" sz="3100" i="1" dirty="0"/>
              <a:t> </a:t>
            </a:r>
            <a:r>
              <a:rPr lang="en-US" sz="3100" dirty="0"/>
              <a:t>(see Figure 80–10).</a:t>
            </a:r>
            <a:r>
              <a:rPr lang="en-US" sz="3100" b="1" dirty="0"/>
              <a:t> </a:t>
            </a:r>
            <a:r>
              <a:rPr lang="en-US" sz="3100" dirty="0"/>
              <a:t>This hormone has a strong direct effect on the anterior</a:t>
            </a:r>
            <a:r>
              <a:rPr lang="en-US" sz="3100" b="1" dirty="0"/>
              <a:t> </a:t>
            </a:r>
            <a:r>
              <a:rPr lang="en-US" sz="3100" dirty="0"/>
              <a:t>pituitary gland to inhibit the secretion of FSH and</a:t>
            </a:r>
            <a:r>
              <a:rPr lang="en-US" sz="3100" b="1" dirty="0"/>
              <a:t> </a:t>
            </a:r>
            <a:r>
              <a:rPr lang="en-US" sz="3100" dirty="0"/>
              <a:t>possibly a slight effect on the hypothalamus to inhibit</a:t>
            </a:r>
            <a:r>
              <a:rPr lang="en-US" sz="3100" b="1" dirty="0"/>
              <a:t> </a:t>
            </a:r>
            <a:r>
              <a:rPr lang="en-US" sz="3100" dirty="0"/>
              <a:t>secretion of </a:t>
            </a:r>
            <a:r>
              <a:rPr lang="en-US" sz="3100" dirty="0" err="1"/>
              <a:t>GnRH</a:t>
            </a:r>
            <a:r>
              <a:rPr lang="en-US" sz="3100" dirty="0"/>
              <a:t>.</a:t>
            </a:r>
            <a:r>
              <a:rPr lang="en-US" sz="3100" b="1" dirty="0"/>
              <a:t> </a:t>
            </a:r>
            <a:endParaRPr lang="en-US" sz="3100" dirty="0"/>
          </a:p>
          <a:p>
            <a:pPr marL="0" indent="0" algn="just">
              <a:buNone/>
            </a:pPr>
            <a:r>
              <a:rPr lang="en-US" sz="3100" dirty="0" err="1"/>
              <a:t>Inhibin</a:t>
            </a:r>
            <a:r>
              <a:rPr lang="en-US" sz="3100" dirty="0"/>
              <a:t> is a glycoprotein, like both LH and FSH, having a molecular weight between 10,000 and 30,000.</a:t>
            </a:r>
            <a:r>
              <a:rPr lang="en-US" sz="3100" b="1" dirty="0"/>
              <a:t> </a:t>
            </a:r>
            <a:r>
              <a:rPr lang="en-US" sz="3100" dirty="0"/>
              <a:t>It has been isolated from cultured </a:t>
            </a:r>
            <a:r>
              <a:rPr lang="en-US" sz="3100" dirty="0" err="1"/>
              <a:t>Sertoli</a:t>
            </a:r>
            <a:r>
              <a:rPr lang="en-US" sz="3100" dirty="0"/>
              <a:t> cells. Its</a:t>
            </a:r>
            <a:r>
              <a:rPr lang="en-US" sz="3100" b="1" dirty="0"/>
              <a:t> </a:t>
            </a:r>
            <a:r>
              <a:rPr lang="en-US" sz="3100" dirty="0"/>
              <a:t>potent inhibitory feedback effect on the anterior </a:t>
            </a:r>
            <a:r>
              <a:rPr lang="en-US" sz="3100" dirty="0" err="1"/>
              <a:t>pitu</a:t>
            </a:r>
            <a:r>
              <a:rPr lang="en-US" sz="3100" dirty="0"/>
              <a:t>-</a:t>
            </a:r>
            <a:r>
              <a:rPr lang="en-US" sz="3100" b="1" dirty="0"/>
              <a:t> </a:t>
            </a:r>
            <a:r>
              <a:rPr lang="en-US" sz="3100" dirty="0" err="1"/>
              <a:t>itary</a:t>
            </a:r>
            <a:r>
              <a:rPr lang="en-US" sz="3100" dirty="0"/>
              <a:t> gland provides an important negative feedback</a:t>
            </a:r>
            <a:r>
              <a:rPr lang="en-US" sz="3100" b="1" dirty="0"/>
              <a:t> </a:t>
            </a:r>
            <a:r>
              <a:rPr lang="en-US" sz="3100" dirty="0"/>
              <a:t>mechanism for control of spermatogenesis, operating</a:t>
            </a:r>
            <a:r>
              <a:rPr lang="en-US" sz="3100" b="1" dirty="0"/>
              <a:t> </a:t>
            </a:r>
            <a:r>
              <a:rPr lang="en-US" sz="3100" dirty="0"/>
              <a:t>simultaneously with and in parallel to the negative</a:t>
            </a:r>
            <a:r>
              <a:rPr lang="en-US" sz="3100" b="1" dirty="0"/>
              <a:t> </a:t>
            </a:r>
            <a:r>
              <a:rPr lang="en-US" sz="3100" dirty="0"/>
              <a:t>feedback mechanism for control of testosterone</a:t>
            </a:r>
            <a:r>
              <a:rPr lang="en-US" sz="3100" b="1" dirty="0"/>
              <a:t> </a:t>
            </a:r>
            <a:r>
              <a:rPr lang="en-US" sz="3100" dirty="0"/>
              <a:t>secretion.</a:t>
            </a:r>
          </a:p>
          <a:p>
            <a:endParaRPr lang="en-US" dirty="0"/>
          </a:p>
        </p:txBody>
      </p:sp>
    </p:spTree>
    <p:extLst>
      <p:ext uri="{BB962C8B-B14F-4D97-AF65-F5344CB8AC3E}">
        <p14:creationId xmlns:p14="http://schemas.microsoft.com/office/powerpoint/2010/main" val="11004737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lstStyle/>
          <a:p>
            <a:pPr marL="0" indent="0" algn="just">
              <a:buNone/>
            </a:pPr>
            <a:r>
              <a:rPr lang="en-US" b="1" dirty="0"/>
              <a:t>Spermatogenesis</a:t>
            </a:r>
            <a:endParaRPr lang="en-US" dirty="0"/>
          </a:p>
          <a:p>
            <a:pPr marL="0" indent="0" algn="just">
              <a:buNone/>
            </a:pPr>
            <a:r>
              <a:rPr lang="en-US" dirty="0"/>
              <a:t>During formation of the embryo, the </a:t>
            </a:r>
            <a:r>
              <a:rPr lang="en-US" i="1" dirty="0"/>
              <a:t>primordial germ cells </a:t>
            </a:r>
            <a:r>
              <a:rPr lang="en-US" dirty="0"/>
              <a:t>migrate into the testes and become immature germ cells called </a:t>
            </a:r>
            <a:r>
              <a:rPr lang="en-US" i="1" dirty="0" err="1"/>
              <a:t>spermatogonia</a:t>
            </a:r>
            <a:r>
              <a:rPr lang="en-US" i="1" dirty="0"/>
              <a:t> </a:t>
            </a:r>
            <a:r>
              <a:rPr lang="en-US" dirty="0"/>
              <a:t>which lie in two or three layers of the inner surfaces of the </a:t>
            </a:r>
            <a:r>
              <a:rPr lang="en-US" i="1" dirty="0"/>
              <a:t>seminiferous tubules </a:t>
            </a:r>
            <a:r>
              <a:rPr lang="en-US" dirty="0"/>
              <a:t>(a cross section of one is shown in Figure 80–2</a:t>
            </a:r>
            <a:r>
              <a:rPr lang="en-US" i="1" dirty="0"/>
              <a:t>A</a:t>
            </a:r>
            <a:r>
              <a:rPr lang="en-US" dirty="0"/>
              <a:t>).The </a:t>
            </a:r>
            <a:r>
              <a:rPr lang="en-US" dirty="0" err="1"/>
              <a:t>spermatogonia</a:t>
            </a:r>
            <a:r>
              <a:rPr lang="en-US" dirty="0"/>
              <a:t> begin to undergo mitotic division, beginning at puberty, and continually proliferate and differentiate through definite stages of development to form sperm, as shown in Figure 80–2</a:t>
            </a:r>
            <a:r>
              <a:rPr lang="en-US" i="1" dirty="0"/>
              <a:t>B.</a:t>
            </a:r>
            <a:endParaRPr lang="en-US" dirty="0"/>
          </a:p>
          <a:p>
            <a:pPr marL="0" indent="0">
              <a:buNone/>
            </a:pPr>
            <a:endParaRPr lang="en-US" dirty="0"/>
          </a:p>
          <a:p>
            <a:endParaRPr lang="en-US" dirty="0"/>
          </a:p>
        </p:txBody>
      </p:sp>
    </p:spTree>
    <p:extLst>
      <p:ext uri="{BB962C8B-B14F-4D97-AF65-F5344CB8AC3E}">
        <p14:creationId xmlns:p14="http://schemas.microsoft.com/office/powerpoint/2010/main" val="11004737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srcRect/>
          <a:stretch>
            <a:fillRect/>
          </a:stretch>
        </p:blipFill>
        <p:spPr bwMode="auto">
          <a:xfrm>
            <a:off x="899592" y="476672"/>
            <a:ext cx="3790950" cy="5715000"/>
          </a:xfrm>
          <a:prstGeom prst="rect">
            <a:avLst/>
          </a:prstGeom>
          <a:noFill/>
          <a:ln w="9525">
            <a:noFill/>
            <a:miter lim="800000"/>
            <a:headEnd/>
            <a:tailEnd/>
          </a:ln>
        </p:spPr>
      </p:pic>
      <p:pic>
        <p:nvPicPr>
          <p:cNvPr id="5" name="Picture 4"/>
          <p:cNvPicPr/>
          <p:nvPr/>
        </p:nvPicPr>
        <p:blipFill>
          <a:blip r:embed="rId3" cstate="print"/>
          <a:srcRect/>
          <a:stretch>
            <a:fillRect/>
          </a:stretch>
        </p:blipFill>
        <p:spPr bwMode="auto">
          <a:xfrm>
            <a:off x="5436096" y="5229200"/>
            <a:ext cx="3209925" cy="914400"/>
          </a:xfrm>
          <a:prstGeom prst="rect">
            <a:avLst/>
          </a:prstGeom>
          <a:noFill/>
          <a:ln w="9525">
            <a:noFill/>
            <a:miter lim="800000"/>
            <a:headEnd/>
            <a:tailEnd/>
          </a:ln>
        </p:spPr>
      </p:pic>
    </p:spTree>
    <p:extLst>
      <p:ext uri="{BB962C8B-B14F-4D97-AF65-F5344CB8AC3E}">
        <p14:creationId xmlns:p14="http://schemas.microsoft.com/office/powerpoint/2010/main" val="11004737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0000" lnSpcReduction="20000"/>
          </a:bodyPr>
          <a:lstStyle/>
          <a:p>
            <a:pPr marL="0" indent="0" algn="just">
              <a:buNone/>
            </a:pPr>
            <a:r>
              <a:rPr lang="en-US" b="1" dirty="0"/>
              <a:t>Psychic Factors That Affect Gonadotropin Secretion and Sexual Activity</a:t>
            </a:r>
            <a:endParaRPr lang="en-US" dirty="0"/>
          </a:p>
          <a:p>
            <a:pPr marL="0" indent="0" algn="just">
              <a:buNone/>
            </a:pPr>
            <a:r>
              <a:rPr lang="en-US" dirty="0"/>
              <a:t>Many psychic factors, feeding especially from the limbic system of the brain into the hypothalamus, can affect the rate of secretion of </a:t>
            </a:r>
            <a:r>
              <a:rPr lang="en-US" dirty="0" err="1"/>
              <a:t>GnRH</a:t>
            </a:r>
            <a:r>
              <a:rPr lang="en-US" dirty="0"/>
              <a:t> by the hypothalamus and therefore can also affect most other aspects of sexual and reproductive functions in both the male and the female. For instance, transporting a prize bull in a rough truck is said to inhibit the bull’s fertility and the human male is hardly different</a:t>
            </a:r>
            <a:r>
              <a:rPr lang="en-US" dirty="0" smtClean="0"/>
              <a:t>.</a:t>
            </a:r>
          </a:p>
          <a:p>
            <a:pPr marL="0" indent="0" algn="just">
              <a:buNone/>
            </a:pPr>
            <a:endParaRPr lang="en-US" dirty="0"/>
          </a:p>
          <a:p>
            <a:pPr marL="0" indent="0" algn="just">
              <a:buNone/>
            </a:pPr>
            <a:r>
              <a:rPr lang="en-US" b="1" dirty="0"/>
              <a:t>Human Chorionic Gonadotropin Secreted by the Placenta During Pregnancy Stimulates Testosterone Secretion by the Fetal Testes</a:t>
            </a:r>
            <a:endParaRPr lang="en-US" dirty="0"/>
          </a:p>
          <a:p>
            <a:pPr marL="0" indent="0" algn="just">
              <a:buNone/>
            </a:pPr>
            <a:r>
              <a:rPr lang="en-US" dirty="0"/>
              <a:t>During pregnancy, the hormone </a:t>
            </a:r>
            <a:r>
              <a:rPr lang="en-US" i="1" dirty="0"/>
              <a:t>human chorionic gonadotropin (</a:t>
            </a:r>
            <a:r>
              <a:rPr lang="en-US" i="1" dirty="0" err="1"/>
              <a:t>hCG</a:t>
            </a:r>
            <a:r>
              <a:rPr lang="en-US" i="1" dirty="0"/>
              <a:t>) </a:t>
            </a:r>
            <a:r>
              <a:rPr lang="en-US" dirty="0"/>
              <a:t>is secreted by the placenta, and</a:t>
            </a:r>
            <a:r>
              <a:rPr lang="en-US" i="1" dirty="0"/>
              <a:t> </a:t>
            </a:r>
            <a:r>
              <a:rPr lang="en-US" dirty="0"/>
              <a:t>it circulates both in the mother and in the fetus. This</a:t>
            </a:r>
            <a:r>
              <a:rPr lang="en-US" i="1" dirty="0"/>
              <a:t> </a:t>
            </a:r>
            <a:r>
              <a:rPr lang="en-US" dirty="0"/>
              <a:t>hormone has almost the same effects on the sexual</a:t>
            </a:r>
            <a:r>
              <a:rPr lang="en-US" i="1" dirty="0"/>
              <a:t> </a:t>
            </a:r>
            <a:r>
              <a:rPr lang="en-US" dirty="0"/>
              <a:t>organs as LH.</a:t>
            </a:r>
            <a:r>
              <a:rPr lang="en-US" i="1" dirty="0"/>
              <a:t> </a:t>
            </a:r>
            <a:endParaRPr lang="en-US" dirty="0"/>
          </a:p>
          <a:p>
            <a:pPr marL="0" indent="0" algn="just">
              <a:buNone/>
            </a:pPr>
            <a:r>
              <a:rPr lang="en-US" dirty="0"/>
              <a:t>During pregnancy, if the fetus is a male, </a:t>
            </a:r>
            <a:r>
              <a:rPr lang="en-US" dirty="0" err="1"/>
              <a:t>hCG</a:t>
            </a:r>
            <a:r>
              <a:rPr lang="en-US" dirty="0"/>
              <a:t> from</a:t>
            </a:r>
            <a:r>
              <a:rPr lang="en-US" i="1" dirty="0"/>
              <a:t> </a:t>
            </a:r>
            <a:r>
              <a:rPr lang="en-US" dirty="0"/>
              <a:t>the placenta causes the testes of the fetus to secrete</a:t>
            </a:r>
            <a:r>
              <a:rPr lang="en-US" i="1" dirty="0"/>
              <a:t> </a:t>
            </a:r>
            <a:r>
              <a:rPr lang="en-US" dirty="0" err="1"/>
              <a:t>testosterone.This</a:t>
            </a:r>
            <a:r>
              <a:rPr lang="en-US" dirty="0"/>
              <a:t> testosterone is critical for promoting</a:t>
            </a:r>
            <a:r>
              <a:rPr lang="en-US" i="1" dirty="0"/>
              <a:t> </a:t>
            </a:r>
            <a:r>
              <a:rPr lang="en-US" dirty="0"/>
              <a:t>formation of the male sexual organs, as pointed out</a:t>
            </a:r>
            <a:r>
              <a:rPr lang="en-US" i="1" dirty="0"/>
              <a:t> </a:t>
            </a:r>
            <a:r>
              <a:rPr lang="en-US" dirty="0"/>
              <a:t>earlier</a:t>
            </a:r>
            <a:r>
              <a:rPr lang="en-US" dirty="0" smtClean="0"/>
              <a:t>.</a:t>
            </a:r>
          </a:p>
          <a:p>
            <a:pPr marL="0" indent="0" algn="just">
              <a:buNone/>
            </a:pPr>
            <a:endParaRPr lang="en-US" dirty="0"/>
          </a:p>
          <a:p>
            <a:pPr marL="0" indent="0" algn="just">
              <a:buNone/>
            </a:pPr>
            <a:r>
              <a:rPr lang="en-US" b="1" dirty="0"/>
              <a:t> Puberty and Regulation of Its Onset</a:t>
            </a:r>
            <a:endParaRPr lang="en-US" dirty="0"/>
          </a:p>
          <a:p>
            <a:pPr marL="0" indent="0" algn="just">
              <a:buNone/>
            </a:pPr>
            <a:r>
              <a:rPr lang="en-US" dirty="0"/>
              <a:t>Initiation of the onset of puberty has long been a mystery. But it has now been determined that </a:t>
            </a:r>
            <a:r>
              <a:rPr lang="en-US" i="1" dirty="0"/>
              <a:t>during</a:t>
            </a:r>
            <a:r>
              <a:rPr lang="en-US" dirty="0"/>
              <a:t> </a:t>
            </a:r>
            <a:r>
              <a:rPr lang="en-US" i="1" dirty="0"/>
              <a:t>childhood the hypothalamus simply does not secrete</a:t>
            </a:r>
            <a:r>
              <a:rPr lang="en-US" dirty="0"/>
              <a:t> </a:t>
            </a:r>
            <a:r>
              <a:rPr lang="en-US" i="1" dirty="0"/>
              <a:t>significant amounts of </a:t>
            </a:r>
            <a:r>
              <a:rPr lang="en-US" i="1" dirty="0" err="1"/>
              <a:t>GnRH</a:t>
            </a:r>
            <a:r>
              <a:rPr lang="en-US" dirty="0"/>
              <a:t>. One of the reasons for this is that, during childhood, the slightest secretion of any sex steroid hormones exerts a strong inhibitory effect on hypothalamic secretion of </a:t>
            </a:r>
            <a:r>
              <a:rPr lang="en-US" dirty="0" err="1"/>
              <a:t>GnRH</a:t>
            </a:r>
            <a:r>
              <a:rPr lang="en-US" dirty="0"/>
              <a:t>. Yet, for reasons still not understood, at the time of puberty, the secretion of hypothalamic </a:t>
            </a:r>
            <a:r>
              <a:rPr lang="en-US" dirty="0" err="1"/>
              <a:t>GnRH</a:t>
            </a:r>
            <a:r>
              <a:rPr lang="en-US" dirty="0"/>
              <a:t> breaks through the childhood inhibition, and adult sexual life begins.</a:t>
            </a:r>
          </a:p>
          <a:p>
            <a:endParaRPr lang="en-US" dirty="0"/>
          </a:p>
        </p:txBody>
      </p:sp>
    </p:spTree>
    <p:extLst>
      <p:ext uri="{BB962C8B-B14F-4D97-AF65-F5344CB8AC3E}">
        <p14:creationId xmlns:p14="http://schemas.microsoft.com/office/powerpoint/2010/main" val="11004737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62500" lnSpcReduction="20000"/>
          </a:bodyPr>
          <a:lstStyle/>
          <a:p>
            <a:pPr marL="0" indent="0">
              <a:buNone/>
            </a:pPr>
            <a:r>
              <a:rPr lang="en-US" b="1" dirty="0"/>
              <a:t>Male Adult Sexual Life and Male Climacteric. </a:t>
            </a:r>
            <a:r>
              <a:rPr lang="en-US" dirty="0"/>
              <a:t>After puberty, gonadotropic hormones are produced by the male pituitary gland for the remainder of life, and at least some spermatogenesis usually continues until death. Most men, however begin to exhibit slowly decreasing sexual functions in their late 40s or 50s, and one study showed that the average age for terminating intersexual relations was 68, although the variation was great. This decline in sexual function is related to decrease in testosterone secretion, as shown in Figure 80–9. The decrease in male sexual function is called the </a:t>
            </a:r>
            <a:r>
              <a:rPr lang="en-US" i="1" dirty="0"/>
              <a:t>male climacteric.</a:t>
            </a:r>
            <a:r>
              <a:rPr lang="en-US" dirty="0"/>
              <a:t> Occasionally the male climacteric is associated with symptoms of hot flashes, suffocation, and psychic disorders similar to the menopausal symptoms of the female. These symptoms can be abrogated by administration of testosterone, synthetic androgens, or even estrogens that are used for treatment of menopausal symptoms in the female</a:t>
            </a:r>
            <a:r>
              <a:rPr lang="en-US" dirty="0" smtClean="0"/>
              <a:t>.</a:t>
            </a:r>
          </a:p>
          <a:p>
            <a:pPr marL="0" indent="0">
              <a:buNone/>
            </a:pPr>
            <a:endParaRPr lang="en-US" dirty="0"/>
          </a:p>
          <a:p>
            <a:pPr marL="0" indent="0">
              <a:buNone/>
            </a:pPr>
            <a:r>
              <a:rPr lang="en-US" b="1" dirty="0"/>
              <a:t>Abnormalities of Male Sexual Function </a:t>
            </a:r>
            <a:endParaRPr lang="en-US" dirty="0"/>
          </a:p>
          <a:p>
            <a:pPr marL="0" indent="0">
              <a:buNone/>
            </a:pPr>
            <a:r>
              <a:rPr lang="en-US" b="1" dirty="0"/>
              <a:t>Prostate Gland and Its Abnormalities</a:t>
            </a:r>
            <a:endParaRPr lang="en-US" dirty="0"/>
          </a:p>
          <a:p>
            <a:pPr marL="0" indent="0">
              <a:buNone/>
            </a:pPr>
            <a:r>
              <a:rPr lang="en-US" dirty="0"/>
              <a:t>The prostate gland remains relatively small throughout childhood and begins to grow at puberty under the  stimulus of testosterone. This gland reaches an almost stationary size by the age of 20 years and remains at this size up to the age of about 50 </a:t>
            </a:r>
            <a:r>
              <a:rPr lang="en-US" dirty="0" err="1"/>
              <a:t>years.At</a:t>
            </a:r>
            <a:r>
              <a:rPr lang="en-US" dirty="0"/>
              <a:t> that time, in some men it begins to involute, along with decreased production of testosterone by the testes. </a:t>
            </a:r>
          </a:p>
          <a:p>
            <a:pPr marL="0" indent="0">
              <a:buNone/>
            </a:pPr>
            <a:r>
              <a:rPr lang="en-US" dirty="0"/>
              <a:t>A benign prostatic </a:t>
            </a:r>
            <a:r>
              <a:rPr lang="en-US" dirty="0" err="1"/>
              <a:t>fibroadenoma</a:t>
            </a:r>
            <a:r>
              <a:rPr lang="en-US" dirty="0"/>
              <a:t> frequently develops in the prostate in many older men and can cause urinary obstruction. This hypertrophy is caused not by testosterone but instead by abnormal overgrowth of prostate tissue itself. </a:t>
            </a:r>
          </a:p>
          <a:p>
            <a:pPr marL="0" indent="0">
              <a:buNone/>
            </a:pPr>
            <a:r>
              <a:rPr lang="en-US" dirty="0"/>
              <a:t>Cancer of the prostate gland is a different problem and is a common cause of death, accounting for about 2 to 3 per cent of all male deaths. Once cancer of the prostate gland does occur, the cancerous cells are usually stimulated to more rapid growth by testosterone and are inhibited by removal of both testes so that testosterone cannot be formed. Prostatic cancer usually can be inhibited by administration of estrogens. Even some patients who have prostatic cancer that has already metastasized to almost all the bones of the body can be successfully treated for a few months to years by removal of the testes, by estrogen therapy, or by both; after this therapy the metastases usually diminish in size and the bones partially heal. This treatment does not stop the cancer but does slow it and sometimes greatly diminishes the severe bone pain.</a:t>
            </a:r>
          </a:p>
          <a:p>
            <a:endParaRPr lang="en-US" dirty="0"/>
          </a:p>
        </p:txBody>
      </p:sp>
    </p:spTree>
    <p:extLst>
      <p:ext uri="{BB962C8B-B14F-4D97-AF65-F5344CB8AC3E}">
        <p14:creationId xmlns:p14="http://schemas.microsoft.com/office/powerpoint/2010/main" val="11004737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62500" lnSpcReduction="20000"/>
          </a:bodyPr>
          <a:lstStyle/>
          <a:p>
            <a:pPr marL="0" indent="0" algn="just">
              <a:buNone/>
            </a:pPr>
            <a:r>
              <a:rPr lang="en-US" b="1" dirty="0" err="1"/>
              <a:t>Hypogonadism</a:t>
            </a:r>
            <a:r>
              <a:rPr lang="en-US" b="1" dirty="0"/>
              <a:t> in the Male</a:t>
            </a:r>
            <a:endParaRPr lang="en-US" dirty="0"/>
          </a:p>
          <a:p>
            <a:pPr marL="0" indent="0" algn="just">
              <a:buNone/>
            </a:pPr>
            <a:r>
              <a:rPr lang="en-US" dirty="0"/>
              <a:t>When the testes of a male fetus are nonfunctional during fetal life, none of the male sexual characteristics develop in the fetus. Instead, female organs are formed. The reason for this is that the basic genetic characteristic of the fetus, whether male or female, is to form female sexual organs if there are no sex hormones. But in the presence of testosterone, formation of female sexual organs is suppressed, and instead, male organs are induced. </a:t>
            </a:r>
            <a:endParaRPr lang="en-US" dirty="0" smtClean="0"/>
          </a:p>
          <a:p>
            <a:pPr marL="0" indent="0" algn="just">
              <a:buNone/>
            </a:pPr>
            <a:endParaRPr lang="en-US" dirty="0"/>
          </a:p>
          <a:p>
            <a:pPr marL="0" indent="0" algn="just">
              <a:buNone/>
            </a:pPr>
            <a:r>
              <a:rPr lang="en-US" dirty="0"/>
              <a:t>When a boy loses his testes before puberty, a state of </a:t>
            </a:r>
            <a:r>
              <a:rPr lang="en-US" dirty="0" err="1"/>
              <a:t>eunuchism</a:t>
            </a:r>
            <a:r>
              <a:rPr lang="en-US" dirty="0"/>
              <a:t> ensues in which he continues to have infantile sex organs and other infantile sexual characteristics throughout </a:t>
            </a:r>
            <a:r>
              <a:rPr lang="en-US" dirty="0" err="1"/>
              <a:t>life.The</a:t>
            </a:r>
            <a:r>
              <a:rPr lang="en-US" dirty="0"/>
              <a:t> height of an adult eunuch is slightly greater than that of a normal man because the bone epiphyses are slow to unite, although the bones are quite thin and the muscles are considerably weaker than those of a normal man. The voice is childlike, there is no loss of hair on the head, and the normal adult masculine hair distribution on the face and elsewhere does not occur. </a:t>
            </a:r>
            <a:endParaRPr lang="en-US" dirty="0" smtClean="0"/>
          </a:p>
          <a:p>
            <a:pPr marL="0" indent="0" algn="just">
              <a:buNone/>
            </a:pPr>
            <a:endParaRPr lang="en-US" dirty="0"/>
          </a:p>
          <a:p>
            <a:pPr marL="0" indent="0" algn="just">
              <a:buNone/>
            </a:pPr>
            <a:r>
              <a:rPr lang="en-US" dirty="0"/>
              <a:t>When a man is castrated after puberty, some of his male secondary sexual characteristics revert to those of a child and others remain of adult masculine character. The sexual organs regress slightly in size but not to a childlike state, and the voice regresses from the bass quality only slightly. Conversely, there is loss of masculine hair production, loss of the thick masculine bones, and loss of the musculature of the virile male. </a:t>
            </a:r>
            <a:endParaRPr lang="en-US" dirty="0" smtClean="0"/>
          </a:p>
          <a:p>
            <a:pPr marL="0" indent="0" algn="just">
              <a:buNone/>
            </a:pPr>
            <a:endParaRPr lang="en-US" dirty="0"/>
          </a:p>
          <a:p>
            <a:pPr marL="0" indent="0" algn="just">
              <a:buNone/>
            </a:pPr>
            <a:r>
              <a:rPr lang="en-US" dirty="0"/>
              <a:t>Also in a castrated adult male, sexual desires are decreased but not lost, provided sexual activities have been practiced previously. Erection can still occur as before, although with less ease, but it is rare that ejaculation can take place, primarily because the </a:t>
            </a:r>
            <a:r>
              <a:rPr lang="en-US" dirty="0" err="1"/>
              <a:t>semenforming</a:t>
            </a:r>
            <a:r>
              <a:rPr lang="en-US" dirty="0"/>
              <a:t> organs degenerate and there has been a loss of the testosterone-driven psychic desire. </a:t>
            </a:r>
            <a:endParaRPr lang="en-US" dirty="0" smtClean="0"/>
          </a:p>
          <a:p>
            <a:pPr marL="0" indent="0" algn="just">
              <a:buNone/>
            </a:pPr>
            <a:endParaRPr lang="en-US" dirty="0"/>
          </a:p>
          <a:p>
            <a:pPr marL="0" indent="0" algn="just">
              <a:buNone/>
            </a:pPr>
            <a:r>
              <a:rPr lang="en-US" dirty="0"/>
              <a:t>Some instances of </a:t>
            </a:r>
            <a:r>
              <a:rPr lang="en-US" dirty="0" err="1"/>
              <a:t>hypogonadism</a:t>
            </a:r>
            <a:r>
              <a:rPr lang="en-US" dirty="0"/>
              <a:t> are caused by a genetic inability of the hypothalamus to secrete normal amounts of </a:t>
            </a:r>
            <a:r>
              <a:rPr lang="en-US" dirty="0" err="1"/>
              <a:t>GnRH</a:t>
            </a:r>
            <a:r>
              <a:rPr lang="en-US" dirty="0"/>
              <a:t>. This often is associated with a simultaneous abnormality of the feeding center of the hypothalamus, causing the person to greatly overeat. Consequently, obesity occurs along with </a:t>
            </a:r>
            <a:r>
              <a:rPr lang="en-US" dirty="0" err="1"/>
              <a:t>eunuchism</a:t>
            </a:r>
            <a:r>
              <a:rPr lang="en-US" dirty="0"/>
              <a:t>. A patient with this condition is shown in Figure 80–11; the condition is called </a:t>
            </a:r>
            <a:r>
              <a:rPr lang="en-US" i="1" dirty="0" err="1"/>
              <a:t>adiposogenital</a:t>
            </a:r>
            <a:r>
              <a:rPr lang="en-US" i="1" dirty="0"/>
              <a:t> syndrome, </a:t>
            </a:r>
            <a:r>
              <a:rPr lang="en-US" i="1" dirty="0" err="1"/>
              <a:t>Fröhlich’s</a:t>
            </a:r>
            <a:r>
              <a:rPr lang="en-US" dirty="0"/>
              <a:t> </a:t>
            </a:r>
            <a:r>
              <a:rPr lang="en-US" i="1" dirty="0"/>
              <a:t>syndrome</a:t>
            </a:r>
            <a:r>
              <a:rPr lang="en-US" dirty="0"/>
              <a:t>, or </a:t>
            </a:r>
            <a:r>
              <a:rPr lang="en-US" i="1" dirty="0"/>
              <a:t>hypothalamic </a:t>
            </a:r>
            <a:r>
              <a:rPr lang="en-US" i="1" dirty="0" err="1"/>
              <a:t>eunuchism</a:t>
            </a:r>
            <a:endParaRPr lang="en-US" dirty="0"/>
          </a:p>
        </p:txBody>
      </p:sp>
    </p:spTree>
    <p:extLst>
      <p:ext uri="{BB962C8B-B14F-4D97-AF65-F5344CB8AC3E}">
        <p14:creationId xmlns:p14="http://schemas.microsoft.com/office/powerpoint/2010/main" val="11004737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srcRect/>
          <a:stretch>
            <a:fillRect/>
          </a:stretch>
        </p:blipFill>
        <p:spPr bwMode="auto">
          <a:xfrm>
            <a:off x="2814637" y="752475"/>
            <a:ext cx="3514725" cy="5353050"/>
          </a:xfrm>
          <a:prstGeom prst="rect">
            <a:avLst/>
          </a:prstGeom>
          <a:noFill/>
          <a:ln w="9525">
            <a:noFill/>
            <a:miter lim="800000"/>
            <a:headEnd/>
            <a:tailEnd/>
          </a:ln>
        </p:spPr>
      </p:pic>
    </p:spTree>
    <p:extLst>
      <p:ext uri="{BB962C8B-B14F-4D97-AF65-F5344CB8AC3E}">
        <p14:creationId xmlns:p14="http://schemas.microsoft.com/office/powerpoint/2010/main" val="11004737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85000" lnSpcReduction="20000"/>
          </a:bodyPr>
          <a:lstStyle/>
          <a:p>
            <a:r>
              <a:rPr lang="en-US" b="1" dirty="0"/>
              <a:t>Testicular Tumors and </a:t>
            </a:r>
            <a:r>
              <a:rPr lang="en-US" b="1" dirty="0" err="1"/>
              <a:t>Hypergonadism</a:t>
            </a:r>
            <a:r>
              <a:rPr lang="en-US" b="1" dirty="0"/>
              <a:t> in the Male</a:t>
            </a:r>
            <a:endParaRPr lang="en-US" dirty="0"/>
          </a:p>
          <a:p>
            <a:r>
              <a:rPr lang="en-US" i="1" dirty="0"/>
              <a:t>Interstitial </a:t>
            </a:r>
            <a:r>
              <a:rPr lang="en-US" i="1" dirty="0" err="1"/>
              <a:t>Leydig</a:t>
            </a:r>
            <a:r>
              <a:rPr lang="en-US" i="1" dirty="0"/>
              <a:t> cell tumors </a:t>
            </a:r>
            <a:r>
              <a:rPr lang="en-US" dirty="0"/>
              <a:t>develop in rare instances in the testes, but when they do develop, they sometimes produce as much as 100 times the normal quantities of </a:t>
            </a:r>
            <a:r>
              <a:rPr lang="en-US" dirty="0" err="1"/>
              <a:t>testosterone.When</a:t>
            </a:r>
            <a:r>
              <a:rPr lang="en-US" dirty="0"/>
              <a:t> such tumors develop in young children, they cause rapid growth of the musculature and bones but also cause early uniting of the epiphyses, </a:t>
            </a:r>
            <a:r>
              <a:rPr lang="en-US" dirty="0" err="1"/>
              <a:t>sothat</a:t>
            </a:r>
            <a:r>
              <a:rPr lang="en-US" dirty="0"/>
              <a:t> the eventual adult height actually is considerably less than that which would have been achieved otherwise. Such interstitial cell tumors also cause excessive development of the male sexual organs, all skeletal muscles, and other male sexual characteristics. In the adult male, small interstitial cell tumors are difficult to diagnose because masculine features are already present. </a:t>
            </a:r>
          </a:p>
          <a:p>
            <a:r>
              <a:rPr lang="en-US" dirty="0"/>
              <a:t>Much more common than the interstitial </a:t>
            </a:r>
            <a:r>
              <a:rPr lang="en-US" dirty="0" err="1"/>
              <a:t>Leydig</a:t>
            </a:r>
            <a:r>
              <a:rPr lang="en-US" dirty="0"/>
              <a:t> cell tumors are tumors of the germinal epithelium. Because germinal cells are capable of differentiating into almost any type of cell, many of these tumors contain multiple tissues, such as placental tissue, hair, teeth, bone, skin, and so forth, all found together in the same timorous mass called a </a:t>
            </a:r>
            <a:r>
              <a:rPr lang="en-US" i="1" dirty="0" err="1"/>
              <a:t>teratoma</a:t>
            </a:r>
            <a:r>
              <a:rPr lang="en-US" i="1" dirty="0"/>
              <a:t>. </a:t>
            </a:r>
            <a:r>
              <a:rPr lang="en-US" dirty="0"/>
              <a:t>These tumors often secrete few hormones, but if a significant quantity of placental tissue develops in the tumor, it may secrete large quantities of </a:t>
            </a:r>
            <a:r>
              <a:rPr lang="en-US" dirty="0" err="1"/>
              <a:t>hCG</a:t>
            </a:r>
            <a:r>
              <a:rPr lang="en-US" dirty="0"/>
              <a:t> with functions similar to those of LH. Also, estrogenic hormones are sometimes secreted by these tumors and cause the condition called </a:t>
            </a:r>
            <a:r>
              <a:rPr lang="en-US" i="1" dirty="0" err="1"/>
              <a:t>gynecomastia</a:t>
            </a:r>
            <a:r>
              <a:rPr lang="en-US" i="1" dirty="0"/>
              <a:t> </a:t>
            </a:r>
            <a:r>
              <a:rPr lang="en-US" dirty="0"/>
              <a:t>(overgrowth of the breasts</a:t>
            </a:r>
            <a:r>
              <a:rPr lang="en-US" dirty="0" smtClean="0"/>
              <a:t>).</a:t>
            </a:r>
            <a:endParaRPr lang="en-US" dirty="0"/>
          </a:p>
        </p:txBody>
      </p:sp>
    </p:spTree>
    <p:extLst>
      <p:ext uri="{BB962C8B-B14F-4D97-AF65-F5344CB8AC3E}">
        <p14:creationId xmlns:p14="http://schemas.microsoft.com/office/powerpoint/2010/main" val="11004737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62500" lnSpcReduction="20000"/>
          </a:bodyPr>
          <a:lstStyle/>
          <a:p>
            <a:pPr marL="0" indent="0" algn="just">
              <a:buNone/>
            </a:pPr>
            <a:r>
              <a:rPr lang="en-US" sz="3100" b="1" dirty="0"/>
              <a:t>Pineal Gland—Its Function  in Controlling Seasonal Fertility in Some Animals</a:t>
            </a:r>
            <a:endParaRPr lang="en-US" sz="3100" dirty="0"/>
          </a:p>
          <a:p>
            <a:pPr marL="0" indent="0" algn="just">
              <a:buNone/>
            </a:pPr>
            <a:r>
              <a:rPr lang="en-US" sz="3100" dirty="0"/>
              <a:t>For as long as the pineal gland has been known to exist, myriad functions have been </a:t>
            </a:r>
            <a:r>
              <a:rPr lang="en-US" sz="3100" b="1" u="sng" dirty="0"/>
              <a:t>ascribed</a:t>
            </a:r>
            <a:r>
              <a:rPr lang="en-US" sz="3100" dirty="0"/>
              <a:t> to it, including its </a:t>
            </a:r>
            <a:r>
              <a:rPr lang="en-US" sz="3100" b="1" u="sng" dirty="0"/>
              <a:t>(1) </a:t>
            </a:r>
            <a:r>
              <a:rPr lang="en-US" sz="3100" dirty="0"/>
              <a:t>being the seat of the soul</a:t>
            </a:r>
            <a:r>
              <a:rPr lang="en-US" sz="3100" b="1" u="sng" dirty="0"/>
              <a:t>, (2)</a:t>
            </a:r>
            <a:r>
              <a:rPr lang="en-US" sz="3100" dirty="0"/>
              <a:t> enhancing sex</a:t>
            </a:r>
            <a:r>
              <a:rPr lang="en-US" sz="3100" b="1" u="sng" dirty="0"/>
              <a:t>, (3)</a:t>
            </a:r>
            <a:r>
              <a:rPr lang="en-US" sz="3100" dirty="0"/>
              <a:t> staving off infection, </a:t>
            </a:r>
            <a:r>
              <a:rPr lang="en-US" sz="3100" b="1" u="sng" dirty="0"/>
              <a:t>(4)</a:t>
            </a:r>
            <a:r>
              <a:rPr lang="en-US" sz="3100" dirty="0"/>
              <a:t> promoting sleep, </a:t>
            </a:r>
            <a:r>
              <a:rPr lang="en-US" sz="3100" b="1" u="sng" dirty="0"/>
              <a:t>(5)</a:t>
            </a:r>
            <a:r>
              <a:rPr lang="en-US" sz="3100" dirty="0"/>
              <a:t> enhancing mood, and </a:t>
            </a:r>
            <a:r>
              <a:rPr lang="en-US" sz="3100" b="1" u="sng" dirty="0"/>
              <a:t>(6)</a:t>
            </a:r>
            <a:r>
              <a:rPr lang="en-US" sz="3100" dirty="0"/>
              <a:t> increasing longevity (as much as 10 to 25 per cent). It is known from comparative anatomy that the pineal gland is a vestigial remnant of what was a third eye located high in the back of the head in some lower animals. Many physiologists have been content with the idea that this gland is a nonfunctional remnant, but others have claimed for many years that it plays important roles in the control of sexual activities and reproduction, functions that still others said were nothing more than the fanciful imaginings of physiologists preoccupied with sexual delusions. </a:t>
            </a:r>
            <a:endParaRPr lang="en-US" sz="3100" dirty="0" smtClean="0"/>
          </a:p>
          <a:p>
            <a:pPr marL="0" indent="0" algn="just">
              <a:buNone/>
            </a:pPr>
            <a:endParaRPr lang="en-US" sz="3100" dirty="0"/>
          </a:p>
          <a:p>
            <a:pPr marL="0" indent="0" algn="just">
              <a:buNone/>
            </a:pPr>
            <a:r>
              <a:rPr lang="en-US" sz="3100" dirty="0"/>
              <a:t>But now, after years of dispute, it looks as though the sex advocates have won and that the pineal gland does indeed play a regulatory role in sexual and reproductive function. In lower animals that bear their young at certain seasons of the year and in which the pineal gland has been removed or the nervous circuits to the </a:t>
            </a:r>
            <a:r>
              <a:rPr lang="en-US" sz="3100" dirty="0" err="1"/>
              <a:t>pinealgland</a:t>
            </a:r>
            <a:r>
              <a:rPr lang="en-US" sz="3100" dirty="0"/>
              <a:t> have been sectioned, the normal periods of seasonal fertility are lost. To these animals, such seasonal fertility is important because it allows birth of the offspring at the time of year, usually springtime or early summer, when survival is most </a:t>
            </a:r>
            <a:r>
              <a:rPr lang="en-US" sz="3100" dirty="0" err="1"/>
              <a:t>likely.The</a:t>
            </a:r>
            <a:r>
              <a:rPr lang="en-US" sz="3100" dirty="0"/>
              <a:t> mechanism of this effect is not entirely clear, but it seems to be the following</a:t>
            </a:r>
            <a:r>
              <a:rPr lang="en-US" dirty="0"/>
              <a:t>.</a:t>
            </a:r>
          </a:p>
          <a:p>
            <a:endParaRPr lang="en-US" dirty="0"/>
          </a:p>
        </p:txBody>
      </p:sp>
    </p:spTree>
    <p:extLst>
      <p:ext uri="{BB962C8B-B14F-4D97-AF65-F5344CB8AC3E}">
        <p14:creationId xmlns:p14="http://schemas.microsoft.com/office/powerpoint/2010/main" val="11004737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0000" lnSpcReduction="20000"/>
          </a:bodyPr>
          <a:lstStyle/>
          <a:p>
            <a:pPr marL="0" indent="0" algn="just">
              <a:buNone/>
            </a:pPr>
            <a:endParaRPr lang="en-US" smtClean="0"/>
          </a:p>
          <a:p>
            <a:pPr marL="0" indent="0" algn="just">
              <a:buNone/>
            </a:pPr>
            <a:r>
              <a:rPr lang="en-US" smtClean="0"/>
              <a:t> </a:t>
            </a:r>
            <a:r>
              <a:rPr lang="en-US" b="1" u="sng" dirty="0"/>
              <a:t>First</a:t>
            </a:r>
            <a:r>
              <a:rPr lang="en-US" dirty="0"/>
              <a:t>, the pineal gland is controlled by the amount of light or “time pattern” of light seen by the eyes each day. For instance, in the hamster, greater ] than 13 hours of </a:t>
            </a:r>
            <a:r>
              <a:rPr lang="en-US" i="1" dirty="0"/>
              <a:t>darkness </a:t>
            </a:r>
            <a:r>
              <a:rPr lang="en-US" dirty="0"/>
              <a:t>each day activates the pineal gland, whereas less than that amount of darkness fails to activate it, with a critical balance between activation and </a:t>
            </a:r>
            <a:r>
              <a:rPr lang="en-US" dirty="0" err="1"/>
              <a:t>nonactivation</a:t>
            </a:r>
            <a:r>
              <a:rPr lang="en-US" dirty="0"/>
              <a:t>. The nervous pathway involves the passage of light signals from the eyes to the </a:t>
            </a:r>
            <a:r>
              <a:rPr lang="en-US" dirty="0" err="1"/>
              <a:t>suprachiasmal</a:t>
            </a:r>
            <a:r>
              <a:rPr lang="en-US" dirty="0"/>
              <a:t> nucleus of the hypothalamus and then to the pineal gland, activating pineal secretion. </a:t>
            </a:r>
            <a:endParaRPr lang="en-US" dirty="0" smtClean="0"/>
          </a:p>
          <a:p>
            <a:pPr marL="0" indent="0" algn="just">
              <a:buNone/>
            </a:pPr>
            <a:endParaRPr lang="en-US" dirty="0"/>
          </a:p>
          <a:p>
            <a:pPr marL="0" indent="0" algn="just">
              <a:buNone/>
            </a:pPr>
            <a:r>
              <a:rPr lang="en-US" b="1" u="sng" dirty="0"/>
              <a:t>Second,</a:t>
            </a:r>
            <a:r>
              <a:rPr lang="en-US" dirty="0"/>
              <a:t> the pineal gland secretes </a:t>
            </a:r>
            <a:r>
              <a:rPr lang="en-US" i="1" dirty="0"/>
              <a:t>melatonin </a:t>
            </a:r>
            <a:r>
              <a:rPr lang="en-US" dirty="0"/>
              <a:t>and several other, similar substances. Either melatonin or one of the other substances is believed to pass either byway of the blood or through the fluid of the third ventricle to the anterior pituitary gland to </a:t>
            </a:r>
            <a:r>
              <a:rPr lang="en-US" i="1" dirty="0"/>
              <a:t>decrease</a:t>
            </a:r>
            <a:r>
              <a:rPr lang="en-US" dirty="0"/>
              <a:t> gonadotropic hormone secretion. </a:t>
            </a:r>
            <a:r>
              <a:rPr lang="en-US" dirty="0" smtClean="0"/>
              <a:t> Thus</a:t>
            </a:r>
            <a:r>
              <a:rPr lang="en-US" dirty="0"/>
              <a:t>, in the presence of pineal gland secretion, gonadotropic hormone secretion is suppressed in some species of animals, and the gonads become inhibited and even partly </a:t>
            </a:r>
            <a:r>
              <a:rPr lang="en-US" dirty="0" err="1"/>
              <a:t>involuted</a:t>
            </a:r>
            <a:r>
              <a:rPr lang="en-US" dirty="0"/>
              <a:t>. This is what presumably occurs during the early winter months when there is increasing darkness. But after about 4 months of dysfunction, gonadotropic hormone secretion breaks through the inhibitory effect of the pineal gland and the gonads become functional once more, ready for a full springtime of activity. </a:t>
            </a:r>
          </a:p>
          <a:p>
            <a:pPr marL="0" indent="0" algn="just">
              <a:buNone/>
            </a:pPr>
            <a:r>
              <a:rPr lang="en-US" dirty="0"/>
              <a:t>But does the pineal gland have a similar function for control of reproduction in humans? The answer to this question is  unknown. However, tumors often occur in the region of the pineal gland. Some of these secrete excessive quantities of pineal hormones, whereas others are tumors of surrounding tissue and press on the pineal gland to destroy it. Both types of tumors are often associated with </a:t>
            </a:r>
            <a:r>
              <a:rPr lang="en-US" dirty="0" err="1"/>
              <a:t>hypogonadal</a:t>
            </a:r>
            <a:r>
              <a:rPr lang="en-US" dirty="0"/>
              <a:t> or </a:t>
            </a:r>
            <a:r>
              <a:rPr lang="en-US" dirty="0" err="1"/>
              <a:t>hypergonadal</a:t>
            </a:r>
            <a:r>
              <a:rPr lang="en-US" dirty="0"/>
              <a:t> function. So perhaps the pineal gland does play at least some role in controlling sexual drive and reproduction in humans.</a:t>
            </a:r>
          </a:p>
          <a:p>
            <a:pPr marL="0" indent="0" algn="just">
              <a:buNone/>
            </a:pPr>
            <a:r>
              <a:rPr lang="en-US" dirty="0"/>
              <a:t> </a:t>
            </a:r>
          </a:p>
          <a:p>
            <a:endParaRPr lang="en-US" dirty="0"/>
          </a:p>
          <a:p>
            <a:endParaRPr lang="en-US" dirty="0"/>
          </a:p>
        </p:txBody>
      </p:sp>
    </p:spTree>
    <p:extLst>
      <p:ext uri="{BB962C8B-B14F-4D97-AF65-F5344CB8AC3E}">
        <p14:creationId xmlns:p14="http://schemas.microsoft.com/office/powerpoint/2010/main" val="1100473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srcRect/>
          <a:stretch>
            <a:fillRect/>
          </a:stretch>
        </p:blipFill>
        <p:spPr bwMode="auto">
          <a:xfrm>
            <a:off x="2800350" y="871538"/>
            <a:ext cx="3543300" cy="5114925"/>
          </a:xfrm>
          <a:prstGeom prst="rect">
            <a:avLst/>
          </a:prstGeom>
          <a:noFill/>
          <a:ln w="9525">
            <a:noFill/>
            <a:miter lim="800000"/>
            <a:headEnd/>
            <a:tailEnd/>
          </a:ln>
        </p:spPr>
      </p:pic>
    </p:spTree>
    <p:extLst>
      <p:ext uri="{BB962C8B-B14F-4D97-AF65-F5344CB8AC3E}">
        <p14:creationId xmlns:p14="http://schemas.microsoft.com/office/powerpoint/2010/main" val="1100473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0000" lnSpcReduction="20000"/>
          </a:bodyPr>
          <a:lstStyle/>
          <a:p>
            <a:pPr marL="0" indent="0" algn="just">
              <a:buNone/>
            </a:pPr>
            <a:r>
              <a:rPr lang="en-US" b="1" dirty="0"/>
              <a:t>Steps of Spermatogenesis</a:t>
            </a:r>
            <a:endParaRPr lang="en-US" dirty="0"/>
          </a:p>
          <a:p>
            <a:pPr marL="0" indent="0" algn="just">
              <a:buNone/>
            </a:pPr>
            <a:r>
              <a:rPr lang="en-US" dirty="0"/>
              <a:t>Spermatogenesis occurs in the seminiferous tubules during active sexual life as the result of stimulation by anterior pituitary gonadotropic hormones, beginning at an average age of 13 years and continuing throughout most of the remainder of life but decreasing markedly in old age. In the first stage of spermatogenesis, the </a:t>
            </a:r>
            <a:r>
              <a:rPr lang="en-US" dirty="0" err="1"/>
              <a:t>spermatogonia</a:t>
            </a:r>
            <a:r>
              <a:rPr lang="en-US" dirty="0"/>
              <a:t> migrate among </a:t>
            </a:r>
            <a:r>
              <a:rPr lang="en-US" i="1" dirty="0" err="1"/>
              <a:t>Sertoli</a:t>
            </a:r>
            <a:r>
              <a:rPr lang="en-US" i="1" dirty="0"/>
              <a:t> cells </a:t>
            </a:r>
            <a:r>
              <a:rPr lang="en-US" dirty="0"/>
              <a:t>toward the central lumen of the seminiferous tubule. The </a:t>
            </a:r>
            <a:r>
              <a:rPr lang="en-US" dirty="0" err="1"/>
              <a:t>Sertoli</a:t>
            </a:r>
            <a:r>
              <a:rPr lang="en-US" dirty="0"/>
              <a:t> cells are very large, with overflowing cytoplasmic envelopes that surround the developing </a:t>
            </a:r>
            <a:r>
              <a:rPr lang="en-US" dirty="0" err="1"/>
              <a:t>spermatogonia</a:t>
            </a:r>
            <a:r>
              <a:rPr lang="en-US" dirty="0"/>
              <a:t> all the way to the central lumen of the tubule</a:t>
            </a:r>
            <a:r>
              <a:rPr lang="en-US" dirty="0" smtClean="0"/>
              <a:t>.</a:t>
            </a:r>
          </a:p>
          <a:p>
            <a:pPr marL="0" indent="0" algn="just">
              <a:buNone/>
            </a:pPr>
            <a:endParaRPr lang="en-US" dirty="0"/>
          </a:p>
          <a:p>
            <a:pPr marL="0" indent="0" algn="just">
              <a:buNone/>
            </a:pPr>
            <a:r>
              <a:rPr lang="en-US" b="1" dirty="0"/>
              <a:t>Meiosis. </a:t>
            </a:r>
            <a:r>
              <a:rPr lang="en-US" dirty="0" err="1"/>
              <a:t>Spermatogonia</a:t>
            </a:r>
            <a:r>
              <a:rPr lang="en-US" dirty="0"/>
              <a:t> that cross the barrier into the </a:t>
            </a:r>
            <a:r>
              <a:rPr lang="en-US" dirty="0" err="1"/>
              <a:t>Sertoli</a:t>
            </a:r>
            <a:r>
              <a:rPr lang="en-US" dirty="0"/>
              <a:t> cell layer become progressively modified and enlarged to form large </a:t>
            </a:r>
            <a:r>
              <a:rPr lang="en-US" i="1" dirty="0"/>
              <a:t>primary spermatocytes </a:t>
            </a:r>
            <a:r>
              <a:rPr lang="en-US" dirty="0"/>
              <a:t>(Figure 80–3)</a:t>
            </a:r>
            <a:r>
              <a:rPr lang="en-US" i="1" dirty="0"/>
              <a:t>. </a:t>
            </a:r>
            <a:r>
              <a:rPr lang="en-US" dirty="0"/>
              <a:t>Each of these, in turn, undergoes meiotic division to form two </a:t>
            </a:r>
            <a:r>
              <a:rPr lang="en-US" i="1" dirty="0"/>
              <a:t>secondary spermatocytes</a:t>
            </a:r>
            <a:r>
              <a:rPr lang="en-US" dirty="0"/>
              <a:t>. After another few days, these too divide to form </a:t>
            </a:r>
            <a:r>
              <a:rPr lang="en-US" i="1" dirty="0"/>
              <a:t>spermatids</a:t>
            </a:r>
            <a:r>
              <a:rPr lang="en-US" dirty="0"/>
              <a:t> that are eventually modified to become </a:t>
            </a:r>
            <a:r>
              <a:rPr lang="en-US" i="1" dirty="0"/>
              <a:t>spermatozoa</a:t>
            </a:r>
            <a:r>
              <a:rPr lang="en-US" dirty="0"/>
              <a:t> (sperm). During the change from the spermatocyte stage to the spermatid stage, the 46 chromosomes (23 pairs of chromosomes) of the spermatocyte are divided, so that 23 chromosomes go to one spermatid and the other 23 to the second spermatid. This also divides the chromosomal genes so that only one half of the genetic characteristics of the eventual fetus are provided by the father, while the other half are derived from the oocyte provided by the mother. The entire period of spermatogenesis, from </a:t>
            </a:r>
            <a:r>
              <a:rPr lang="en-US" dirty="0" err="1"/>
              <a:t>spermatogonia</a:t>
            </a:r>
            <a:r>
              <a:rPr lang="en-US" dirty="0"/>
              <a:t> to spermatozoa, takes about 74 days</a:t>
            </a:r>
            <a:r>
              <a:rPr lang="en-US" dirty="0" smtClean="0"/>
              <a:t>.</a:t>
            </a:r>
          </a:p>
          <a:p>
            <a:pPr marL="0" indent="0" algn="just">
              <a:buNone/>
            </a:pPr>
            <a:endParaRPr lang="en-US" dirty="0"/>
          </a:p>
          <a:p>
            <a:pPr marL="0" indent="0" algn="just">
              <a:buNone/>
            </a:pPr>
            <a:r>
              <a:rPr lang="en-US" b="1" dirty="0"/>
              <a:t>Sex Chromosomes. </a:t>
            </a:r>
            <a:r>
              <a:rPr lang="en-US" dirty="0"/>
              <a:t>In each </a:t>
            </a:r>
            <a:r>
              <a:rPr lang="en-US" dirty="0" err="1"/>
              <a:t>spermatogonium</a:t>
            </a:r>
            <a:r>
              <a:rPr lang="en-US" dirty="0"/>
              <a:t>, one of the 23 pairs of chromosomes carries the genetic information that determines the sex of each eventual offspring. This pair is composed of one X chromosome, which is called the </a:t>
            </a:r>
            <a:r>
              <a:rPr lang="en-US" i="1" dirty="0"/>
              <a:t>female chromosome</a:t>
            </a:r>
            <a:r>
              <a:rPr lang="en-US" dirty="0"/>
              <a:t>, and one Y chromosome, the </a:t>
            </a:r>
            <a:r>
              <a:rPr lang="en-US" i="1" dirty="0"/>
              <a:t>male chromosome</a:t>
            </a:r>
            <a:r>
              <a:rPr lang="en-US" dirty="0"/>
              <a:t>. During meiotic division, the male Y chromosome goes to one spermatid that then becomes a </a:t>
            </a:r>
            <a:r>
              <a:rPr lang="en-US" i="1" dirty="0"/>
              <a:t>male sperm</a:t>
            </a:r>
            <a:r>
              <a:rPr lang="en-US" dirty="0"/>
              <a:t>, and the female X chromosome goes to another spermatid that becomes a </a:t>
            </a:r>
            <a:r>
              <a:rPr lang="en-US" i="1" dirty="0"/>
              <a:t>female sperm</a:t>
            </a:r>
            <a:r>
              <a:rPr lang="en-US" dirty="0"/>
              <a:t>. The sex of the eventual offspring is determined by which of these two types of sperm fertilizes the ovum. </a:t>
            </a:r>
          </a:p>
          <a:p>
            <a:endParaRPr lang="en-US" dirty="0"/>
          </a:p>
        </p:txBody>
      </p:sp>
    </p:spTree>
    <p:extLst>
      <p:ext uri="{BB962C8B-B14F-4D97-AF65-F5344CB8AC3E}">
        <p14:creationId xmlns:p14="http://schemas.microsoft.com/office/powerpoint/2010/main" val="1100473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928992" cy="6624736"/>
          </a:xfrm>
        </p:spPr>
        <p:txBody>
          <a:bodyPr>
            <a:normAutofit fontScale="77500" lnSpcReduction="20000"/>
          </a:bodyPr>
          <a:lstStyle/>
          <a:p>
            <a:pPr marL="0" indent="0" algn="just">
              <a:buNone/>
            </a:pPr>
            <a:r>
              <a:rPr lang="en-US" b="1" dirty="0"/>
              <a:t>Formation of Sperm. </a:t>
            </a:r>
            <a:r>
              <a:rPr lang="en-US" dirty="0"/>
              <a:t>When the spermatids are first formed, they still have the usual characteristics of </a:t>
            </a:r>
            <a:r>
              <a:rPr lang="en-US" dirty="0" err="1"/>
              <a:t>epithelioid</a:t>
            </a:r>
            <a:r>
              <a:rPr lang="en-US" dirty="0"/>
              <a:t> cells, but soon they begin to differentiate and elongate into spermatozoa. As shown in Figure 80–4, each spermatozoon is composed of a </a:t>
            </a:r>
            <a:r>
              <a:rPr lang="en-US" i="1" dirty="0"/>
              <a:t>head </a:t>
            </a:r>
            <a:r>
              <a:rPr lang="en-US" dirty="0"/>
              <a:t>and a </a:t>
            </a:r>
            <a:r>
              <a:rPr lang="en-US" i="1" dirty="0"/>
              <a:t>tail</a:t>
            </a:r>
            <a:r>
              <a:rPr lang="en-US" dirty="0"/>
              <a:t>. The head comprises the condensed nucleus of the cell with only a thin cytoplasmic and cell membrane layer around its surface. On the outside of the anterior two thirds of the head is a thick cap called the </a:t>
            </a:r>
            <a:r>
              <a:rPr lang="en-US" i="1" dirty="0"/>
              <a:t>acrosome</a:t>
            </a:r>
            <a:r>
              <a:rPr lang="en-US" dirty="0"/>
              <a:t> that is formed mainly from the Golgi apparatus. This contains a number of enzymes similar to those found in lysosomes of the typical cell, including </a:t>
            </a:r>
            <a:r>
              <a:rPr lang="en-US" i="1" dirty="0" err="1"/>
              <a:t>hyaluronidase</a:t>
            </a:r>
            <a:r>
              <a:rPr lang="en-US" i="1" dirty="0"/>
              <a:t> </a:t>
            </a:r>
            <a:r>
              <a:rPr lang="en-US" dirty="0"/>
              <a:t>(which can digest proteoglycan filaments of tissues) and powerful </a:t>
            </a:r>
            <a:r>
              <a:rPr lang="en-US" i="1" dirty="0" err="1"/>
              <a:t>proteolytic</a:t>
            </a:r>
            <a:r>
              <a:rPr lang="en-US" i="1" dirty="0"/>
              <a:t> enzymes</a:t>
            </a:r>
            <a:r>
              <a:rPr lang="en-US" dirty="0"/>
              <a:t> (which can digest proteins). These enzymes play important roles in allowing the sperm to enter the ovum and fertilize it. The tail of the sperm, called the </a:t>
            </a:r>
            <a:r>
              <a:rPr lang="en-US" i="1" dirty="0"/>
              <a:t>flagellum</a:t>
            </a:r>
            <a:r>
              <a:rPr lang="en-US" dirty="0"/>
              <a:t>, has three major components: </a:t>
            </a:r>
          </a:p>
          <a:p>
            <a:pPr marL="0" indent="0" algn="just">
              <a:buNone/>
            </a:pPr>
            <a:r>
              <a:rPr lang="en-US" dirty="0"/>
              <a:t>(1) a central skeleton constructed of 11 microtubules, collectively called the </a:t>
            </a:r>
            <a:r>
              <a:rPr lang="en-US" i="1" dirty="0" err="1"/>
              <a:t>axoneme</a:t>
            </a:r>
            <a:r>
              <a:rPr lang="en-US" dirty="0"/>
              <a:t>— the structure of this is similar to that of cilia found on the surfaces of other types of cells ;</a:t>
            </a:r>
          </a:p>
          <a:p>
            <a:pPr marL="0" indent="0" algn="just">
              <a:buNone/>
            </a:pPr>
            <a:r>
              <a:rPr lang="en-US" dirty="0"/>
              <a:t>(2) a thin cell membrane covering the </a:t>
            </a:r>
            <a:r>
              <a:rPr lang="en-US" dirty="0" err="1"/>
              <a:t>axoneme</a:t>
            </a:r>
            <a:r>
              <a:rPr lang="en-US" dirty="0"/>
              <a:t>; </a:t>
            </a:r>
          </a:p>
          <a:p>
            <a:pPr marL="0" indent="0" algn="just">
              <a:buNone/>
            </a:pPr>
            <a:r>
              <a:rPr lang="en-US" dirty="0"/>
              <a:t>(3) a collection of mitochondria surrounding the </a:t>
            </a:r>
            <a:r>
              <a:rPr lang="en-US" dirty="0" err="1"/>
              <a:t>axoneme</a:t>
            </a:r>
            <a:r>
              <a:rPr lang="en-US" dirty="0"/>
              <a:t> in the proximal portion of the tail (called the </a:t>
            </a:r>
            <a:r>
              <a:rPr lang="en-US" i="1" dirty="0"/>
              <a:t>body of the tail</a:t>
            </a:r>
            <a:r>
              <a:rPr lang="en-US" dirty="0"/>
              <a:t>). Back-and-forth movement of the tail (</a:t>
            </a:r>
            <a:r>
              <a:rPr lang="en-US" dirty="0" err="1"/>
              <a:t>flagellar</a:t>
            </a:r>
            <a:r>
              <a:rPr lang="en-US" dirty="0"/>
              <a:t> movement) provides motility for the sperm. </a:t>
            </a:r>
          </a:p>
          <a:p>
            <a:pPr marL="0" indent="0" algn="just">
              <a:buNone/>
            </a:pPr>
            <a:r>
              <a:rPr lang="en-US" dirty="0"/>
              <a:t>This movement results from a rhythmical longitudinal sliding motion between the anterior and posterior tubules that make up the </a:t>
            </a:r>
            <a:r>
              <a:rPr lang="en-US" dirty="0" err="1"/>
              <a:t>axoneme.The</a:t>
            </a:r>
            <a:r>
              <a:rPr lang="en-US" dirty="0"/>
              <a:t> energy for this process is supplied in the form of adenosine triphosphate that is synthesized by the mitochondria in the body of the tail. Normal sperm move in a fluid medium at a velocity of 1 to 4 mm/min. This allows them to move through the female genital tract in quest of the ovum.</a:t>
            </a:r>
          </a:p>
          <a:p>
            <a:endParaRPr lang="en-US" dirty="0"/>
          </a:p>
        </p:txBody>
      </p:sp>
    </p:spTree>
    <p:extLst>
      <p:ext uri="{BB962C8B-B14F-4D97-AF65-F5344CB8AC3E}">
        <p14:creationId xmlns:p14="http://schemas.microsoft.com/office/powerpoint/2010/main" val="1100473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srcRect/>
          <a:stretch>
            <a:fillRect/>
          </a:stretch>
        </p:blipFill>
        <p:spPr bwMode="auto">
          <a:xfrm>
            <a:off x="2824162" y="1504950"/>
            <a:ext cx="3495675" cy="3848100"/>
          </a:xfrm>
          <a:prstGeom prst="rect">
            <a:avLst/>
          </a:prstGeom>
          <a:noFill/>
          <a:ln w="9525">
            <a:noFill/>
            <a:miter lim="800000"/>
            <a:headEnd/>
            <a:tailEnd/>
          </a:ln>
        </p:spPr>
      </p:pic>
    </p:spTree>
    <p:extLst>
      <p:ext uri="{BB962C8B-B14F-4D97-AF65-F5344CB8AC3E}">
        <p14:creationId xmlns:p14="http://schemas.microsoft.com/office/powerpoint/2010/main" val="11004737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srcRect/>
          <a:stretch>
            <a:fillRect/>
          </a:stretch>
        </p:blipFill>
        <p:spPr bwMode="auto">
          <a:xfrm>
            <a:off x="1138786" y="363116"/>
            <a:ext cx="3324225" cy="1409700"/>
          </a:xfrm>
          <a:prstGeom prst="rect">
            <a:avLst/>
          </a:prstGeom>
          <a:noFill/>
          <a:ln w="9525">
            <a:noFill/>
            <a:miter lim="800000"/>
            <a:headEnd/>
            <a:tailEnd/>
          </a:ln>
        </p:spPr>
      </p:pic>
      <p:pic>
        <p:nvPicPr>
          <p:cNvPr id="5" name="Picture 4"/>
          <p:cNvPicPr/>
          <p:nvPr/>
        </p:nvPicPr>
        <p:blipFill>
          <a:blip r:embed="rId3" cstate="print"/>
          <a:srcRect/>
          <a:stretch>
            <a:fillRect/>
          </a:stretch>
        </p:blipFill>
        <p:spPr bwMode="auto">
          <a:xfrm>
            <a:off x="899592" y="1772816"/>
            <a:ext cx="3562350" cy="4381500"/>
          </a:xfrm>
          <a:prstGeom prst="rect">
            <a:avLst/>
          </a:prstGeom>
          <a:noFill/>
          <a:ln w="9525">
            <a:noFill/>
            <a:miter lim="800000"/>
            <a:headEnd/>
            <a:tailEnd/>
          </a:ln>
        </p:spPr>
      </p:pic>
      <p:pic>
        <p:nvPicPr>
          <p:cNvPr id="6" name="Picture 5"/>
          <p:cNvPicPr/>
          <p:nvPr/>
        </p:nvPicPr>
        <p:blipFill>
          <a:blip r:embed="rId4" cstate="print"/>
          <a:srcRect/>
          <a:stretch>
            <a:fillRect/>
          </a:stretch>
        </p:blipFill>
        <p:spPr bwMode="auto">
          <a:xfrm>
            <a:off x="5004048" y="4077072"/>
            <a:ext cx="3200400" cy="1390650"/>
          </a:xfrm>
          <a:prstGeom prst="rect">
            <a:avLst/>
          </a:prstGeom>
          <a:noFill/>
          <a:ln w="9525">
            <a:noFill/>
            <a:miter lim="800000"/>
            <a:headEnd/>
            <a:tailEnd/>
          </a:ln>
        </p:spPr>
      </p:pic>
    </p:spTree>
    <p:extLst>
      <p:ext uri="{BB962C8B-B14F-4D97-AF65-F5344CB8AC3E}">
        <p14:creationId xmlns:p14="http://schemas.microsoft.com/office/powerpoint/2010/main" val="11004737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81</TotalTime>
  <Words>10691</Words>
  <Application>Microsoft Office PowerPoint</Application>
  <PresentationFormat>On-screen Show (4:3)</PresentationFormat>
  <Paragraphs>215</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تدفق</vt:lpstr>
      <vt:lpstr>Reproductive and Hormonal Functions of the Male (and Function of the Pineal Gland)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User</dc:creator>
  <cp:lastModifiedBy>User</cp:lastModifiedBy>
  <cp:revision>120</cp:revision>
  <dcterms:created xsi:type="dcterms:W3CDTF">2017-04-10T18:32:14Z</dcterms:created>
  <dcterms:modified xsi:type="dcterms:W3CDTF">2017-08-03T17:35:09Z</dcterms:modified>
</cp:coreProperties>
</file>