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6" r:id="rId19"/>
    <p:sldId id="287"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09/08/1437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09/08/1437</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pPr algn="ctr"/>
            <a:r>
              <a:rPr lang="en-US" sz="3200" dirty="0" smtClean="0"/>
              <a:t>Female Physiology Before Pregnancy and Female Hormones</a:t>
            </a:r>
            <a:endParaRPr lang="en-US" sz="3200" dirty="0"/>
          </a:p>
        </p:txBody>
      </p:sp>
      <p:pic>
        <p:nvPicPr>
          <p:cNvPr id="2050" name="Picture 2"/>
          <p:cNvPicPr>
            <a:picLocks noChangeAspect="1" noChangeArrowheads="1"/>
          </p:cNvPicPr>
          <p:nvPr/>
        </p:nvPicPr>
        <p:blipFill>
          <a:blip r:embed="rId2"/>
          <a:srcRect/>
          <a:stretch>
            <a:fillRect/>
          </a:stretch>
        </p:blipFill>
        <p:spPr bwMode="auto">
          <a:xfrm>
            <a:off x="2857488" y="3500438"/>
            <a:ext cx="2838450" cy="190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Monthly Ovarian Cycle; Function of the </a:t>
            </a:r>
            <a:r>
              <a:rPr lang="en-US" sz="3600" b="1" dirty="0" err="1" smtClean="0"/>
              <a:t>Gonadotropic</a:t>
            </a:r>
            <a:r>
              <a:rPr lang="en-US" sz="3600" b="1" dirty="0" smtClean="0"/>
              <a:t> Hormones</a:t>
            </a:r>
            <a:r>
              <a:rPr lang="en-US" dirty="0" smtClean="0"/>
              <a:t/>
            </a:r>
            <a:br>
              <a:rPr lang="en-US" dirty="0" smtClean="0"/>
            </a:br>
            <a:endParaRPr lang="en-US" dirty="0"/>
          </a:p>
        </p:txBody>
      </p:sp>
      <p:sp>
        <p:nvSpPr>
          <p:cNvPr id="3" name="عنصر نائب للمحتوى 2"/>
          <p:cNvSpPr>
            <a:spLocks noGrp="1"/>
          </p:cNvSpPr>
          <p:nvPr>
            <p:ph idx="1"/>
          </p:nvPr>
        </p:nvSpPr>
        <p:spPr>
          <a:xfrm>
            <a:off x="214282" y="1214422"/>
            <a:ext cx="8643998" cy="5429288"/>
          </a:xfrm>
        </p:spPr>
        <p:txBody>
          <a:bodyPr>
            <a:normAutofit fontScale="92500" lnSpcReduction="20000"/>
          </a:bodyPr>
          <a:lstStyle/>
          <a:p>
            <a:pPr algn="just">
              <a:buNone/>
            </a:pPr>
            <a:r>
              <a:rPr lang="en-US" sz="2800" dirty="0" smtClean="0"/>
              <a:t>The normal reproductive years of the female are characterized by monthly rhythmical changes in the rates of secretion of the female hormones and corresponding physical changes in the ovaries and other sexual organs. This rhythmical pattern is called the female monthly sexual cycle (or, less accurately, the menstrual cycle). The duration of the cycle averages 28 days. It may be as short as 20 days or as long as 45 days in some women, although abnormal cycle length is frequently associated with decreased fertility.</a:t>
            </a:r>
          </a:p>
          <a:p>
            <a:pPr algn="just">
              <a:buNone/>
            </a:pPr>
            <a:r>
              <a:rPr lang="en-US" sz="2800" dirty="0" smtClean="0"/>
              <a:t>There are two significant results of the female sexual cycle. </a:t>
            </a:r>
            <a:r>
              <a:rPr lang="en-US" sz="2800" b="1" u="sng" dirty="0" smtClean="0"/>
              <a:t>First, </a:t>
            </a:r>
            <a:r>
              <a:rPr lang="en-US" sz="2800" dirty="0" smtClean="0"/>
              <a:t>only a single ovum is normally released from the ovaries each month, so that normally only a single fetus will begin to grow at a time. Second, the uterine </a:t>
            </a:r>
            <a:r>
              <a:rPr lang="en-US" sz="2800" dirty="0" err="1" smtClean="0"/>
              <a:t>endometrium</a:t>
            </a:r>
            <a:r>
              <a:rPr lang="en-US" sz="2800" dirty="0" smtClean="0"/>
              <a:t> is prepared in advance for implantation of the fertilized ovum at the required time of the month.</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err="1" smtClean="0"/>
              <a:t>Gonadotropic</a:t>
            </a:r>
            <a:r>
              <a:rPr lang="en-US" sz="3600" b="1" dirty="0" smtClean="0"/>
              <a:t> Hormones and Their Effects on the Ovaries</a:t>
            </a:r>
            <a:r>
              <a:rPr lang="en-US" dirty="0" smtClean="0"/>
              <a:t/>
            </a:r>
            <a:br>
              <a:rPr lang="en-US" dirty="0" smtClean="0"/>
            </a:br>
            <a:endParaRPr lang="en-US" dirty="0"/>
          </a:p>
        </p:txBody>
      </p:sp>
      <p:sp>
        <p:nvSpPr>
          <p:cNvPr id="3" name="عنصر نائب للمحتوى 2"/>
          <p:cNvSpPr>
            <a:spLocks noGrp="1"/>
          </p:cNvSpPr>
          <p:nvPr>
            <p:ph idx="1"/>
          </p:nvPr>
        </p:nvSpPr>
        <p:spPr>
          <a:xfrm>
            <a:off x="214282" y="1285860"/>
            <a:ext cx="8715436" cy="5286412"/>
          </a:xfrm>
        </p:spPr>
        <p:txBody>
          <a:bodyPr>
            <a:normAutofit lnSpcReduction="10000"/>
          </a:bodyPr>
          <a:lstStyle/>
          <a:p>
            <a:pPr algn="just">
              <a:buNone/>
            </a:pPr>
            <a:r>
              <a:rPr lang="en-US" dirty="0" smtClean="0"/>
              <a:t>The ovarian changes that occur during the sexual cycle depend completely on the </a:t>
            </a:r>
            <a:r>
              <a:rPr lang="en-US" dirty="0" err="1" smtClean="0"/>
              <a:t>gonadotropic</a:t>
            </a:r>
            <a:r>
              <a:rPr lang="en-US" dirty="0" smtClean="0"/>
              <a:t> hormones </a:t>
            </a:r>
            <a:r>
              <a:rPr lang="en-US" i="1" dirty="0" smtClean="0"/>
              <a:t>FSH </a:t>
            </a:r>
            <a:r>
              <a:rPr lang="en-US" dirty="0" smtClean="0"/>
              <a:t>and </a:t>
            </a:r>
            <a:r>
              <a:rPr lang="en-US" i="1" dirty="0" smtClean="0"/>
              <a:t>LH, </a:t>
            </a:r>
            <a:r>
              <a:rPr lang="en-US" dirty="0" smtClean="0"/>
              <a:t>secreted by the anterior pituitary gland.</a:t>
            </a:r>
          </a:p>
          <a:p>
            <a:pPr algn="just">
              <a:buNone/>
            </a:pPr>
            <a:r>
              <a:rPr lang="en-US" dirty="0" smtClean="0"/>
              <a:t>In the absence of these hormones, the ovaries remain inactive, which is the case throughout childhood, when almost no pituitary </a:t>
            </a:r>
            <a:r>
              <a:rPr lang="en-US" dirty="0" err="1" smtClean="0"/>
              <a:t>gonadotropic</a:t>
            </a:r>
            <a:r>
              <a:rPr lang="en-US" dirty="0" smtClean="0"/>
              <a:t> hormones are secreted. At age 9 to 12 years, the pituitary begins to secrete progressively more FSH and LH, which leads to onset of normal monthly sexual cycles beginning between the ages of 11 and 15 years. This period of change is called </a:t>
            </a:r>
            <a:r>
              <a:rPr lang="en-US" i="1" dirty="0" smtClean="0"/>
              <a:t>puberty, </a:t>
            </a:r>
            <a:r>
              <a:rPr lang="en-US" dirty="0" smtClean="0"/>
              <a:t>and the time of the first menstrual cycle is called </a:t>
            </a:r>
            <a:r>
              <a:rPr lang="en-US" i="1" dirty="0" smtClean="0"/>
              <a:t>menarche. </a:t>
            </a:r>
            <a:r>
              <a:rPr lang="en-US" dirty="0" smtClean="0"/>
              <a:t>Both FSH and LH are small </a:t>
            </a:r>
            <a:r>
              <a:rPr lang="en-US" dirty="0" err="1" smtClean="0"/>
              <a:t>glycoproteins</a:t>
            </a:r>
            <a:r>
              <a:rPr lang="en-US" dirty="0" smtClean="0"/>
              <a:t> having molecular weights of about 30,000.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500042"/>
            <a:ext cx="8786874" cy="6000792"/>
          </a:xfrm>
        </p:spPr>
        <p:txBody>
          <a:bodyPr>
            <a:normAutofit lnSpcReduction="10000"/>
          </a:bodyPr>
          <a:lstStyle/>
          <a:p>
            <a:pPr algn="just">
              <a:buNone/>
            </a:pPr>
            <a:r>
              <a:rPr lang="en-US" dirty="0" smtClean="0"/>
              <a:t>During each month of the female sexual cycle, there is a cyclical increase and decrease of both FSH and LH, as shown in the bottom of Figure 81–3. These cyclical variations cause cyclical ovarian changes, which are explained in the following sections.</a:t>
            </a:r>
          </a:p>
          <a:p>
            <a:pPr algn="just">
              <a:buNone/>
            </a:pPr>
            <a:r>
              <a:rPr lang="en-US" dirty="0" smtClean="0"/>
              <a:t>Both FSH and LH stimulate their ovarian target cells by combining with highly specific FSH and LH receptors in the ovarian target cell membranes. In turn, the activated receptors increase the cells’ rates of secretion and usually the growth and proliferation of the cells as well.</a:t>
            </a:r>
          </a:p>
          <a:p>
            <a:pPr algn="just">
              <a:buNone/>
            </a:pPr>
            <a:r>
              <a:rPr lang="en-US" dirty="0" smtClean="0"/>
              <a:t> Almost all these stimulatory effects result from </a:t>
            </a:r>
            <a:r>
              <a:rPr lang="en-US" i="1" dirty="0" smtClean="0"/>
              <a:t>activation of the cyclic adenosine </a:t>
            </a:r>
            <a:r>
              <a:rPr lang="en-US" i="1" dirty="0" err="1" smtClean="0"/>
              <a:t>monophosphate</a:t>
            </a:r>
            <a:r>
              <a:rPr lang="en-US" i="1" dirty="0" smtClean="0"/>
              <a:t> second messenger system </a:t>
            </a:r>
            <a:r>
              <a:rPr lang="en-US" dirty="0" smtClean="0"/>
              <a:t>in the cell cytoplasm, which causes the formation of </a:t>
            </a:r>
            <a:r>
              <a:rPr lang="en-US" i="1" dirty="0" smtClean="0"/>
              <a:t>protein </a:t>
            </a:r>
            <a:r>
              <a:rPr lang="en-US" i="1" dirty="0" err="1" smtClean="0"/>
              <a:t>kinase</a:t>
            </a:r>
            <a:r>
              <a:rPr lang="en-US" i="1" dirty="0" smtClean="0"/>
              <a:t> </a:t>
            </a:r>
            <a:r>
              <a:rPr lang="en-US" dirty="0" smtClean="0"/>
              <a:t>and multiple </a:t>
            </a:r>
            <a:r>
              <a:rPr lang="en-US" i="1" dirty="0" err="1" smtClean="0"/>
              <a:t>phosphorylations</a:t>
            </a:r>
            <a:r>
              <a:rPr lang="en-US" i="1" dirty="0" smtClean="0"/>
              <a:t> of key enzymes </a:t>
            </a:r>
            <a:r>
              <a:rPr lang="en-US" dirty="0" smtClean="0"/>
              <a:t>that stimulate sex hormone synthesis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Ovarian Follicle Growth— “Follicular” Phase of the Ovarian Cycle</a:t>
            </a:r>
            <a:r>
              <a:rPr lang="en-US" dirty="0" smtClean="0"/>
              <a:t/>
            </a:r>
            <a:br>
              <a:rPr lang="en-US" dirty="0" smtClean="0"/>
            </a:br>
            <a:endParaRPr lang="en-US" dirty="0"/>
          </a:p>
        </p:txBody>
      </p:sp>
      <p:sp>
        <p:nvSpPr>
          <p:cNvPr id="3" name="عنصر نائب للمحتوى 2"/>
          <p:cNvSpPr>
            <a:spLocks noGrp="1"/>
          </p:cNvSpPr>
          <p:nvPr>
            <p:ph idx="1"/>
          </p:nvPr>
        </p:nvSpPr>
        <p:spPr>
          <a:xfrm>
            <a:off x="0" y="1071546"/>
            <a:ext cx="8929718" cy="5572164"/>
          </a:xfrm>
        </p:spPr>
        <p:txBody>
          <a:bodyPr>
            <a:normAutofit fontScale="85000" lnSpcReduction="20000"/>
          </a:bodyPr>
          <a:lstStyle/>
          <a:p>
            <a:pPr algn="just">
              <a:buNone/>
            </a:pPr>
            <a:r>
              <a:rPr lang="en-US" sz="2800" dirty="0" smtClean="0"/>
              <a:t>Figure 81–4 shows the progressive stages of follicular growth in the ovaries. When a female child is born, each ovum is surrounded by a single layer of granulose cells; the ovum, with this </a:t>
            </a:r>
            <a:r>
              <a:rPr lang="en-US" sz="2800" dirty="0" err="1" smtClean="0"/>
              <a:t>granulosa</a:t>
            </a:r>
            <a:r>
              <a:rPr lang="en-US" sz="2800" dirty="0" smtClean="0"/>
              <a:t> cell sheath, is called a </a:t>
            </a:r>
            <a:r>
              <a:rPr lang="en-US" sz="2800" b="1" i="1" u="sng" dirty="0" smtClean="0"/>
              <a:t>primordial follicle</a:t>
            </a:r>
            <a:r>
              <a:rPr lang="en-US" sz="2800" b="1" u="sng" dirty="0" smtClean="0"/>
              <a:t>, </a:t>
            </a:r>
            <a:r>
              <a:rPr lang="en-US" sz="2800" dirty="0" smtClean="0"/>
              <a:t>as shown in the figure.</a:t>
            </a:r>
          </a:p>
          <a:p>
            <a:pPr algn="just">
              <a:buNone/>
            </a:pPr>
            <a:r>
              <a:rPr lang="en-US" sz="2800" dirty="0" smtClean="0"/>
              <a:t>Throughout childhood, the </a:t>
            </a:r>
            <a:r>
              <a:rPr lang="en-US" sz="2800" dirty="0" err="1" smtClean="0"/>
              <a:t>granulosa</a:t>
            </a:r>
            <a:r>
              <a:rPr lang="en-US" sz="2800" dirty="0" smtClean="0"/>
              <a:t> cells are believed to provide nourishment for the ovum and to secrete an </a:t>
            </a:r>
            <a:r>
              <a:rPr lang="en-US" sz="2800" dirty="0" err="1" smtClean="0"/>
              <a:t>oocyte</a:t>
            </a:r>
            <a:r>
              <a:rPr lang="en-US" sz="2800" dirty="0" smtClean="0"/>
              <a:t> maturation-inhibiting factor that keeps the ovum suspended in its primordial state in the prophase stage of meiotic division. Then, after puberty, when FSH and LH from the anterior pituitary gland begin to be secreted in significant quantities, the ovaries, together with some of the follicles within them, begin to grow.</a:t>
            </a:r>
          </a:p>
          <a:p>
            <a:pPr algn="just">
              <a:buNone/>
            </a:pPr>
            <a:r>
              <a:rPr lang="en-US" sz="2800" dirty="0" smtClean="0"/>
              <a:t>The first stage of follicular growth is moderate enlargement of the ovum itself, which increases in diameter twofold to </a:t>
            </a:r>
            <a:r>
              <a:rPr lang="en-US" sz="2800" dirty="0" err="1" smtClean="0"/>
              <a:t>threefold.Then</a:t>
            </a:r>
            <a:r>
              <a:rPr lang="en-US" sz="2800" dirty="0" smtClean="0"/>
              <a:t> follows growth of additional layers of </a:t>
            </a:r>
            <a:r>
              <a:rPr lang="en-US" sz="2800" dirty="0" err="1" smtClean="0"/>
              <a:t>granulosa</a:t>
            </a:r>
            <a:r>
              <a:rPr lang="en-US" sz="2800" dirty="0" smtClean="0"/>
              <a:t> cells in some of the follicles; these follicles are known as primary follicles.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Grp="1"/>
          </p:cNvPicPr>
          <p:nvPr>
            <p:ph idx="1"/>
          </p:nvPr>
        </p:nvPicPr>
        <p:blipFill>
          <a:blip r:embed="rId2" cstate="print"/>
          <a:srcRect/>
          <a:stretch>
            <a:fillRect/>
          </a:stretch>
        </p:blipFill>
        <p:spPr bwMode="auto">
          <a:xfrm>
            <a:off x="1571605" y="928670"/>
            <a:ext cx="6357982" cy="48854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200" b="1" dirty="0" smtClean="0"/>
              <a:t>Ovulation</a:t>
            </a:r>
            <a:r>
              <a:rPr lang="en-US" sz="3200" dirty="0" smtClean="0"/>
              <a:t/>
            </a:r>
            <a:br>
              <a:rPr lang="en-US" sz="3200" dirty="0" smtClean="0"/>
            </a:br>
            <a:endParaRPr lang="en-US" sz="3200" dirty="0"/>
          </a:p>
        </p:txBody>
      </p:sp>
      <p:sp>
        <p:nvSpPr>
          <p:cNvPr id="3" name="عنصر نائب للمحتوى 2"/>
          <p:cNvSpPr>
            <a:spLocks noGrp="1"/>
          </p:cNvSpPr>
          <p:nvPr>
            <p:ph idx="1"/>
          </p:nvPr>
        </p:nvSpPr>
        <p:spPr>
          <a:xfrm>
            <a:off x="285720" y="1357298"/>
            <a:ext cx="8401080" cy="5286412"/>
          </a:xfrm>
        </p:spPr>
        <p:txBody>
          <a:bodyPr>
            <a:normAutofit lnSpcReduction="10000"/>
          </a:bodyPr>
          <a:lstStyle/>
          <a:p>
            <a:pPr algn="just">
              <a:buNone/>
            </a:pPr>
            <a:r>
              <a:rPr lang="en-US" dirty="0" smtClean="0"/>
              <a:t>Ovulation in a woman who has a normal 28-day female sexual cycle occurs 14 days after the onset of menstruation. Shortly before ovulation, the protruding outer wall of the follicle swells rapidly, and a small area</a:t>
            </a:r>
          </a:p>
          <a:p>
            <a:pPr algn="just">
              <a:buNone/>
            </a:pPr>
            <a:r>
              <a:rPr lang="en-US" dirty="0" smtClean="0"/>
              <a:t>in the center of the follicular capsule, called the </a:t>
            </a:r>
            <a:r>
              <a:rPr lang="en-US" i="1" dirty="0" smtClean="0"/>
              <a:t>stigma, </a:t>
            </a:r>
            <a:r>
              <a:rPr lang="en-US" dirty="0" smtClean="0"/>
              <a:t>protrudes like a nipple. In another 30 minutes or</a:t>
            </a:r>
            <a:r>
              <a:rPr lang="en-US" i="1" dirty="0" smtClean="0"/>
              <a:t> </a:t>
            </a:r>
            <a:r>
              <a:rPr lang="en-US" dirty="0" smtClean="0"/>
              <a:t>so, fluid begins to ooze from the follicle through the</a:t>
            </a:r>
            <a:r>
              <a:rPr lang="en-US" i="1" dirty="0" smtClean="0"/>
              <a:t> </a:t>
            </a:r>
            <a:r>
              <a:rPr lang="en-US" dirty="0" smtClean="0"/>
              <a:t>stigma, and about 2 minutes later, the stigma ruptures</a:t>
            </a:r>
            <a:r>
              <a:rPr lang="en-US" i="1" dirty="0" smtClean="0"/>
              <a:t> </a:t>
            </a:r>
            <a:r>
              <a:rPr lang="en-US" dirty="0" smtClean="0"/>
              <a:t>widely, allowing a more viscous fluid, which has</a:t>
            </a:r>
            <a:r>
              <a:rPr lang="en-US" i="1" dirty="0" smtClean="0"/>
              <a:t> </a:t>
            </a:r>
            <a:r>
              <a:rPr lang="en-US" dirty="0" smtClean="0"/>
              <a:t>occupied the central portion of the follicle, to </a:t>
            </a:r>
            <a:r>
              <a:rPr lang="en-US" dirty="0" err="1" smtClean="0"/>
              <a:t>evaginate</a:t>
            </a:r>
            <a:r>
              <a:rPr lang="en-US" i="1" dirty="0" smtClean="0"/>
              <a:t> </a:t>
            </a:r>
            <a:r>
              <a:rPr lang="en-US" dirty="0" smtClean="0"/>
              <a:t>outward. This viscous fluid carries with it the</a:t>
            </a:r>
            <a:r>
              <a:rPr lang="en-US" i="1" dirty="0" smtClean="0"/>
              <a:t> </a:t>
            </a:r>
            <a:r>
              <a:rPr lang="en-US" dirty="0" smtClean="0"/>
              <a:t>ovum surrounded by a mass of several thousand small</a:t>
            </a:r>
            <a:r>
              <a:rPr lang="en-US" i="1" dirty="0" smtClean="0"/>
              <a:t> </a:t>
            </a:r>
            <a:r>
              <a:rPr lang="en-US" dirty="0" err="1" smtClean="0"/>
              <a:t>granulosa</a:t>
            </a:r>
            <a:r>
              <a:rPr lang="en-US" dirty="0" smtClean="0"/>
              <a:t> cells, called the </a:t>
            </a:r>
            <a:r>
              <a:rPr lang="en-US" i="1" dirty="0" smtClean="0"/>
              <a:t>corona </a:t>
            </a:r>
            <a:r>
              <a:rPr lang="en-US" i="1" dirty="0" err="1" smtClean="0"/>
              <a:t>radiata</a:t>
            </a:r>
            <a:r>
              <a:rPr lang="en-US" i="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normAutofit fontScale="92500" lnSpcReduction="10000"/>
          </a:bodyPr>
          <a:lstStyle/>
          <a:p>
            <a:pPr algn="just">
              <a:buNone/>
            </a:pPr>
            <a:r>
              <a:rPr lang="en-US" sz="2800" b="1" dirty="0" smtClean="0"/>
              <a:t>Surge of LH Is Necessary for Ovulation. </a:t>
            </a:r>
            <a:r>
              <a:rPr lang="en-US" sz="2800" dirty="0" smtClean="0"/>
              <a:t>LH is necessary for final follicular growth and ovulation .Without this hormone, even when large quantities of FSH are available, the follicle will not progress to the stage of ovulation.</a:t>
            </a:r>
          </a:p>
          <a:p>
            <a:pPr algn="just">
              <a:buNone/>
            </a:pPr>
            <a:r>
              <a:rPr lang="en-US" sz="2800" dirty="0" smtClean="0"/>
              <a:t>About 2 days before ovulation the rate of secretion of LH by the anterior pituitary gland increases markedly,</a:t>
            </a:r>
          </a:p>
          <a:p>
            <a:pPr algn="just">
              <a:buNone/>
            </a:pPr>
            <a:r>
              <a:rPr lang="en-US" sz="2800" dirty="0" smtClean="0"/>
              <a:t>rising 6- to 10-fold and peaking about 16 hours before ovulation. FSH also increases about 2-fold to 3-fold at the same time, and the FSH and LH act synergistically to cause rapid swelling of the follicle during the last few days before ovulation. The LH also has a specific effect on the </a:t>
            </a:r>
            <a:r>
              <a:rPr lang="en-US" sz="2800" dirty="0" err="1" smtClean="0"/>
              <a:t>granulosa</a:t>
            </a:r>
            <a:r>
              <a:rPr lang="en-US" sz="2800" dirty="0" smtClean="0"/>
              <a:t> and theca cells, converting them mainly to progesterone-secreting cells. </a:t>
            </a:r>
          </a:p>
          <a:p>
            <a:pPr algn="just">
              <a:buNone/>
            </a:pPr>
            <a:r>
              <a:rPr lang="en-US" sz="2800" dirty="0" smtClean="0"/>
              <a:t>Therefore, the rate of secretion of estrogen begins to fall about 1 day before ovulation, while increasing amounts of progesterone begin to be secreted.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895996"/>
          </a:xfrm>
        </p:spPr>
        <p:txBody>
          <a:bodyPr/>
          <a:lstStyle/>
          <a:p>
            <a:pPr algn="just">
              <a:buNone/>
            </a:pPr>
            <a:r>
              <a:rPr lang="en-US" dirty="0" smtClean="0"/>
              <a:t>It is in this environment of</a:t>
            </a:r>
          </a:p>
          <a:p>
            <a:pPr algn="just">
              <a:buNone/>
            </a:pPr>
            <a:r>
              <a:rPr lang="en-US" dirty="0" smtClean="0"/>
              <a:t> (1) rapid growth of the follicle, </a:t>
            </a:r>
          </a:p>
          <a:p>
            <a:pPr algn="just">
              <a:buNone/>
            </a:pPr>
            <a:endParaRPr lang="en-US" dirty="0" smtClean="0"/>
          </a:p>
          <a:p>
            <a:pPr algn="just">
              <a:buNone/>
            </a:pPr>
            <a:r>
              <a:rPr lang="en-US" dirty="0" smtClean="0"/>
              <a:t>(2) diminishing estrogen secretion after a prolonged phase of excessive estrogen secretion, and  </a:t>
            </a:r>
          </a:p>
          <a:p>
            <a:pPr algn="just">
              <a:buNone/>
            </a:pPr>
            <a:endParaRPr lang="en-US" dirty="0" smtClean="0"/>
          </a:p>
          <a:p>
            <a:pPr algn="just">
              <a:buNone/>
            </a:pPr>
            <a:r>
              <a:rPr lang="en-US" dirty="0" smtClean="0"/>
              <a:t>(3) initiation of secretion of progesterone that ovulation </a:t>
            </a:r>
            <a:r>
              <a:rPr lang="en-US" dirty="0" err="1" smtClean="0"/>
              <a:t>occurs.Without</a:t>
            </a:r>
            <a:r>
              <a:rPr lang="en-US" dirty="0" smtClean="0"/>
              <a:t> the initial </a:t>
            </a:r>
            <a:r>
              <a:rPr lang="en-US" dirty="0" err="1" smtClean="0"/>
              <a:t>preovulatory</a:t>
            </a:r>
            <a:r>
              <a:rPr lang="en-US" dirty="0" smtClean="0"/>
              <a:t> surge of LH, ovulation will not take place.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643998" cy="6357982"/>
          </a:xfrm>
        </p:spPr>
        <p:txBody>
          <a:bodyPr>
            <a:normAutofit fontScale="92500"/>
          </a:bodyPr>
          <a:lstStyle/>
          <a:p>
            <a:pPr algn="just">
              <a:buNone/>
            </a:pPr>
            <a:r>
              <a:rPr lang="en-US" b="1" dirty="0" smtClean="0"/>
              <a:t>Initiation of Ovulation. </a:t>
            </a:r>
            <a:r>
              <a:rPr lang="en-US" dirty="0" smtClean="0"/>
              <a:t>Figure 81–5 gives a schema for the initiation of ovulation, showing the role of the large quantity of LH secreted by the anterior pituitary gland.</a:t>
            </a:r>
          </a:p>
          <a:p>
            <a:pPr algn="just">
              <a:buNone/>
            </a:pPr>
            <a:r>
              <a:rPr lang="en-US" dirty="0" smtClean="0"/>
              <a:t> This LH causes rapid secretion of follicular steroid hormones that contain </a:t>
            </a:r>
            <a:r>
              <a:rPr lang="en-US" dirty="0" err="1" smtClean="0"/>
              <a:t>progesterone.Within</a:t>
            </a:r>
            <a:r>
              <a:rPr lang="en-US" dirty="0" smtClean="0"/>
              <a:t> a few hours, two events occur, both of which are necessary for ovulation: </a:t>
            </a:r>
          </a:p>
          <a:p>
            <a:pPr marL="514350" indent="-514350" algn="just">
              <a:buAutoNum type="arabicParenBoth"/>
            </a:pPr>
            <a:r>
              <a:rPr lang="en-US" dirty="0" smtClean="0"/>
              <a:t>The theca </a:t>
            </a:r>
            <a:r>
              <a:rPr lang="en-US" dirty="0" err="1" smtClean="0"/>
              <a:t>externa</a:t>
            </a:r>
            <a:r>
              <a:rPr lang="en-US" dirty="0" smtClean="0"/>
              <a:t> (the capsule of the follicle) begins to release </a:t>
            </a:r>
            <a:r>
              <a:rPr lang="en-US" dirty="0" err="1" smtClean="0"/>
              <a:t>proteolytic</a:t>
            </a:r>
            <a:r>
              <a:rPr lang="en-US" dirty="0" smtClean="0"/>
              <a:t> enzymes from </a:t>
            </a:r>
            <a:r>
              <a:rPr lang="en-US" dirty="0" err="1" smtClean="0"/>
              <a:t>lysosomes</a:t>
            </a:r>
            <a:r>
              <a:rPr lang="en-US" dirty="0" smtClean="0"/>
              <a:t>, and these cause dissolution of the follicular capsular wall and consequent weakening of the wall, resulting in further swelling of the entire follicle and degeneration of the stigma. </a:t>
            </a:r>
          </a:p>
          <a:p>
            <a:pPr marL="514350" indent="-514350" algn="just">
              <a:buAutoNum type="arabicParenBoth"/>
            </a:pPr>
            <a:r>
              <a:rPr lang="en-US" dirty="0" smtClean="0"/>
              <a:t>Simultaneously, there is rapid growth of new blood vessels into the follicle wall, and at the same time, prostaglandins (local hormones that cause </a:t>
            </a:r>
            <a:r>
              <a:rPr lang="en-US" dirty="0" err="1" smtClean="0"/>
              <a:t>vasodilation</a:t>
            </a:r>
            <a:r>
              <a:rPr lang="en-US" dirty="0" smtClean="0"/>
              <a:t>) are secreted into the follicular tissues.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2852"/>
            <a:ext cx="8229600" cy="6181748"/>
          </a:xfrm>
        </p:spPr>
        <p:txBody>
          <a:bodyPr/>
          <a:lstStyle/>
          <a:p>
            <a:pPr>
              <a:buNone/>
            </a:pPr>
            <a:r>
              <a:rPr lang="en-US" dirty="0" smtClean="0"/>
              <a:t>These two effects cause plasma transudation into the follicle, which contributes to follicle swelling. Finally, the combination of </a:t>
            </a:r>
            <a:r>
              <a:rPr lang="en-US" dirty="0" err="1" smtClean="0"/>
              <a:t>follicleswelling</a:t>
            </a:r>
            <a:r>
              <a:rPr lang="en-US" dirty="0" smtClean="0"/>
              <a:t> and simultaneous degeneration of the stigma causes follicle rupture, with discharge of the ovum.</a:t>
            </a:r>
          </a:p>
          <a:p>
            <a:endParaRPr lang="en-US" dirty="0"/>
          </a:p>
        </p:txBody>
      </p:sp>
      <p:pic>
        <p:nvPicPr>
          <p:cNvPr id="4" name="Picture 1"/>
          <p:cNvPicPr/>
          <p:nvPr/>
        </p:nvPicPr>
        <p:blipFill>
          <a:blip r:embed="rId2"/>
          <a:srcRect/>
          <a:stretch>
            <a:fillRect/>
          </a:stretch>
        </p:blipFill>
        <p:spPr bwMode="auto">
          <a:xfrm>
            <a:off x="3071802" y="2214554"/>
            <a:ext cx="4357718" cy="43576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Female Physiology Before Pregnancy and Female Hormones</a:t>
            </a:r>
            <a:r>
              <a:rPr lang="en-US" dirty="0" smtClean="0"/>
              <a:t/>
            </a:r>
            <a:br>
              <a:rPr lang="en-US" dirty="0" smtClean="0"/>
            </a:br>
            <a:endParaRPr lang="en-US" dirty="0"/>
          </a:p>
        </p:txBody>
      </p:sp>
      <p:sp>
        <p:nvSpPr>
          <p:cNvPr id="3" name="عنصر نائب للمحتوى 2"/>
          <p:cNvSpPr>
            <a:spLocks noGrp="1"/>
          </p:cNvSpPr>
          <p:nvPr>
            <p:ph idx="1"/>
          </p:nvPr>
        </p:nvSpPr>
        <p:spPr/>
        <p:txBody>
          <a:bodyPr/>
          <a:lstStyle/>
          <a:p>
            <a:pPr algn="just">
              <a:buNone/>
            </a:pPr>
            <a:r>
              <a:rPr lang="en-US" dirty="0" smtClean="0"/>
              <a:t>Female reproductive functions can be divided into two major phases: </a:t>
            </a:r>
          </a:p>
          <a:p>
            <a:pPr algn="just">
              <a:buNone/>
            </a:pPr>
            <a:endParaRPr lang="en-US" dirty="0" smtClean="0"/>
          </a:p>
          <a:p>
            <a:pPr marL="514350" indent="-514350" algn="just">
              <a:buAutoNum type="arabicParenBoth"/>
            </a:pPr>
            <a:r>
              <a:rPr lang="en-US" dirty="0" smtClean="0"/>
              <a:t>preparation of the female body for conception and pregnancy, and </a:t>
            </a:r>
          </a:p>
          <a:p>
            <a:pPr marL="514350" indent="-514350" algn="just">
              <a:buAutoNum type="arabicParenBoth"/>
            </a:pPr>
            <a:endParaRPr lang="en-US" dirty="0" smtClean="0"/>
          </a:p>
          <a:p>
            <a:pPr marL="514350" indent="-514350" algn="just">
              <a:buAutoNum type="arabicParenBoth"/>
            </a:pPr>
            <a:endParaRPr lang="en-US" dirty="0" smtClean="0"/>
          </a:p>
          <a:p>
            <a:pPr marL="514350" indent="-514350" algn="just">
              <a:buAutoNum type="arabicParenBoth"/>
            </a:pPr>
            <a:r>
              <a:rPr lang="en-US" dirty="0" smtClean="0"/>
              <a:t>the period of pregnancy itself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14356"/>
            <a:ext cx="8229600" cy="1132732"/>
          </a:xfrm>
        </p:spPr>
        <p:txBody>
          <a:bodyPr>
            <a:normAutofit fontScale="90000"/>
          </a:bodyPr>
          <a:lstStyle/>
          <a:p>
            <a:pPr algn="ctr"/>
            <a:r>
              <a:rPr lang="en-US" sz="3600" b="1" dirty="0" smtClean="0"/>
              <a:t>Corpus </a:t>
            </a:r>
            <a:r>
              <a:rPr lang="en-US" sz="3600" b="1" dirty="0" err="1" smtClean="0"/>
              <a:t>Luteum</a:t>
            </a:r>
            <a:r>
              <a:rPr lang="en-US" sz="3600" b="1" dirty="0" smtClean="0"/>
              <a:t>—“</a:t>
            </a:r>
            <a:r>
              <a:rPr lang="en-US" sz="3600" b="1" dirty="0" err="1" smtClean="0"/>
              <a:t>Luteal</a:t>
            </a:r>
            <a:r>
              <a:rPr lang="en-US" sz="3600" b="1" dirty="0" smtClean="0"/>
              <a:t>” Phase of the Ovarian Cycle</a:t>
            </a:r>
            <a:r>
              <a:rPr lang="en-US" dirty="0" smtClean="0"/>
              <a:t/>
            </a:r>
            <a:br>
              <a:rPr lang="en-US" dirty="0" smtClean="0"/>
            </a:br>
            <a:endParaRPr lang="en-US" dirty="0"/>
          </a:p>
        </p:txBody>
      </p:sp>
      <p:sp>
        <p:nvSpPr>
          <p:cNvPr id="3" name="عنصر نائب للمحتوى 2"/>
          <p:cNvSpPr>
            <a:spLocks noGrp="1"/>
          </p:cNvSpPr>
          <p:nvPr>
            <p:ph idx="1"/>
          </p:nvPr>
        </p:nvSpPr>
        <p:spPr>
          <a:xfrm>
            <a:off x="457200" y="1214422"/>
            <a:ext cx="8229600" cy="5110178"/>
          </a:xfrm>
        </p:spPr>
        <p:txBody>
          <a:bodyPr>
            <a:normAutofit fontScale="92500" lnSpcReduction="20000"/>
          </a:bodyPr>
          <a:lstStyle/>
          <a:p>
            <a:pPr algn="just">
              <a:buNone/>
            </a:pPr>
            <a:r>
              <a:rPr lang="en-US" sz="2800" dirty="0" smtClean="0"/>
              <a:t>During the first few hours after expulsion of the ovum from the follicle, the remaining </a:t>
            </a:r>
            <a:r>
              <a:rPr lang="en-US" sz="2800" dirty="0" err="1" smtClean="0"/>
              <a:t>granulosa</a:t>
            </a:r>
            <a:r>
              <a:rPr lang="en-US" sz="2800" dirty="0" smtClean="0"/>
              <a:t> and theca </a:t>
            </a:r>
            <a:r>
              <a:rPr lang="en-US" sz="2800" dirty="0" err="1" smtClean="0"/>
              <a:t>interna</a:t>
            </a:r>
            <a:r>
              <a:rPr lang="en-US" sz="2800" dirty="0" smtClean="0"/>
              <a:t> cells change rapidly into </a:t>
            </a:r>
            <a:r>
              <a:rPr lang="en-US" sz="2800" dirty="0" err="1" smtClean="0"/>
              <a:t>lutein</a:t>
            </a:r>
            <a:r>
              <a:rPr lang="en-US" sz="2800" dirty="0" smtClean="0"/>
              <a:t> cells. They enlarge in diameter two or more times and become filled with lipid inclusions that give them a yellowish </a:t>
            </a:r>
            <a:r>
              <a:rPr lang="en-US" sz="2800" dirty="0" err="1" smtClean="0"/>
              <a:t>appearance.This</a:t>
            </a:r>
            <a:r>
              <a:rPr lang="en-US" sz="2800" dirty="0" smtClean="0"/>
              <a:t> process is called </a:t>
            </a:r>
            <a:r>
              <a:rPr lang="en-US" sz="2800" dirty="0" err="1" smtClean="0"/>
              <a:t>luteinization</a:t>
            </a:r>
            <a:r>
              <a:rPr lang="en-US" sz="2800" dirty="0" smtClean="0"/>
              <a:t>, and the total mass of cells together is called the corpus </a:t>
            </a:r>
            <a:r>
              <a:rPr lang="en-US" sz="2800" dirty="0" err="1" smtClean="0"/>
              <a:t>luteum</a:t>
            </a:r>
            <a:r>
              <a:rPr lang="en-US" sz="2800" dirty="0" smtClean="0"/>
              <a:t>, which is shown in Figure 81–4. A well-developed vascular supply also grows into the corpus </a:t>
            </a:r>
            <a:r>
              <a:rPr lang="en-US" sz="2800" dirty="0" err="1" smtClean="0"/>
              <a:t>luteum</a:t>
            </a:r>
            <a:r>
              <a:rPr lang="en-US" sz="2800" dirty="0" smtClean="0"/>
              <a:t>. </a:t>
            </a:r>
          </a:p>
          <a:p>
            <a:pPr algn="just">
              <a:buNone/>
            </a:pPr>
            <a:r>
              <a:rPr lang="en-US" sz="2800" dirty="0" smtClean="0"/>
              <a:t>The </a:t>
            </a:r>
            <a:r>
              <a:rPr lang="en-US" sz="2800" dirty="0" err="1" smtClean="0"/>
              <a:t>granulosa</a:t>
            </a:r>
            <a:r>
              <a:rPr lang="en-US" sz="2800" dirty="0" smtClean="0"/>
              <a:t> cells in the corpus </a:t>
            </a:r>
            <a:r>
              <a:rPr lang="en-US" sz="2800" dirty="0" err="1" smtClean="0"/>
              <a:t>luteum</a:t>
            </a:r>
            <a:r>
              <a:rPr lang="en-US" sz="2800" dirty="0" smtClean="0"/>
              <a:t> develop extensive intracellular smooth endoplasmic </a:t>
            </a:r>
            <a:r>
              <a:rPr lang="en-US" sz="2800" dirty="0" err="1" smtClean="0"/>
              <a:t>reticula</a:t>
            </a:r>
            <a:r>
              <a:rPr lang="en-US" sz="2800" dirty="0" smtClean="0"/>
              <a:t> that form large amounts of the female sex hormones progesterone and estrogen (more progesterone than estrogen). </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lnSpcReduction="10000"/>
          </a:bodyPr>
          <a:lstStyle/>
          <a:p>
            <a:pPr algn="just">
              <a:buNone/>
            </a:pPr>
            <a:r>
              <a:rPr lang="en-US" dirty="0" smtClean="0"/>
              <a:t>The theca cells form mainly the androgens </a:t>
            </a:r>
            <a:r>
              <a:rPr lang="en-US" i="1" dirty="0" err="1" smtClean="0"/>
              <a:t>androstenedione</a:t>
            </a:r>
            <a:r>
              <a:rPr lang="en-US" i="1" dirty="0" smtClean="0"/>
              <a:t> </a:t>
            </a:r>
            <a:r>
              <a:rPr lang="en-US" dirty="0" smtClean="0"/>
              <a:t>and </a:t>
            </a:r>
            <a:r>
              <a:rPr lang="en-US" i="1" dirty="0" smtClean="0"/>
              <a:t>testosterone </a:t>
            </a:r>
            <a:r>
              <a:rPr lang="en-US" dirty="0" smtClean="0"/>
              <a:t>rather than female sex hormones. However, most of these hormones are also converted by the </a:t>
            </a:r>
            <a:r>
              <a:rPr lang="en-US" dirty="0" err="1" smtClean="0"/>
              <a:t>granulosa</a:t>
            </a:r>
            <a:r>
              <a:rPr lang="en-US" dirty="0" smtClean="0"/>
              <a:t> cells into the female hormones.</a:t>
            </a:r>
          </a:p>
          <a:p>
            <a:pPr algn="just">
              <a:buNone/>
            </a:pPr>
            <a:endParaRPr lang="en-US" dirty="0" smtClean="0"/>
          </a:p>
          <a:p>
            <a:pPr algn="just">
              <a:buNone/>
            </a:pPr>
            <a:r>
              <a:rPr lang="en-US" dirty="0" smtClean="0"/>
              <a:t>In the normal female, the corpus </a:t>
            </a:r>
            <a:r>
              <a:rPr lang="en-US" dirty="0" err="1" smtClean="0"/>
              <a:t>luteum</a:t>
            </a:r>
            <a:r>
              <a:rPr lang="en-US" dirty="0" smtClean="0"/>
              <a:t> grows to about 1.5 centimeters in diameter, reaching this stage of development 7 to 8 days after ovulation. Then it begins to </a:t>
            </a:r>
            <a:r>
              <a:rPr lang="en-US" dirty="0" err="1" smtClean="0"/>
              <a:t>involute</a:t>
            </a:r>
            <a:r>
              <a:rPr lang="en-US" dirty="0" smtClean="0"/>
              <a:t> and eventually loses its </a:t>
            </a:r>
            <a:r>
              <a:rPr lang="en-US" dirty="0" err="1" smtClean="0"/>
              <a:t>secretory</a:t>
            </a:r>
            <a:r>
              <a:rPr lang="en-US" dirty="0" smtClean="0"/>
              <a:t> function as well as its yellowish, lipid characteristic about 12 days after ovulation, becoming the </a:t>
            </a:r>
            <a:r>
              <a:rPr lang="en-US" i="1" dirty="0" smtClean="0"/>
              <a:t>corpus</a:t>
            </a:r>
            <a:r>
              <a:rPr lang="en-US" dirty="0" smtClean="0"/>
              <a:t> </a:t>
            </a:r>
            <a:r>
              <a:rPr lang="en-US" i="1" dirty="0" err="1" smtClean="0"/>
              <a:t>albicans</a:t>
            </a:r>
            <a:r>
              <a:rPr lang="en-US" i="1" dirty="0" smtClean="0"/>
              <a:t>; </a:t>
            </a:r>
            <a:r>
              <a:rPr lang="en-US" dirty="0" smtClean="0"/>
              <a:t>during the ensuing few weeks, this is replaced by connective tissue and over months is absorbed.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Functions of the Ovarian Hormones—</a:t>
            </a:r>
            <a:r>
              <a:rPr lang="en-US" sz="3600" b="1" dirty="0" err="1" smtClean="0"/>
              <a:t>Estradiol</a:t>
            </a:r>
            <a:r>
              <a:rPr lang="en-US" sz="3600" b="1" dirty="0" smtClean="0"/>
              <a:t> and Progesterone</a:t>
            </a:r>
            <a:r>
              <a:rPr lang="en-US" dirty="0" smtClean="0"/>
              <a:t/>
            </a:r>
            <a:br>
              <a:rPr lang="en-US" dirty="0" smtClean="0"/>
            </a:br>
            <a:endParaRPr lang="en-US" dirty="0"/>
          </a:p>
        </p:txBody>
      </p:sp>
      <p:sp>
        <p:nvSpPr>
          <p:cNvPr id="4" name="عنصر نائب للمحتوى 3"/>
          <p:cNvSpPr>
            <a:spLocks noGrp="1"/>
          </p:cNvSpPr>
          <p:nvPr>
            <p:ph idx="1"/>
          </p:nvPr>
        </p:nvSpPr>
        <p:spPr>
          <a:xfrm>
            <a:off x="457200" y="1214422"/>
            <a:ext cx="8229600" cy="5110178"/>
          </a:xfrm>
        </p:spPr>
        <p:txBody>
          <a:bodyPr>
            <a:normAutofit/>
          </a:bodyPr>
          <a:lstStyle/>
          <a:p>
            <a:pPr algn="just">
              <a:buNone/>
            </a:pPr>
            <a:r>
              <a:rPr lang="en-US" dirty="0" smtClean="0"/>
              <a:t>The two types of ovarian sex hormones are the </a:t>
            </a:r>
            <a:r>
              <a:rPr lang="en-US" i="1" dirty="0" smtClean="0"/>
              <a:t>estrogens   </a:t>
            </a:r>
            <a:r>
              <a:rPr lang="en-US" dirty="0" smtClean="0"/>
              <a:t>and the </a:t>
            </a:r>
            <a:r>
              <a:rPr lang="en-US" i="1" dirty="0" err="1" smtClean="0"/>
              <a:t>progestins</a:t>
            </a:r>
            <a:r>
              <a:rPr lang="en-US" i="1" dirty="0" smtClean="0"/>
              <a:t>. </a:t>
            </a:r>
            <a:r>
              <a:rPr lang="en-US" dirty="0" smtClean="0"/>
              <a:t>By far the most important of</a:t>
            </a:r>
            <a:r>
              <a:rPr lang="en-US" i="1" dirty="0" smtClean="0"/>
              <a:t> </a:t>
            </a:r>
            <a:r>
              <a:rPr lang="en-US" dirty="0" smtClean="0"/>
              <a:t>the estrogens is the hormone </a:t>
            </a:r>
            <a:r>
              <a:rPr lang="en-US" i="1" dirty="0" err="1" smtClean="0"/>
              <a:t>estradiol</a:t>
            </a:r>
            <a:r>
              <a:rPr lang="en-US" i="1" dirty="0" smtClean="0"/>
              <a:t>, </a:t>
            </a:r>
            <a:r>
              <a:rPr lang="en-US" dirty="0" smtClean="0"/>
              <a:t>and by far the</a:t>
            </a:r>
            <a:r>
              <a:rPr lang="en-US" i="1" dirty="0" smtClean="0"/>
              <a:t> </a:t>
            </a:r>
            <a:r>
              <a:rPr lang="en-US" dirty="0" smtClean="0"/>
              <a:t>most important progestin is </a:t>
            </a:r>
            <a:r>
              <a:rPr lang="en-US" i="1" dirty="0" smtClean="0"/>
              <a:t>progesterone. </a:t>
            </a:r>
          </a:p>
          <a:p>
            <a:pPr algn="just">
              <a:buNone/>
            </a:pPr>
            <a:r>
              <a:rPr lang="en-US" dirty="0" smtClean="0"/>
              <a:t>The estrogens</a:t>
            </a:r>
            <a:r>
              <a:rPr lang="en-US" i="1" dirty="0" smtClean="0"/>
              <a:t> </a:t>
            </a:r>
            <a:r>
              <a:rPr lang="en-US" dirty="0" smtClean="0"/>
              <a:t>mainly promote proliferation and growth of specific</a:t>
            </a:r>
            <a:r>
              <a:rPr lang="en-US" i="1" dirty="0" smtClean="0"/>
              <a:t> </a:t>
            </a:r>
            <a:r>
              <a:rPr lang="en-US" dirty="0" smtClean="0"/>
              <a:t>cells in the body that are responsible for the</a:t>
            </a:r>
            <a:r>
              <a:rPr lang="en-US" i="1" dirty="0" smtClean="0"/>
              <a:t> </a:t>
            </a:r>
            <a:r>
              <a:rPr lang="en-US" dirty="0" smtClean="0"/>
              <a:t>development of most secondary sexual characteristics</a:t>
            </a:r>
            <a:r>
              <a:rPr lang="en-US" i="1" dirty="0" smtClean="0"/>
              <a:t> </a:t>
            </a:r>
            <a:r>
              <a:rPr lang="en-US" dirty="0" smtClean="0"/>
              <a:t>of the female. </a:t>
            </a:r>
          </a:p>
          <a:p>
            <a:pPr algn="just">
              <a:buNone/>
            </a:pPr>
            <a:r>
              <a:rPr lang="en-US" dirty="0" smtClean="0"/>
              <a:t>The </a:t>
            </a:r>
            <a:r>
              <a:rPr lang="en-US" dirty="0" err="1" smtClean="0"/>
              <a:t>progestins</a:t>
            </a:r>
            <a:r>
              <a:rPr lang="en-US" dirty="0" smtClean="0"/>
              <a:t> function mainly to</a:t>
            </a:r>
            <a:r>
              <a:rPr lang="en-US" i="1" dirty="0" smtClean="0"/>
              <a:t> </a:t>
            </a:r>
            <a:r>
              <a:rPr lang="en-US" dirty="0" smtClean="0"/>
              <a:t>prepare the uterus for pregnancy and the breasts </a:t>
            </a:r>
            <a:r>
              <a:rPr lang="en-US" dirty="0" smtClean="0"/>
              <a:t>for lactation</a:t>
            </a:r>
            <a:r>
              <a:rPr lang="en-US" dirty="0" smtClean="0"/>
              <a: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85728"/>
            <a:ext cx="8229600" cy="642942"/>
          </a:xfrm>
        </p:spPr>
        <p:txBody>
          <a:bodyPr>
            <a:noAutofit/>
          </a:bodyPr>
          <a:lstStyle/>
          <a:p>
            <a:r>
              <a:rPr lang="en-US" sz="3200" b="1" dirty="0" smtClean="0"/>
              <a:t>Chemistry of the Sex Hormones Estrogens.</a:t>
            </a:r>
            <a:endParaRPr lang="en-US" sz="3200" dirty="0"/>
          </a:p>
        </p:txBody>
      </p:sp>
      <p:sp>
        <p:nvSpPr>
          <p:cNvPr id="3" name="عنصر نائب للمحتوى 2"/>
          <p:cNvSpPr>
            <a:spLocks noGrp="1"/>
          </p:cNvSpPr>
          <p:nvPr>
            <p:ph idx="1"/>
          </p:nvPr>
        </p:nvSpPr>
        <p:spPr>
          <a:xfrm>
            <a:off x="214282" y="1000108"/>
            <a:ext cx="8715436" cy="5643602"/>
          </a:xfrm>
        </p:spPr>
        <p:txBody>
          <a:bodyPr>
            <a:normAutofit/>
          </a:bodyPr>
          <a:lstStyle/>
          <a:p>
            <a:pPr algn="just">
              <a:buNone/>
            </a:pPr>
            <a:r>
              <a:rPr lang="en-US" dirty="0" smtClean="0"/>
              <a:t>In the normal </a:t>
            </a:r>
            <a:r>
              <a:rPr lang="en-US" i="1" dirty="0" err="1" smtClean="0"/>
              <a:t>nonpregnant</a:t>
            </a:r>
            <a:r>
              <a:rPr lang="en-US" i="1" dirty="0" smtClean="0"/>
              <a:t> </a:t>
            </a:r>
            <a:r>
              <a:rPr lang="en-US" dirty="0" smtClean="0"/>
              <a:t>female, </a:t>
            </a:r>
            <a:r>
              <a:rPr lang="en-US" dirty="0" err="1" smtClean="0"/>
              <a:t>estrogensare</a:t>
            </a:r>
            <a:r>
              <a:rPr lang="en-US" dirty="0" smtClean="0"/>
              <a:t> secreted in significant quantities only by the ovaries, although minute amounts are also secreted by</a:t>
            </a:r>
            <a:r>
              <a:rPr lang="en-US" b="1" dirty="0" smtClean="0"/>
              <a:t> </a:t>
            </a:r>
            <a:r>
              <a:rPr lang="en-US" dirty="0" smtClean="0"/>
              <a:t>the adrenal cortices.   </a:t>
            </a:r>
          </a:p>
          <a:p>
            <a:pPr algn="just">
              <a:buNone/>
            </a:pPr>
            <a:r>
              <a:rPr lang="en-US" dirty="0" smtClean="0"/>
              <a:t>During </a:t>
            </a:r>
            <a:r>
              <a:rPr lang="en-US" i="1" dirty="0" smtClean="0"/>
              <a:t>pregnancy, </a:t>
            </a:r>
            <a:r>
              <a:rPr lang="en-US" dirty="0" smtClean="0"/>
              <a:t>tremendous</a:t>
            </a:r>
            <a:r>
              <a:rPr lang="en-US" b="1" dirty="0" smtClean="0"/>
              <a:t> </a:t>
            </a:r>
            <a:r>
              <a:rPr lang="en-US" dirty="0" smtClean="0"/>
              <a:t>quantities of estrogens are also secreted by the</a:t>
            </a:r>
            <a:r>
              <a:rPr lang="en-US" b="1" dirty="0" smtClean="0"/>
              <a:t> </a:t>
            </a:r>
            <a:r>
              <a:rPr lang="en-US" dirty="0" smtClean="0"/>
              <a:t>placenta .</a:t>
            </a:r>
          </a:p>
          <a:p>
            <a:pPr algn="just">
              <a:buNone/>
            </a:pPr>
            <a:r>
              <a:rPr lang="en-US" b="1" u="sng" dirty="0" smtClean="0"/>
              <a:t>Only three </a:t>
            </a:r>
            <a:r>
              <a:rPr lang="en-US" dirty="0" smtClean="0"/>
              <a:t>estrogens are present in significant quantities in the plasma of the human female: b</a:t>
            </a:r>
            <a:r>
              <a:rPr lang="en-US" i="1" dirty="0" smtClean="0"/>
              <a:t>-</a:t>
            </a:r>
            <a:r>
              <a:rPr lang="en-US" i="1" dirty="0" err="1" smtClean="0"/>
              <a:t>estradiol</a:t>
            </a:r>
            <a:r>
              <a:rPr lang="en-US" i="1" dirty="0" smtClean="0"/>
              <a:t>,</a:t>
            </a:r>
            <a:r>
              <a:rPr lang="en-US" dirty="0" smtClean="0"/>
              <a:t> </a:t>
            </a:r>
            <a:r>
              <a:rPr lang="en-US" i="1" dirty="0" err="1" smtClean="0"/>
              <a:t>estrone</a:t>
            </a:r>
            <a:r>
              <a:rPr lang="en-US" i="1" dirty="0" smtClean="0"/>
              <a:t>, </a:t>
            </a:r>
            <a:r>
              <a:rPr lang="en-US" dirty="0" smtClean="0"/>
              <a:t>and </a:t>
            </a:r>
            <a:r>
              <a:rPr lang="en-US" i="1" dirty="0" err="1" smtClean="0"/>
              <a:t>estriol</a:t>
            </a:r>
            <a:r>
              <a:rPr lang="en-US" i="1" dirty="0" smtClean="0"/>
              <a:t>, </a:t>
            </a:r>
            <a:r>
              <a:rPr lang="en-US" dirty="0" smtClean="0"/>
              <a:t>the formulas for which are shown in Figure 81–6. The principal estrogen secreted by the ovaries is b-</a:t>
            </a:r>
            <a:r>
              <a:rPr lang="en-US" dirty="0" err="1" smtClean="0"/>
              <a:t>estradiol</a:t>
            </a:r>
            <a:r>
              <a:rPr lang="en-US" dirty="0" smtClean="0"/>
              <a:t>. Small amounts of </a:t>
            </a:r>
            <a:r>
              <a:rPr lang="en-US" dirty="0" err="1" smtClean="0"/>
              <a:t>estrone</a:t>
            </a:r>
            <a:r>
              <a:rPr lang="en-US" dirty="0" smtClean="0"/>
              <a:t> are also secreted, but most of this is formed in the peripheral tissues from androgens secreted by the adrenal cortices and by ovarian </a:t>
            </a:r>
            <a:r>
              <a:rPr lang="en-US" dirty="0" err="1" smtClean="0"/>
              <a:t>thecal</a:t>
            </a:r>
            <a:r>
              <a:rPr lang="en-US" dirty="0" smtClean="0"/>
              <a:t> cells.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lstStyle/>
          <a:p>
            <a:pPr algn="just">
              <a:buNone/>
            </a:pPr>
            <a:r>
              <a:rPr lang="en-US" dirty="0" err="1" smtClean="0"/>
              <a:t>Estriol</a:t>
            </a:r>
            <a:r>
              <a:rPr lang="en-US" dirty="0" smtClean="0"/>
              <a:t> </a:t>
            </a:r>
            <a:r>
              <a:rPr lang="en-US" dirty="0" err="1" smtClean="0"/>
              <a:t>isa</a:t>
            </a:r>
            <a:r>
              <a:rPr lang="en-US" dirty="0" smtClean="0"/>
              <a:t> weak estrogen; it is an oxidative product </a:t>
            </a:r>
            <a:r>
              <a:rPr lang="en-US" dirty="0" err="1" smtClean="0"/>
              <a:t>derivedfrom</a:t>
            </a:r>
            <a:r>
              <a:rPr lang="en-US" dirty="0" smtClean="0"/>
              <a:t> both </a:t>
            </a:r>
            <a:r>
              <a:rPr lang="en-US" dirty="0" err="1" smtClean="0"/>
              <a:t>estradiol</a:t>
            </a:r>
            <a:r>
              <a:rPr lang="en-US" dirty="0" smtClean="0"/>
              <a:t> and </a:t>
            </a:r>
            <a:r>
              <a:rPr lang="en-US" dirty="0" err="1" smtClean="0"/>
              <a:t>estrone</a:t>
            </a:r>
            <a:r>
              <a:rPr lang="en-US" dirty="0" smtClean="0"/>
              <a:t>, with the conversion occurring mainly in the liver.</a:t>
            </a:r>
          </a:p>
          <a:p>
            <a:pPr algn="just">
              <a:buNone/>
            </a:pPr>
            <a:r>
              <a:rPr lang="en-US" dirty="0" smtClean="0"/>
              <a:t>The estrogenic potency of b-</a:t>
            </a:r>
            <a:r>
              <a:rPr lang="en-US" dirty="0" err="1" smtClean="0"/>
              <a:t>estradiol</a:t>
            </a:r>
            <a:r>
              <a:rPr lang="en-US" dirty="0" smtClean="0"/>
              <a:t> is 12 times that of </a:t>
            </a:r>
            <a:r>
              <a:rPr lang="en-US" dirty="0" err="1" smtClean="0"/>
              <a:t>estrone</a:t>
            </a:r>
            <a:r>
              <a:rPr lang="en-US" dirty="0" smtClean="0"/>
              <a:t> and 80 times that of </a:t>
            </a:r>
            <a:r>
              <a:rPr lang="en-US" dirty="0" err="1" smtClean="0"/>
              <a:t>estriol</a:t>
            </a:r>
            <a:r>
              <a:rPr lang="en-US" dirty="0" smtClean="0"/>
              <a:t>.</a:t>
            </a:r>
          </a:p>
          <a:p>
            <a:pPr algn="just">
              <a:buNone/>
            </a:pPr>
            <a:r>
              <a:rPr lang="en-US" dirty="0" smtClean="0"/>
              <a:t> </a:t>
            </a:r>
            <a:r>
              <a:rPr lang="en-US" dirty="0" smtClean="0"/>
              <a:t>Considering these relative potencies, one can see that the total estrogenic effect of b-</a:t>
            </a:r>
            <a:r>
              <a:rPr lang="en-US" dirty="0" err="1" smtClean="0"/>
              <a:t>estradiol</a:t>
            </a:r>
            <a:r>
              <a:rPr lang="en-US" dirty="0" smtClean="0"/>
              <a:t> is usually many times that of the other two together.</a:t>
            </a:r>
          </a:p>
          <a:p>
            <a:pPr algn="just">
              <a:buNone/>
            </a:pPr>
            <a:r>
              <a:rPr lang="en-US" dirty="0" smtClean="0"/>
              <a:t> </a:t>
            </a:r>
            <a:r>
              <a:rPr lang="en-US" dirty="0" smtClean="0"/>
              <a:t>For this reason, </a:t>
            </a:r>
            <a:r>
              <a:rPr lang="en-US" dirty="0" err="1" smtClean="0"/>
              <a:t>bestradiol</a:t>
            </a:r>
            <a:r>
              <a:rPr lang="en-US" dirty="0" smtClean="0"/>
              <a:t> is considered the major estrogen, although  the estrogenic effects of </a:t>
            </a:r>
            <a:r>
              <a:rPr lang="en-US" dirty="0" err="1" smtClean="0"/>
              <a:t>estrone</a:t>
            </a:r>
            <a:r>
              <a:rPr lang="en-US" dirty="0" smtClean="0"/>
              <a:t> are not negligible.</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p:cNvPicPr>
          <p:nvPr>
            <p:ph idx="1"/>
          </p:nvPr>
        </p:nvPicPr>
        <p:blipFill>
          <a:blip r:embed="rId2" cstate="print"/>
          <a:srcRect/>
          <a:stretch>
            <a:fillRect/>
          </a:stretch>
        </p:blipFill>
        <p:spPr bwMode="auto">
          <a:xfrm>
            <a:off x="1714480" y="642918"/>
            <a:ext cx="6072230" cy="52854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572560" cy="6215106"/>
          </a:xfrm>
        </p:spPr>
        <p:txBody>
          <a:bodyPr>
            <a:normAutofit/>
          </a:bodyPr>
          <a:lstStyle/>
          <a:p>
            <a:pPr algn="just">
              <a:buNone/>
            </a:pPr>
            <a:r>
              <a:rPr lang="en-US" b="1" dirty="0" err="1" smtClean="0"/>
              <a:t>Progestins</a:t>
            </a:r>
            <a:r>
              <a:rPr lang="en-US" b="1" dirty="0" smtClean="0"/>
              <a:t>. </a:t>
            </a:r>
            <a:r>
              <a:rPr lang="en-US" dirty="0" smtClean="0"/>
              <a:t>By far the most important of the </a:t>
            </a:r>
            <a:r>
              <a:rPr lang="en-US" dirty="0" err="1" smtClean="0"/>
              <a:t>progestins</a:t>
            </a:r>
            <a:r>
              <a:rPr lang="en-US" dirty="0" smtClean="0"/>
              <a:t> is progesterone. However, small amounts of another progestin, 17-a-hydroxyprogesterone, are secreted along with progesterone and have essentially the same </a:t>
            </a:r>
            <a:r>
              <a:rPr lang="en-US" dirty="0" err="1" smtClean="0"/>
              <a:t>effects.Yet</a:t>
            </a:r>
            <a:r>
              <a:rPr lang="en-US" dirty="0" smtClean="0"/>
              <a:t>, for practical purposes, it is usually reasonable to consider progesterone the only important progestin.</a:t>
            </a:r>
          </a:p>
          <a:p>
            <a:pPr algn="just">
              <a:buNone/>
            </a:pPr>
            <a:r>
              <a:rPr lang="en-US" dirty="0" smtClean="0"/>
              <a:t>In the normal </a:t>
            </a:r>
            <a:r>
              <a:rPr lang="en-US" dirty="0" err="1" smtClean="0"/>
              <a:t>nonpregnant</a:t>
            </a:r>
            <a:r>
              <a:rPr lang="en-US" dirty="0" smtClean="0"/>
              <a:t> female, progesterone is secreted in significant amounts only during the latter half of each ovarian cycle, when it is secreted by the corpus </a:t>
            </a:r>
            <a:r>
              <a:rPr lang="en-US" dirty="0" err="1" smtClean="0"/>
              <a:t>luteum</a:t>
            </a:r>
            <a:r>
              <a:rPr lang="en-US" dirty="0" smtClean="0"/>
              <a:t>.</a:t>
            </a:r>
          </a:p>
          <a:p>
            <a:pPr algn="just">
              <a:buNone/>
            </a:pPr>
            <a:r>
              <a:rPr lang="en-US" dirty="0" smtClean="0"/>
              <a:t>A large amounts of progesterone are also secreted by the placenta </a:t>
            </a:r>
            <a:r>
              <a:rPr lang="en-US" dirty="0" err="1" smtClean="0"/>
              <a:t>duringpregnancy</a:t>
            </a:r>
            <a:r>
              <a:rPr lang="en-US" dirty="0" smtClean="0"/>
              <a:t>, especially after the fourth month of gestation.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928670"/>
            <a:ext cx="8715436" cy="5715040"/>
          </a:xfrm>
        </p:spPr>
        <p:txBody>
          <a:bodyPr>
            <a:normAutofit/>
          </a:bodyPr>
          <a:lstStyle/>
          <a:p>
            <a:pPr algn="just">
              <a:buNone/>
            </a:pPr>
            <a:r>
              <a:rPr lang="en-US" b="1" dirty="0" smtClean="0"/>
              <a:t>Synthesis of the Estrogens and </a:t>
            </a:r>
            <a:r>
              <a:rPr lang="en-US" b="1" dirty="0" err="1" smtClean="0"/>
              <a:t>Progestins</a:t>
            </a:r>
            <a:r>
              <a:rPr lang="en-US" b="1" dirty="0" smtClean="0"/>
              <a:t>. </a:t>
            </a:r>
            <a:r>
              <a:rPr lang="en-US" dirty="0" smtClean="0"/>
              <a:t>Note from the chemical formulas of the estrogens and progesterone in Figure 81–6 that they are all steroids. </a:t>
            </a:r>
          </a:p>
          <a:p>
            <a:pPr algn="just">
              <a:buNone/>
            </a:pPr>
            <a:r>
              <a:rPr lang="en-US" dirty="0" smtClean="0"/>
              <a:t>They are synthesized in the ovaries mainly from cholesterol</a:t>
            </a:r>
          </a:p>
          <a:p>
            <a:pPr algn="just">
              <a:buNone/>
            </a:pPr>
            <a:r>
              <a:rPr lang="en-US" dirty="0" smtClean="0"/>
              <a:t>derived from the blood but also to a slight extent from acetyl coenzyme A, multiple molecules of which can combine to form the appropriate steroid nucleus.</a:t>
            </a:r>
          </a:p>
          <a:p>
            <a:pPr algn="just">
              <a:buNone/>
            </a:pPr>
            <a:r>
              <a:rPr lang="en-US" dirty="0" smtClean="0"/>
              <a:t>During synthesis, mainly progesterone and the male sex hormone testosterone are synthesized first; </a:t>
            </a:r>
          </a:p>
          <a:p>
            <a:pPr algn="just">
              <a:buNone/>
            </a:pPr>
            <a:r>
              <a:rPr lang="en-US" dirty="0" smtClean="0"/>
              <a:t>then, during the follicular phase of the ovarian cycle, before these two initial hormones can leave the ovaries,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401080" cy="6000792"/>
          </a:xfrm>
        </p:spPr>
        <p:txBody>
          <a:bodyPr/>
          <a:lstStyle/>
          <a:p>
            <a:pPr algn="just">
              <a:buNone/>
            </a:pPr>
            <a:r>
              <a:rPr lang="en-US" dirty="0" smtClean="0"/>
              <a:t>almost all the testosterone and much of the progesterone are converted into estrogens by the granulose cells.</a:t>
            </a:r>
          </a:p>
          <a:p>
            <a:pPr algn="just">
              <a:buNone/>
            </a:pPr>
            <a:r>
              <a:rPr lang="en-US" dirty="0" smtClean="0"/>
              <a:t> During the </a:t>
            </a:r>
            <a:r>
              <a:rPr lang="en-US" dirty="0" err="1" smtClean="0"/>
              <a:t>luteal</a:t>
            </a:r>
            <a:r>
              <a:rPr lang="en-US" dirty="0" smtClean="0"/>
              <a:t> phase of the cycle, far too much progesterone is formed for all of it to be converted, which accounts for the large secretion of progesterone into the circulating blood at this time.</a:t>
            </a:r>
          </a:p>
          <a:p>
            <a:pPr algn="just">
              <a:buNone/>
            </a:pPr>
            <a:r>
              <a:rPr lang="en-US" dirty="0" smtClean="0"/>
              <a:t> Also, about one fifteenth as much testosterone is secreted into the</a:t>
            </a:r>
          </a:p>
          <a:p>
            <a:pPr algn="just">
              <a:buNone/>
            </a:pPr>
            <a:r>
              <a:rPr lang="en-US" dirty="0" smtClean="0"/>
              <a:t>plasma of the female by the ovaries as is secreted into the plasma of the male by the testes.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200" b="1" dirty="0" smtClean="0"/>
              <a:t>Estrogens and Progesterone Are Transported in the Blood Bound to Plasma Proteins.</a:t>
            </a:r>
            <a:endParaRPr lang="en-US" sz="3200" dirty="0"/>
          </a:p>
        </p:txBody>
      </p:sp>
      <p:sp>
        <p:nvSpPr>
          <p:cNvPr id="3" name="عنصر نائب للمحتوى 2"/>
          <p:cNvSpPr>
            <a:spLocks noGrp="1"/>
          </p:cNvSpPr>
          <p:nvPr>
            <p:ph idx="1"/>
          </p:nvPr>
        </p:nvSpPr>
        <p:spPr/>
        <p:txBody>
          <a:bodyPr>
            <a:normAutofit/>
          </a:bodyPr>
          <a:lstStyle/>
          <a:p>
            <a:pPr algn="just">
              <a:buNone/>
            </a:pPr>
            <a:r>
              <a:rPr lang="en-US" dirty="0" smtClean="0"/>
              <a:t>Both estrogens and progesterone</a:t>
            </a:r>
            <a:r>
              <a:rPr lang="en-US" b="1" dirty="0" smtClean="0"/>
              <a:t> </a:t>
            </a:r>
            <a:r>
              <a:rPr lang="en-US" dirty="0" smtClean="0"/>
              <a:t>are transported in the blood bound mainly with</a:t>
            </a:r>
            <a:r>
              <a:rPr lang="en-US" b="1" dirty="0" smtClean="0"/>
              <a:t> </a:t>
            </a:r>
            <a:r>
              <a:rPr lang="en-US" dirty="0" smtClean="0"/>
              <a:t>plasma albumin and with specific estrogen- and progesterone-</a:t>
            </a:r>
            <a:r>
              <a:rPr lang="en-US" b="1" dirty="0" smtClean="0"/>
              <a:t> </a:t>
            </a:r>
            <a:r>
              <a:rPr lang="en-US" dirty="0" smtClean="0"/>
              <a:t>binding globulins.</a:t>
            </a:r>
          </a:p>
          <a:p>
            <a:pPr algn="just">
              <a:buNone/>
            </a:pPr>
            <a:r>
              <a:rPr lang="en-US" dirty="0" smtClean="0"/>
              <a:t>The binding between these hormones and the plasma proteins is loose enough that they are rapidly released to the tissues over a period of 30 minutes or so.</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Physiologic Anatomy of the Female Sexual</a:t>
            </a:r>
            <a:br>
              <a:rPr lang="en-US" sz="3600" b="1" dirty="0" smtClean="0"/>
            </a:br>
            <a:r>
              <a:rPr lang="en-US" sz="3600" b="1" dirty="0" smtClean="0"/>
              <a:t> Organs</a:t>
            </a:r>
            <a:r>
              <a:rPr lang="en-US" dirty="0" smtClean="0"/>
              <a:t/>
            </a:r>
            <a:br>
              <a:rPr lang="en-US" dirty="0" smtClean="0"/>
            </a:br>
            <a:endParaRPr lang="en-US" dirty="0"/>
          </a:p>
        </p:txBody>
      </p:sp>
      <p:sp>
        <p:nvSpPr>
          <p:cNvPr id="3" name="عنصر نائب للمحتوى 2"/>
          <p:cNvSpPr>
            <a:spLocks noGrp="1"/>
          </p:cNvSpPr>
          <p:nvPr>
            <p:ph idx="1"/>
          </p:nvPr>
        </p:nvSpPr>
        <p:spPr>
          <a:xfrm>
            <a:off x="214282" y="1214422"/>
            <a:ext cx="8715436" cy="5357850"/>
          </a:xfrm>
        </p:spPr>
        <p:txBody>
          <a:bodyPr>
            <a:normAutofit fontScale="92500" lnSpcReduction="10000"/>
          </a:bodyPr>
          <a:lstStyle/>
          <a:p>
            <a:pPr algn="just">
              <a:buNone/>
            </a:pPr>
            <a:r>
              <a:rPr lang="en-US" sz="2800" dirty="0" smtClean="0"/>
              <a:t>Figures 81–1 and 81–2 show the principal organs of the human female reproductive tract, the most important of which are the </a:t>
            </a:r>
            <a:r>
              <a:rPr lang="en-US" sz="2800" i="1" u="sng" dirty="0" smtClean="0"/>
              <a:t>ovaries,</a:t>
            </a:r>
            <a:r>
              <a:rPr lang="en-US" sz="2800" dirty="0" smtClean="0"/>
              <a:t> </a:t>
            </a:r>
            <a:r>
              <a:rPr lang="en-US" sz="2800" i="1" u="sng" dirty="0" smtClean="0"/>
              <a:t>fallopian tubes</a:t>
            </a:r>
            <a:r>
              <a:rPr lang="en-US" sz="2800" dirty="0" smtClean="0"/>
              <a:t>, </a:t>
            </a:r>
            <a:r>
              <a:rPr lang="en-US" sz="2800" i="1" u="sng" dirty="0" smtClean="0"/>
              <a:t>uterus</a:t>
            </a:r>
            <a:r>
              <a:rPr lang="en-US" sz="2800" dirty="0" smtClean="0"/>
              <a:t>, and </a:t>
            </a:r>
            <a:r>
              <a:rPr lang="en-US" sz="2800" i="1" u="sng" dirty="0" smtClean="0"/>
              <a:t>vagina</a:t>
            </a:r>
            <a:r>
              <a:rPr lang="en-US" sz="2800" dirty="0" smtClean="0"/>
              <a:t>.</a:t>
            </a:r>
          </a:p>
          <a:p>
            <a:pPr algn="just">
              <a:buNone/>
            </a:pPr>
            <a:r>
              <a:rPr lang="en-US" sz="2800" dirty="0" smtClean="0"/>
              <a:t>Reproduction begins with the development of ova in the ovaries. In the middle of each monthly sexual cycle, a single ovum is expelled from an ovarian follicle into the abdominal cavity near the open ends of the two fallopian tubes.</a:t>
            </a:r>
          </a:p>
          <a:p>
            <a:pPr algn="just">
              <a:buNone/>
            </a:pPr>
            <a:r>
              <a:rPr lang="en-US" sz="2800" dirty="0" smtClean="0"/>
              <a:t>This ovum then passes through one of the fallopian tubes into the uterus; if it has been fertilized by a sperm, it implants in the uterus, where it develops into a fetus, a placenta, and fetal membranes—and eventually into a baby.</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Autofit/>
          </a:bodyPr>
          <a:lstStyle/>
          <a:p>
            <a:pPr algn="ctr"/>
            <a:r>
              <a:rPr lang="en-US" sz="3200" b="1" dirty="0" smtClean="0"/>
              <a:t>Functions of the Liver in Estrogen Degradation.</a:t>
            </a:r>
            <a:endParaRPr lang="en-US" sz="3200" dirty="0"/>
          </a:p>
        </p:txBody>
      </p:sp>
      <p:sp>
        <p:nvSpPr>
          <p:cNvPr id="3" name="عنصر نائب للمحتوى 2"/>
          <p:cNvSpPr>
            <a:spLocks noGrp="1"/>
          </p:cNvSpPr>
          <p:nvPr>
            <p:ph idx="1"/>
          </p:nvPr>
        </p:nvSpPr>
        <p:spPr>
          <a:xfrm>
            <a:off x="457200" y="1428736"/>
            <a:ext cx="8229600" cy="4895864"/>
          </a:xfrm>
        </p:spPr>
        <p:txBody>
          <a:bodyPr>
            <a:normAutofit/>
          </a:bodyPr>
          <a:lstStyle/>
          <a:p>
            <a:pPr algn="just">
              <a:buNone/>
            </a:pPr>
            <a:r>
              <a:rPr lang="en-US" dirty="0" smtClean="0"/>
              <a:t>The liver conjugates the estrogens to form </a:t>
            </a:r>
            <a:r>
              <a:rPr lang="en-US" dirty="0" err="1" smtClean="0"/>
              <a:t>glucuronides</a:t>
            </a:r>
            <a:r>
              <a:rPr lang="en-US" dirty="0" smtClean="0"/>
              <a:t> and sulfates, and about one fifth of these conjugated products is excreted in the bile; most of the remainder </a:t>
            </a:r>
            <a:r>
              <a:rPr lang="en-US" dirty="0" smtClean="0"/>
              <a:t>is excreted </a:t>
            </a:r>
            <a:r>
              <a:rPr lang="en-US" dirty="0" smtClean="0"/>
              <a:t>in the urine</a:t>
            </a:r>
            <a:r>
              <a:rPr lang="en-US" dirty="0" smtClean="0"/>
              <a:t>.</a:t>
            </a:r>
          </a:p>
          <a:p>
            <a:pPr algn="just">
              <a:buNone/>
            </a:pPr>
            <a:r>
              <a:rPr lang="en-US" dirty="0" smtClean="0"/>
              <a:t> </a:t>
            </a:r>
            <a:r>
              <a:rPr lang="en-US" dirty="0" smtClean="0"/>
              <a:t>Also, the liver converts the potent estrogens </a:t>
            </a:r>
            <a:r>
              <a:rPr lang="en-US" dirty="0" err="1" smtClean="0"/>
              <a:t>estradiol</a:t>
            </a:r>
            <a:r>
              <a:rPr lang="en-US" dirty="0" smtClean="0"/>
              <a:t> and </a:t>
            </a:r>
            <a:r>
              <a:rPr lang="en-US" dirty="0" err="1" smtClean="0"/>
              <a:t>estrone</a:t>
            </a:r>
            <a:r>
              <a:rPr lang="en-US" dirty="0" smtClean="0"/>
              <a:t> into the almost totally impotent estrogen </a:t>
            </a:r>
            <a:r>
              <a:rPr lang="en-US" dirty="0" err="1" smtClean="0"/>
              <a:t>estriol</a:t>
            </a:r>
            <a:r>
              <a:rPr lang="en-US" dirty="0" smtClean="0"/>
              <a:t>. </a:t>
            </a:r>
          </a:p>
          <a:p>
            <a:pPr algn="just">
              <a:buNone/>
            </a:pPr>
            <a:r>
              <a:rPr lang="en-US" dirty="0" smtClean="0"/>
              <a:t>Therefore, diminished  liver function actually </a:t>
            </a:r>
            <a:r>
              <a:rPr lang="en-US" i="1" dirty="0" smtClean="0"/>
              <a:t>increases </a:t>
            </a:r>
            <a:r>
              <a:rPr lang="en-US" dirty="0" smtClean="0"/>
              <a:t>the activity of estrogens in the body, sometimes causing </a:t>
            </a:r>
            <a:r>
              <a:rPr lang="en-US" i="1" dirty="0" err="1" smtClean="0"/>
              <a:t>hyperestrinism</a:t>
            </a:r>
            <a:r>
              <a:rPr lang="en-US" i="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581772"/>
          </a:xfrm>
        </p:spPr>
        <p:txBody>
          <a:bodyPr>
            <a:normAutofit/>
          </a:bodyPr>
          <a:lstStyle/>
          <a:p>
            <a:pPr algn="ctr"/>
            <a:r>
              <a:rPr lang="en-US" sz="3200" b="1" dirty="0" smtClean="0"/>
              <a:t>Fate of Progesterone.</a:t>
            </a:r>
            <a:endParaRPr lang="en-US" sz="3200" dirty="0"/>
          </a:p>
        </p:txBody>
      </p:sp>
      <p:sp>
        <p:nvSpPr>
          <p:cNvPr id="3" name="عنصر نائب للمحتوى 2"/>
          <p:cNvSpPr>
            <a:spLocks noGrp="1"/>
          </p:cNvSpPr>
          <p:nvPr>
            <p:ph idx="1"/>
          </p:nvPr>
        </p:nvSpPr>
        <p:spPr>
          <a:xfrm>
            <a:off x="457200" y="1643050"/>
            <a:ext cx="8229600" cy="4681550"/>
          </a:xfrm>
        </p:spPr>
        <p:txBody>
          <a:bodyPr/>
          <a:lstStyle/>
          <a:p>
            <a:pPr algn="just">
              <a:buNone/>
            </a:pPr>
            <a:r>
              <a:rPr lang="en-US" dirty="0" smtClean="0"/>
              <a:t>Within a few minutes after secretion, almost all the progesterone is degraded to other steroids that have no </a:t>
            </a:r>
            <a:r>
              <a:rPr lang="en-US" dirty="0" err="1" smtClean="0"/>
              <a:t>progestational</a:t>
            </a:r>
            <a:r>
              <a:rPr lang="en-US" dirty="0" smtClean="0"/>
              <a:t> effect. </a:t>
            </a:r>
          </a:p>
          <a:p>
            <a:pPr algn="just">
              <a:buNone/>
            </a:pPr>
            <a:r>
              <a:rPr lang="en-US" dirty="0" smtClean="0"/>
              <a:t>As with the estrogens, the liver is especially important for this metabolic degradation.</a:t>
            </a:r>
          </a:p>
          <a:p>
            <a:pPr algn="just">
              <a:buNone/>
            </a:pPr>
            <a:r>
              <a:rPr lang="en-US" dirty="0" smtClean="0"/>
              <a:t>The major end product of progesterone degradation is </a:t>
            </a:r>
            <a:r>
              <a:rPr lang="en-US" i="1" dirty="0" err="1" smtClean="0"/>
              <a:t>pregnanediol</a:t>
            </a:r>
            <a:r>
              <a:rPr lang="en-US" i="1" dirty="0" smtClean="0"/>
              <a:t>. </a:t>
            </a:r>
            <a:r>
              <a:rPr lang="en-US" dirty="0" smtClean="0"/>
              <a:t>About 10 per cent of the original progesterone is excreted in the urine in this form.</a:t>
            </a:r>
          </a:p>
          <a:p>
            <a:pPr algn="just">
              <a:buNone/>
            </a:pPr>
            <a:r>
              <a:rPr lang="en-US" dirty="0" smtClean="0"/>
              <a:t> Therefore, one can estimate the rate of progesterone formation in the body from the rate of this excretion.</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472518" cy="5681682"/>
          </a:xfrm>
        </p:spPr>
        <p:txBody>
          <a:bodyPr>
            <a:normAutofit lnSpcReduction="10000"/>
          </a:bodyPr>
          <a:lstStyle/>
          <a:p>
            <a:pPr algn="just">
              <a:buNone/>
            </a:pPr>
            <a:r>
              <a:rPr lang="en-US" dirty="0" smtClean="0"/>
              <a:t>During fetal life, the outer surface of the ovary is covered by a </a:t>
            </a:r>
            <a:r>
              <a:rPr lang="en-US" i="1" dirty="0" smtClean="0"/>
              <a:t>germinal epithelium, </a:t>
            </a:r>
            <a:r>
              <a:rPr lang="en-US" dirty="0" smtClean="0"/>
              <a:t>which </a:t>
            </a:r>
            <a:r>
              <a:rPr lang="en-US" dirty="0" err="1" smtClean="0"/>
              <a:t>embryologically</a:t>
            </a:r>
            <a:r>
              <a:rPr lang="en-US" dirty="0" smtClean="0"/>
              <a:t> is derived from the epithelium of the germinal ridges.</a:t>
            </a:r>
          </a:p>
          <a:p>
            <a:pPr algn="just">
              <a:buNone/>
            </a:pPr>
            <a:r>
              <a:rPr lang="en-US" dirty="0" smtClean="0"/>
              <a:t>As the female fetus develops, </a:t>
            </a:r>
            <a:r>
              <a:rPr lang="en-US" i="1" dirty="0" smtClean="0"/>
              <a:t>primordial ova </a:t>
            </a:r>
            <a:r>
              <a:rPr lang="en-US" dirty="0" smtClean="0"/>
              <a:t>differentiate from this  germinal epithelium and migrate into the substance of the ovarian cortex. Each ovum then collects around it a layer of spindle cells from the ovarian </a:t>
            </a:r>
            <a:r>
              <a:rPr lang="en-US" i="1" dirty="0" err="1" smtClean="0"/>
              <a:t>stroma</a:t>
            </a:r>
            <a:r>
              <a:rPr lang="en-US" i="1" dirty="0" smtClean="0"/>
              <a:t> </a:t>
            </a:r>
            <a:r>
              <a:rPr lang="en-US" dirty="0" smtClean="0"/>
              <a:t>(the supporting tissue of the ovary) and causes them to take on </a:t>
            </a:r>
            <a:r>
              <a:rPr lang="en-US" dirty="0" err="1" smtClean="0"/>
              <a:t>epithelioid</a:t>
            </a:r>
            <a:r>
              <a:rPr lang="en-US" dirty="0" smtClean="0"/>
              <a:t> characteristics; they are then called </a:t>
            </a:r>
            <a:r>
              <a:rPr lang="en-US" i="1" dirty="0" err="1" smtClean="0"/>
              <a:t>granulosa</a:t>
            </a:r>
            <a:r>
              <a:rPr lang="en-US" i="1" dirty="0" smtClean="0"/>
              <a:t> cells.</a:t>
            </a:r>
          </a:p>
          <a:p>
            <a:pPr algn="just">
              <a:buNone/>
            </a:pPr>
            <a:r>
              <a:rPr lang="en-US" dirty="0" smtClean="0"/>
              <a:t>The ovum surrounded by a single layer of </a:t>
            </a:r>
            <a:r>
              <a:rPr lang="en-US" dirty="0" err="1" smtClean="0"/>
              <a:t>granulosa</a:t>
            </a:r>
            <a:r>
              <a:rPr lang="en-US" dirty="0" smtClean="0"/>
              <a:t> cells is called a </a:t>
            </a:r>
            <a:r>
              <a:rPr lang="en-US" i="1" dirty="0" smtClean="0"/>
              <a:t>primordial follicle. </a:t>
            </a:r>
            <a:r>
              <a:rPr lang="en-US" dirty="0" smtClean="0"/>
              <a:t>The ovum itself at this stage is still immature, requiring two more cell divisions before it can be fertilized by a sperm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58204" cy="5715040"/>
          </a:xfrm>
        </p:spPr>
        <p:txBody>
          <a:bodyPr/>
          <a:lstStyle/>
          <a:p>
            <a:pPr algn="just">
              <a:buNone/>
            </a:pPr>
            <a:r>
              <a:rPr lang="en-US" dirty="0" smtClean="0"/>
              <a:t>At this time, the ovum is called a </a:t>
            </a:r>
            <a:r>
              <a:rPr lang="en-US" i="1" dirty="0" smtClean="0"/>
              <a:t>primary </a:t>
            </a:r>
            <a:r>
              <a:rPr lang="en-US" i="1" dirty="0" err="1" smtClean="0"/>
              <a:t>oocyte</a:t>
            </a:r>
            <a:r>
              <a:rPr lang="en-US" i="1" dirty="0" smtClean="0"/>
              <a:t>. </a:t>
            </a:r>
            <a:r>
              <a:rPr lang="en-US" dirty="0" smtClean="0"/>
              <a:t>During all the reproductive years of adult life, between about 13 and 46 years of age, 400 to 500 of the primordial follicles develop enough to expel their ova—one each month; the remainder degenerate (become </a:t>
            </a:r>
            <a:r>
              <a:rPr lang="en-US" i="1" dirty="0" err="1" smtClean="0"/>
              <a:t>atretic</a:t>
            </a:r>
            <a:r>
              <a:rPr lang="en-US" dirty="0" smtClean="0"/>
              <a:t>).</a:t>
            </a:r>
          </a:p>
          <a:p>
            <a:pPr algn="just">
              <a:buNone/>
            </a:pPr>
            <a:r>
              <a:rPr lang="en-US" dirty="0" smtClean="0"/>
              <a:t> At the end of reproductive capability (at </a:t>
            </a:r>
            <a:r>
              <a:rPr lang="en-US" i="1" dirty="0" smtClean="0"/>
              <a:t>menopause</a:t>
            </a:r>
            <a:r>
              <a:rPr lang="en-US" dirty="0" smtClean="0"/>
              <a:t>), only a few primordial follicles remain in the ovaries, and even these degenerate soon thereafter.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p:cNvPicPr>
          <p:nvPr>
            <p:ph idx="1"/>
          </p:nvPr>
        </p:nvPicPr>
        <p:blipFill>
          <a:blip r:embed="rId2" cstate="print"/>
          <a:srcRect/>
          <a:stretch>
            <a:fillRect/>
          </a:stretch>
        </p:blipFill>
        <p:spPr bwMode="auto">
          <a:xfrm>
            <a:off x="0" y="1071546"/>
            <a:ext cx="3286148" cy="5143536"/>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3500430" y="2428868"/>
            <a:ext cx="5486400" cy="33135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3600" b="1" dirty="0" smtClean="0"/>
              <a:t>Female Hormonal System</a:t>
            </a:r>
            <a:r>
              <a:rPr lang="en-US" dirty="0" smtClean="0"/>
              <a:t/>
            </a:r>
            <a:br>
              <a:rPr lang="en-US" dirty="0" smtClean="0"/>
            </a:br>
            <a:endParaRPr lang="en-US" dirty="0"/>
          </a:p>
        </p:txBody>
      </p:sp>
      <p:sp>
        <p:nvSpPr>
          <p:cNvPr id="3" name="عنصر نائب للمحتوى 2"/>
          <p:cNvSpPr>
            <a:spLocks noGrp="1"/>
          </p:cNvSpPr>
          <p:nvPr>
            <p:ph idx="1"/>
          </p:nvPr>
        </p:nvSpPr>
        <p:spPr>
          <a:xfrm>
            <a:off x="285720" y="1357298"/>
            <a:ext cx="8643998" cy="5286412"/>
          </a:xfrm>
        </p:spPr>
        <p:txBody>
          <a:bodyPr>
            <a:normAutofit/>
          </a:bodyPr>
          <a:lstStyle/>
          <a:p>
            <a:pPr algn="just">
              <a:buNone/>
            </a:pPr>
            <a:r>
              <a:rPr lang="en-US" dirty="0" smtClean="0"/>
              <a:t>The female hormonal system, like that of the male, consists of three hierarchies of hormones, as follows:</a:t>
            </a:r>
          </a:p>
          <a:p>
            <a:pPr algn="just">
              <a:buNone/>
            </a:pPr>
            <a:r>
              <a:rPr lang="en-US" dirty="0" smtClean="0"/>
              <a:t>1. A hypothalamic releasing hormone, </a:t>
            </a:r>
            <a:r>
              <a:rPr lang="en-US" i="1" dirty="0" err="1" smtClean="0"/>
              <a:t>gonadotropin</a:t>
            </a:r>
            <a:r>
              <a:rPr lang="en-US" i="1" dirty="0" smtClean="0"/>
              <a:t>-releasing hormone (</a:t>
            </a:r>
            <a:r>
              <a:rPr lang="en-US" i="1" dirty="0" err="1" smtClean="0"/>
              <a:t>GnRH</a:t>
            </a:r>
            <a:r>
              <a:rPr lang="en-US" i="1" dirty="0" smtClean="0"/>
              <a:t>)</a:t>
            </a:r>
            <a:endParaRPr lang="en-US" dirty="0" smtClean="0"/>
          </a:p>
          <a:p>
            <a:pPr algn="just">
              <a:buNone/>
            </a:pPr>
            <a:r>
              <a:rPr lang="en-US" dirty="0" smtClean="0"/>
              <a:t>2. The anterior pituitary sex hormones, </a:t>
            </a:r>
            <a:r>
              <a:rPr lang="en-US" i="1" dirty="0" smtClean="0"/>
              <a:t>follicle-stimulating hormone (FSH)</a:t>
            </a:r>
            <a:r>
              <a:rPr lang="en-US" dirty="0" smtClean="0"/>
              <a:t>and </a:t>
            </a:r>
            <a:r>
              <a:rPr lang="en-US" i="1" dirty="0" smtClean="0"/>
              <a:t>luteinizing hormone (LH), </a:t>
            </a:r>
            <a:r>
              <a:rPr lang="en-US" dirty="0" smtClean="0"/>
              <a:t>both of which are secreted in response to the release of </a:t>
            </a:r>
            <a:r>
              <a:rPr lang="en-US" dirty="0" err="1" smtClean="0"/>
              <a:t>GnRH</a:t>
            </a:r>
            <a:r>
              <a:rPr lang="en-US" dirty="0" smtClean="0"/>
              <a:t> from the hypothalamus</a:t>
            </a:r>
          </a:p>
          <a:p>
            <a:pPr algn="just">
              <a:buNone/>
            </a:pPr>
            <a:r>
              <a:rPr lang="en-US" dirty="0" smtClean="0"/>
              <a:t> 3. The ovarian hormones, </a:t>
            </a:r>
            <a:r>
              <a:rPr lang="en-US" i="1" dirty="0" smtClean="0"/>
              <a:t>estrogen </a:t>
            </a:r>
            <a:r>
              <a:rPr lang="en-US" dirty="0" smtClean="0"/>
              <a:t>and </a:t>
            </a:r>
            <a:r>
              <a:rPr lang="en-US" i="1" dirty="0" smtClean="0"/>
              <a:t>progesterone, </a:t>
            </a:r>
            <a:r>
              <a:rPr lang="en-US" dirty="0" smtClean="0"/>
              <a:t>which are secreted by the ovaries in response to the two female sex hormones from the anterior pituitary gland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714356"/>
            <a:ext cx="8715436" cy="5610244"/>
          </a:xfrm>
        </p:spPr>
        <p:txBody>
          <a:bodyPr>
            <a:normAutofit/>
          </a:bodyPr>
          <a:lstStyle/>
          <a:p>
            <a:pPr algn="just">
              <a:buNone/>
            </a:pPr>
            <a:r>
              <a:rPr lang="en-US" dirty="0" smtClean="0"/>
              <a:t>These various hormones are not secreted in constant amounts throughout the female monthly sexual cycle; they are secreted at drastically differing rates during different parts of the cycle. </a:t>
            </a:r>
          </a:p>
          <a:p>
            <a:pPr algn="just">
              <a:buNone/>
            </a:pPr>
            <a:r>
              <a:rPr lang="en-US" dirty="0" smtClean="0"/>
              <a:t>Figure 81–3 shows the approximate changing concentrations of the anterior pituitary </a:t>
            </a:r>
            <a:r>
              <a:rPr lang="en-US" dirty="0" err="1" smtClean="0"/>
              <a:t>gonadotropic</a:t>
            </a:r>
            <a:r>
              <a:rPr lang="en-US" dirty="0" smtClean="0"/>
              <a:t> hormones FSH and LH (bottom two curves) and of the ovarian hormones </a:t>
            </a:r>
            <a:r>
              <a:rPr lang="en-US" dirty="0" err="1" smtClean="0"/>
              <a:t>estradiol</a:t>
            </a:r>
            <a:r>
              <a:rPr lang="en-US" dirty="0" smtClean="0"/>
              <a:t> (estrogen) and progesterone (top two curves).</a:t>
            </a:r>
          </a:p>
          <a:p>
            <a:pPr algn="just">
              <a:buNone/>
            </a:pPr>
            <a:r>
              <a:rPr lang="en-US" dirty="0" smtClean="0"/>
              <a:t>The amount of </a:t>
            </a:r>
            <a:r>
              <a:rPr lang="en-US" dirty="0" err="1" smtClean="0"/>
              <a:t>GnRH</a:t>
            </a:r>
            <a:r>
              <a:rPr lang="en-US" dirty="0" smtClean="0"/>
              <a:t> released from the hypothalamus increases and decreases much less drastically during the monthly sexual cycle. It is secreted in short pulses averaging once every 90 minutes, as occurs in the male.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Grp="1"/>
          </p:cNvPicPr>
          <p:nvPr>
            <p:ph idx="1"/>
          </p:nvPr>
        </p:nvPicPr>
        <p:blipFill>
          <a:blip r:embed="rId2" cstate="print"/>
          <a:srcRect/>
          <a:stretch>
            <a:fillRect/>
          </a:stretch>
        </p:blipFill>
        <p:spPr bwMode="auto">
          <a:xfrm>
            <a:off x="1714480" y="1000108"/>
            <a:ext cx="5786478" cy="5000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TotalTime>
  <Words>2778</Words>
  <PresentationFormat>عرض على الشاشة (3:4)‏</PresentationFormat>
  <Paragraphs>99</Paragraphs>
  <Slides>31</Slides>
  <Notes>0</Notes>
  <HiddenSlides>0</HiddenSlides>
  <MMClips>0</MMClips>
  <ScaleCrop>false</ScaleCrop>
  <HeadingPairs>
    <vt:vector size="4" baseType="variant">
      <vt:variant>
        <vt:lpstr>سمة</vt:lpstr>
      </vt:variant>
      <vt:variant>
        <vt:i4>1</vt:i4>
      </vt:variant>
      <vt:variant>
        <vt:lpstr>عناوين الشرائح</vt:lpstr>
      </vt:variant>
      <vt:variant>
        <vt:i4>31</vt:i4>
      </vt:variant>
    </vt:vector>
  </HeadingPairs>
  <TitlesOfParts>
    <vt:vector size="32" baseType="lpstr">
      <vt:lpstr>تدفق</vt:lpstr>
      <vt:lpstr>Female Physiology Before Pregnancy and Female Hormones</vt:lpstr>
      <vt:lpstr>    Female Physiology Before Pregnancy and Female Hormones </vt:lpstr>
      <vt:lpstr>   Physiologic Anatomy of the Female Sexual  Organs </vt:lpstr>
      <vt:lpstr>الشريحة 4</vt:lpstr>
      <vt:lpstr>الشريحة 5</vt:lpstr>
      <vt:lpstr>الشريحة 6</vt:lpstr>
      <vt:lpstr>Female Hormonal System </vt:lpstr>
      <vt:lpstr>الشريحة 8</vt:lpstr>
      <vt:lpstr>الشريحة 9</vt:lpstr>
      <vt:lpstr>Monthly Ovarian Cycle; Function of the Gonadotropic Hormones </vt:lpstr>
      <vt:lpstr>Gonadotropic Hormones and Their Effects on the Ovaries </vt:lpstr>
      <vt:lpstr>الشريحة 12</vt:lpstr>
      <vt:lpstr>Ovarian Follicle Growth— “Follicular” Phase of the Ovarian Cycle </vt:lpstr>
      <vt:lpstr>الشريحة 14</vt:lpstr>
      <vt:lpstr>Ovulation </vt:lpstr>
      <vt:lpstr>الشريحة 16</vt:lpstr>
      <vt:lpstr>الشريحة 17</vt:lpstr>
      <vt:lpstr>الشريحة 18</vt:lpstr>
      <vt:lpstr>الشريحة 19</vt:lpstr>
      <vt:lpstr>Corpus Luteum—“Luteal” Phase of the Ovarian Cycle </vt:lpstr>
      <vt:lpstr>الشريحة 21</vt:lpstr>
      <vt:lpstr>Functions of the Ovarian Hormones—Estradiol and Progesterone </vt:lpstr>
      <vt:lpstr>Chemistry of the Sex Hormones Estrogens.</vt:lpstr>
      <vt:lpstr>الشريحة 24</vt:lpstr>
      <vt:lpstr>الشريحة 25</vt:lpstr>
      <vt:lpstr>الشريحة 26</vt:lpstr>
      <vt:lpstr>الشريحة 27</vt:lpstr>
      <vt:lpstr>الشريحة 28</vt:lpstr>
      <vt:lpstr>Estrogens and Progesterone Are Transported in the Blood Bound to Plasma Proteins.</vt:lpstr>
      <vt:lpstr>Functions of the Liver in Estrogen Degradation.</vt:lpstr>
      <vt:lpstr>Fate of Progesterone.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hp</cp:lastModifiedBy>
  <cp:revision>89</cp:revision>
  <dcterms:created xsi:type="dcterms:W3CDTF">2016-05-06T09:40:49Z</dcterms:created>
  <dcterms:modified xsi:type="dcterms:W3CDTF">2016-05-16T20:13:12Z</dcterms:modified>
</cp:coreProperties>
</file>