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lstStyle/>
          <a:p>
            <a:r>
              <a:rPr lang="en-US" sz="5400" b="1" u="sng"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Algerian" pitchFamily="82" charset="0"/>
              </a:rPr>
              <a:t>Adrenal </a:t>
            </a:r>
            <a:r>
              <a:rPr lang="en-US" sz="5400" b="1" u="sng" cap="all" dirty="0" smtClean="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Algerian" pitchFamily="82" charset="0"/>
              </a:rPr>
              <a:t>gland</a:t>
            </a:r>
            <a:br>
              <a:rPr lang="en-US" sz="5400" b="1" u="sng" cap="all" dirty="0" smtClean="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Algerian" pitchFamily="82" charset="0"/>
              </a:rPr>
            </a:br>
            <a:r>
              <a:rPr lang="en-US" dirty="0"/>
              <a:t/>
            </a:r>
            <a:br>
              <a:rPr lang="en-US" dirty="0"/>
            </a:br>
            <a:r>
              <a:rPr lang="en-US" b="1" dirty="0" err="1">
                <a:ln w="1905"/>
                <a:solidFill>
                  <a:schemeClr val="accent6">
                    <a:lumMod val="50000"/>
                  </a:schemeClr>
                </a:solidFill>
                <a:effectLst>
                  <a:innerShdw blurRad="69850" dist="43180" dir="5400000">
                    <a:srgbClr val="000000">
                      <a:alpha val="65000"/>
                    </a:srgbClr>
                  </a:innerShdw>
                </a:effectLst>
                <a:latin typeface="Lucida Calligraphy" pitchFamily="66" charset="0"/>
              </a:rPr>
              <a:t>Noori</a:t>
            </a:r>
            <a:r>
              <a:rPr lang="en-US" b="1" dirty="0">
                <a:ln w="1905"/>
                <a:solidFill>
                  <a:schemeClr val="accent6">
                    <a:lumMod val="50000"/>
                  </a:schemeClr>
                </a:solidFill>
                <a:effectLst>
                  <a:innerShdw blurRad="69850" dist="43180" dir="5400000">
                    <a:srgbClr val="000000">
                      <a:alpha val="65000"/>
                    </a:srgbClr>
                  </a:innerShdw>
                </a:effectLst>
                <a:latin typeface="Lucida Calligraphy" pitchFamily="66" charset="0"/>
              </a:rPr>
              <a:t>  </a:t>
            </a:r>
            <a:r>
              <a:rPr lang="en-US" b="1" dirty="0" smtClean="0">
                <a:ln w="1905"/>
                <a:solidFill>
                  <a:schemeClr val="accent6">
                    <a:lumMod val="50000"/>
                  </a:schemeClr>
                </a:solidFill>
                <a:effectLst>
                  <a:innerShdw blurRad="69850" dist="43180" dir="5400000">
                    <a:srgbClr val="000000">
                      <a:alpha val="65000"/>
                    </a:srgbClr>
                  </a:innerShdw>
                </a:effectLst>
                <a:latin typeface="Lucida Calligraphy" pitchFamily="66" charset="0"/>
              </a:rPr>
              <a:t>M. </a:t>
            </a:r>
            <a:r>
              <a:rPr lang="en-US" b="1" dirty="0" err="1">
                <a:ln w="1905"/>
                <a:solidFill>
                  <a:schemeClr val="accent6">
                    <a:lumMod val="50000"/>
                  </a:schemeClr>
                </a:solidFill>
                <a:effectLst>
                  <a:innerShdw blurRad="69850" dist="43180" dir="5400000">
                    <a:srgbClr val="000000">
                      <a:alpha val="65000"/>
                    </a:srgbClr>
                  </a:innerShdw>
                </a:effectLst>
                <a:latin typeface="Lucida Calligraphy" pitchFamily="66" charset="0"/>
              </a:rPr>
              <a:t>Luaibi</a:t>
            </a:r>
            <a:r>
              <a:rPr lang="en-US" dirty="0"/>
              <a:t/>
            </a:r>
            <a:br>
              <a:rPr lang="en-US" dirty="0"/>
            </a:br>
            <a:endParaRPr lang="ar-IQ" dirty="0"/>
          </a:p>
        </p:txBody>
      </p:sp>
    </p:spTree>
    <p:extLst>
      <p:ext uri="{BB962C8B-B14F-4D97-AF65-F5344CB8AC3E}">
        <p14:creationId xmlns:p14="http://schemas.microsoft.com/office/powerpoint/2010/main" val="4233353057"/>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lstStyle/>
          <a:p>
            <a:endParaRPr lang="ar-IQ" dirty="0"/>
          </a:p>
        </p:txBody>
      </p:sp>
      <p:pic>
        <p:nvPicPr>
          <p:cNvPr id="3" name="عنصر نائب للمحتوى 3"/>
          <p:cNvPicPr>
            <a:picLocks noGrp="1"/>
          </p:cNvPicPr>
          <p:nvPr>
            <p:ph idx="1"/>
          </p:nvPr>
        </p:nvPicPr>
        <p:blipFill>
          <a:blip r:embed="rId2" cstate="print"/>
          <a:srcRect/>
          <a:stretch>
            <a:fillRect/>
          </a:stretch>
        </p:blipFill>
        <p:spPr bwMode="auto">
          <a:xfrm>
            <a:off x="251520" y="115888"/>
            <a:ext cx="8640960" cy="6626225"/>
          </a:xfrm>
          <a:prstGeom prst="rect">
            <a:avLst/>
          </a:prstGeom>
          <a:ln w="38100" cap="sq">
            <a:solidFill>
              <a:schemeClr val="accent6">
                <a:lumMod val="75000"/>
              </a:schemeClr>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59373084"/>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286"/>
            <a:ext cx="9144000" cy="6858000"/>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l">
              <a:spcBef>
                <a:spcPct val="20000"/>
              </a:spcBef>
            </a:pPr>
            <a: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7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Mineralocorticoids</a:t>
            </a:r>
            <a:r>
              <a:rPr lang="en-US" sz="27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r>
            <a:br>
              <a:rPr lang="en-US" sz="27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br>
            <a:r>
              <a:rPr lang="en-US" sz="31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a:t>
            </a:r>
            <a:r>
              <a:rPr lang="en-US" sz="2000" dirty="0">
                <a:solidFill>
                  <a:prstClr val="black"/>
                </a:solidFill>
                <a:latin typeface="Constantia"/>
              </a:rPr>
              <a:t> </a:t>
            </a:r>
            <a:r>
              <a:rPr lang="en-US" sz="27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Aldosterone</a:t>
            </a:r>
            <a:r>
              <a:rPr lang="en-US" sz="2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 </a:t>
            </a:r>
            <a:r>
              <a:rPr lang="en-US" sz="2000" dirty="0">
                <a:solidFill>
                  <a:prstClr val="black"/>
                </a:solidFill>
                <a:latin typeface="Constantia"/>
              </a:rPr>
              <a:t>(very potent, accounts for about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90</a:t>
            </a:r>
            <a:r>
              <a:rPr lang="en-US" sz="2000" dirty="0">
                <a:solidFill>
                  <a:prstClr val="black"/>
                </a:solidFill>
                <a:latin typeface="Constantia"/>
              </a:rPr>
              <a:t> per cent of all mineralocorticoid </a:t>
            </a:r>
            <a:r>
              <a:rPr lang="en-US" sz="2000" dirty="0" smtClean="0">
                <a:solidFill>
                  <a:prstClr val="black"/>
                </a:solidFill>
                <a:latin typeface="Constantia"/>
              </a:rPr>
              <a:t/>
            </a:r>
            <a:br>
              <a:rPr lang="en-US" sz="2000" dirty="0" smtClean="0">
                <a:solidFill>
                  <a:prstClr val="black"/>
                </a:solidFill>
                <a:latin typeface="Constantia"/>
              </a:rPr>
            </a:br>
            <a:r>
              <a:rPr lang="en-US" sz="2000" dirty="0">
                <a:solidFill>
                  <a:prstClr val="black"/>
                </a:solidFill>
                <a:latin typeface="Constantia"/>
              </a:rPr>
              <a:t> </a:t>
            </a:r>
            <a:r>
              <a:rPr lang="en-US" sz="2000" dirty="0" smtClean="0">
                <a:solidFill>
                  <a:prstClr val="black"/>
                </a:solidFill>
                <a:latin typeface="Constantia"/>
              </a:rPr>
              <a:t>                                        activity</a:t>
            </a:r>
            <a:r>
              <a:rPr lang="en-US" sz="2000" dirty="0">
                <a:solidFill>
                  <a:prstClr val="black"/>
                </a:solidFill>
                <a:latin typeface="Constantia"/>
              </a:rPr>
              <a:t>)</a:t>
            </a:r>
            <a:br>
              <a:rPr lang="en-US" sz="2000" dirty="0">
                <a:solidFill>
                  <a:prstClr val="black"/>
                </a:solidFill>
                <a:latin typeface="Constantia"/>
              </a:rPr>
            </a:br>
            <a:r>
              <a:rPr lang="en-US" sz="31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a:t>
            </a:r>
            <a:r>
              <a:rPr lang="en-US" sz="2000" dirty="0">
                <a:solidFill>
                  <a:prstClr val="black"/>
                </a:solidFill>
                <a:latin typeface="Constantia"/>
              </a:rPr>
              <a:t> </a:t>
            </a:r>
            <a:r>
              <a:rPr lang="en-US" sz="27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Desoxycorticosterone</a:t>
            </a:r>
            <a:r>
              <a:rPr lang="en-US" sz="27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000" dirty="0">
                <a:solidFill>
                  <a:prstClr val="black"/>
                </a:solidFill>
                <a:latin typeface="Constantia"/>
              </a:rPr>
              <a:t>(</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1/30</a:t>
            </a:r>
            <a:r>
              <a:rPr lang="en-US" sz="2000" dirty="0">
                <a:solidFill>
                  <a:prstClr val="black"/>
                </a:solidFill>
                <a:latin typeface="Constantia"/>
              </a:rPr>
              <a:t> as potent as aldosterone, but very small quantities </a:t>
            </a:r>
            <a:r>
              <a:rPr lang="en-US" sz="2000" dirty="0" smtClean="0">
                <a:solidFill>
                  <a:prstClr val="black"/>
                </a:solidFill>
                <a:latin typeface="Constantia"/>
              </a:rPr>
              <a:t> </a:t>
            </a:r>
            <a:br>
              <a:rPr lang="en-US" sz="2000" dirty="0" smtClean="0">
                <a:solidFill>
                  <a:prstClr val="black"/>
                </a:solidFill>
                <a:latin typeface="Constantia"/>
              </a:rPr>
            </a:br>
            <a:r>
              <a:rPr lang="en-US" sz="2000" dirty="0">
                <a:solidFill>
                  <a:prstClr val="black"/>
                </a:solidFill>
                <a:latin typeface="Constantia"/>
              </a:rPr>
              <a:t> </a:t>
            </a:r>
            <a:r>
              <a:rPr lang="en-US" sz="2000" dirty="0" smtClean="0">
                <a:solidFill>
                  <a:prstClr val="black"/>
                </a:solidFill>
                <a:latin typeface="Constantia"/>
              </a:rPr>
              <a:t>                                                            secreted</a:t>
            </a:r>
            <a:r>
              <a:rPr lang="en-US" sz="2000" dirty="0">
                <a:solidFill>
                  <a:prstClr val="black"/>
                </a:solidFill>
                <a:latin typeface="Constantia"/>
              </a:rPr>
              <a:t>)</a:t>
            </a:r>
            <a:br>
              <a:rPr lang="en-US" sz="2000" dirty="0">
                <a:solidFill>
                  <a:prstClr val="black"/>
                </a:solidFill>
                <a:latin typeface="Constantia"/>
              </a:rPr>
            </a:br>
            <a:r>
              <a:rPr lang="en-US" sz="31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a:t>
            </a:r>
            <a:r>
              <a:rPr lang="en-US" sz="2000" dirty="0">
                <a:solidFill>
                  <a:prstClr val="black"/>
                </a:solidFill>
                <a:latin typeface="Constantia"/>
              </a:rPr>
              <a:t> </a:t>
            </a:r>
            <a:r>
              <a:rPr lang="en-US" sz="27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Corticosterone</a:t>
            </a:r>
            <a:r>
              <a:rPr lang="en-US" sz="2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 </a:t>
            </a:r>
            <a:r>
              <a:rPr lang="en-US" sz="2000" dirty="0">
                <a:solidFill>
                  <a:prstClr val="black"/>
                </a:solidFill>
                <a:latin typeface="Constantia"/>
              </a:rPr>
              <a:t>(slight mineralocorticoid activity)</a:t>
            </a:r>
            <a:br>
              <a:rPr lang="en-US" sz="2000" dirty="0">
                <a:solidFill>
                  <a:prstClr val="black"/>
                </a:solidFill>
                <a:latin typeface="Constantia"/>
              </a:rPr>
            </a:br>
            <a:r>
              <a:rPr lang="en-US" sz="31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a:t>
            </a:r>
            <a:r>
              <a:rPr lang="en-US" sz="2000" dirty="0">
                <a:solidFill>
                  <a:prstClr val="black"/>
                </a:solidFill>
                <a:latin typeface="Constantia"/>
              </a:rPr>
              <a:t> </a:t>
            </a:r>
            <a:r>
              <a:rPr lang="en-US" sz="27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9a-Fluorocortisol</a:t>
            </a:r>
            <a:r>
              <a:rPr lang="en-US" sz="2000" dirty="0">
                <a:solidFill>
                  <a:prstClr val="black"/>
                </a:solidFill>
                <a:latin typeface="Constantia"/>
              </a:rPr>
              <a:t> (synthetic, slightly more potent than aldosterone)</a:t>
            </a:r>
            <a:br>
              <a:rPr lang="en-US" sz="2000" dirty="0">
                <a:solidFill>
                  <a:prstClr val="black"/>
                </a:solidFill>
                <a:latin typeface="Constantia"/>
              </a:rPr>
            </a:br>
            <a:r>
              <a:rPr lang="en-US" sz="31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 </a:t>
            </a:r>
            <a:r>
              <a:rPr lang="en-US" sz="27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Cortisol</a:t>
            </a:r>
            <a:r>
              <a:rPr lang="en-US" sz="27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000" dirty="0">
                <a:solidFill>
                  <a:prstClr val="black"/>
                </a:solidFill>
                <a:latin typeface="Constantia"/>
              </a:rPr>
              <a:t>(very slight mineralocorticoid activity, but large quantity secreted)</a:t>
            </a:r>
            <a:br>
              <a:rPr lang="en-US" sz="2000" dirty="0">
                <a:solidFill>
                  <a:prstClr val="black"/>
                </a:solidFill>
                <a:latin typeface="Constantia"/>
              </a:rPr>
            </a:br>
            <a:r>
              <a:rPr lang="en-US" sz="31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 </a:t>
            </a:r>
            <a:r>
              <a:rPr lang="en-US" sz="27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Cortisone</a:t>
            </a:r>
            <a:r>
              <a:rPr lang="en-US" sz="2000" dirty="0">
                <a:solidFill>
                  <a:prstClr val="black"/>
                </a:solidFill>
                <a:latin typeface="Constantia"/>
              </a:rPr>
              <a:t> (synthetic, slight mineralocorticoid activity)</a:t>
            </a:r>
            <a:br>
              <a:rPr lang="en-US" sz="2000" dirty="0">
                <a:solidFill>
                  <a:prstClr val="black"/>
                </a:solidFill>
                <a:latin typeface="Constantia"/>
              </a:rPr>
            </a:br>
            <a:r>
              <a:rPr lang="en-US" sz="27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Glucocorticoids</a:t>
            </a:r>
            <a:r>
              <a:rPr lang="en-US" sz="2000" dirty="0">
                <a:solidFill>
                  <a:prstClr val="black"/>
                </a:solidFill>
                <a:latin typeface="Constantia"/>
              </a:rPr>
              <a:t/>
            </a:r>
            <a:br>
              <a:rPr lang="en-US" sz="2000" dirty="0">
                <a:solidFill>
                  <a:prstClr val="black"/>
                </a:solidFill>
                <a:latin typeface="Constantia"/>
              </a:rPr>
            </a:br>
            <a:r>
              <a:rPr lang="en-US" sz="3100" b="1" dirty="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Constantia"/>
              </a:rPr>
              <a:t>•</a:t>
            </a:r>
            <a:r>
              <a:rPr lang="en-US" sz="31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 </a:t>
            </a:r>
            <a:r>
              <a:rPr lang="en-US" sz="2200" b="1" i="1" u="sng" dirty="0">
                <a:ln w="1905"/>
                <a:solidFill>
                  <a:srgbClr val="00B050"/>
                </a:solidFill>
                <a:effectLst>
                  <a:innerShdw blurRad="69850" dist="43180" dir="5400000">
                    <a:srgbClr val="000000">
                      <a:alpha val="65000"/>
                    </a:srgbClr>
                  </a:innerShdw>
                </a:effectLst>
                <a:latin typeface="Constantia"/>
              </a:rPr>
              <a:t>Cortisol </a:t>
            </a:r>
            <a:r>
              <a:rPr lang="en-US" sz="2000" dirty="0">
                <a:solidFill>
                  <a:prstClr val="black"/>
                </a:solidFill>
                <a:latin typeface="Constantia"/>
              </a:rPr>
              <a:t>(very potent, accounts for about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95</a:t>
            </a:r>
            <a:r>
              <a:rPr lang="en-US" sz="2000" dirty="0">
                <a:solidFill>
                  <a:prstClr val="black"/>
                </a:solidFill>
                <a:latin typeface="Constantia"/>
              </a:rPr>
              <a:t> per cent of all glucocorticoid activity)</a:t>
            </a:r>
            <a:br>
              <a:rPr lang="en-US" sz="2000" dirty="0">
                <a:solidFill>
                  <a:prstClr val="black"/>
                </a:solidFill>
                <a:latin typeface="Constantia"/>
              </a:rPr>
            </a:br>
            <a:r>
              <a:rPr lang="en-US" sz="3100" b="1" dirty="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Constantia"/>
              </a:rPr>
              <a:t>•</a:t>
            </a:r>
            <a:r>
              <a:rPr lang="en-US" sz="2000" dirty="0">
                <a:solidFill>
                  <a:prstClr val="black"/>
                </a:solidFill>
                <a:latin typeface="Constantia"/>
              </a:rPr>
              <a:t> </a:t>
            </a:r>
            <a:r>
              <a:rPr lang="en-US" sz="2200" b="1" i="1" u="sng" dirty="0" err="1">
                <a:ln w="1905"/>
                <a:solidFill>
                  <a:srgbClr val="00B050"/>
                </a:solidFill>
                <a:effectLst>
                  <a:innerShdw blurRad="69850" dist="43180" dir="5400000">
                    <a:srgbClr val="000000">
                      <a:alpha val="65000"/>
                    </a:srgbClr>
                  </a:innerShdw>
                </a:effectLst>
                <a:latin typeface="Constantia"/>
              </a:rPr>
              <a:t>Corticosterone</a:t>
            </a:r>
            <a:r>
              <a:rPr lang="en-US" sz="2200" b="1" i="1" u="sng" dirty="0">
                <a:ln w="1905"/>
                <a:solidFill>
                  <a:srgbClr val="00B050"/>
                </a:solidFill>
                <a:effectLst>
                  <a:innerShdw blurRad="69850" dist="43180" dir="5400000">
                    <a:srgbClr val="000000">
                      <a:alpha val="65000"/>
                    </a:srgbClr>
                  </a:innerShdw>
                </a:effectLst>
                <a:latin typeface="Constantia"/>
              </a:rPr>
              <a:t> </a:t>
            </a:r>
            <a:r>
              <a:rPr lang="en-US" sz="2000" dirty="0">
                <a:solidFill>
                  <a:prstClr val="black"/>
                </a:solidFill>
                <a:latin typeface="Constantia"/>
              </a:rPr>
              <a:t>(provides about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4 </a:t>
            </a:r>
            <a:r>
              <a:rPr lang="en-US" sz="2000" dirty="0">
                <a:solidFill>
                  <a:prstClr val="black"/>
                </a:solidFill>
                <a:latin typeface="Constantia"/>
              </a:rPr>
              <a:t>per cent of total glucocorticoid activity, but </a:t>
            </a:r>
            <a:r>
              <a:rPr lang="en-US" sz="2000" dirty="0" smtClean="0">
                <a:solidFill>
                  <a:prstClr val="black"/>
                </a:solidFill>
                <a:latin typeface="Constantia"/>
              </a:rPr>
              <a:t>much</a:t>
            </a:r>
            <a:br>
              <a:rPr lang="en-US" sz="2000" dirty="0" smtClean="0">
                <a:solidFill>
                  <a:prstClr val="black"/>
                </a:solidFill>
                <a:latin typeface="Constantia"/>
              </a:rPr>
            </a:br>
            <a:r>
              <a:rPr lang="en-US" sz="2000" dirty="0">
                <a:solidFill>
                  <a:prstClr val="black"/>
                </a:solidFill>
                <a:latin typeface="Constantia"/>
              </a:rPr>
              <a:t> </a:t>
            </a:r>
            <a:r>
              <a:rPr lang="en-US" sz="2000" dirty="0" smtClean="0">
                <a:solidFill>
                  <a:prstClr val="black"/>
                </a:solidFill>
                <a:latin typeface="Constantia"/>
              </a:rPr>
              <a:t>                                      </a:t>
            </a:r>
            <a:r>
              <a:rPr lang="en-US" sz="2000" dirty="0">
                <a:solidFill>
                  <a:prstClr val="black"/>
                </a:solidFill>
                <a:latin typeface="Constantia"/>
              </a:rPr>
              <a:t>less potent than cortisol)</a:t>
            </a:r>
            <a:br>
              <a:rPr lang="en-US" sz="2000" dirty="0">
                <a:solidFill>
                  <a:prstClr val="black"/>
                </a:solidFill>
                <a:latin typeface="Constantia"/>
              </a:rPr>
            </a:br>
            <a:r>
              <a:rPr lang="en-US" sz="3100" b="1" dirty="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Constantia"/>
              </a:rPr>
              <a:t>•</a:t>
            </a:r>
            <a:r>
              <a:rPr lang="en-US" sz="2000" dirty="0">
                <a:solidFill>
                  <a:prstClr val="black"/>
                </a:solidFill>
                <a:latin typeface="Constantia"/>
              </a:rPr>
              <a:t> </a:t>
            </a:r>
            <a:r>
              <a:rPr lang="en-US" sz="2200" b="1" i="1" u="sng" dirty="0">
                <a:ln w="1905"/>
                <a:solidFill>
                  <a:srgbClr val="00B050"/>
                </a:solidFill>
                <a:effectLst>
                  <a:innerShdw blurRad="69850" dist="43180" dir="5400000">
                    <a:srgbClr val="000000">
                      <a:alpha val="65000"/>
                    </a:srgbClr>
                  </a:innerShdw>
                </a:effectLst>
                <a:latin typeface="Constantia"/>
              </a:rPr>
              <a:t>Cortisone</a:t>
            </a:r>
            <a:r>
              <a:rPr lang="en-US" sz="2000" dirty="0">
                <a:solidFill>
                  <a:prstClr val="black"/>
                </a:solidFill>
                <a:latin typeface="Constantia"/>
              </a:rPr>
              <a:t> (synthetic, almost as potent as cortisol)</a:t>
            </a:r>
            <a:br>
              <a:rPr lang="en-US" sz="2000" dirty="0">
                <a:solidFill>
                  <a:prstClr val="black"/>
                </a:solidFill>
                <a:latin typeface="Constantia"/>
              </a:rPr>
            </a:br>
            <a:r>
              <a:rPr lang="en-US" sz="3100" b="1" dirty="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Constantia"/>
              </a:rPr>
              <a:t>•</a:t>
            </a:r>
            <a:r>
              <a:rPr lang="en-US" sz="2000" dirty="0">
                <a:solidFill>
                  <a:prstClr val="black"/>
                </a:solidFill>
                <a:latin typeface="Constantia"/>
              </a:rPr>
              <a:t> </a:t>
            </a:r>
            <a:r>
              <a:rPr lang="en-US" sz="2200" b="1" i="1" u="sng" dirty="0">
                <a:ln w="1905"/>
                <a:solidFill>
                  <a:srgbClr val="00B050"/>
                </a:solidFill>
                <a:effectLst>
                  <a:innerShdw blurRad="69850" dist="43180" dir="5400000">
                    <a:srgbClr val="000000">
                      <a:alpha val="65000"/>
                    </a:srgbClr>
                  </a:innerShdw>
                </a:effectLst>
                <a:latin typeface="Constantia"/>
              </a:rPr>
              <a:t>Prednisone</a:t>
            </a:r>
            <a:r>
              <a:rPr lang="en-US" sz="2000" dirty="0">
                <a:solidFill>
                  <a:prstClr val="black"/>
                </a:solidFill>
                <a:latin typeface="Constantia"/>
              </a:rPr>
              <a:t> (synthetic, </a:t>
            </a:r>
            <a:r>
              <a:rPr lang="en-US" sz="2000" b="1" dirty="0">
                <a:solidFill>
                  <a:srgbClr val="7030A0"/>
                </a:solidFill>
                <a:latin typeface="Constantia"/>
              </a:rPr>
              <a:t>four</a:t>
            </a:r>
            <a:r>
              <a:rPr lang="en-US" sz="2000" dirty="0">
                <a:solidFill>
                  <a:prstClr val="black"/>
                </a:solidFill>
                <a:latin typeface="Constantia"/>
              </a:rPr>
              <a:t> times as potent as cortisol)</a:t>
            </a:r>
            <a:br>
              <a:rPr lang="en-US" sz="2000" dirty="0">
                <a:solidFill>
                  <a:prstClr val="black"/>
                </a:solidFill>
                <a:latin typeface="Constantia"/>
              </a:rPr>
            </a:br>
            <a:r>
              <a:rPr lang="en-US" sz="3100" b="1" dirty="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Constantia"/>
              </a:rPr>
              <a:t>•</a:t>
            </a:r>
            <a:r>
              <a:rPr lang="en-US" sz="2000" dirty="0">
                <a:solidFill>
                  <a:prstClr val="black"/>
                </a:solidFill>
                <a:latin typeface="Constantia"/>
              </a:rPr>
              <a:t> </a:t>
            </a:r>
            <a:r>
              <a:rPr lang="en-US" sz="2200" b="1" i="1" u="sng" dirty="0" err="1">
                <a:ln w="1905"/>
                <a:solidFill>
                  <a:srgbClr val="00B050"/>
                </a:solidFill>
                <a:effectLst>
                  <a:innerShdw blurRad="69850" dist="43180" dir="5400000">
                    <a:srgbClr val="000000">
                      <a:alpha val="65000"/>
                    </a:srgbClr>
                  </a:innerShdw>
                </a:effectLst>
                <a:latin typeface="Constantia"/>
              </a:rPr>
              <a:t>Methylprednisone</a:t>
            </a:r>
            <a:r>
              <a:rPr lang="en-US" sz="2000" dirty="0">
                <a:solidFill>
                  <a:prstClr val="black"/>
                </a:solidFill>
                <a:latin typeface="Constantia"/>
              </a:rPr>
              <a:t> (synthetic, </a:t>
            </a:r>
            <a:r>
              <a:rPr lang="en-US" sz="2000" b="1" dirty="0">
                <a:solidFill>
                  <a:srgbClr val="7030A0"/>
                </a:solidFill>
                <a:latin typeface="Constantia"/>
              </a:rPr>
              <a:t>five </a:t>
            </a:r>
            <a:r>
              <a:rPr lang="en-US" sz="2000" dirty="0">
                <a:solidFill>
                  <a:prstClr val="black"/>
                </a:solidFill>
                <a:latin typeface="Constantia"/>
              </a:rPr>
              <a:t>times as potent as cortisol)</a:t>
            </a:r>
            <a:br>
              <a:rPr lang="en-US" sz="2000" dirty="0">
                <a:solidFill>
                  <a:prstClr val="black"/>
                </a:solidFill>
                <a:latin typeface="Constantia"/>
              </a:rPr>
            </a:br>
            <a:r>
              <a:rPr lang="en-US" sz="3100" b="1" dirty="0">
                <a:ln w="18000">
                  <a:solidFill>
                    <a:schemeClr val="accent2">
                      <a:satMod val="140000"/>
                    </a:schemeClr>
                  </a:solidFill>
                  <a:prstDash val="solid"/>
                  <a:miter lim="800000"/>
                </a:ln>
                <a:solidFill>
                  <a:schemeClr val="accent6">
                    <a:lumMod val="75000"/>
                  </a:schemeClr>
                </a:solidFill>
                <a:effectLst>
                  <a:outerShdw blurRad="25500" dist="23000" dir="7020000" algn="tl">
                    <a:srgbClr val="000000">
                      <a:alpha val="50000"/>
                    </a:srgbClr>
                  </a:outerShdw>
                </a:effectLst>
                <a:latin typeface="Constantia"/>
              </a:rPr>
              <a:t>•</a:t>
            </a:r>
            <a:r>
              <a:rPr lang="en-US" sz="31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 </a:t>
            </a:r>
            <a:r>
              <a:rPr lang="en-US" sz="2200" b="1" i="1" u="sng" dirty="0">
                <a:ln w="1905"/>
                <a:solidFill>
                  <a:srgbClr val="00B050"/>
                </a:solidFill>
                <a:effectLst>
                  <a:innerShdw blurRad="69850" dist="43180" dir="5400000">
                    <a:srgbClr val="000000">
                      <a:alpha val="65000"/>
                    </a:srgbClr>
                  </a:innerShdw>
                </a:effectLst>
                <a:latin typeface="Constantia"/>
              </a:rPr>
              <a:t>Dexamethasone</a:t>
            </a:r>
            <a:r>
              <a:rPr lang="en-US" sz="2000" dirty="0">
                <a:solidFill>
                  <a:prstClr val="black"/>
                </a:solidFill>
                <a:latin typeface="Constantia"/>
              </a:rPr>
              <a:t> (synthetic,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30 </a:t>
            </a:r>
            <a:r>
              <a:rPr lang="en-US" sz="2000" dirty="0">
                <a:solidFill>
                  <a:prstClr val="black"/>
                </a:solidFill>
                <a:latin typeface="Constantia"/>
              </a:rPr>
              <a:t>times as potent as cortisol)</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1242900447"/>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lstStyle/>
          <a:p>
            <a:pPr lvl="0" algn="l">
              <a:spcBef>
                <a:spcPct val="20000"/>
              </a:spcBef>
            </a:pPr>
            <a:r>
              <a:rPr lang="en-US" sz="2800" b="1" i="1" dirty="0">
                <a:solidFill>
                  <a:srgbClr val="7030A0"/>
                </a:solidFill>
                <a:latin typeface="Constantia"/>
              </a:rPr>
              <a:t>It is clear from this list that some of these hormones have both glucocorticoid and mineralocorticoid activities</a:t>
            </a:r>
            <a:r>
              <a:rPr lang="en-US" sz="2800" i="1" dirty="0" smtClean="0">
                <a:solidFill>
                  <a:prstClr val="black"/>
                </a:solidFill>
                <a:latin typeface="Constantia"/>
              </a:rPr>
              <a:t>. </a:t>
            </a:r>
            <a:r>
              <a:rPr lang="en-US" sz="2800" dirty="0" smtClean="0">
                <a:solidFill>
                  <a:prstClr val="black"/>
                </a:solidFill>
                <a:latin typeface="Constantia"/>
              </a:rPr>
              <a:t>It </a:t>
            </a:r>
            <a:r>
              <a:rPr lang="en-US" sz="2800" dirty="0">
                <a:solidFill>
                  <a:prstClr val="black"/>
                </a:solidFill>
                <a:latin typeface="Constantia"/>
              </a:rPr>
              <a:t>is especially significant that cortisol has a small amount of  </a:t>
            </a:r>
            <a:r>
              <a:rPr lang="en-US" sz="2800" dirty="0">
                <a:solidFill>
                  <a:srgbClr val="FF0000"/>
                </a:solidFill>
                <a:latin typeface="Constantia"/>
              </a:rPr>
              <a:t>mineralocorticoid</a:t>
            </a:r>
            <a:r>
              <a:rPr lang="en-US" sz="2800" dirty="0">
                <a:solidFill>
                  <a:prstClr val="black"/>
                </a:solidFill>
                <a:latin typeface="Constantia"/>
              </a:rPr>
              <a:t> activity, because some syndromes of excess cortisol secretion can cause significant </a:t>
            </a:r>
            <a:r>
              <a:rPr lang="en-US" sz="2800" dirty="0">
                <a:solidFill>
                  <a:srgbClr val="FF0000"/>
                </a:solidFill>
                <a:latin typeface="Constantia"/>
              </a:rPr>
              <a:t>mineralocorticoid </a:t>
            </a:r>
            <a:r>
              <a:rPr lang="en-US" sz="2800" dirty="0">
                <a:solidFill>
                  <a:prstClr val="black"/>
                </a:solidFill>
                <a:latin typeface="Constantia"/>
              </a:rPr>
              <a:t>effects, along with its much more potent </a:t>
            </a:r>
            <a:r>
              <a:rPr lang="en-US" sz="2800" dirty="0">
                <a:solidFill>
                  <a:schemeClr val="tx2">
                    <a:lumMod val="60000"/>
                    <a:lumOff val="40000"/>
                  </a:schemeClr>
                </a:solidFill>
                <a:latin typeface="Constantia"/>
              </a:rPr>
              <a:t>glucocorticoid </a:t>
            </a:r>
            <a:r>
              <a:rPr lang="en-US" sz="2800" dirty="0">
                <a:solidFill>
                  <a:prstClr val="black"/>
                </a:solidFill>
                <a:latin typeface="Constantia"/>
              </a:rPr>
              <a:t>effects.</a:t>
            </a:r>
            <a:r>
              <a:rPr lang="ar-IQ" sz="2800" dirty="0">
                <a:solidFill>
                  <a:prstClr val="black"/>
                </a:solidFill>
                <a:latin typeface="Constantia"/>
              </a:rPr>
              <a:t> </a:t>
            </a:r>
            <a:r>
              <a:rPr lang="en-US" sz="2800" dirty="0">
                <a:solidFill>
                  <a:prstClr val="black"/>
                </a:solidFill>
                <a:latin typeface="Constantia"/>
              </a:rPr>
              <a:t>The intense </a:t>
            </a:r>
            <a:r>
              <a:rPr lang="en-US" sz="2800" dirty="0">
                <a:solidFill>
                  <a:schemeClr val="tx2">
                    <a:lumMod val="60000"/>
                    <a:lumOff val="40000"/>
                  </a:schemeClr>
                </a:solidFill>
                <a:latin typeface="Constantia"/>
              </a:rPr>
              <a:t>glucocorticoid</a:t>
            </a:r>
            <a:r>
              <a:rPr lang="en-US" sz="2800" dirty="0">
                <a:solidFill>
                  <a:prstClr val="black"/>
                </a:solidFill>
                <a:latin typeface="Constantia"/>
              </a:rPr>
              <a:t> activity of the synthetic hormone dexamethasone, which has almost zero </a:t>
            </a:r>
            <a:r>
              <a:rPr lang="en-US" sz="2800" dirty="0">
                <a:solidFill>
                  <a:srgbClr val="FF0000"/>
                </a:solidFill>
                <a:latin typeface="Constantia"/>
              </a:rPr>
              <a:t>mineralocorticoid</a:t>
            </a:r>
            <a:r>
              <a:rPr lang="en-US" sz="2800" dirty="0">
                <a:solidFill>
                  <a:prstClr val="black"/>
                </a:solidFill>
                <a:latin typeface="Constantia"/>
              </a:rPr>
              <a:t> activity, makes this an especially important drug for stimulating specific </a:t>
            </a:r>
            <a:r>
              <a:rPr lang="en-US" sz="2800" dirty="0">
                <a:solidFill>
                  <a:schemeClr val="tx2">
                    <a:lumMod val="60000"/>
                    <a:lumOff val="40000"/>
                  </a:schemeClr>
                </a:solidFill>
                <a:latin typeface="Constantia"/>
              </a:rPr>
              <a:t>glucocorticoid</a:t>
            </a:r>
            <a:r>
              <a:rPr lang="en-US" sz="2800" dirty="0">
                <a:solidFill>
                  <a:prstClr val="black"/>
                </a:solidFill>
                <a:latin typeface="Constantia"/>
              </a:rPr>
              <a:t> activity .</a:t>
            </a:r>
            <a:br>
              <a:rPr lang="en-US" sz="2800" dirty="0">
                <a:solidFill>
                  <a:prstClr val="black"/>
                </a:solidFill>
                <a:latin typeface="Constantia"/>
              </a:rPr>
            </a:br>
            <a:endParaRPr lang="ar-IQ" dirty="0"/>
          </a:p>
        </p:txBody>
      </p:sp>
    </p:spTree>
    <p:extLst>
      <p:ext uri="{BB962C8B-B14F-4D97-AF65-F5344CB8AC3E}">
        <p14:creationId xmlns:p14="http://schemas.microsoft.com/office/powerpoint/2010/main" val="214238937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l">
              <a:spcBef>
                <a:spcPct val="20000"/>
              </a:spcBef>
            </a:pPr>
            <a:r>
              <a:rPr lang="en-US" sz="31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Adrenocortical Hormones Are Bound to Plasma Proteins.</a:t>
            </a:r>
            <a:r>
              <a:rPr lang="en-US" sz="2400" dirty="0">
                <a:solidFill>
                  <a:prstClr val="black"/>
                </a:solidFill>
                <a:latin typeface="Constantia"/>
              </a:rPr>
              <a:t/>
            </a:r>
            <a:br>
              <a:rPr lang="en-US" sz="2400" dirty="0">
                <a:solidFill>
                  <a:prstClr val="black"/>
                </a:solidFill>
                <a:latin typeface="Constantia"/>
              </a:rPr>
            </a:br>
            <a:r>
              <a:rPr lang="en-US" sz="2400" dirty="0">
                <a:solidFill>
                  <a:prstClr val="black"/>
                </a:solidFill>
                <a:latin typeface="Constantia"/>
              </a:rPr>
              <a:t>Approximately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90</a:t>
            </a:r>
            <a:r>
              <a:rPr lang="en-US" sz="2400" dirty="0">
                <a:solidFill>
                  <a:prstClr val="black"/>
                </a:solidFill>
                <a:latin typeface="Constantia"/>
              </a:rPr>
              <a:t> to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95</a:t>
            </a:r>
            <a:r>
              <a:rPr lang="en-US" sz="2400" dirty="0">
                <a:solidFill>
                  <a:prstClr val="black"/>
                </a:solidFill>
                <a:latin typeface="Constantia"/>
              </a:rPr>
              <a:t> per cent of the cortisol in the plasma binds to plasma proteins, especially a globulin called </a:t>
            </a:r>
            <a:r>
              <a:rPr lang="en-US" sz="3100" b="1" i="1" dirty="0">
                <a:ln w="1905"/>
                <a:solidFill>
                  <a:srgbClr val="00B050"/>
                </a:solidFill>
                <a:effectLst>
                  <a:innerShdw blurRad="69850" dist="43180" dir="5400000">
                    <a:srgbClr val="000000">
                      <a:alpha val="65000"/>
                    </a:srgbClr>
                  </a:innerShdw>
                </a:effectLst>
                <a:latin typeface="Constantia"/>
              </a:rPr>
              <a:t>cortisol-binding globulin</a:t>
            </a:r>
            <a:r>
              <a:rPr lang="en-US" sz="3100" b="1" i="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 </a:t>
            </a:r>
            <a:r>
              <a:rPr lang="en-US" sz="2400" dirty="0">
                <a:solidFill>
                  <a:prstClr val="black"/>
                </a:solidFill>
                <a:latin typeface="Constantia"/>
              </a:rPr>
              <a:t>or</a:t>
            </a:r>
            <a:r>
              <a:rPr lang="en-US" sz="27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3100" b="1" i="1" dirty="0" err="1">
                <a:ln w="1905"/>
                <a:solidFill>
                  <a:srgbClr val="00B050"/>
                </a:solidFill>
                <a:effectLst>
                  <a:innerShdw blurRad="69850" dist="43180" dir="5400000">
                    <a:srgbClr val="000000">
                      <a:alpha val="65000"/>
                    </a:srgbClr>
                  </a:innerShdw>
                </a:effectLst>
                <a:latin typeface="Constantia"/>
              </a:rPr>
              <a:t>transcortin</a:t>
            </a:r>
            <a:r>
              <a:rPr lang="en-US" sz="27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400" dirty="0">
                <a:solidFill>
                  <a:prstClr val="black"/>
                </a:solidFill>
                <a:latin typeface="Constantia"/>
              </a:rPr>
              <a:t>and, to a lesser extent, to </a:t>
            </a:r>
            <a:r>
              <a:rPr lang="en-US" sz="2400" dirty="0" err="1">
                <a:solidFill>
                  <a:prstClr val="black"/>
                </a:solidFill>
                <a:latin typeface="Constantia"/>
              </a:rPr>
              <a:t>albumin.This</a:t>
            </a:r>
            <a:r>
              <a:rPr lang="en-US" sz="2400" dirty="0">
                <a:solidFill>
                  <a:prstClr val="black"/>
                </a:solidFill>
                <a:latin typeface="Constantia"/>
              </a:rPr>
              <a:t> high degree of binding to plasma proteins slows the elimination of cortisol from the plasma; therefore, cortisol has a relatively long half life of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60</a:t>
            </a:r>
            <a:r>
              <a:rPr lang="en-US" sz="2400" dirty="0">
                <a:solidFill>
                  <a:prstClr val="black"/>
                </a:solidFill>
                <a:latin typeface="Constantia"/>
              </a:rPr>
              <a:t> to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90</a:t>
            </a:r>
            <a:r>
              <a:rPr lang="en-US" sz="2400" dirty="0">
                <a:solidFill>
                  <a:prstClr val="black"/>
                </a:solidFill>
                <a:latin typeface="Constantia"/>
              </a:rPr>
              <a:t> minutes. Only about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60</a:t>
            </a:r>
            <a:r>
              <a:rPr lang="en-US" sz="2400" dirty="0">
                <a:solidFill>
                  <a:prstClr val="black"/>
                </a:solidFill>
                <a:latin typeface="Constantia"/>
              </a:rPr>
              <a:t> per cent of circulating aldosterone combines with the plasma proteins, so that about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40</a:t>
            </a:r>
            <a:r>
              <a:rPr lang="en-US" sz="2400" dirty="0">
                <a:solidFill>
                  <a:prstClr val="black"/>
                </a:solidFill>
                <a:latin typeface="Constantia"/>
              </a:rPr>
              <a:t> per cent is in the free form; as a result, aldosterone has a relatively short half-life of about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20</a:t>
            </a:r>
            <a:r>
              <a:rPr lang="en-US" sz="2400" dirty="0">
                <a:solidFill>
                  <a:prstClr val="black"/>
                </a:solidFill>
                <a:latin typeface="Constantia"/>
              </a:rPr>
              <a:t> minutes. In both the combined and free forms, the hormones are transported throughout the extracellular fluid compartment. </a:t>
            </a:r>
            <a:br>
              <a:rPr lang="en-US" sz="2400" dirty="0">
                <a:solidFill>
                  <a:prstClr val="black"/>
                </a:solidFill>
                <a:latin typeface="Constantia"/>
              </a:rPr>
            </a:br>
            <a:r>
              <a:rPr lang="en-US" sz="2400" dirty="0">
                <a:solidFill>
                  <a:prstClr val="black"/>
                </a:solidFill>
                <a:latin typeface="Constantia"/>
              </a:rPr>
              <a:t>Binding of adrenal steroids to the plasma proteins may serve as a reservoir to lessen rapid fluctuations in free hormone concentrations, as would occur, for example, with cortisol during brief periods of stress and episodic secretion of </a:t>
            </a:r>
            <a:r>
              <a:rPr lang="en-US" sz="31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ACTH</a:t>
            </a:r>
            <a:r>
              <a:rPr lang="en-US" sz="2400" dirty="0">
                <a:solidFill>
                  <a:prstClr val="black"/>
                </a:solidFill>
                <a:latin typeface="Constantia"/>
              </a:rPr>
              <a:t>. This reservoir function may also help to ensure a relatively uniform distribution of the adrenal hormones to the tissues.</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3709147235"/>
      </p:ext>
    </p:extLst>
  </p:cSld>
  <p:clrMapOvr>
    <a:masterClrMapping/>
  </p:clrMapOvr>
  <p:transition spd="slow">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31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31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31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Adrenocortical </a:t>
            </a:r>
            <a:r>
              <a:rPr lang="en-US" sz="31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Hormones Are Metabolized in the Liver.</a:t>
            </a:r>
            <a:r>
              <a:rPr lang="en-US" sz="2400" dirty="0">
                <a:solidFill>
                  <a:prstClr val="black"/>
                </a:solidFill>
                <a:latin typeface="Constantia"/>
              </a:rPr>
              <a:t/>
            </a:r>
            <a:br>
              <a:rPr lang="en-US" sz="2400" dirty="0">
                <a:solidFill>
                  <a:prstClr val="black"/>
                </a:solidFill>
                <a:latin typeface="Constantia"/>
              </a:rPr>
            </a:br>
            <a:r>
              <a:rPr lang="en-US" sz="2400" dirty="0">
                <a:solidFill>
                  <a:prstClr val="black"/>
                </a:solidFill>
                <a:latin typeface="Constantia"/>
              </a:rPr>
              <a:t>The adrenal steroids are degraded mainly in the liver and conjugated especially to </a:t>
            </a:r>
            <a:r>
              <a:rPr lang="en-US" sz="2700" b="1" i="1" dirty="0" err="1">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glucuronic</a:t>
            </a:r>
            <a:r>
              <a:rPr lang="en-US" sz="2700" b="1" i="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 acid </a:t>
            </a:r>
            <a:r>
              <a:rPr lang="en-US" sz="2400" dirty="0">
                <a:solidFill>
                  <a:prstClr val="black"/>
                </a:solidFill>
                <a:latin typeface="Constantia"/>
              </a:rPr>
              <a:t>and, to a lesser extent, sulfates. These substances are inactive and do not have </a:t>
            </a:r>
            <a:r>
              <a:rPr lang="en-US" sz="2700" b="1" dirty="0">
                <a:solidFill>
                  <a:srgbClr val="7030A0"/>
                </a:solidFill>
                <a:latin typeface="Constantia"/>
              </a:rPr>
              <a:t>mineralocorticoid</a:t>
            </a:r>
            <a:r>
              <a:rPr lang="en-US" sz="2400" dirty="0">
                <a:solidFill>
                  <a:prstClr val="black"/>
                </a:solidFill>
                <a:latin typeface="Constantia"/>
              </a:rPr>
              <a:t> or </a:t>
            </a:r>
            <a:r>
              <a:rPr lang="en-US" sz="2700" b="1" dirty="0">
                <a:solidFill>
                  <a:srgbClr val="7030A0"/>
                </a:solidFill>
                <a:latin typeface="Constantia"/>
              </a:rPr>
              <a:t>glucocorticoid</a:t>
            </a:r>
            <a:r>
              <a:rPr lang="en-US" sz="2400" dirty="0">
                <a:solidFill>
                  <a:prstClr val="black"/>
                </a:solidFill>
                <a:latin typeface="Constantia"/>
              </a:rPr>
              <a:t> activity.</a:t>
            </a:r>
            <a:br>
              <a:rPr lang="en-US" sz="2400" dirty="0">
                <a:solidFill>
                  <a:prstClr val="black"/>
                </a:solidFill>
                <a:latin typeface="Constantia"/>
              </a:rPr>
            </a:br>
            <a:r>
              <a:rPr lang="en-US" sz="2400" dirty="0">
                <a:solidFill>
                  <a:prstClr val="black"/>
                </a:solidFill>
                <a:latin typeface="Constantia"/>
              </a:rPr>
              <a:t>About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25</a:t>
            </a:r>
            <a:r>
              <a:rPr lang="en-US" sz="2400" dirty="0">
                <a:solidFill>
                  <a:prstClr val="black"/>
                </a:solidFill>
                <a:latin typeface="Constantia"/>
              </a:rPr>
              <a:t> per cent of these conjugates are excreted in the bile and then in the </a:t>
            </a:r>
            <a:r>
              <a:rPr lang="en-US" sz="2400" dirty="0" err="1">
                <a:solidFill>
                  <a:prstClr val="black"/>
                </a:solidFill>
                <a:latin typeface="Constantia"/>
              </a:rPr>
              <a:t>feces.The</a:t>
            </a:r>
            <a:r>
              <a:rPr lang="en-US" sz="2400" dirty="0">
                <a:solidFill>
                  <a:prstClr val="black"/>
                </a:solidFill>
                <a:latin typeface="Constantia"/>
              </a:rPr>
              <a:t> remaining conjugates formed by the liver enter the circulation but are not bound to plasma proteins, are highly soluble in the plasma, and are therefore filtered readily by the kidneys and excreted in the urine. Diseases of the liver markedly depress the rate of inactivation of adrenocortical hormones, and kidney diseases reduce the excretion of the inactive conjugates.</a:t>
            </a:r>
            <a:br>
              <a:rPr lang="en-US" sz="2400" dirty="0">
                <a:solidFill>
                  <a:prstClr val="black"/>
                </a:solidFill>
                <a:latin typeface="Constantia"/>
              </a:rPr>
            </a:br>
            <a:r>
              <a:rPr lang="en-US" sz="2400" dirty="0">
                <a:solidFill>
                  <a:prstClr val="black"/>
                </a:solidFill>
                <a:latin typeface="Constantia"/>
              </a:rPr>
              <a:t>The normal concentration of aldosterone in blood is about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6</a:t>
            </a:r>
            <a:r>
              <a:rPr lang="en-US" sz="2400" dirty="0">
                <a:solidFill>
                  <a:prstClr val="black"/>
                </a:solidFill>
                <a:latin typeface="Constantia"/>
              </a:rPr>
              <a:t> </a:t>
            </a:r>
            <a:r>
              <a:rPr lang="en-US" sz="24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nanograms</a:t>
            </a:r>
            <a:r>
              <a:rPr lang="en-US" sz="2400" dirty="0">
                <a:solidFill>
                  <a:prstClr val="black"/>
                </a:solidFill>
                <a:latin typeface="Constantia"/>
              </a:rPr>
              <a:t>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6</a:t>
            </a:r>
            <a:r>
              <a:rPr lang="en-US" sz="2400" dirty="0">
                <a:solidFill>
                  <a:prstClr val="black"/>
                </a:solidFill>
                <a:latin typeface="Constantia"/>
              </a:rPr>
              <a:t> </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billionths of a gram</a:t>
            </a:r>
            <a:r>
              <a:rPr lang="en-US" sz="2400" dirty="0">
                <a:solidFill>
                  <a:prstClr val="black"/>
                </a:solidFill>
                <a:latin typeface="Constantia"/>
              </a:rPr>
              <a:t>) per </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100 ml</a:t>
            </a:r>
            <a:r>
              <a:rPr lang="en-US" sz="2400" dirty="0">
                <a:solidFill>
                  <a:prstClr val="black"/>
                </a:solidFill>
                <a:latin typeface="Constantia"/>
              </a:rPr>
              <a:t>, and the average secretory rate is approximately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150</a:t>
            </a:r>
            <a:r>
              <a:rPr lang="en-US" sz="2400" dirty="0">
                <a:solidFill>
                  <a:prstClr val="black"/>
                </a:solidFill>
                <a:latin typeface="Constantia"/>
              </a:rPr>
              <a:t> </a:t>
            </a:r>
            <a:r>
              <a:rPr lang="en-US" sz="24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μg</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/day</a:t>
            </a:r>
            <a:r>
              <a:rPr lang="en-US" sz="2400" dirty="0">
                <a:solidFill>
                  <a:prstClr val="black"/>
                </a:solidFill>
                <a:latin typeface="Constantia"/>
              </a:rPr>
              <a:t>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0.15</a:t>
            </a:r>
            <a:r>
              <a:rPr lang="en-US" sz="2400" dirty="0">
                <a:solidFill>
                  <a:prstClr val="black"/>
                </a:solidFill>
                <a:latin typeface="Constantia"/>
              </a:rPr>
              <a:t> </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mg/day</a:t>
            </a:r>
            <a:r>
              <a:rPr lang="en-US" sz="2400" dirty="0">
                <a:solidFill>
                  <a:prstClr val="black"/>
                </a:solidFill>
                <a:latin typeface="Constantia"/>
              </a:rPr>
              <a:t>).</a:t>
            </a:r>
            <a:br>
              <a:rPr lang="en-US" sz="2400" dirty="0">
                <a:solidFill>
                  <a:prstClr val="black"/>
                </a:solidFill>
                <a:latin typeface="Constantia"/>
              </a:rPr>
            </a:br>
            <a:r>
              <a:rPr lang="en-US" sz="2400" dirty="0">
                <a:solidFill>
                  <a:prstClr val="black"/>
                </a:solidFill>
                <a:latin typeface="Constantia"/>
              </a:rPr>
              <a:t>The concentration of cortisol in the blood averages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12</a:t>
            </a:r>
            <a:r>
              <a:rPr lang="en-US" sz="2400" dirty="0">
                <a:solidFill>
                  <a:prstClr val="black"/>
                </a:solidFill>
                <a:latin typeface="Constantia"/>
              </a:rPr>
              <a:t> </a:t>
            </a:r>
            <a:r>
              <a:rPr lang="en-US" sz="24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μg</a:t>
            </a:r>
            <a:r>
              <a:rPr lang="en-US" sz="2400" dirty="0">
                <a:solidFill>
                  <a:prstClr val="black"/>
                </a:solidFill>
                <a:latin typeface="Constantia"/>
              </a:rPr>
              <a:t>/</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100</a:t>
            </a:r>
            <a:r>
              <a:rPr lang="en-US" sz="2400" dirty="0">
                <a:solidFill>
                  <a:prstClr val="black"/>
                </a:solidFill>
                <a:latin typeface="Constantia"/>
              </a:rPr>
              <a:t> </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ml</a:t>
            </a:r>
            <a:r>
              <a:rPr lang="en-US" sz="2400" dirty="0">
                <a:solidFill>
                  <a:prstClr val="black"/>
                </a:solidFill>
                <a:latin typeface="Constantia"/>
              </a:rPr>
              <a:t>, and the secretory rate averages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15</a:t>
            </a:r>
            <a:r>
              <a:rPr lang="en-US" sz="2400" dirty="0">
                <a:solidFill>
                  <a:prstClr val="black"/>
                </a:solidFill>
                <a:latin typeface="Constantia"/>
              </a:rPr>
              <a:t> to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20</a:t>
            </a:r>
            <a:r>
              <a:rPr lang="en-US" sz="2400" dirty="0">
                <a:solidFill>
                  <a:prstClr val="black"/>
                </a:solidFill>
                <a:latin typeface="Constantia"/>
              </a:rPr>
              <a:t> </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mg/day</a:t>
            </a:r>
            <a:r>
              <a:rPr lang="en-US" sz="2400" dirty="0">
                <a:solidFill>
                  <a:prstClr val="black"/>
                </a:solidFill>
                <a:latin typeface="Constantia"/>
              </a:rPr>
              <a:t>.</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275571426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l">
              <a:spcBef>
                <a:spcPct val="20000"/>
              </a:spcBef>
            </a:pPr>
            <a:r>
              <a:rPr lang="en-US" sz="2200" b="1" u="sng" dirty="0" smtClean="0">
                <a:solidFill>
                  <a:prstClr val="black"/>
                </a:solidFill>
                <a:latin typeface="Constantia"/>
              </a:rPr>
              <a:t/>
            </a:r>
            <a:br>
              <a:rPr lang="en-US" sz="2200" b="1" u="sng" dirty="0" smtClean="0">
                <a:solidFill>
                  <a:prstClr val="black"/>
                </a:solidFill>
                <a:latin typeface="Constantia"/>
              </a:rPr>
            </a:br>
            <a:r>
              <a:rPr lang="en-US" sz="2200" b="1" u="sng" dirty="0">
                <a:solidFill>
                  <a:prstClr val="black"/>
                </a:solidFill>
                <a:latin typeface="Constantia"/>
              </a:rPr>
              <a:t/>
            </a:r>
            <a:br>
              <a:rPr lang="en-US" sz="2200" b="1" u="sng" dirty="0">
                <a:solidFill>
                  <a:prstClr val="black"/>
                </a:solidFill>
                <a:latin typeface="Constantia"/>
              </a:rPr>
            </a:br>
            <a:r>
              <a:rPr lang="en-US" sz="2200" b="1" u="sng" dirty="0" smtClean="0">
                <a:ln w="10541" cmpd="sng">
                  <a:solidFill>
                    <a:schemeClr val="accent1">
                      <a:shade val="88000"/>
                      <a:satMod val="110000"/>
                    </a:schemeClr>
                  </a:solidFill>
                  <a:prstDash val="solid"/>
                </a:ln>
                <a:solidFill>
                  <a:srgbClr val="00B0F0"/>
                </a:solidFill>
                <a:latin typeface="Constantia"/>
              </a:rPr>
              <a:t>Functions </a:t>
            </a:r>
            <a:r>
              <a:rPr lang="en-US" sz="2200" b="1" u="sng" dirty="0">
                <a:ln w="10541" cmpd="sng">
                  <a:solidFill>
                    <a:schemeClr val="accent1">
                      <a:shade val="88000"/>
                      <a:satMod val="110000"/>
                    </a:schemeClr>
                  </a:solidFill>
                  <a:prstDash val="solid"/>
                </a:ln>
                <a:solidFill>
                  <a:srgbClr val="00B0F0"/>
                </a:solidFill>
                <a:latin typeface="Constantia"/>
              </a:rPr>
              <a:t>of the Mineralocorticoids- Aldosterone</a:t>
            </a:r>
            <a:r>
              <a:rPr lang="en-US" sz="2200" dirty="0">
                <a:solidFill>
                  <a:prstClr val="black"/>
                </a:solidFill>
                <a:latin typeface="Constantia"/>
              </a:rPr>
              <a:t/>
            </a:r>
            <a:br>
              <a:rPr lang="en-US" sz="2200" dirty="0">
                <a:solidFill>
                  <a:prstClr val="black"/>
                </a:solidFill>
                <a:latin typeface="Constantia"/>
              </a:rPr>
            </a:br>
            <a:r>
              <a:rPr lang="en-US" sz="2000" b="1" dirty="0">
                <a:ln w="1905"/>
                <a:solidFill>
                  <a:srgbClr val="0070C0"/>
                </a:solidFill>
                <a:effectLst>
                  <a:innerShdw blurRad="69850" dist="43180" dir="5400000">
                    <a:srgbClr val="000000">
                      <a:alpha val="65000"/>
                    </a:srgbClr>
                  </a:innerShdw>
                </a:effectLst>
                <a:latin typeface="Constantia"/>
              </a:rPr>
              <a:t>*</a:t>
            </a: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Mineralocorticoid Deficiency Causes Severe Renal Sodium Chloride Wasting and Hyperkalemia.</a:t>
            </a:r>
            <a:b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br>
            <a:r>
              <a:rPr lang="en-US" sz="2200" b="1" dirty="0">
                <a:ln w="1905"/>
                <a:solidFill>
                  <a:srgbClr val="0070C0"/>
                </a:solidFill>
                <a:effectLst>
                  <a:innerShdw blurRad="69850" dist="43180" dir="5400000">
                    <a:srgbClr val="000000">
                      <a:alpha val="65000"/>
                    </a:srgbClr>
                  </a:innerShdw>
                </a:effectLst>
                <a:latin typeface="Constantia"/>
              </a:rPr>
              <a:t>*</a:t>
            </a: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Aldosterone Is the Major Mineralocorticoid Secreted by the Adrenals. </a:t>
            </a:r>
            <a:r>
              <a:rPr lang="en-US" sz="2200" dirty="0">
                <a:solidFill>
                  <a:prstClr val="black"/>
                </a:solidFill>
                <a:latin typeface="Constantia"/>
              </a:rPr>
              <a:t>Aldosterone exerts nearly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90</a:t>
            </a:r>
            <a:r>
              <a:rPr lang="en-US" sz="2200" dirty="0">
                <a:solidFill>
                  <a:prstClr val="black"/>
                </a:solidFill>
                <a:latin typeface="Constantia"/>
              </a:rPr>
              <a:t> per cent of the mineralocorticoid activity of the adrenocortical secretions, but cortisol, the major glucocorticoid secreted by the adrenal cortex, also provides a significant amount of mineralocorticoid activity. Aldosterone’s mineralocorticoid activity is about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3000</a:t>
            </a:r>
            <a:r>
              <a:rPr lang="en-US" sz="2200" dirty="0">
                <a:solidFill>
                  <a:prstClr val="black"/>
                </a:solidFill>
                <a:latin typeface="Constantia"/>
              </a:rPr>
              <a:t> times greater than that of cortisol, but the plasma concentration of cortisol is nearly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2000</a:t>
            </a:r>
            <a:r>
              <a:rPr lang="en-US" sz="2200" dirty="0">
                <a:solidFill>
                  <a:prstClr val="black"/>
                </a:solidFill>
                <a:latin typeface="Constantia"/>
              </a:rPr>
              <a:t> times that of aldosterone.</a:t>
            </a:r>
            <a:br>
              <a:rPr lang="en-US" sz="2200" dirty="0">
                <a:solidFill>
                  <a:prstClr val="black"/>
                </a:solidFill>
                <a:latin typeface="Constantia"/>
              </a:rPr>
            </a:br>
            <a:r>
              <a:rPr lang="en-US" sz="2200" dirty="0">
                <a:solidFill>
                  <a:prstClr val="black"/>
                </a:solidFill>
                <a:latin typeface="Constantia"/>
              </a:rPr>
              <a:t>Cortisol can also bind to mineralocorticoid with high affinity , However,  the renal epithelial cells also contain the enzyme </a:t>
            </a:r>
            <a:r>
              <a:rPr lang="en-US" sz="2200" b="1" dirty="0">
                <a:ln w="10541" cmpd="sng">
                  <a:solidFill>
                    <a:schemeClr val="accent1">
                      <a:shade val="88000"/>
                      <a:satMod val="110000"/>
                    </a:schemeClr>
                  </a:solidFill>
                  <a:prstDash val="solid"/>
                </a:ln>
                <a:solidFill>
                  <a:schemeClr val="bg1">
                    <a:lumMod val="65000"/>
                  </a:schemeClr>
                </a:solidFill>
                <a:latin typeface="Constantia"/>
              </a:rPr>
              <a:t>11β-</a:t>
            </a:r>
            <a:r>
              <a:rPr lang="en-US" sz="2200" b="1" dirty="0" err="1">
                <a:ln w="10541" cmpd="sng">
                  <a:solidFill>
                    <a:schemeClr val="accent1">
                      <a:shade val="88000"/>
                      <a:satMod val="110000"/>
                    </a:schemeClr>
                  </a:solidFill>
                  <a:prstDash val="solid"/>
                </a:ln>
                <a:solidFill>
                  <a:schemeClr val="bg1">
                    <a:lumMod val="65000"/>
                  </a:schemeClr>
                </a:solidFill>
                <a:latin typeface="Constantia"/>
              </a:rPr>
              <a:t>hydroxysteroid</a:t>
            </a:r>
            <a:r>
              <a:rPr lang="en-US" sz="2200" b="1" dirty="0">
                <a:ln w="10541" cmpd="sng">
                  <a:solidFill>
                    <a:schemeClr val="accent1">
                      <a:shade val="88000"/>
                      <a:satMod val="110000"/>
                    </a:schemeClr>
                  </a:solidFill>
                  <a:prstDash val="solid"/>
                </a:ln>
                <a:solidFill>
                  <a:schemeClr val="bg1">
                    <a:lumMod val="65000"/>
                  </a:schemeClr>
                </a:solidFill>
                <a:latin typeface="Constantia"/>
              </a:rPr>
              <a:t> </a:t>
            </a:r>
            <a:r>
              <a:rPr lang="en-US" sz="2200" b="1" dirty="0" err="1">
                <a:ln w="10541" cmpd="sng">
                  <a:solidFill>
                    <a:schemeClr val="accent1">
                      <a:shade val="88000"/>
                      <a:satMod val="110000"/>
                    </a:schemeClr>
                  </a:solidFill>
                  <a:prstDash val="solid"/>
                </a:ln>
                <a:solidFill>
                  <a:schemeClr val="bg1">
                    <a:lumMod val="65000"/>
                  </a:schemeClr>
                </a:solidFill>
                <a:latin typeface="Constantia"/>
              </a:rPr>
              <a:t>dyhydrogenase</a:t>
            </a:r>
            <a:r>
              <a:rPr lang="en-US" sz="2200" b="1" dirty="0">
                <a:ln w="10541" cmpd="sng">
                  <a:solidFill>
                    <a:schemeClr val="accent1">
                      <a:shade val="88000"/>
                      <a:satMod val="110000"/>
                    </a:schemeClr>
                  </a:solidFill>
                  <a:prstDash val="solid"/>
                </a:ln>
                <a:solidFill>
                  <a:schemeClr val="bg1">
                    <a:lumMod val="65000"/>
                  </a:schemeClr>
                </a:solidFill>
                <a:latin typeface="Constantia"/>
              </a:rPr>
              <a:t>  type 2 </a:t>
            </a:r>
            <a:r>
              <a:rPr lang="en-US" sz="2200" dirty="0">
                <a:solidFill>
                  <a:prstClr val="black"/>
                </a:solidFill>
                <a:latin typeface="Constantia"/>
              </a:rPr>
              <a:t>. which converts </a:t>
            </a:r>
            <a:r>
              <a:rPr lang="en-US" sz="2200" b="1" i="1" dirty="0">
                <a:ln w="1905"/>
                <a:solidFill>
                  <a:srgbClr val="00B050"/>
                </a:solidFill>
                <a:effectLst>
                  <a:innerShdw blurRad="69850" dist="43180" dir="5400000">
                    <a:srgbClr val="000000">
                      <a:alpha val="65000"/>
                    </a:srgbClr>
                  </a:innerShdw>
                </a:effectLst>
                <a:latin typeface="Constantia"/>
              </a:rPr>
              <a:t>cortisol</a:t>
            </a:r>
            <a:r>
              <a:rPr lang="en-US" sz="2200" dirty="0">
                <a:solidFill>
                  <a:prstClr val="black"/>
                </a:solidFill>
                <a:latin typeface="Constantia"/>
              </a:rPr>
              <a:t> to </a:t>
            </a:r>
            <a:r>
              <a:rPr lang="en-US" sz="2200" b="1" i="1" dirty="0">
                <a:ln w="1905"/>
                <a:solidFill>
                  <a:srgbClr val="00B050"/>
                </a:solidFill>
                <a:effectLst>
                  <a:innerShdw blurRad="69850" dist="43180" dir="5400000">
                    <a:srgbClr val="000000">
                      <a:alpha val="65000"/>
                    </a:srgbClr>
                  </a:innerShdw>
                </a:effectLst>
                <a:latin typeface="Constantia"/>
              </a:rPr>
              <a:t>cortisone</a:t>
            </a:r>
            <a:r>
              <a:rPr lang="en-US" sz="2200" b="1" u="sng" dirty="0">
                <a:solidFill>
                  <a:prstClr val="black"/>
                </a:solidFill>
                <a:latin typeface="Constantia"/>
              </a:rPr>
              <a:t> </a:t>
            </a:r>
            <a:r>
              <a:rPr lang="en-US" sz="2200" dirty="0">
                <a:solidFill>
                  <a:prstClr val="black"/>
                </a:solidFill>
                <a:latin typeface="Constantia"/>
              </a:rPr>
              <a:t>. because cortisone dose not avidly bind mineralocorticoid receptors, cortisol dose not normally exert significant mineralocorticoid effects . However , in patients with genetic deficiency </a:t>
            </a:r>
            <a:r>
              <a:rPr lang="en-US" sz="2200" dirty="0" smtClean="0">
                <a:solidFill>
                  <a:prstClr val="black"/>
                </a:solidFill>
                <a:latin typeface="Constantia"/>
              </a:rPr>
              <a:t>of </a:t>
            </a:r>
            <a:r>
              <a:rPr lang="en-US" sz="2200" b="1" dirty="0" smtClean="0">
                <a:ln w="10541" cmpd="sng">
                  <a:solidFill>
                    <a:schemeClr val="accent1">
                      <a:shade val="88000"/>
                      <a:satMod val="110000"/>
                    </a:schemeClr>
                  </a:solidFill>
                  <a:prstDash val="solid"/>
                </a:ln>
                <a:solidFill>
                  <a:schemeClr val="bg1">
                    <a:lumMod val="65000"/>
                  </a:schemeClr>
                </a:solidFill>
                <a:latin typeface="Constantia"/>
              </a:rPr>
              <a:t>11β-</a:t>
            </a:r>
            <a:r>
              <a:rPr lang="en-US" sz="2200" b="1" dirty="0" err="1" smtClean="0">
                <a:ln w="10541" cmpd="sng">
                  <a:solidFill>
                    <a:schemeClr val="accent1">
                      <a:shade val="88000"/>
                      <a:satMod val="110000"/>
                    </a:schemeClr>
                  </a:solidFill>
                  <a:prstDash val="solid"/>
                </a:ln>
                <a:solidFill>
                  <a:schemeClr val="bg1">
                    <a:lumMod val="65000"/>
                  </a:schemeClr>
                </a:solidFill>
                <a:latin typeface="Constantia"/>
              </a:rPr>
              <a:t>hydroxysteroid</a:t>
            </a:r>
            <a:r>
              <a:rPr lang="en-US" sz="2200" b="1" dirty="0" smtClean="0">
                <a:ln w="10541" cmpd="sng">
                  <a:solidFill>
                    <a:schemeClr val="accent1">
                      <a:shade val="88000"/>
                      <a:satMod val="110000"/>
                    </a:schemeClr>
                  </a:solidFill>
                  <a:prstDash val="solid"/>
                </a:ln>
                <a:solidFill>
                  <a:schemeClr val="bg1">
                    <a:lumMod val="65000"/>
                  </a:schemeClr>
                </a:solidFill>
                <a:latin typeface="Constantia"/>
              </a:rPr>
              <a:t> </a:t>
            </a:r>
            <a:r>
              <a:rPr lang="en-US" sz="2200" b="1" dirty="0" err="1">
                <a:ln w="10541" cmpd="sng">
                  <a:solidFill>
                    <a:schemeClr val="accent1">
                      <a:shade val="88000"/>
                      <a:satMod val="110000"/>
                    </a:schemeClr>
                  </a:solidFill>
                  <a:prstDash val="solid"/>
                </a:ln>
                <a:solidFill>
                  <a:schemeClr val="bg1">
                    <a:lumMod val="65000"/>
                  </a:schemeClr>
                </a:solidFill>
                <a:latin typeface="Constantia"/>
              </a:rPr>
              <a:t>dyhydrogenase</a:t>
            </a:r>
            <a:r>
              <a:rPr lang="en-US" sz="2200" b="1" dirty="0">
                <a:ln w="10541" cmpd="sng">
                  <a:solidFill>
                    <a:schemeClr val="accent1">
                      <a:shade val="88000"/>
                      <a:satMod val="110000"/>
                    </a:schemeClr>
                  </a:solidFill>
                  <a:prstDash val="solid"/>
                </a:ln>
                <a:solidFill>
                  <a:schemeClr val="bg1">
                    <a:lumMod val="65000"/>
                  </a:schemeClr>
                </a:solidFill>
                <a:latin typeface="Constantia"/>
              </a:rPr>
              <a:t>  type 2 </a:t>
            </a:r>
            <a:r>
              <a:rPr lang="en-US" sz="2200" dirty="0">
                <a:solidFill>
                  <a:prstClr val="black"/>
                </a:solidFill>
                <a:latin typeface="Constantia"/>
              </a:rPr>
              <a:t>activity cortisol may have substantial mineralocorticoid effects .</a:t>
            </a:r>
            <a:br>
              <a:rPr lang="en-US" sz="2200" dirty="0">
                <a:solidFill>
                  <a:prstClr val="black"/>
                </a:solidFill>
                <a:latin typeface="Constantia"/>
              </a:rPr>
            </a:br>
            <a:r>
              <a:rPr lang="en-US" sz="2200" dirty="0">
                <a:solidFill>
                  <a:prstClr val="black"/>
                </a:solidFill>
                <a:latin typeface="Constantia"/>
              </a:rPr>
              <a:t>This concision is called </a:t>
            </a:r>
            <a:r>
              <a:rPr lang="en-US" sz="2200" b="1" i="1" dirty="0">
                <a:ln w="1905"/>
                <a:solidFill>
                  <a:srgbClr val="00B050"/>
                </a:solidFill>
                <a:effectLst>
                  <a:innerShdw blurRad="69850" dist="43180" dir="5400000">
                    <a:srgbClr val="000000">
                      <a:alpha val="65000"/>
                    </a:srgbClr>
                  </a:innerShdw>
                </a:effectLst>
                <a:latin typeface="Constantia"/>
              </a:rPr>
              <a:t>apparent mineralocorticoid excess syndrome </a:t>
            </a:r>
            <a:r>
              <a:rPr lang="en-US" sz="2200" dirty="0">
                <a:solidFill>
                  <a:srgbClr val="FF0000"/>
                </a:solidFill>
                <a:latin typeface="Constantia"/>
              </a:rPr>
              <a:t>(AME)  </a:t>
            </a:r>
            <a:r>
              <a:rPr lang="en-US" sz="2200" dirty="0">
                <a:solidFill>
                  <a:prstClr val="black"/>
                </a:solidFill>
                <a:latin typeface="Constantia"/>
              </a:rPr>
              <a:t>because the patient has essentially the same pathophysiological  change as patient with excess aldosterone secretion except that plasma aldosterone levels are very low. Ingestion of large amounts of  Licorice , which contains </a:t>
            </a:r>
            <a:r>
              <a:rPr lang="en-US" sz="2200" u="sng" dirty="0" err="1">
                <a:solidFill>
                  <a:prstClr val="black"/>
                </a:solidFill>
                <a:latin typeface="Constantia"/>
              </a:rPr>
              <a:t>glycyrrhetinic</a:t>
            </a:r>
            <a:r>
              <a:rPr lang="en-US" sz="2200" u="sng" dirty="0">
                <a:solidFill>
                  <a:prstClr val="black"/>
                </a:solidFill>
                <a:latin typeface="Constantia"/>
              </a:rPr>
              <a:t> acid</a:t>
            </a:r>
            <a:r>
              <a:rPr lang="en-US" sz="2200" dirty="0">
                <a:solidFill>
                  <a:prstClr val="black"/>
                </a:solidFill>
                <a:latin typeface="Constantia"/>
              </a:rPr>
              <a:t> , may also cause </a:t>
            </a:r>
            <a:r>
              <a:rPr lang="en-US" sz="2200" dirty="0">
                <a:solidFill>
                  <a:srgbClr val="FF0000"/>
                </a:solidFill>
                <a:latin typeface="Constantia"/>
              </a:rPr>
              <a:t>AME</a:t>
            </a:r>
            <a:r>
              <a:rPr lang="en-US" sz="2200" dirty="0">
                <a:solidFill>
                  <a:prstClr val="black"/>
                </a:solidFill>
                <a:latin typeface="Constantia"/>
              </a:rPr>
              <a:t> due to its ability to block </a:t>
            </a:r>
            <a:r>
              <a:rPr lang="en-US" sz="2000" b="1" dirty="0">
                <a:ln w="10541" cmpd="sng">
                  <a:solidFill>
                    <a:schemeClr val="accent1">
                      <a:shade val="88000"/>
                      <a:satMod val="110000"/>
                    </a:schemeClr>
                  </a:solidFill>
                  <a:prstDash val="solid"/>
                </a:ln>
                <a:solidFill>
                  <a:schemeClr val="bg1">
                    <a:lumMod val="65000"/>
                  </a:schemeClr>
                </a:solidFill>
                <a:latin typeface="Constantia"/>
              </a:rPr>
              <a:t>11β-</a:t>
            </a:r>
            <a:r>
              <a:rPr lang="en-US" sz="2000" b="1" dirty="0" err="1">
                <a:ln w="10541" cmpd="sng">
                  <a:solidFill>
                    <a:schemeClr val="accent1">
                      <a:shade val="88000"/>
                      <a:satMod val="110000"/>
                    </a:schemeClr>
                  </a:solidFill>
                  <a:prstDash val="solid"/>
                </a:ln>
                <a:solidFill>
                  <a:schemeClr val="bg1">
                    <a:lumMod val="65000"/>
                  </a:schemeClr>
                </a:solidFill>
                <a:latin typeface="Constantia"/>
              </a:rPr>
              <a:t>hydroxysteroid</a:t>
            </a:r>
            <a:r>
              <a:rPr lang="en-US" sz="2000" b="1" dirty="0">
                <a:ln w="10541" cmpd="sng">
                  <a:solidFill>
                    <a:schemeClr val="accent1">
                      <a:shade val="88000"/>
                      <a:satMod val="110000"/>
                    </a:schemeClr>
                  </a:solidFill>
                  <a:prstDash val="solid"/>
                </a:ln>
                <a:solidFill>
                  <a:schemeClr val="bg1">
                    <a:lumMod val="65000"/>
                  </a:schemeClr>
                </a:solidFill>
                <a:latin typeface="Constantia"/>
              </a:rPr>
              <a:t> </a:t>
            </a:r>
            <a:r>
              <a:rPr lang="en-US" sz="2000" b="1" dirty="0" err="1">
                <a:ln w="10541" cmpd="sng">
                  <a:solidFill>
                    <a:schemeClr val="accent1">
                      <a:shade val="88000"/>
                      <a:satMod val="110000"/>
                    </a:schemeClr>
                  </a:solidFill>
                  <a:prstDash val="solid"/>
                </a:ln>
                <a:solidFill>
                  <a:schemeClr val="bg1">
                    <a:lumMod val="65000"/>
                  </a:schemeClr>
                </a:solidFill>
                <a:latin typeface="Constantia"/>
              </a:rPr>
              <a:t>dyhydrogenase</a:t>
            </a:r>
            <a:r>
              <a:rPr lang="en-US" sz="2000" b="1" dirty="0">
                <a:ln w="10541" cmpd="sng">
                  <a:solidFill>
                    <a:schemeClr val="accent1">
                      <a:shade val="88000"/>
                      <a:satMod val="110000"/>
                    </a:schemeClr>
                  </a:solidFill>
                  <a:prstDash val="solid"/>
                </a:ln>
                <a:solidFill>
                  <a:schemeClr val="bg1">
                    <a:lumMod val="65000"/>
                  </a:schemeClr>
                </a:solidFill>
                <a:latin typeface="Constantia"/>
              </a:rPr>
              <a:t>  type 2</a:t>
            </a:r>
            <a:r>
              <a:rPr lang="en-US" sz="2200" dirty="0">
                <a:solidFill>
                  <a:prstClr val="black"/>
                </a:solidFill>
                <a:latin typeface="Constantia"/>
              </a:rPr>
              <a:t> activity .</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1186416353"/>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lstStyle/>
          <a:p>
            <a:pPr lvl="0" algn="l">
              <a:spcBef>
                <a:spcPct val="20000"/>
              </a:spcBef>
            </a:pP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*Renal and Circulatory Effects of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Aldosterone</a:t>
            </a:r>
            <a:b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600" dirty="0">
                <a:solidFill>
                  <a:prstClr val="black"/>
                </a:solidFill>
                <a:latin typeface="Constantia"/>
              </a:rPr>
              <a:t/>
            </a:r>
            <a:br>
              <a:rPr lang="en-US" sz="26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1. </a:t>
            </a:r>
            <a:r>
              <a:rPr lang="en-US" sz="2600" dirty="0" smtClean="0">
                <a:solidFill>
                  <a:prstClr val="black"/>
                </a:solidFill>
                <a:latin typeface="Constantia"/>
              </a:rPr>
              <a:t>Aldosterone </a:t>
            </a:r>
            <a:r>
              <a:rPr lang="en-US" sz="2600" dirty="0">
                <a:solidFill>
                  <a:prstClr val="black"/>
                </a:solidFill>
                <a:latin typeface="Constantia"/>
              </a:rPr>
              <a:t>Increases Renal Tubular Reabsorption of </a:t>
            </a:r>
            <a:r>
              <a:rPr lang="en-US" sz="2600" dirty="0" smtClean="0">
                <a:solidFill>
                  <a:prstClr val="black"/>
                </a:solidFill>
                <a:latin typeface="Constantia"/>
              </a:rPr>
              <a:t/>
            </a:r>
            <a:br>
              <a:rPr lang="en-US" sz="2600" dirty="0" smtClean="0">
                <a:solidFill>
                  <a:prstClr val="black"/>
                </a:solidFill>
                <a:latin typeface="Constantia"/>
              </a:rPr>
            </a:br>
            <a:r>
              <a:rPr lang="en-US" sz="2600" dirty="0">
                <a:solidFill>
                  <a:prstClr val="black"/>
                </a:solidFill>
                <a:latin typeface="Constantia"/>
              </a:rPr>
              <a:t> </a:t>
            </a:r>
            <a:r>
              <a:rPr lang="en-US" sz="2600" dirty="0" smtClean="0">
                <a:solidFill>
                  <a:prstClr val="black"/>
                </a:solidFill>
                <a:latin typeface="Constantia"/>
              </a:rPr>
              <a:t>   Sodium </a:t>
            </a:r>
            <a:r>
              <a:rPr lang="en-US" sz="2600" dirty="0">
                <a:solidFill>
                  <a:prstClr val="black"/>
                </a:solidFill>
                <a:latin typeface="Constantia"/>
              </a:rPr>
              <a:t>and Secretion of Potassium.</a:t>
            </a:r>
            <a:br>
              <a:rPr lang="en-US" sz="26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2. </a:t>
            </a:r>
            <a:r>
              <a:rPr lang="en-US" sz="2600" dirty="0" smtClean="0">
                <a:solidFill>
                  <a:prstClr val="black"/>
                </a:solidFill>
                <a:latin typeface="Constantia"/>
              </a:rPr>
              <a:t>Excess </a:t>
            </a:r>
            <a:r>
              <a:rPr lang="en-US" sz="2600" dirty="0">
                <a:solidFill>
                  <a:prstClr val="black"/>
                </a:solidFill>
                <a:latin typeface="Constantia"/>
              </a:rPr>
              <a:t>Aldosterone Increases Extracellular Fluid Volume </a:t>
            </a:r>
            <a:r>
              <a:rPr lang="en-US" sz="2600" dirty="0" smtClean="0">
                <a:solidFill>
                  <a:prstClr val="black"/>
                </a:solidFill>
                <a:latin typeface="Constantia"/>
              </a:rPr>
              <a:t>and</a:t>
            </a:r>
            <a:br>
              <a:rPr lang="en-US" sz="2600" dirty="0" smtClean="0">
                <a:solidFill>
                  <a:prstClr val="black"/>
                </a:solidFill>
                <a:latin typeface="Constantia"/>
              </a:rPr>
            </a:br>
            <a:r>
              <a:rPr lang="en-US" sz="2600" dirty="0">
                <a:solidFill>
                  <a:prstClr val="black"/>
                </a:solidFill>
                <a:latin typeface="Constantia"/>
              </a:rPr>
              <a:t> </a:t>
            </a:r>
            <a:r>
              <a:rPr lang="en-US" sz="2600" dirty="0" smtClean="0">
                <a:solidFill>
                  <a:prstClr val="black"/>
                </a:solidFill>
                <a:latin typeface="Constantia"/>
              </a:rPr>
              <a:t>   </a:t>
            </a:r>
            <a:r>
              <a:rPr lang="en-US" sz="2600" dirty="0">
                <a:solidFill>
                  <a:prstClr val="black"/>
                </a:solidFill>
                <a:latin typeface="Constantia"/>
              </a:rPr>
              <a:t>Arterial Pressure but Has Only a Small Effect on Plasma </a:t>
            </a:r>
            <a:r>
              <a:rPr lang="en-US" sz="2600" dirty="0" smtClean="0">
                <a:solidFill>
                  <a:prstClr val="black"/>
                </a:solidFill>
                <a:latin typeface="Constantia"/>
              </a:rPr>
              <a:t/>
            </a:r>
            <a:br>
              <a:rPr lang="en-US" sz="2600" dirty="0" smtClean="0">
                <a:solidFill>
                  <a:prstClr val="black"/>
                </a:solidFill>
                <a:latin typeface="Constantia"/>
              </a:rPr>
            </a:br>
            <a:r>
              <a:rPr lang="en-US" sz="2600" dirty="0">
                <a:solidFill>
                  <a:prstClr val="black"/>
                </a:solidFill>
                <a:latin typeface="Constantia"/>
              </a:rPr>
              <a:t> </a:t>
            </a:r>
            <a:r>
              <a:rPr lang="en-US" sz="2600" dirty="0" smtClean="0">
                <a:solidFill>
                  <a:prstClr val="black"/>
                </a:solidFill>
                <a:latin typeface="Constantia"/>
              </a:rPr>
              <a:t>   Sodium </a:t>
            </a:r>
            <a:r>
              <a:rPr lang="en-US" sz="2600" dirty="0">
                <a:solidFill>
                  <a:prstClr val="black"/>
                </a:solidFill>
                <a:latin typeface="Constantia"/>
              </a:rPr>
              <a:t>Concentration.</a:t>
            </a:r>
            <a:br>
              <a:rPr lang="en-US" sz="26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3. </a:t>
            </a:r>
            <a:r>
              <a:rPr lang="en-US" sz="2600" dirty="0" smtClean="0">
                <a:solidFill>
                  <a:prstClr val="black"/>
                </a:solidFill>
                <a:latin typeface="Constantia"/>
              </a:rPr>
              <a:t>Excess </a:t>
            </a:r>
            <a:r>
              <a:rPr lang="en-US" sz="2600" dirty="0">
                <a:solidFill>
                  <a:prstClr val="black"/>
                </a:solidFill>
                <a:latin typeface="Constantia"/>
              </a:rPr>
              <a:t>Aldosterone Causes Hypokalemia and Muscle </a:t>
            </a:r>
            <a:r>
              <a:rPr lang="en-US" sz="2600" dirty="0" smtClean="0">
                <a:solidFill>
                  <a:prstClr val="black"/>
                </a:solidFill>
                <a:latin typeface="Constantia"/>
              </a:rPr>
              <a:t/>
            </a:r>
            <a:br>
              <a:rPr lang="en-US" sz="2600" dirty="0" smtClean="0">
                <a:solidFill>
                  <a:prstClr val="black"/>
                </a:solidFill>
                <a:latin typeface="Constantia"/>
              </a:rPr>
            </a:br>
            <a:r>
              <a:rPr lang="en-US" sz="2600" dirty="0">
                <a:solidFill>
                  <a:prstClr val="black"/>
                </a:solidFill>
                <a:latin typeface="Constantia"/>
              </a:rPr>
              <a:t> </a:t>
            </a:r>
            <a:r>
              <a:rPr lang="en-US" sz="2600" dirty="0" smtClean="0">
                <a:solidFill>
                  <a:prstClr val="black"/>
                </a:solidFill>
                <a:latin typeface="Constantia"/>
              </a:rPr>
              <a:t>   Weakness</a:t>
            </a:r>
            <a:r>
              <a:rPr lang="en-US" sz="2600" dirty="0">
                <a:solidFill>
                  <a:prstClr val="black"/>
                </a:solidFill>
                <a:latin typeface="Constantia"/>
              </a:rPr>
              <a:t>; Too Little Aldosterone Causes Hyperkalemia </a:t>
            </a:r>
            <a:r>
              <a:rPr lang="en-US" sz="2600" dirty="0" smtClean="0">
                <a:solidFill>
                  <a:prstClr val="black"/>
                </a:solidFill>
                <a:latin typeface="Constantia"/>
              </a:rPr>
              <a:t>and</a:t>
            </a:r>
            <a:br>
              <a:rPr lang="en-US" sz="2600" dirty="0" smtClean="0">
                <a:solidFill>
                  <a:prstClr val="black"/>
                </a:solidFill>
                <a:latin typeface="Constantia"/>
              </a:rPr>
            </a:br>
            <a:r>
              <a:rPr lang="en-US" sz="2600" dirty="0">
                <a:solidFill>
                  <a:prstClr val="black"/>
                </a:solidFill>
                <a:latin typeface="Constantia"/>
              </a:rPr>
              <a:t> </a:t>
            </a:r>
            <a:r>
              <a:rPr lang="en-US" sz="2600" dirty="0" smtClean="0">
                <a:solidFill>
                  <a:prstClr val="black"/>
                </a:solidFill>
                <a:latin typeface="Constantia"/>
              </a:rPr>
              <a:t>   </a:t>
            </a:r>
            <a:r>
              <a:rPr lang="en-US" sz="2600" dirty="0">
                <a:solidFill>
                  <a:prstClr val="black"/>
                </a:solidFill>
                <a:latin typeface="Constantia"/>
              </a:rPr>
              <a:t>Cardiac Toxicity.</a:t>
            </a:r>
            <a:br>
              <a:rPr lang="en-US" sz="26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4</a:t>
            </a:r>
            <a:r>
              <a:rPr lang="en-US" sz="2400" b="1" dirty="0" smtClean="0">
                <a:ln w="1905"/>
                <a:solidFill>
                  <a:srgbClr val="00B050"/>
                </a:solidFill>
                <a:effectLst>
                  <a:innerShdw blurRad="69850" dist="43180" dir="5400000">
                    <a:srgbClr val="000000">
                      <a:alpha val="65000"/>
                    </a:srgbClr>
                  </a:innerShdw>
                </a:effectLst>
                <a:latin typeface="Constantia"/>
              </a:rPr>
              <a:t>. </a:t>
            </a:r>
            <a:r>
              <a:rPr lang="en-US" sz="2600" dirty="0" smtClean="0">
                <a:solidFill>
                  <a:prstClr val="black"/>
                </a:solidFill>
                <a:latin typeface="Constantia"/>
              </a:rPr>
              <a:t>Excess </a:t>
            </a:r>
            <a:r>
              <a:rPr lang="en-US" sz="2600" dirty="0">
                <a:solidFill>
                  <a:prstClr val="black"/>
                </a:solidFill>
                <a:latin typeface="Constantia"/>
              </a:rPr>
              <a:t>Aldosterone Increases Tubular Hydrogen </a:t>
            </a:r>
            <a:r>
              <a:rPr lang="en-US" sz="2600" dirty="0" smtClean="0">
                <a:solidFill>
                  <a:prstClr val="black"/>
                </a:solidFill>
                <a:latin typeface="Constantia"/>
              </a:rPr>
              <a:t>Ion</a:t>
            </a:r>
            <a:br>
              <a:rPr lang="en-US" sz="2600" dirty="0" smtClean="0">
                <a:solidFill>
                  <a:prstClr val="black"/>
                </a:solidFill>
                <a:latin typeface="Constantia"/>
              </a:rPr>
            </a:br>
            <a:r>
              <a:rPr lang="en-US" sz="2600" dirty="0">
                <a:solidFill>
                  <a:prstClr val="black"/>
                </a:solidFill>
                <a:latin typeface="Constantia"/>
              </a:rPr>
              <a:t> </a:t>
            </a:r>
            <a:r>
              <a:rPr lang="en-US" sz="2600" dirty="0" smtClean="0">
                <a:solidFill>
                  <a:prstClr val="black"/>
                </a:solidFill>
                <a:latin typeface="Constantia"/>
              </a:rPr>
              <a:t>   </a:t>
            </a:r>
            <a:r>
              <a:rPr lang="en-US" sz="2600" dirty="0">
                <a:solidFill>
                  <a:prstClr val="black"/>
                </a:solidFill>
                <a:latin typeface="Constantia"/>
              </a:rPr>
              <a:t>Secretion, and Causes Mild Alkalosis.</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2573610254"/>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29"/>
            <a:ext cx="9144000" cy="6858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l">
              <a:spcBef>
                <a:spcPct val="20000"/>
              </a:spcBef>
            </a:pPr>
            <a:r>
              <a:rPr lang="en-US" sz="2700" b="1" dirty="0" smtClean="0">
                <a:ln w="10541" cmpd="sng">
                  <a:solidFill>
                    <a:schemeClr val="accent1">
                      <a:shade val="88000"/>
                      <a:satMod val="110000"/>
                    </a:schemeClr>
                  </a:solidFill>
                  <a:prstDash val="solid"/>
                </a:ln>
                <a:solidFill>
                  <a:schemeClr val="accent6">
                    <a:lumMod val="75000"/>
                  </a:schemeClr>
                </a:solidFill>
                <a:latin typeface="Constantia"/>
              </a:rPr>
              <a:t/>
            </a:r>
            <a:br>
              <a:rPr lang="en-US" sz="2700" b="1" dirty="0" smtClean="0">
                <a:ln w="10541" cmpd="sng">
                  <a:solidFill>
                    <a:schemeClr val="accent1">
                      <a:shade val="88000"/>
                      <a:satMod val="110000"/>
                    </a:schemeClr>
                  </a:solidFill>
                  <a:prstDash val="solid"/>
                </a:ln>
                <a:solidFill>
                  <a:schemeClr val="accent6">
                    <a:lumMod val="75000"/>
                  </a:schemeClr>
                </a:solidFill>
                <a:latin typeface="Constantia"/>
              </a:rPr>
            </a:br>
            <a:r>
              <a:rPr lang="en-US" sz="2700" b="1" dirty="0" smtClean="0">
                <a:ln w="10541" cmpd="sng">
                  <a:solidFill>
                    <a:schemeClr val="accent1">
                      <a:shade val="88000"/>
                      <a:satMod val="110000"/>
                    </a:schemeClr>
                  </a:solidFill>
                  <a:prstDash val="solid"/>
                </a:ln>
                <a:solidFill>
                  <a:schemeClr val="accent6">
                    <a:lumMod val="75000"/>
                  </a:schemeClr>
                </a:solidFill>
                <a:latin typeface="Constantia"/>
              </a:rPr>
              <a:t>*</a:t>
            </a:r>
            <a:r>
              <a:rPr lang="en-US" sz="2700" b="1" dirty="0">
                <a:ln w="10541" cmpd="sng">
                  <a:solidFill>
                    <a:schemeClr val="accent1">
                      <a:shade val="88000"/>
                      <a:satMod val="110000"/>
                    </a:schemeClr>
                  </a:solidFill>
                  <a:prstDash val="solid"/>
                </a:ln>
                <a:solidFill>
                  <a:schemeClr val="accent6">
                    <a:lumMod val="75000"/>
                  </a:schemeClr>
                </a:solidFill>
                <a:latin typeface="Constantia"/>
              </a:rPr>
              <a:t>Aldosterone Stimulates Sodium and Potassium Transport in Sweat Glands, Salivary Glands, and Intestinal Epithelial Cells.</a:t>
            </a:r>
            <a:r>
              <a:rPr lang="en-US" sz="2000" dirty="0">
                <a:solidFill>
                  <a:prstClr val="black"/>
                </a:solidFill>
                <a:latin typeface="Constantia"/>
              </a:rPr>
              <a:t/>
            </a:r>
            <a:br>
              <a:rPr lang="en-US" sz="2000" dirty="0">
                <a:solidFill>
                  <a:prstClr val="black"/>
                </a:solidFill>
                <a:latin typeface="Constantia"/>
              </a:rPr>
            </a:br>
            <a:r>
              <a:rPr lang="en-US" sz="2700" b="1" i="1" dirty="0">
                <a:ln w="1905"/>
                <a:solidFill>
                  <a:srgbClr val="00B050"/>
                </a:solidFill>
                <a:effectLst>
                  <a:innerShdw blurRad="69850" dist="43180" dir="5400000">
                    <a:srgbClr val="000000">
                      <a:alpha val="65000"/>
                    </a:srgbClr>
                  </a:innerShdw>
                </a:effectLst>
                <a:latin typeface="Constantia"/>
              </a:rPr>
              <a:t>Cellular Mechanism of Aldosterone Action</a:t>
            </a:r>
            <a:br>
              <a:rPr lang="en-US" sz="2700" b="1" i="1" dirty="0">
                <a:ln w="1905"/>
                <a:solidFill>
                  <a:srgbClr val="00B050"/>
                </a:solidFill>
                <a:effectLst>
                  <a:innerShdw blurRad="69850" dist="43180" dir="5400000">
                    <a:srgbClr val="000000">
                      <a:alpha val="65000"/>
                    </a:srgbClr>
                  </a:innerShdw>
                </a:effectLst>
                <a:latin typeface="Constantia"/>
              </a:rPr>
            </a:br>
            <a:r>
              <a:rPr lang="en-US" sz="2000" dirty="0">
                <a:solidFill>
                  <a:prstClr val="black"/>
                </a:solidFill>
                <a:latin typeface="Constantia"/>
              </a:rPr>
              <a:t>Although for many years we have known the overall effects of mineralocorticoids on the body, the basic action of aldosterone on the tubular cells to increase transport of sodium is still not fully understood. However, the cellular sequence of events that leads to increased sodium reabsorption seems to be the following.</a:t>
            </a:r>
            <a:r>
              <a:rPr lang="ar-IQ" sz="2000" dirty="0">
                <a:solidFill>
                  <a:prstClr val="black"/>
                </a:solidFill>
                <a:latin typeface="Constantia"/>
              </a:rPr>
              <a:t/>
            </a:r>
            <a:br>
              <a:rPr lang="ar-IQ" sz="2000" dirty="0">
                <a:solidFill>
                  <a:prstClr val="black"/>
                </a:solidFill>
                <a:latin typeface="Constantia"/>
              </a:rPr>
            </a:br>
            <a:r>
              <a:rPr lang="en-US" sz="2700" b="1" dirty="0" smtClean="0">
                <a:solidFill>
                  <a:srgbClr val="FF0000"/>
                </a:solidFill>
                <a:latin typeface="Constantia"/>
              </a:rPr>
              <a:t>First</a:t>
            </a:r>
            <a:r>
              <a:rPr lang="en-US" sz="2000" b="1" u="sng" dirty="0">
                <a:solidFill>
                  <a:prstClr val="black"/>
                </a:solidFill>
                <a:latin typeface="Constantia"/>
              </a:rPr>
              <a:t>,</a:t>
            </a:r>
            <a:r>
              <a:rPr lang="en-US" sz="2000" dirty="0">
                <a:solidFill>
                  <a:prstClr val="black"/>
                </a:solidFill>
                <a:latin typeface="Constantia"/>
              </a:rPr>
              <a:t> because of its lipid solubility in the cellular membranes, aldosterone diffuses readily to the interior of the tubular epithelial cells.</a:t>
            </a:r>
            <a:br>
              <a:rPr lang="en-US" sz="2000" dirty="0">
                <a:solidFill>
                  <a:prstClr val="black"/>
                </a:solidFill>
                <a:latin typeface="Constantia"/>
              </a:rPr>
            </a:br>
            <a:r>
              <a:rPr lang="en-US" sz="2700" b="1" dirty="0">
                <a:solidFill>
                  <a:srgbClr val="FF0000"/>
                </a:solidFill>
                <a:latin typeface="Constantia"/>
              </a:rPr>
              <a:t>Second</a:t>
            </a:r>
            <a:r>
              <a:rPr lang="en-US" sz="2000" b="1" u="sng" dirty="0">
                <a:solidFill>
                  <a:prstClr val="black"/>
                </a:solidFill>
                <a:latin typeface="Constantia"/>
              </a:rPr>
              <a:t>,</a:t>
            </a:r>
            <a:r>
              <a:rPr lang="en-US" sz="2000" dirty="0">
                <a:solidFill>
                  <a:prstClr val="black"/>
                </a:solidFill>
                <a:latin typeface="Constantia"/>
              </a:rPr>
              <a:t> in the cytoplasm of the tubular cells, aldosterone combines with a highly specific cytoplasmic </a:t>
            </a:r>
            <a:r>
              <a:rPr lang="en-US" sz="2000" b="1" i="1" dirty="0">
                <a:ln w="10541" cmpd="sng">
                  <a:solidFill>
                    <a:schemeClr val="accent1">
                      <a:shade val="88000"/>
                      <a:satMod val="110000"/>
                    </a:schemeClr>
                  </a:solidFill>
                  <a:prstDash val="solid"/>
                </a:ln>
                <a:solidFill>
                  <a:schemeClr val="accent4">
                    <a:lumMod val="60000"/>
                    <a:lumOff val="40000"/>
                  </a:schemeClr>
                </a:solidFill>
                <a:latin typeface="Constantia"/>
              </a:rPr>
              <a:t>receptor protein (MR)</a:t>
            </a:r>
            <a:r>
              <a:rPr lang="en-US" sz="2000" b="1" dirty="0">
                <a:ln w="10541" cmpd="sng">
                  <a:solidFill>
                    <a:schemeClr val="accent1">
                      <a:shade val="88000"/>
                      <a:satMod val="110000"/>
                    </a:schemeClr>
                  </a:solidFill>
                  <a:prstDash val="solid"/>
                </a:ln>
                <a:solidFill>
                  <a:schemeClr val="accent4">
                    <a:lumMod val="60000"/>
                    <a:lumOff val="40000"/>
                  </a:schemeClr>
                </a:solidFill>
                <a:latin typeface="Constantia"/>
              </a:rPr>
              <a:t> </a:t>
            </a:r>
            <a:r>
              <a:rPr lang="en-US" sz="2000" b="1" i="1" dirty="0">
                <a:ln w="10541" cmpd="sng">
                  <a:solidFill>
                    <a:schemeClr val="accent1">
                      <a:shade val="88000"/>
                      <a:satMod val="110000"/>
                    </a:schemeClr>
                  </a:solidFill>
                  <a:prstDash val="solid"/>
                </a:ln>
                <a:solidFill>
                  <a:schemeClr val="accent4">
                    <a:lumMod val="60000"/>
                    <a:lumOff val="40000"/>
                  </a:schemeClr>
                </a:solidFill>
                <a:latin typeface="Constantia"/>
              </a:rPr>
              <a:t> </a:t>
            </a:r>
            <a:r>
              <a:rPr lang="en-US" sz="2000" dirty="0">
                <a:solidFill>
                  <a:prstClr val="black"/>
                </a:solidFill>
                <a:latin typeface="Constantia"/>
              </a:rPr>
              <a:t>a protein that has a </a:t>
            </a:r>
            <a:r>
              <a:rPr lang="en-US" sz="2000" dirty="0" err="1">
                <a:solidFill>
                  <a:prstClr val="black"/>
                </a:solidFill>
                <a:latin typeface="Constantia"/>
              </a:rPr>
              <a:t>stereomolecular</a:t>
            </a:r>
            <a:r>
              <a:rPr lang="en-US" sz="2000" dirty="0">
                <a:solidFill>
                  <a:prstClr val="black"/>
                </a:solidFill>
                <a:latin typeface="Constantia"/>
              </a:rPr>
              <a:t> configuration that allows only aldosterone or very similar compounds to combine with it. </a:t>
            </a:r>
            <a:br>
              <a:rPr lang="en-US" sz="2000" dirty="0">
                <a:solidFill>
                  <a:prstClr val="black"/>
                </a:solidFill>
                <a:latin typeface="Constantia"/>
              </a:rPr>
            </a:br>
            <a:r>
              <a:rPr lang="en-US" sz="2700" b="1" dirty="0">
                <a:solidFill>
                  <a:srgbClr val="FF0000"/>
                </a:solidFill>
                <a:latin typeface="Constantia"/>
              </a:rPr>
              <a:t>Third</a:t>
            </a:r>
            <a:r>
              <a:rPr lang="en-US" sz="2000" b="1" u="sng" dirty="0">
                <a:solidFill>
                  <a:prstClr val="black"/>
                </a:solidFill>
                <a:latin typeface="Constantia"/>
              </a:rPr>
              <a:t>,</a:t>
            </a:r>
            <a:r>
              <a:rPr lang="en-US" sz="2000" dirty="0">
                <a:solidFill>
                  <a:prstClr val="black"/>
                </a:solidFill>
                <a:latin typeface="Constantia"/>
              </a:rPr>
              <a:t> the aldosterone-receptor complex or a product of this complex diffuses into the nucleus, where it may undergo further alterations, finally inducing one or more specific portions of the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DNA</a:t>
            </a:r>
            <a:r>
              <a:rPr lang="en-US" sz="2000" dirty="0">
                <a:solidFill>
                  <a:prstClr val="black"/>
                </a:solidFill>
                <a:latin typeface="Constantia"/>
              </a:rPr>
              <a:t> to form one or more types of messenger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RNA</a:t>
            </a:r>
            <a:r>
              <a:rPr lang="en-US" sz="2000" dirty="0">
                <a:solidFill>
                  <a:prstClr val="black"/>
                </a:solidFill>
                <a:latin typeface="Constantia"/>
              </a:rPr>
              <a:t> related to the process of sodium and potassium transport.</a:t>
            </a:r>
            <a:br>
              <a:rPr lang="en-US" sz="2000" dirty="0">
                <a:solidFill>
                  <a:prstClr val="black"/>
                </a:solidFill>
                <a:latin typeface="Constantia"/>
              </a:rPr>
            </a:br>
            <a:r>
              <a:rPr lang="en-US" sz="2700" b="1" dirty="0">
                <a:solidFill>
                  <a:srgbClr val="FF0000"/>
                </a:solidFill>
                <a:latin typeface="Constantia"/>
              </a:rPr>
              <a:t>Fourth</a:t>
            </a:r>
            <a:r>
              <a:rPr lang="en-US" sz="2000" dirty="0">
                <a:solidFill>
                  <a:prstClr val="black"/>
                </a:solidFill>
                <a:latin typeface="Constantia"/>
              </a:rPr>
              <a:t>,</a:t>
            </a:r>
            <a:r>
              <a:rPr lang="en-US" sz="2000" dirty="0">
                <a:solidFill>
                  <a:prstClr val="black"/>
                </a:solidFill>
                <a:latin typeface="Constantia"/>
              </a:rPr>
              <a:t> the messenger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RNA</a:t>
            </a:r>
            <a:r>
              <a:rPr lang="en-US" sz="2000" dirty="0">
                <a:solidFill>
                  <a:prstClr val="black"/>
                </a:solidFill>
                <a:latin typeface="Constantia"/>
              </a:rPr>
              <a:t> diffuses back into the cytoplasm, where, operating in conjunction with the ribosomes, it causes protein formation. The proteins formed are a mixture of  </a:t>
            </a:r>
            <a:r>
              <a:rPr lang="en-US" sz="2200" b="1" cap="all" dirty="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latin typeface="Constantia"/>
              </a:rPr>
              <a:t>(1)</a:t>
            </a:r>
            <a:r>
              <a:rPr lang="en-US" sz="2000" dirty="0">
                <a:solidFill>
                  <a:prstClr val="black"/>
                </a:solidFill>
                <a:latin typeface="Constantia"/>
              </a:rPr>
              <a:t> one or more enzymes and </a:t>
            </a:r>
            <a:r>
              <a:rPr lang="en-US" sz="2200" b="1" cap="all" dirty="0">
                <a:ln w="9000" cmpd="sng">
                  <a:solidFill>
                    <a:schemeClr val="accent4">
                      <a:shade val="50000"/>
                      <a:satMod val="120000"/>
                    </a:schemeClr>
                  </a:solidFill>
                  <a:prstDash val="solid"/>
                </a:ln>
                <a:solidFill>
                  <a:schemeClr val="accent6">
                    <a:lumMod val="75000"/>
                  </a:schemeClr>
                </a:solidFill>
                <a:effectLst>
                  <a:reflection blurRad="12700" stA="28000" endPos="45000" dist="1000" dir="5400000" sy="-100000" algn="bl" rotWithShape="0"/>
                </a:effectLst>
                <a:latin typeface="Constantia"/>
              </a:rPr>
              <a:t>(2)</a:t>
            </a:r>
            <a:r>
              <a:rPr lang="en-US" sz="2000" dirty="0">
                <a:solidFill>
                  <a:prstClr val="black"/>
                </a:solidFill>
                <a:latin typeface="Constantia"/>
              </a:rPr>
              <a:t> membrane transport proteins that, all acting together, are required for sodium, potassium, and hydrogen transport through the cell membrane. </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2127046331"/>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2400" dirty="0">
                <a:solidFill>
                  <a:prstClr val="black"/>
                </a:solidFill>
                <a:latin typeface="Constantia"/>
              </a:rPr>
              <a:t>One of the enzymes especially increased is </a:t>
            </a:r>
            <a:r>
              <a:rPr lang="en-US" sz="24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sodiumpotassium</a:t>
            </a:r>
            <a:r>
              <a:rPr lang="en-US" sz="24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adenosine </a:t>
            </a:r>
            <a:r>
              <a:rPr lang="en-US" sz="24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triphosphatase</a:t>
            </a:r>
            <a:r>
              <a:rPr lang="en-US" sz="2400" i="1" dirty="0">
                <a:solidFill>
                  <a:prstClr val="black"/>
                </a:solidFill>
                <a:latin typeface="Constantia"/>
              </a:rPr>
              <a:t>, </a:t>
            </a:r>
            <a:r>
              <a:rPr lang="en-US" sz="2400" dirty="0">
                <a:solidFill>
                  <a:prstClr val="black"/>
                </a:solidFill>
                <a:latin typeface="Constantia"/>
              </a:rPr>
              <a:t>which serves as the principal part of the pump for sodium and potassium exchange at the </a:t>
            </a:r>
            <a:r>
              <a:rPr lang="en-US" sz="24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basolateral</a:t>
            </a:r>
            <a:r>
              <a:rPr lang="en-US" sz="24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membranes </a:t>
            </a:r>
            <a:r>
              <a:rPr lang="en-US" sz="2400" dirty="0">
                <a:solidFill>
                  <a:prstClr val="black"/>
                </a:solidFill>
                <a:latin typeface="Constantia"/>
              </a:rPr>
              <a:t>of the renal tubular cells. </a:t>
            </a:r>
            <a:br>
              <a:rPr lang="en-US" sz="2400" dirty="0">
                <a:solidFill>
                  <a:prstClr val="black"/>
                </a:solidFill>
                <a:latin typeface="Constantia"/>
              </a:rPr>
            </a:br>
            <a:r>
              <a:rPr lang="en-US" sz="2400" dirty="0">
                <a:solidFill>
                  <a:prstClr val="black"/>
                </a:solidFill>
                <a:latin typeface="Constantia"/>
              </a:rPr>
              <a:t>Additional proteins, perhaps equally important, are epithelial sodium channel proteins inserted into the </a:t>
            </a:r>
            <a:r>
              <a:rPr lang="en-US" sz="24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luminal membrane </a:t>
            </a:r>
            <a:r>
              <a:rPr lang="en-US" sz="2400" dirty="0">
                <a:solidFill>
                  <a:prstClr val="black"/>
                </a:solidFill>
                <a:latin typeface="Constantia"/>
              </a:rPr>
              <a:t>of the same tubular cells that allows rapid diffusion of sodium ions from the tubular lumen into the cell; then the sodium is pumped the rest of the way by the </a:t>
            </a:r>
            <a:r>
              <a:rPr lang="en-US" sz="2400" b="1" dirty="0">
                <a:solidFill>
                  <a:srgbClr val="FF0000"/>
                </a:solidFill>
                <a:latin typeface="Constantia"/>
              </a:rPr>
              <a:t>sodium-potassium pump</a:t>
            </a:r>
            <a:r>
              <a:rPr lang="en-US" sz="2400" dirty="0">
                <a:solidFill>
                  <a:srgbClr val="FF0000"/>
                </a:solidFill>
                <a:latin typeface="Constantia"/>
              </a:rPr>
              <a:t> </a:t>
            </a:r>
            <a:r>
              <a:rPr lang="en-US" sz="2400" dirty="0">
                <a:solidFill>
                  <a:prstClr val="black"/>
                </a:solidFill>
                <a:latin typeface="Constantia"/>
              </a:rPr>
              <a:t>located in the </a:t>
            </a:r>
            <a:r>
              <a:rPr lang="en-US" sz="2400" dirty="0" err="1">
                <a:solidFill>
                  <a:prstClr val="black"/>
                </a:solidFill>
                <a:latin typeface="Constantia"/>
              </a:rPr>
              <a:t>basolateral</a:t>
            </a:r>
            <a:r>
              <a:rPr lang="en-US" sz="2400" dirty="0">
                <a:solidFill>
                  <a:prstClr val="black"/>
                </a:solidFill>
                <a:latin typeface="Constantia"/>
              </a:rPr>
              <a:t> membranes of the cell.</a:t>
            </a:r>
            <a:br>
              <a:rPr lang="en-US" sz="2400" dirty="0">
                <a:solidFill>
                  <a:prstClr val="black"/>
                </a:solidFill>
                <a:latin typeface="Constantia"/>
              </a:rPr>
            </a:br>
            <a:r>
              <a:rPr lang="en-US" sz="2400" dirty="0">
                <a:solidFill>
                  <a:prstClr val="black"/>
                </a:solidFill>
                <a:latin typeface="Constantia"/>
              </a:rPr>
              <a:t>Thus, aldosterone does not have an immediate effect on sodium transport; rather, this effect must await the sequence of events that leads to the formation of the specific intracellular substances required for sodium transport. About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30</a:t>
            </a:r>
            <a:r>
              <a:rPr lang="en-US" sz="2400" dirty="0">
                <a:solidFill>
                  <a:prstClr val="black"/>
                </a:solidFill>
                <a:latin typeface="Constantia"/>
              </a:rPr>
              <a:t> minutes is required before new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RNA</a:t>
            </a:r>
            <a:r>
              <a:rPr lang="en-US" sz="2400" dirty="0">
                <a:solidFill>
                  <a:prstClr val="black"/>
                </a:solidFill>
                <a:latin typeface="Constantia"/>
              </a:rPr>
              <a:t> appears in the cells, and about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45</a:t>
            </a:r>
            <a:r>
              <a:rPr lang="en-US" sz="2400" dirty="0">
                <a:solidFill>
                  <a:prstClr val="black"/>
                </a:solidFill>
                <a:latin typeface="Constantia"/>
              </a:rPr>
              <a:t> minutes is required before the rate of sodium transport begins to increase; the effect reaches maximum only after several hours.</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4175556262"/>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286"/>
            <a:ext cx="9144000" cy="6858000"/>
          </a:xfrm>
        </p:spPr>
        <p:style>
          <a:lnRef idx="1">
            <a:schemeClr val="accent6"/>
          </a:lnRef>
          <a:fillRef idx="2">
            <a:schemeClr val="accent6"/>
          </a:fillRef>
          <a:effectRef idx="1">
            <a:schemeClr val="accent6"/>
          </a:effectRef>
          <a:fontRef idx="minor">
            <a:schemeClr val="dk1"/>
          </a:fontRef>
        </p:style>
        <p:txBody>
          <a:bodyPr>
            <a:normAutofit fontScale="90000"/>
          </a:bodyPr>
          <a:lstStyle/>
          <a:p>
            <a:pPr lvl="0" algn="l">
              <a:spcBef>
                <a:spcPct val="20000"/>
              </a:spcBef>
            </a:pPr>
            <a:r>
              <a:rPr lang="en-US" sz="27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Regulation of Aldosterone Secretion</a:t>
            </a: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The regulation of aldosterone secretion is so deeply intertwined with the regulation of extracellular fluid electrolyte concentrations, extracellular fluid </a:t>
            </a:r>
            <a:r>
              <a:rPr lang="en-US" sz="2200" dirty="0" err="1">
                <a:solidFill>
                  <a:prstClr val="black"/>
                </a:solidFill>
                <a:latin typeface="Constantia"/>
              </a:rPr>
              <a:t>volume,blood</a:t>
            </a:r>
            <a:r>
              <a:rPr lang="en-US" sz="2200" dirty="0">
                <a:solidFill>
                  <a:prstClr val="black"/>
                </a:solidFill>
                <a:latin typeface="Constantia"/>
              </a:rPr>
              <a:t> volume, arterial pressure, and many special aspects of renal function  .</a:t>
            </a:r>
            <a:br>
              <a:rPr lang="en-US" sz="2200" dirty="0">
                <a:solidFill>
                  <a:prstClr val="black"/>
                </a:solidFill>
                <a:latin typeface="Constantia"/>
              </a:rPr>
            </a:br>
            <a:r>
              <a:rPr lang="en-US" sz="2200" dirty="0">
                <a:solidFill>
                  <a:prstClr val="black"/>
                </a:solidFill>
                <a:latin typeface="Constantia"/>
              </a:rPr>
              <a:t>The regulation of aldosterone secretion by the </a:t>
            </a:r>
            <a:r>
              <a:rPr lang="en-US" sz="2700" b="1" dirty="0" err="1">
                <a:solidFill>
                  <a:srgbClr val="C00000"/>
                </a:solidFill>
                <a:latin typeface="Constantia"/>
              </a:rPr>
              <a:t>zona</a:t>
            </a:r>
            <a:r>
              <a:rPr lang="en-US" sz="2700" b="1" dirty="0">
                <a:solidFill>
                  <a:srgbClr val="C00000"/>
                </a:solidFill>
                <a:latin typeface="Constantia"/>
              </a:rPr>
              <a:t> </a:t>
            </a:r>
            <a:r>
              <a:rPr lang="en-US" sz="2700" b="1" dirty="0" err="1">
                <a:solidFill>
                  <a:srgbClr val="C00000"/>
                </a:solidFill>
                <a:latin typeface="Constantia"/>
              </a:rPr>
              <a:t>glomerulosa</a:t>
            </a:r>
            <a:r>
              <a:rPr lang="en-US" sz="2700" b="1" dirty="0">
                <a:solidFill>
                  <a:srgbClr val="C00000"/>
                </a:solidFill>
                <a:latin typeface="Constantia"/>
              </a:rPr>
              <a:t> </a:t>
            </a:r>
            <a:r>
              <a:rPr lang="en-US" sz="2200" dirty="0">
                <a:solidFill>
                  <a:prstClr val="black"/>
                </a:solidFill>
                <a:latin typeface="Constantia"/>
              </a:rPr>
              <a:t>cells is almost entirely independent of the regulation of cortisol and androgens by the </a:t>
            </a:r>
            <a:r>
              <a:rPr lang="en-US" sz="2700" b="1" dirty="0" err="1">
                <a:solidFill>
                  <a:srgbClr val="C00000"/>
                </a:solidFill>
                <a:latin typeface="Constantia"/>
              </a:rPr>
              <a:t>zona</a:t>
            </a:r>
            <a:r>
              <a:rPr lang="en-US" sz="2700" b="1" dirty="0">
                <a:solidFill>
                  <a:srgbClr val="C00000"/>
                </a:solidFill>
                <a:latin typeface="Constantia"/>
              </a:rPr>
              <a:t> fasciculate </a:t>
            </a:r>
            <a:r>
              <a:rPr lang="en-US" sz="2200" dirty="0">
                <a:solidFill>
                  <a:prstClr val="black"/>
                </a:solidFill>
                <a:latin typeface="Constantia"/>
              </a:rPr>
              <a:t>and </a:t>
            </a:r>
            <a:r>
              <a:rPr lang="en-US" sz="2700" b="1" dirty="0" err="1">
                <a:solidFill>
                  <a:srgbClr val="C00000"/>
                </a:solidFill>
                <a:latin typeface="Constantia"/>
              </a:rPr>
              <a:t>zona</a:t>
            </a:r>
            <a:r>
              <a:rPr lang="en-US" sz="2700" b="1" dirty="0">
                <a:solidFill>
                  <a:srgbClr val="C00000"/>
                </a:solidFill>
                <a:latin typeface="Constantia"/>
              </a:rPr>
              <a:t> </a:t>
            </a:r>
            <a:r>
              <a:rPr lang="en-US" sz="2700" b="1" dirty="0" err="1">
                <a:solidFill>
                  <a:srgbClr val="C00000"/>
                </a:solidFill>
                <a:latin typeface="Constantia"/>
              </a:rPr>
              <a:t>reticularis</a:t>
            </a:r>
            <a:r>
              <a:rPr lang="en-US" sz="2200" dirty="0">
                <a:solidFill>
                  <a:prstClr val="black"/>
                </a:solidFill>
                <a:latin typeface="Constantia"/>
              </a:rPr>
              <a:t>.</a:t>
            </a:r>
            <a:br>
              <a:rPr lang="en-US" sz="2200" dirty="0">
                <a:solidFill>
                  <a:prstClr val="black"/>
                </a:solidFill>
                <a:latin typeface="Constantia"/>
              </a:rPr>
            </a:br>
            <a:r>
              <a:rPr lang="en-US" sz="2200" dirty="0">
                <a:solidFill>
                  <a:prstClr val="black"/>
                </a:solidFill>
                <a:latin typeface="Constantia"/>
              </a:rPr>
              <a:t>Four factors are known to play essential roles in the regulation of  aldosterone. In the probable order of their importance, they are as follows:</a:t>
            </a:r>
            <a:br>
              <a:rPr lang="en-US" sz="2200" dirty="0">
                <a:solidFill>
                  <a:prstClr val="black"/>
                </a:solidFill>
                <a:latin typeface="Constantia"/>
              </a:rPr>
            </a:br>
            <a:r>
              <a:rPr lang="en-US" sz="2200" b="1" dirty="0">
                <a:ln w="1905"/>
                <a:solidFill>
                  <a:srgbClr val="7030A0"/>
                </a:solidFill>
                <a:effectLst>
                  <a:innerShdw blurRad="69850" dist="43180" dir="5400000">
                    <a:srgbClr val="000000">
                      <a:alpha val="65000"/>
                    </a:srgbClr>
                  </a:innerShdw>
                </a:effectLst>
                <a:latin typeface="Constantia"/>
              </a:rPr>
              <a:t>1.</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 </a:t>
            </a:r>
            <a:r>
              <a:rPr lang="en-US" sz="2200" dirty="0">
                <a:solidFill>
                  <a:prstClr val="black"/>
                </a:solidFill>
                <a:latin typeface="Constantia"/>
              </a:rPr>
              <a:t>Increased potassium ion concentration in the extracellular fluid </a:t>
            </a:r>
            <a:r>
              <a:rPr lang="en-US" sz="2700" b="1" i="1" dirty="0">
                <a:ln w="1905"/>
                <a:solidFill>
                  <a:srgbClr val="00B050"/>
                </a:solidFill>
                <a:effectLst>
                  <a:innerShdw blurRad="69850" dist="43180" dir="5400000">
                    <a:srgbClr val="000000">
                      <a:alpha val="65000"/>
                    </a:srgbClr>
                  </a:innerShdw>
                </a:effectLst>
                <a:latin typeface="Constantia"/>
              </a:rPr>
              <a:t>greatly increases</a:t>
            </a:r>
            <a:r>
              <a:rPr lang="en-US" sz="2200" i="1" dirty="0">
                <a:solidFill>
                  <a:prstClr val="black"/>
                </a:solidFill>
                <a:latin typeface="Constantia"/>
              </a:rPr>
              <a:t> </a:t>
            </a:r>
            <a:r>
              <a:rPr lang="en-US" sz="2200" dirty="0">
                <a:solidFill>
                  <a:prstClr val="black"/>
                </a:solidFill>
                <a:latin typeface="Constantia"/>
              </a:rPr>
              <a:t>aldosterone secretion.</a:t>
            </a:r>
            <a:br>
              <a:rPr lang="en-US" sz="2200" dirty="0">
                <a:solidFill>
                  <a:prstClr val="black"/>
                </a:solidFill>
                <a:latin typeface="Constantia"/>
              </a:rPr>
            </a:br>
            <a:r>
              <a:rPr lang="en-US" sz="2200" b="1" dirty="0">
                <a:ln w="1905"/>
                <a:solidFill>
                  <a:srgbClr val="7030A0"/>
                </a:solidFill>
                <a:effectLst>
                  <a:innerShdw blurRad="69850" dist="43180" dir="5400000">
                    <a:srgbClr val="000000">
                      <a:alpha val="65000"/>
                    </a:srgbClr>
                  </a:innerShdw>
                </a:effectLst>
                <a:latin typeface="Constantia"/>
              </a:rPr>
              <a:t>2.</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 </a:t>
            </a:r>
            <a:r>
              <a:rPr lang="en-US" sz="2200" dirty="0">
                <a:solidFill>
                  <a:prstClr val="black"/>
                </a:solidFill>
                <a:latin typeface="Constantia"/>
              </a:rPr>
              <a:t>Increased activity of the renin-angiotensin system (increased levels of angiotensin II) also </a:t>
            </a:r>
            <a:r>
              <a:rPr lang="en-US" sz="2700" b="1" i="1" dirty="0">
                <a:ln w="1905"/>
                <a:solidFill>
                  <a:srgbClr val="00B050"/>
                </a:solidFill>
                <a:effectLst>
                  <a:innerShdw blurRad="69850" dist="43180" dir="5400000">
                    <a:srgbClr val="000000">
                      <a:alpha val="65000"/>
                    </a:srgbClr>
                  </a:innerShdw>
                </a:effectLst>
                <a:latin typeface="Constantia"/>
              </a:rPr>
              <a:t>greatly increases</a:t>
            </a:r>
            <a:r>
              <a:rPr lang="en-US" sz="2200" i="1" dirty="0">
                <a:solidFill>
                  <a:prstClr val="black"/>
                </a:solidFill>
                <a:latin typeface="Constantia"/>
              </a:rPr>
              <a:t> </a:t>
            </a:r>
            <a:r>
              <a:rPr lang="en-US" sz="2200" dirty="0">
                <a:solidFill>
                  <a:prstClr val="black"/>
                </a:solidFill>
                <a:latin typeface="Constantia"/>
              </a:rPr>
              <a:t>aldosterone secretion.</a:t>
            </a:r>
            <a:br>
              <a:rPr lang="en-US" sz="2200" dirty="0">
                <a:solidFill>
                  <a:prstClr val="black"/>
                </a:solidFill>
                <a:latin typeface="Constantia"/>
              </a:rPr>
            </a:br>
            <a:r>
              <a:rPr lang="en-US" sz="2200" b="1" dirty="0">
                <a:ln w="1905"/>
                <a:solidFill>
                  <a:srgbClr val="7030A0"/>
                </a:solidFill>
                <a:effectLst>
                  <a:innerShdw blurRad="69850" dist="43180" dir="5400000">
                    <a:srgbClr val="000000">
                      <a:alpha val="65000"/>
                    </a:srgbClr>
                  </a:innerShdw>
                </a:effectLst>
                <a:latin typeface="Constantia"/>
              </a:rPr>
              <a:t>3.</a:t>
            </a:r>
            <a:r>
              <a:rPr lang="en-US" sz="2200" dirty="0">
                <a:solidFill>
                  <a:prstClr val="black"/>
                </a:solidFill>
                <a:latin typeface="Constantia"/>
              </a:rPr>
              <a:t> Increased sodium ion concentration in the extracellular fluid </a:t>
            </a:r>
            <a:r>
              <a:rPr lang="en-US" sz="2700" b="1" i="1" dirty="0">
                <a:ln w="1905"/>
                <a:solidFill>
                  <a:srgbClr val="00B050"/>
                </a:solidFill>
                <a:effectLst>
                  <a:innerShdw blurRad="69850" dist="43180" dir="5400000">
                    <a:srgbClr val="000000">
                      <a:alpha val="65000"/>
                    </a:srgbClr>
                  </a:innerShdw>
                </a:effectLst>
                <a:latin typeface="Constantia"/>
              </a:rPr>
              <a:t>very slightly decreases</a:t>
            </a:r>
            <a:r>
              <a:rPr lang="en-US" sz="2200" i="1" dirty="0">
                <a:solidFill>
                  <a:prstClr val="black"/>
                </a:solidFill>
                <a:latin typeface="Constantia"/>
              </a:rPr>
              <a:t> </a:t>
            </a:r>
            <a:r>
              <a:rPr lang="en-US" sz="2200" dirty="0">
                <a:solidFill>
                  <a:prstClr val="black"/>
                </a:solidFill>
                <a:latin typeface="Constantia"/>
              </a:rPr>
              <a:t>aldosterone secretion.</a:t>
            </a:r>
            <a:br>
              <a:rPr lang="en-US" sz="2200" dirty="0">
                <a:solidFill>
                  <a:prstClr val="black"/>
                </a:solidFill>
                <a:latin typeface="Constantia"/>
              </a:rPr>
            </a:br>
            <a:r>
              <a:rPr lang="en-US" sz="2200" b="1" dirty="0">
                <a:ln w="1905"/>
                <a:solidFill>
                  <a:srgbClr val="7030A0"/>
                </a:solidFill>
                <a:effectLst>
                  <a:innerShdw blurRad="69850" dist="43180" dir="5400000">
                    <a:srgbClr val="000000">
                      <a:alpha val="65000"/>
                    </a:srgbClr>
                  </a:innerShdw>
                </a:effectLst>
                <a:latin typeface="Constantia"/>
              </a:rPr>
              <a:t>4.</a:t>
            </a:r>
            <a:r>
              <a:rPr lang="en-US" sz="2200" dirty="0">
                <a:solidFill>
                  <a:prstClr val="black"/>
                </a:solidFill>
                <a:latin typeface="Constantia"/>
              </a:rPr>
              <a:t>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ACTH</a:t>
            </a:r>
            <a:r>
              <a:rPr lang="en-US" sz="2200" dirty="0">
                <a:solidFill>
                  <a:prstClr val="black"/>
                </a:solidFill>
                <a:latin typeface="Constantia"/>
              </a:rPr>
              <a:t> from the anterior pituitary gland is necessary for aldosterone secretion but has little effect in controlling the rate of secretion in most physiological conditions .</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3358401447"/>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lvl="0" algn="l">
              <a:spcBef>
                <a:spcPct val="20000"/>
              </a:spcBef>
            </a:pPr>
            <a:r>
              <a:rPr lang="en-US" sz="2600" b="1" u="sng"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latin typeface="Lucida Handwriting" pitchFamily="66" charset="0"/>
              </a:rPr>
              <a:t>Adrenocortical Hormones</a:t>
            </a: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The two </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adrenal glands</a:t>
            </a:r>
            <a:r>
              <a:rPr lang="en-US" sz="2600" i="1" dirty="0">
                <a:solidFill>
                  <a:prstClr val="black"/>
                </a:solidFill>
                <a:latin typeface="Constantia"/>
              </a:rPr>
              <a:t>, </a:t>
            </a:r>
            <a:r>
              <a:rPr lang="en-US" sz="2600" dirty="0">
                <a:solidFill>
                  <a:prstClr val="black"/>
                </a:solidFill>
                <a:latin typeface="Constantia"/>
              </a:rPr>
              <a:t>each of which weighs about </a:t>
            </a:r>
            <a:r>
              <a:rPr lang="en-US" sz="2600" b="1" dirty="0">
                <a:ln w="1905"/>
                <a:solidFill>
                  <a:srgbClr val="FF0000"/>
                </a:solidFill>
                <a:effectLst>
                  <a:innerShdw blurRad="69850" dist="43180" dir="5400000">
                    <a:srgbClr val="000000">
                      <a:alpha val="65000"/>
                    </a:srgbClr>
                  </a:innerShdw>
                </a:effectLst>
                <a:latin typeface="Constantia"/>
              </a:rPr>
              <a:t>4</a:t>
            </a:r>
            <a:r>
              <a:rPr lang="en-US" sz="2600" dirty="0">
                <a:solidFill>
                  <a:prstClr val="black"/>
                </a:solidFill>
                <a:latin typeface="Constantia"/>
              </a:rPr>
              <a:t> grams, lie at the superior poles of the two kidneys. As shown in Figure 77–1, each gland is composed of two distinct parts, the </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adrenal medulla </a:t>
            </a:r>
            <a:r>
              <a:rPr lang="en-US" sz="2600" dirty="0">
                <a:solidFill>
                  <a:prstClr val="black"/>
                </a:solidFill>
                <a:latin typeface="Constantia"/>
              </a:rPr>
              <a:t>and the </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adrenal cortex</a:t>
            </a:r>
            <a:r>
              <a:rPr lang="en-US" sz="2600" i="1" dirty="0">
                <a:solidFill>
                  <a:prstClr val="black"/>
                </a:solidFill>
                <a:latin typeface="Constantia"/>
              </a:rPr>
              <a:t>. </a:t>
            </a:r>
            <a:r>
              <a:rPr lang="en-US" sz="2600" dirty="0">
                <a:solidFill>
                  <a:prstClr val="black"/>
                </a:solidFill>
                <a:latin typeface="Constantia"/>
              </a:rPr>
              <a:t>The adrenal medulla, the central 20 per cent of the gland, is functionally related to the sympathetic nervous system; it secretes the hormones </a:t>
            </a:r>
            <a:r>
              <a:rPr lang="en-US" sz="26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epinephrine</a:t>
            </a:r>
            <a:r>
              <a:rPr lang="en-US" sz="2600" i="1" dirty="0">
                <a:solidFill>
                  <a:prstClr val="black"/>
                </a:solidFill>
                <a:latin typeface="Constantia"/>
              </a:rPr>
              <a:t> </a:t>
            </a:r>
            <a:r>
              <a:rPr lang="en-US" sz="2600" dirty="0">
                <a:solidFill>
                  <a:prstClr val="black"/>
                </a:solidFill>
                <a:latin typeface="Constantia"/>
              </a:rPr>
              <a:t>and </a:t>
            </a:r>
            <a:r>
              <a:rPr lang="en-US" sz="26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norepinephrine</a:t>
            </a:r>
            <a:r>
              <a:rPr lang="en-US" sz="2600" i="1" dirty="0">
                <a:solidFill>
                  <a:prstClr val="black"/>
                </a:solidFill>
                <a:latin typeface="Constantia"/>
              </a:rPr>
              <a:t> </a:t>
            </a:r>
            <a:r>
              <a:rPr lang="en-US" sz="2600" dirty="0">
                <a:solidFill>
                  <a:prstClr val="black"/>
                </a:solidFill>
                <a:latin typeface="Constantia"/>
              </a:rPr>
              <a:t>in response to sympathetic stimulation. In turn, these hormones cause almost the same effects as direct stimulation of the sympathetic nerves in all parts of the body.</a:t>
            </a:r>
            <a:br>
              <a:rPr lang="en-US" sz="2600" dirty="0">
                <a:solidFill>
                  <a:prstClr val="black"/>
                </a:solidFill>
                <a:latin typeface="Constantia"/>
              </a:rPr>
            </a:br>
            <a:r>
              <a:rPr lang="en-US" sz="2600" dirty="0">
                <a:solidFill>
                  <a:prstClr val="black"/>
                </a:solidFill>
                <a:latin typeface="Constantia"/>
              </a:rPr>
              <a:t>The adrenal cortex secretes an entirely different group of hormones, called </a:t>
            </a:r>
            <a:r>
              <a:rPr lang="en-US" sz="2600" b="1" i="1" dirty="0" err="1">
                <a:ln w="1905"/>
                <a:solidFill>
                  <a:srgbClr val="C00000"/>
                </a:solidFill>
                <a:effectLst>
                  <a:innerShdw blurRad="69850" dist="43180" dir="5400000">
                    <a:srgbClr val="000000">
                      <a:alpha val="65000"/>
                    </a:srgbClr>
                  </a:innerShdw>
                </a:effectLst>
                <a:latin typeface="Constantia"/>
              </a:rPr>
              <a:t>corticosteroids</a:t>
            </a:r>
            <a:r>
              <a:rPr lang="en-US" sz="2600" i="1" dirty="0" err="1">
                <a:solidFill>
                  <a:prstClr val="black"/>
                </a:solidFill>
                <a:latin typeface="Constantia"/>
              </a:rPr>
              <a:t>.</a:t>
            </a:r>
            <a:r>
              <a:rPr lang="en-US" sz="2600" dirty="0" err="1">
                <a:solidFill>
                  <a:prstClr val="black"/>
                </a:solidFill>
                <a:latin typeface="Constantia"/>
              </a:rPr>
              <a:t>These</a:t>
            </a:r>
            <a:r>
              <a:rPr lang="en-US" sz="2600" dirty="0">
                <a:solidFill>
                  <a:prstClr val="black"/>
                </a:solidFill>
                <a:latin typeface="Constantia"/>
              </a:rPr>
              <a:t> hormones are all synthesized from the steroid  cholesterol, and they all have similar chemical formulas. However, slight differences in their molecular structures give them several different but very important functions.</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1524820988"/>
      </p:ext>
    </p:extLst>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lvl="0" algn="l">
              <a:spcBef>
                <a:spcPct val="20000"/>
              </a:spcBef>
            </a:pPr>
            <a:r>
              <a:rPr lang="en-US" sz="2000" dirty="0" smtClean="0">
                <a:solidFill>
                  <a:prstClr val="black"/>
                </a:solidFill>
                <a:latin typeface="Constantia"/>
              </a:rPr>
              <a:t/>
            </a:r>
            <a:br>
              <a:rPr lang="en-US" sz="2000" dirty="0" smtClean="0">
                <a:solidFill>
                  <a:prstClr val="black"/>
                </a:solidFill>
                <a:latin typeface="Constantia"/>
              </a:rPr>
            </a:br>
            <a:r>
              <a:rPr lang="en-US" sz="2000" dirty="0" smtClean="0">
                <a:solidFill>
                  <a:prstClr val="black"/>
                </a:solidFill>
                <a:latin typeface="Constantia" pitchFamily="18" charset="0"/>
              </a:rPr>
              <a:t>Of </a:t>
            </a:r>
            <a:r>
              <a:rPr lang="en-US" sz="2000" dirty="0">
                <a:solidFill>
                  <a:prstClr val="black"/>
                </a:solidFill>
                <a:latin typeface="Constantia" pitchFamily="18" charset="0"/>
              </a:rPr>
              <a:t>these factors,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pitchFamily="18" charset="0"/>
              </a:rPr>
              <a:t>potassium ion </a:t>
            </a:r>
            <a:r>
              <a:rPr lang="en-US" sz="20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pitchFamily="18" charset="0"/>
              </a:rPr>
              <a:t>concentration </a:t>
            </a:r>
            <a:r>
              <a:rPr lang="en-US" sz="2000" dirty="0" smtClean="0">
                <a:solidFill>
                  <a:prstClr val="black"/>
                </a:solidFill>
                <a:latin typeface="Constantia" pitchFamily="18" charset="0"/>
              </a:rPr>
              <a:t>and </a:t>
            </a:r>
            <a:r>
              <a:rPr lang="en-US" sz="2000" dirty="0">
                <a:solidFill>
                  <a:prstClr val="black"/>
                </a:solidFill>
                <a:latin typeface="Constantia" pitchFamily="18" charset="0"/>
              </a:rPr>
              <a:t>the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pitchFamily="18" charset="0"/>
              </a:rPr>
              <a:t>renin-angiotensin system </a:t>
            </a:r>
            <a:r>
              <a:rPr lang="en-US" sz="2000" dirty="0">
                <a:solidFill>
                  <a:prstClr val="black"/>
                </a:solidFill>
                <a:latin typeface="Constantia" pitchFamily="18" charset="0"/>
              </a:rPr>
              <a:t>are by far the most potent in regulating aldosterone secretion. A small percentage increase in potassium concentration can cause a </a:t>
            </a:r>
            <a:r>
              <a:rPr lang="en-US" sz="2000" dirty="0" smtClean="0">
                <a:solidFill>
                  <a:prstClr val="black"/>
                </a:solidFill>
                <a:latin typeface="Constantia" pitchFamily="18" charset="0"/>
              </a:rPr>
              <a:t>several fold  </a:t>
            </a:r>
            <a:r>
              <a:rPr lang="en-US" sz="2000" dirty="0">
                <a:solidFill>
                  <a:prstClr val="black"/>
                </a:solidFill>
                <a:latin typeface="Constantia" pitchFamily="18" charset="0"/>
              </a:rPr>
              <a:t>increase in aldosterone secretion. </a:t>
            </a:r>
            <a:r>
              <a:rPr lang="ar-IQ" sz="2000" dirty="0">
                <a:solidFill>
                  <a:prstClr val="black"/>
                </a:solidFill>
                <a:latin typeface="Constantia" pitchFamily="18" charset="0"/>
              </a:rPr>
              <a:t> </a:t>
            </a:r>
            <a:r>
              <a:rPr lang="en-US" sz="2000" dirty="0">
                <a:solidFill>
                  <a:prstClr val="black"/>
                </a:solidFill>
                <a:latin typeface="Constantia" pitchFamily="18" charset="0"/>
              </a:rPr>
              <a:t>Likewise, activation of the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pitchFamily="18" charset="0"/>
              </a:rPr>
              <a:t>renin-angiotensin system</a:t>
            </a:r>
            <a:r>
              <a:rPr lang="en-US" sz="2000" dirty="0">
                <a:solidFill>
                  <a:prstClr val="black"/>
                </a:solidFill>
                <a:latin typeface="Constantia" pitchFamily="18" charset="0"/>
              </a:rPr>
              <a:t>, usually in response to diminished blood flow to the kidneys or to sodium loss, can cause a </a:t>
            </a:r>
            <a:r>
              <a:rPr lang="en-US" sz="2000" dirty="0" smtClean="0">
                <a:solidFill>
                  <a:prstClr val="black"/>
                </a:solidFill>
                <a:latin typeface="Constantia" pitchFamily="18" charset="0"/>
              </a:rPr>
              <a:t>several fold </a:t>
            </a:r>
            <a:r>
              <a:rPr lang="en-US" sz="2000" dirty="0">
                <a:solidFill>
                  <a:prstClr val="black"/>
                </a:solidFill>
                <a:latin typeface="Constantia" pitchFamily="18" charset="0"/>
              </a:rPr>
              <a:t>increase in aldosterone secretion. In turn, the aldosterone acts on the kidneys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pitchFamily="18" charset="0"/>
              </a:rPr>
              <a:t>(1)</a:t>
            </a:r>
            <a:r>
              <a:rPr lang="en-US" sz="2000" dirty="0">
                <a:solidFill>
                  <a:prstClr val="black"/>
                </a:solidFill>
                <a:latin typeface="Constantia" pitchFamily="18" charset="0"/>
              </a:rPr>
              <a:t> </a:t>
            </a:r>
            <a:r>
              <a:rPr lang="en-US" sz="2000" b="1" i="1" dirty="0">
                <a:ln w="1905"/>
                <a:solidFill>
                  <a:srgbClr val="00B050"/>
                </a:solidFill>
                <a:effectLst>
                  <a:innerShdw blurRad="69850" dist="43180" dir="5400000">
                    <a:srgbClr val="000000">
                      <a:alpha val="65000"/>
                    </a:srgbClr>
                  </a:innerShdw>
                </a:effectLst>
                <a:latin typeface="Constantia"/>
              </a:rPr>
              <a:t>to</a:t>
            </a:r>
            <a:r>
              <a:rPr lang="en-US" sz="2000" dirty="0">
                <a:solidFill>
                  <a:prstClr val="black"/>
                </a:solidFill>
                <a:latin typeface="Constantia" pitchFamily="18" charset="0"/>
              </a:rPr>
              <a:t> </a:t>
            </a:r>
            <a:r>
              <a:rPr lang="en-US" sz="2000" b="1" i="1" dirty="0">
                <a:ln w="1905"/>
                <a:solidFill>
                  <a:srgbClr val="00B050"/>
                </a:solidFill>
                <a:effectLst>
                  <a:innerShdw blurRad="69850" dist="43180" dir="5400000">
                    <a:srgbClr val="000000">
                      <a:alpha val="65000"/>
                    </a:srgbClr>
                  </a:innerShdw>
                </a:effectLst>
                <a:latin typeface="Constantia"/>
              </a:rPr>
              <a:t>help them  excrete the excess potassium ions and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pitchFamily="18" charset="0"/>
              </a:rPr>
              <a:t>(2</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pitchFamily="18" charset="0"/>
              </a:rPr>
              <a:t>)</a:t>
            </a:r>
            <a:r>
              <a:rPr lang="en-US" sz="1800" b="1" i="1" dirty="0">
                <a:ln w="1905"/>
                <a:solidFill>
                  <a:srgbClr val="00B050"/>
                </a:solidFill>
                <a:effectLst>
                  <a:innerShdw blurRad="69850" dist="43180" dir="5400000">
                    <a:srgbClr val="000000">
                      <a:alpha val="65000"/>
                    </a:srgbClr>
                  </a:innerShdw>
                </a:effectLst>
                <a:latin typeface="Constantia"/>
              </a:rPr>
              <a:t> </a:t>
            </a:r>
            <a:r>
              <a:rPr lang="en-US" sz="2000" b="1" i="1" dirty="0">
                <a:ln w="1905"/>
                <a:solidFill>
                  <a:srgbClr val="00B050"/>
                </a:solidFill>
                <a:effectLst>
                  <a:innerShdw blurRad="69850" dist="43180" dir="5400000">
                    <a:srgbClr val="000000">
                      <a:alpha val="65000"/>
                    </a:srgbClr>
                  </a:innerShdw>
                </a:effectLst>
                <a:latin typeface="Constantia"/>
              </a:rPr>
              <a:t>to increase the blood volume and arterial pressure</a:t>
            </a:r>
            <a:r>
              <a:rPr lang="en-US" sz="2000" dirty="0">
                <a:solidFill>
                  <a:prstClr val="black"/>
                </a:solidFill>
                <a:latin typeface="Constantia" pitchFamily="18" charset="0"/>
              </a:rPr>
              <a:t>, </a:t>
            </a:r>
            <a:r>
              <a:rPr lang="en-US" sz="2000" b="1" i="1" dirty="0">
                <a:ln w="1905"/>
                <a:solidFill>
                  <a:srgbClr val="00B050"/>
                </a:solidFill>
                <a:effectLst>
                  <a:innerShdw blurRad="69850" dist="43180" dir="5400000">
                    <a:srgbClr val="000000">
                      <a:alpha val="65000"/>
                    </a:srgbClr>
                  </a:innerShdw>
                </a:effectLst>
                <a:latin typeface="Constantia"/>
              </a:rPr>
              <a:t>thus returning </a:t>
            </a:r>
            <a:r>
              <a:rPr lang="en-US" sz="1800" b="1" i="1" dirty="0">
                <a:ln w="1905"/>
                <a:solidFill>
                  <a:srgbClr val="00B050"/>
                </a:solidFill>
                <a:effectLst>
                  <a:innerShdw blurRad="69850" dist="43180" dir="5400000">
                    <a:srgbClr val="000000">
                      <a:alpha val="65000"/>
                    </a:srgbClr>
                  </a:innerShdw>
                </a:effectLst>
                <a:latin typeface="Constantia"/>
              </a:rPr>
              <a:t>the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pitchFamily="18" charset="0"/>
              </a:rPr>
              <a:t>renin angiotensin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pitchFamily="18" charset="0"/>
              </a:rPr>
              <a:t>system </a:t>
            </a:r>
            <a:r>
              <a:rPr lang="en-US" sz="2000" b="1" i="1" dirty="0">
                <a:ln w="1905"/>
                <a:solidFill>
                  <a:srgbClr val="00B050"/>
                </a:solidFill>
                <a:effectLst>
                  <a:innerShdw blurRad="69850" dist="43180" dir="5400000">
                    <a:srgbClr val="000000">
                      <a:alpha val="65000"/>
                    </a:srgbClr>
                  </a:innerShdw>
                </a:effectLst>
                <a:latin typeface="Constantia"/>
              </a:rPr>
              <a:t>toward its normal level of ac</a:t>
            </a:r>
            <a:r>
              <a:rPr lang="en-US" sz="1800" b="1" i="1" dirty="0">
                <a:ln w="1905"/>
                <a:solidFill>
                  <a:srgbClr val="00B050"/>
                </a:solidFill>
                <a:effectLst>
                  <a:innerShdw blurRad="69850" dist="43180" dir="5400000">
                    <a:srgbClr val="000000">
                      <a:alpha val="65000"/>
                    </a:srgbClr>
                  </a:innerShdw>
                </a:effectLst>
                <a:latin typeface="Constantia"/>
              </a:rPr>
              <a:t>tivity</a:t>
            </a:r>
            <a:r>
              <a:rPr lang="en-US" sz="2000" dirty="0">
                <a:solidFill>
                  <a:prstClr val="black"/>
                </a:solidFill>
                <a:latin typeface="Constantia" pitchFamily="18" charset="0"/>
              </a:rPr>
              <a:t>. These feedback control mechanisms are essential for maintaining life.</a:t>
            </a:r>
            <a:r>
              <a:rPr lang="ar-IQ" sz="2000" dirty="0">
                <a:solidFill>
                  <a:prstClr val="black"/>
                </a:solidFill>
                <a:latin typeface="Constantia" pitchFamily="18" charset="0"/>
              </a:rPr>
              <a:t> </a:t>
            </a:r>
            <a:r>
              <a:rPr lang="en-US" sz="2000" dirty="0">
                <a:solidFill>
                  <a:prstClr val="black"/>
                </a:solidFill>
                <a:latin typeface="Constantia" pitchFamily="18" charset="0"/>
              </a:rPr>
              <a:t>With an </a:t>
            </a: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pitchFamily="18" charset="0"/>
              </a:rPr>
              <a:t>angiotensin –converting </a:t>
            </a:r>
            <a:r>
              <a:rPr lang="en-US"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pitchFamily="18" charset="0"/>
              </a:rPr>
              <a:t>enzyme </a:t>
            </a: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pitchFamily="18" charset="0"/>
              </a:rPr>
              <a:t>inhibitor</a:t>
            </a:r>
            <a:r>
              <a:rPr lang="en-US" sz="2000" dirty="0">
                <a:solidFill>
                  <a:prstClr val="black"/>
                </a:solidFill>
                <a:latin typeface="Constantia" pitchFamily="18" charset="0"/>
              </a:rPr>
              <a:t> after several weeks of a low-sodium diet that increases plasma aldosterone concentration .</a:t>
            </a:r>
            <a:r>
              <a:rPr lang="ar-IQ" sz="2000" dirty="0">
                <a:solidFill>
                  <a:prstClr val="black"/>
                </a:solidFill>
                <a:latin typeface="Constantia" pitchFamily="18" charset="0"/>
              </a:rPr>
              <a:t/>
            </a:r>
            <a:br>
              <a:rPr lang="ar-IQ" sz="2000" dirty="0">
                <a:solidFill>
                  <a:prstClr val="black"/>
                </a:solidFill>
                <a:latin typeface="Constantia" pitchFamily="18" charset="0"/>
              </a:rPr>
            </a:br>
            <a:r>
              <a:rPr lang="en-US" sz="2000" dirty="0" smtClean="0">
                <a:solidFill>
                  <a:prstClr val="black"/>
                </a:solidFill>
                <a:latin typeface="Constantia" pitchFamily="18" charset="0"/>
              </a:rPr>
              <a:t>Note </a:t>
            </a:r>
            <a:r>
              <a:rPr lang="en-US" sz="2000" dirty="0">
                <a:solidFill>
                  <a:prstClr val="black"/>
                </a:solidFill>
                <a:latin typeface="Constantia" pitchFamily="18" charset="0"/>
              </a:rPr>
              <a:t>that blocking angiotensin II formation markedly decreases plasma aldosterone concentration without significantly changing cortisol  concentration; this indicates the important role of angiotensin II in stimulating aldosterone secretion when sodium intake and extracellular fluid volume are reduced.</a:t>
            </a:r>
            <a:r>
              <a:rPr lang="ar-IQ" sz="2000" dirty="0">
                <a:solidFill>
                  <a:prstClr val="black"/>
                </a:solidFill>
                <a:latin typeface="Constantia" pitchFamily="18" charset="0"/>
              </a:rPr>
              <a:t> </a:t>
            </a:r>
            <a:r>
              <a:rPr lang="en-US" sz="2000" dirty="0">
                <a:solidFill>
                  <a:prstClr val="black"/>
                </a:solidFill>
                <a:latin typeface="Constantia" pitchFamily="18" charset="0"/>
              </a:rPr>
              <a:t>By contrast, the effects of sodium ion concentration percentage </a:t>
            </a:r>
            <a:r>
              <a:rPr lang="en-US" sz="2000" dirty="0" smtClean="0">
                <a:solidFill>
                  <a:prstClr val="black"/>
                </a:solidFill>
                <a:latin typeface="Constantia" pitchFamily="18" charset="0"/>
              </a:rPr>
              <a:t>and </a:t>
            </a:r>
            <a:r>
              <a:rPr lang="en-US" sz="2000" dirty="0">
                <a:solidFill>
                  <a:prstClr val="black"/>
                </a:solidFill>
                <a:latin typeface="Constantia" pitchFamily="18" charset="0"/>
              </a:rPr>
              <a:t>of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000" dirty="0">
                <a:solidFill>
                  <a:prstClr val="black"/>
                </a:solidFill>
                <a:latin typeface="Constantia" pitchFamily="18" charset="0"/>
              </a:rPr>
              <a:t> in controlling aldosterone secretion are usually minor. Nevertheless, a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pitchFamily="18" charset="0"/>
              </a:rPr>
              <a:t>10</a:t>
            </a:r>
            <a:r>
              <a:rPr lang="en-US" sz="2000" dirty="0">
                <a:solidFill>
                  <a:prstClr val="black"/>
                </a:solidFill>
                <a:latin typeface="Constantia" pitchFamily="18" charset="0"/>
              </a:rPr>
              <a:t> to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pitchFamily="18" charset="0"/>
              </a:rPr>
              <a:t>20</a:t>
            </a:r>
            <a:r>
              <a:rPr lang="en-US" sz="2000" dirty="0">
                <a:solidFill>
                  <a:prstClr val="black"/>
                </a:solidFill>
                <a:latin typeface="Constantia" pitchFamily="18" charset="0"/>
              </a:rPr>
              <a:t> per cent decrease in extracellular fluid sodium ion concentration, which occurs on rare occasions, can perhaps double aldosterone secretion. In the case of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000" dirty="0">
                <a:solidFill>
                  <a:prstClr val="black"/>
                </a:solidFill>
                <a:latin typeface="Constantia" pitchFamily="18" charset="0"/>
              </a:rPr>
              <a:t>, if there is even a small amount of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000" dirty="0">
                <a:solidFill>
                  <a:prstClr val="black"/>
                </a:solidFill>
                <a:latin typeface="Constantia" pitchFamily="18" charset="0"/>
              </a:rPr>
              <a:t> secreted by the anterior pituitary gland, it is usually enough to permit the adrenal glands to secrete whatever amount of aldosterone is required, but total absence of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1800" dirty="0">
                <a:solidFill>
                  <a:prstClr val="black"/>
                </a:solidFill>
                <a:latin typeface="Constantia" pitchFamily="18" charset="0"/>
              </a:rPr>
              <a:t> </a:t>
            </a:r>
            <a:r>
              <a:rPr lang="en-US" sz="2000" dirty="0">
                <a:solidFill>
                  <a:prstClr val="black"/>
                </a:solidFill>
                <a:latin typeface="Constantia" pitchFamily="18" charset="0"/>
              </a:rPr>
              <a:t>can significantly reduce aldosterone secretion.</a:t>
            </a:r>
            <a:r>
              <a:rPr lang="en-US" sz="1800" dirty="0">
                <a:solidFill>
                  <a:prstClr val="black"/>
                </a:solidFill>
                <a:latin typeface="Constantia" pitchFamily="18" charset="0"/>
              </a:rPr>
              <a:t/>
            </a:r>
            <a:br>
              <a:rPr lang="en-US" sz="1800" dirty="0">
                <a:solidFill>
                  <a:prstClr val="black"/>
                </a:solidFill>
                <a:latin typeface="Constantia" pitchFamily="18" charset="0"/>
              </a:rPr>
            </a:br>
            <a:endParaRPr lang="ar-IQ" dirty="0">
              <a:latin typeface="Constantia" pitchFamily="18" charset="0"/>
            </a:endParaRPr>
          </a:p>
        </p:txBody>
      </p:sp>
    </p:spTree>
    <p:extLst>
      <p:ext uri="{BB962C8B-B14F-4D97-AF65-F5344CB8AC3E}">
        <p14:creationId xmlns:p14="http://schemas.microsoft.com/office/powerpoint/2010/main" val="900006891"/>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l">
              <a:spcBef>
                <a:spcPct val="20000"/>
              </a:spcBef>
            </a:pPr>
            <a:r>
              <a:rPr lang="en-US" sz="27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Functions of the Glucocorticoids</a:t>
            </a:r>
            <a:r>
              <a:rPr lang="ar-IQ" sz="2200" b="1" u="sng" dirty="0">
                <a:solidFill>
                  <a:prstClr val="black"/>
                </a:solidFill>
                <a:latin typeface="Constantia"/>
              </a:rPr>
              <a:t/>
            </a:r>
            <a:br>
              <a:rPr lang="ar-IQ" sz="2200" b="1" u="sng" dirty="0">
                <a:solidFill>
                  <a:prstClr val="black"/>
                </a:solidFill>
                <a:latin typeface="Constantia"/>
              </a:rPr>
            </a:br>
            <a:r>
              <a:rPr lang="en-US" sz="2200" b="1" dirty="0">
                <a:ln w="1905"/>
                <a:solidFill>
                  <a:srgbClr val="92D050"/>
                </a:solidFill>
                <a:effectLst>
                  <a:innerShdw blurRad="69850" dist="43180" dir="5400000">
                    <a:srgbClr val="000000">
                      <a:alpha val="65000"/>
                    </a:srgbClr>
                  </a:innerShdw>
                </a:effectLst>
                <a:latin typeface="Constantia"/>
              </a:rPr>
              <a:t>1. Effects of Cortisol on Carbohydrate Metabolism</a:t>
            </a:r>
            <a:r>
              <a:rPr lang="en-US" sz="2200" dirty="0">
                <a:solidFill>
                  <a:prstClr val="black"/>
                </a:solidFill>
                <a:latin typeface="Constantia"/>
              </a:rPr>
              <a:t/>
            </a:r>
            <a:br>
              <a:rPr lang="en-US" sz="2200" dirty="0">
                <a:solidFill>
                  <a:prstClr val="black"/>
                </a:solidFill>
                <a:latin typeface="Constantia"/>
              </a:rPr>
            </a:b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a:t>
            </a:r>
            <a:r>
              <a:rPr lang="en-US" sz="2200" dirty="0">
                <a:solidFill>
                  <a:prstClr val="black"/>
                </a:solidFill>
                <a:latin typeface="Constantia"/>
              </a:rPr>
              <a:t> Stimulation of Gluconeogenesis.</a:t>
            </a:r>
            <a:br>
              <a:rPr lang="en-US" sz="2200" dirty="0">
                <a:solidFill>
                  <a:prstClr val="black"/>
                </a:solidFill>
                <a:latin typeface="Constantia"/>
              </a:rPr>
            </a:br>
            <a:r>
              <a:rPr lang="en-US" sz="2200" dirty="0" smtClean="0">
                <a:solidFill>
                  <a:prstClr val="black"/>
                </a:solidFill>
                <a:latin typeface="Constantia"/>
              </a:rPr>
              <a:t>   </a:t>
            </a:r>
            <a:r>
              <a:rPr lang="en-US" sz="2200" b="1" i="1" dirty="0" smtClean="0">
                <a:ln w="1905"/>
                <a:solidFill>
                  <a:srgbClr val="00B050"/>
                </a:solidFill>
                <a:effectLst>
                  <a:innerShdw blurRad="69850" dist="43180" dir="5400000">
                    <a:srgbClr val="000000">
                      <a:alpha val="65000"/>
                    </a:srgbClr>
                  </a:innerShdw>
                </a:effectLst>
                <a:latin typeface="Constantia"/>
              </a:rPr>
              <a:t>1</a:t>
            </a:r>
            <a:r>
              <a:rPr lang="en-US" sz="2200" b="1" i="1" dirty="0">
                <a:ln w="1905"/>
                <a:solidFill>
                  <a:srgbClr val="00B050"/>
                </a:solidFill>
                <a:effectLst>
                  <a:innerShdw blurRad="69850" dist="43180" dir="5400000">
                    <a:srgbClr val="000000">
                      <a:alpha val="65000"/>
                    </a:srgbClr>
                  </a:innerShdw>
                </a:effectLst>
                <a:latin typeface="Constantia"/>
              </a:rPr>
              <a:t>.</a:t>
            </a:r>
            <a:r>
              <a:rPr lang="en-US" sz="2200" dirty="0">
                <a:solidFill>
                  <a:prstClr val="black"/>
                </a:solidFill>
                <a:latin typeface="Constantia"/>
              </a:rPr>
              <a:t> Cortisol increases the enzymes required to convert amino acids into glucose in </a:t>
            </a:r>
            <a:r>
              <a:rPr lang="en-US" sz="2200" dirty="0" smtClean="0">
                <a:solidFill>
                  <a:prstClr val="black"/>
                </a:solidFill>
                <a:latin typeface="Constantia"/>
              </a:rPr>
              <a:t/>
            </a:r>
            <a:br>
              <a:rPr lang="en-US" sz="2200" dirty="0" smtClean="0">
                <a:solidFill>
                  <a:prstClr val="black"/>
                </a:solidFill>
                <a:latin typeface="Constantia"/>
              </a:rPr>
            </a:br>
            <a:r>
              <a:rPr lang="en-US" sz="2200" dirty="0">
                <a:solidFill>
                  <a:prstClr val="black"/>
                </a:solidFill>
                <a:latin typeface="Constantia"/>
              </a:rPr>
              <a:t> </a:t>
            </a:r>
            <a:r>
              <a:rPr lang="en-US" sz="2200" dirty="0" smtClean="0">
                <a:solidFill>
                  <a:prstClr val="black"/>
                </a:solidFill>
                <a:latin typeface="Constantia"/>
              </a:rPr>
              <a:t>      the </a:t>
            </a:r>
            <a:r>
              <a:rPr lang="en-US" sz="2200" dirty="0">
                <a:solidFill>
                  <a:prstClr val="black"/>
                </a:solidFill>
                <a:latin typeface="Constantia"/>
              </a:rPr>
              <a:t>liver cells.</a:t>
            </a:r>
            <a:br>
              <a:rPr lang="en-US" sz="2200" dirty="0">
                <a:solidFill>
                  <a:prstClr val="black"/>
                </a:solidFill>
                <a:latin typeface="Constantia"/>
              </a:rPr>
            </a:br>
            <a:r>
              <a:rPr lang="en-US" sz="2200" dirty="0" smtClean="0">
                <a:solidFill>
                  <a:prstClr val="black"/>
                </a:solidFill>
                <a:latin typeface="Constantia"/>
              </a:rPr>
              <a:t>   </a:t>
            </a:r>
            <a:r>
              <a:rPr lang="en-US" sz="2200" b="1" i="1" dirty="0" smtClean="0">
                <a:ln w="1905"/>
                <a:solidFill>
                  <a:srgbClr val="00B050"/>
                </a:solidFill>
                <a:effectLst>
                  <a:innerShdw blurRad="69850" dist="43180" dir="5400000">
                    <a:srgbClr val="000000">
                      <a:alpha val="65000"/>
                    </a:srgbClr>
                  </a:innerShdw>
                </a:effectLst>
                <a:latin typeface="Constantia"/>
              </a:rPr>
              <a:t>2</a:t>
            </a:r>
            <a:r>
              <a:rPr lang="en-US" sz="2200" b="1" i="1" dirty="0">
                <a:ln w="1905"/>
                <a:solidFill>
                  <a:srgbClr val="00B050"/>
                </a:solidFill>
                <a:effectLst>
                  <a:innerShdw blurRad="69850" dist="43180" dir="5400000">
                    <a:srgbClr val="000000">
                      <a:alpha val="65000"/>
                    </a:srgbClr>
                  </a:innerShdw>
                </a:effectLst>
                <a:latin typeface="Constantia"/>
              </a:rPr>
              <a:t>. </a:t>
            </a:r>
            <a:r>
              <a:rPr lang="en-US" sz="2200" dirty="0">
                <a:solidFill>
                  <a:prstClr val="black"/>
                </a:solidFill>
                <a:latin typeface="Constantia"/>
              </a:rPr>
              <a:t>Cortisol causes mobilization of amino acids from the </a:t>
            </a:r>
            <a:r>
              <a:rPr lang="en-US" sz="2200" dirty="0" smtClean="0">
                <a:solidFill>
                  <a:prstClr val="black"/>
                </a:solidFill>
                <a:latin typeface="Constantia"/>
              </a:rPr>
              <a:t>extra hepatic </a:t>
            </a:r>
            <a:r>
              <a:rPr lang="en-US" sz="2200" dirty="0">
                <a:solidFill>
                  <a:prstClr val="black"/>
                </a:solidFill>
                <a:latin typeface="Constantia"/>
              </a:rPr>
              <a:t>tissues </a:t>
            </a:r>
            <a:r>
              <a:rPr lang="en-US" sz="2200" dirty="0" smtClean="0">
                <a:solidFill>
                  <a:prstClr val="black"/>
                </a:solidFill>
                <a:latin typeface="Constantia"/>
              </a:rPr>
              <a:t/>
            </a:r>
            <a:br>
              <a:rPr lang="en-US" sz="2200" dirty="0" smtClean="0">
                <a:solidFill>
                  <a:prstClr val="black"/>
                </a:solidFill>
                <a:latin typeface="Constantia"/>
              </a:rPr>
            </a:br>
            <a:r>
              <a:rPr lang="en-US" sz="2200" dirty="0">
                <a:solidFill>
                  <a:prstClr val="black"/>
                </a:solidFill>
                <a:latin typeface="Constantia"/>
              </a:rPr>
              <a:t> </a:t>
            </a:r>
            <a:r>
              <a:rPr lang="en-US" sz="2200" dirty="0" smtClean="0">
                <a:solidFill>
                  <a:prstClr val="black"/>
                </a:solidFill>
                <a:latin typeface="Constantia"/>
              </a:rPr>
              <a:t>      mainly </a:t>
            </a:r>
            <a:r>
              <a:rPr lang="en-US" sz="2200" dirty="0">
                <a:solidFill>
                  <a:prstClr val="black"/>
                </a:solidFill>
                <a:latin typeface="Constantia"/>
              </a:rPr>
              <a:t>from muscle.</a:t>
            </a:r>
            <a:br>
              <a:rPr lang="en-US" sz="2200" dirty="0">
                <a:solidFill>
                  <a:prstClr val="black"/>
                </a:solidFill>
                <a:latin typeface="Constantia"/>
              </a:rPr>
            </a:b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B .</a:t>
            </a:r>
            <a:r>
              <a:rPr lang="en-US" sz="2200" dirty="0">
                <a:solidFill>
                  <a:prstClr val="black"/>
                </a:solidFill>
                <a:latin typeface="Constantia"/>
              </a:rPr>
              <a:t> Decreased Glucose Utilization by Cells.</a:t>
            </a:r>
            <a:br>
              <a:rPr lang="en-US" sz="2200" dirty="0">
                <a:solidFill>
                  <a:prstClr val="black"/>
                </a:solidFill>
                <a:latin typeface="Constantia"/>
              </a:rPr>
            </a:b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C.</a:t>
            </a:r>
            <a:r>
              <a:rPr lang="en-US" sz="2200" dirty="0">
                <a:solidFill>
                  <a:prstClr val="black"/>
                </a:solidFill>
                <a:latin typeface="Constantia"/>
              </a:rPr>
              <a:t> </a:t>
            </a:r>
            <a:r>
              <a:rPr lang="en-US" sz="2200" dirty="0" smtClean="0">
                <a:solidFill>
                  <a:prstClr val="black"/>
                </a:solidFill>
                <a:latin typeface="Constantia"/>
              </a:rPr>
              <a:t> Elevated </a:t>
            </a:r>
            <a:r>
              <a:rPr lang="en-US" sz="2200" dirty="0">
                <a:solidFill>
                  <a:prstClr val="black"/>
                </a:solidFill>
                <a:latin typeface="Constantia"/>
              </a:rPr>
              <a:t>Blood Glucose Concentration and “Adrenal Diabetes.”</a:t>
            </a:r>
            <a:r>
              <a:rPr lang="ar-IQ" sz="2200" dirty="0">
                <a:solidFill>
                  <a:prstClr val="black"/>
                </a:solidFill>
                <a:latin typeface="Constantia"/>
              </a:rPr>
              <a:t/>
            </a:r>
            <a:br>
              <a:rPr lang="ar-IQ" sz="2200" dirty="0">
                <a:solidFill>
                  <a:prstClr val="black"/>
                </a:solidFill>
                <a:latin typeface="Constantia"/>
              </a:rPr>
            </a:br>
            <a:r>
              <a:rPr lang="en-US" sz="2200" dirty="0">
                <a:solidFill>
                  <a:prstClr val="black"/>
                </a:solidFill>
                <a:latin typeface="Constantia"/>
              </a:rPr>
              <a:t/>
            </a:r>
            <a:br>
              <a:rPr lang="en-US" sz="2200" dirty="0">
                <a:solidFill>
                  <a:prstClr val="black"/>
                </a:solidFill>
                <a:latin typeface="Constantia"/>
              </a:rPr>
            </a:br>
            <a:r>
              <a:rPr lang="en-US" sz="2200" b="1" dirty="0">
                <a:ln w="1905"/>
                <a:solidFill>
                  <a:srgbClr val="92D050"/>
                </a:solidFill>
                <a:effectLst>
                  <a:innerShdw blurRad="69850" dist="43180" dir="5400000">
                    <a:srgbClr val="000000">
                      <a:alpha val="65000"/>
                    </a:srgbClr>
                  </a:innerShdw>
                </a:effectLst>
                <a:latin typeface="Constantia"/>
              </a:rPr>
              <a:t>2.</a:t>
            </a:r>
            <a:r>
              <a:rPr lang="en-US" sz="2200" b="1" dirty="0">
                <a:solidFill>
                  <a:prstClr val="black"/>
                </a:solidFill>
                <a:latin typeface="Constantia"/>
              </a:rPr>
              <a:t> </a:t>
            </a:r>
            <a:r>
              <a:rPr lang="en-US" sz="2200" b="1" dirty="0">
                <a:ln w="1905"/>
                <a:solidFill>
                  <a:srgbClr val="92D050"/>
                </a:solidFill>
                <a:effectLst>
                  <a:innerShdw blurRad="69850" dist="43180" dir="5400000">
                    <a:srgbClr val="000000">
                      <a:alpha val="65000"/>
                    </a:srgbClr>
                  </a:innerShdw>
                </a:effectLst>
                <a:latin typeface="Constantia"/>
              </a:rPr>
              <a:t>Effects of Cortisol on Protein  Metabolism</a:t>
            </a:r>
            <a:r>
              <a:rPr lang="en-US" sz="2200" dirty="0">
                <a:solidFill>
                  <a:prstClr val="black"/>
                </a:solidFill>
                <a:latin typeface="Constantia"/>
              </a:rPr>
              <a:t/>
            </a:r>
            <a:br>
              <a:rPr lang="en-US" sz="2200" dirty="0">
                <a:solidFill>
                  <a:prstClr val="black"/>
                </a:solidFill>
                <a:latin typeface="Constantia"/>
              </a:rPr>
            </a:b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a:t>
            </a:r>
            <a:r>
              <a:rPr lang="en-US" sz="2200" dirty="0">
                <a:solidFill>
                  <a:prstClr val="black"/>
                </a:solidFill>
                <a:latin typeface="Constantia"/>
              </a:rPr>
              <a:t> Reduction in Cellular Protein.</a:t>
            </a:r>
            <a:br>
              <a:rPr lang="en-US" sz="2200" dirty="0">
                <a:solidFill>
                  <a:prstClr val="black"/>
                </a:solidFill>
                <a:latin typeface="Constantia"/>
              </a:rPr>
            </a:b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B.</a:t>
            </a:r>
            <a:r>
              <a:rPr lang="en-US" sz="2200" dirty="0">
                <a:solidFill>
                  <a:prstClr val="black"/>
                </a:solidFill>
                <a:latin typeface="Constantia"/>
              </a:rPr>
              <a:t> Cortisol Increases Liver and Plasma Proteins.</a:t>
            </a:r>
            <a:br>
              <a:rPr lang="en-US" sz="2200" dirty="0">
                <a:solidFill>
                  <a:prstClr val="black"/>
                </a:solidFill>
                <a:latin typeface="Constantia"/>
              </a:rPr>
            </a:b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C.</a:t>
            </a:r>
            <a:r>
              <a:rPr lang="en-US" sz="2200" dirty="0">
                <a:solidFill>
                  <a:prstClr val="black"/>
                </a:solidFill>
                <a:latin typeface="Constantia"/>
              </a:rPr>
              <a:t> Increased Blood Amino Acids, Diminished Transport of Amino Acids into </a:t>
            </a:r>
            <a:r>
              <a:rPr lang="en-US" sz="2200" dirty="0" smtClean="0">
                <a:solidFill>
                  <a:prstClr val="black"/>
                </a:solidFill>
                <a:latin typeface="Constantia"/>
              </a:rPr>
              <a:t/>
            </a:r>
            <a:br>
              <a:rPr lang="en-US" sz="2200" dirty="0" smtClean="0">
                <a:solidFill>
                  <a:prstClr val="black"/>
                </a:solidFill>
                <a:latin typeface="Constantia"/>
              </a:rPr>
            </a:br>
            <a:r>
              <a:rPr lang="en-US" sz="2200" dirty="0">
                <a:solidFill>
                  <a:prstClr val="black"/>
                </a:solidFill>
                <a:latin typeface="Constantia"/>
              </a:rPr>
              <a:t> </a:t>
            </a:r>
            <a:r>
              <a:rPr lang="en-US" sz="2200" dirty="0" smtClean="0">
                <a:solidFill>
                  <a:prstClr val="black"/>
                </a:solidFill>
                <a:latin typeface="Constantia"/>
              </a:rPr>
              <a:t>    Extra hepatic </a:t>
            </a:r>
            <a:r>
              <a:rPr lang="en-US" sz="2200" dirty="0">
                <a:solidFill>
                  <a:prstClr val="black"/>
                </a:solidFill>
                <a:latin typeface="Constantia"/>
              </a:rPr>
              <a:t>Cells, and Enhanced Transport into Hepatic Cells.</a:t>
            </a:r>
            <a:r>
              <a:rPr lang="ar-IQ" sz="2200" dirty="0">
                <a:solidFill>
                  <a:prstClr val="black"/>
                </a:solidFill>
                <a:latin typeface="Constantia"/>
              </a:rPr>
              <a:t/>
            </a:r>
            <a:br>
              <a:rPr lang="ar-IQ" sz="2200" dirty="0">
                <a:solidFill>
                  <a:prstClr val="black"/>
                </a:solidFill>
                <a:latin typeface="Constantia"/>
              </a:rPr>
            </a:br>
            <a:r>
              <a:rPr lang="en-US" sz="2200" dirty="0">
                <a:solidFill>
                  <a:prstClr val="black"/>
                </a:solidFill>
                <a:latin typeface="Constantia"/>
              </a:rPr>
              <a:t/>
            </a:r>
            <a:br>
              <a:rPr lang="en-US" sz="2200" dirty="0">
                <a:solidFill>
                  <a:prstClr val="black"/>
                </a:solidFill>
                <a:latin typeface="Constantia"/>
              </a:rPr>
            </a:br>
            <a:r>
              <a:rPr lang="en-US" sz="2200" b="1" dirty="0">
                <a:ln w="1905"/>
                <a:solidFill>
                  <a:srgbClr val="92D050"/>
                </a:solidFill>
                <a:effectLst>
                  <a:innerShdw blurRad="69850" dist="43180" dir="5400000">
                    <a:srgbClr val="000000">
                      <a:alpha val="65000"/>
                    </a:srgbClr>
                  </a:innerShdw>
                </a:effectLst>
                <a:latin typeface="Constantia"/>
              </a:rPr>
              <a:t>3.</a:t>
            </a:r>
            <a:r>
              <a:rPr lang="en-US" sz="2200" b="1" dirty="0">
                <a:solidFill>
                  <a:prstClr val="black"/>
                </a:solidFill>
                <a:latin typeface="Constantia"/>
              </a:rPr>
              <a:t> </a:t>
            </a:r>
            <a:r>
              <a:rPr lang="en-US" sz="2200" b="1" dirty="0">
                <a:ln w="1905"/>
                <a:solidFill>
                  <a:srgbClr val="92D050"/>
                </a:solidFill>
                <a:effectLst>
                  <a:innerShdw blurRad="69850" dist="43180" dir="5400000">
                    <a:srgbClr val="000000">
                      <a:alpha val="65000"/>
                    </a:srgbClr>
                  </a:innerShdw>
                </a:effectLst>
                <a:latin typeface="Constantia"/>
              </a:rPr>
              <a:t>Effects of Cortisol on Fat Metabolism</a:t>
            </a:r>
            <a:r>
              <a:rPr lang="en-US" sz="2200" dirty="0">
                <a:solidFill>
                  <a:prstClr val="black"/>
                </a:solidFill>
                <a:latin typeface="Constantia"/>
              </a:rPr>
              <a:t/>
            </a:r>
            <a:br>
              <a:rPr lang="en-US" sz="2200" dirty="0">
                <a:solidFill>
                  <a:prstClr val="black"/>
                </a:solidFill>
                <a:latin typeface="Constantia"/>
              </a:rPr>
            </a:b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a:t>
            </a:r>
            <a:r>
              <a:rPr lang="en-US" sz="2200" dirty="0">
                <a:solidFill>
                  <a:prstClr val="black"/>
                </a:solidFill>
                <a:latin typeface="Constantia"/>
              </a:rPr>
              <a:t> Mobilization of Fatty Acids.</a:t>
            </a:r>
            <a:br>
              <a:rPr lang="en-US" sz="2200" dirty="0">
                <a:solidFill>
                  <a:prstClr val="black"/>
                </a:solidFill>
                <a:latin typeface="Constantia"/>
              </a:rPr>
            </a:b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B.</a:t>
            </a:r>
            <a:r>
              <a:rPr lang="en-US" sz="2200" dirty="0">
                <a:solidFill>
                  <a:prstClr val="black"/>
                </a:solidFill>
                <a:latin typeface="Constantia"/>
              </a:rPr>
              <a:t> Obesity Caused by Excess Cortisol.</a:t>
            </a:r>
            <a:br>
              <a:rPr lang="en-US" sz="2200" dirty="0">
                <a:solidFill>
                  <a:prstClr val="black"/>
                </a:solidFill>
                <a:latin typeface="Constantia"/>
              </a:rPr>
            </a:br>
            <a:r>
              <a:rPr lang="en-US" sz="2200" dirty="0">
                <a:solidFill>
                  <a:prstClr val="black"/>
                </a:solidFill>
                <a:latin typeface="Constantia"/>
              </a:rPr>
              <a:t>  </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649009576"/>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l">
              <a:spcBef>
                <a:spcPct val="20000"/>
              </a:spcBef>
            </a:pPr>
            <a:r>
              <a:rPr lang="en-US" sz="2200" b="1" dirty="0">
                <a:ln w="1905"/>
                <a:solidFill>
                  <a:srgbClr val="92D050"/>
                </a:solidFill>
                <a:effectLst>
                  <a:innerShdw blurRad="69850" dist="43180" dir="5400000">
                    <a:srgbClr val="000000">
                      <a:alpha val="65000"/>
                    </a:srgbClr>
                  </a:innerShdw>
                </a:effectLst>
                <a:latin typeface="Constantia"/>
              </a:rPr>
              <a:t>4. </a:t>
            </a:r>
            <a:r>
              <a:rPr lang="en-US" sz="2200" b="1" dirty="0">
                <a:ln w="1905"/>
                <a:solidFill>
                  <a:srgbClr val="92D050"/>
                </a:solidFill>
                <a:effectLst>
                  <a:innerShdw blurRad="69850" dist="43180" dir="5400000">
                    <a:srgbClr val="000000">
                      <a:alpha val="65000"/>
                    </a:srgbClr>
                  </a:innerShdw>
                </a:effectLst>
                <a:latin typeface="Constantia"/>
              </a:rPr>
              <a:t>Cortisol is Important in Resisting Stress and Inflammation</a:t>
            </a:r>
            <a:r>
              <a:rPr lang="en-US" sz="2200" dirty="0">
                <a:solidFill>
                  <a:prstClr val="black"/>
                </a:solidFill>
                <a:latin typeface="Constantia"/>
              </a:rPr>
              <a:t/>
            </a:r>
            <a:br>
              <a:rPr lang="en-US" sz="2200" dirty="0">
                <a:solidFill>
                  <a:prstClr val="black"/>
                </a:solidFill>
                <a:latin typeface="Constantia"/>
              </a:rPr>
            </a:br>
            <a:r>
              <a:rPr lang="en-US" sz="2200" dirty="0" smtClean="0">
                <a:solidFill>
                  <a:prstClr val="black"/>
                </a:solidFill>
                <a:latin typeface="Constantia"/>
              </a:rPr>
              <a:t>    Some </a:t>
            </a:r>
            <a:r>
              <a:rPr lang="en-US" sz="2200" dirty="0">
                <a:solidFill>
                  <a:prstClr val="black"/>
                </a:solidFill>
                <a:latin typeface="Constantia"/>
              </a:rPr>
              <a:t>of the different types of stress that increase cortisol release are the </a:t>
            </a:r>
            <a:r>
              <a:rPr lang="en-US" sz="2200" dirty="0" smtClean="0">
                <a:solidFill>
                  <a:prstClr val="black"/>
                </a:solidFill>
                <a:latin typeface="Constantia"/>
              </a:rPr>
              <a:t> following</a:t>
            </a:r>
            <a:r>
              <a:rPr lang="en-US" sz="2200" dirty="0">
                <a:solidFill>
                  <a:prstClr val="black"/>
                </a:solidFill>
                <a:latin typeface="Constantia"/>
              </a:rPr>
              <a:t>:</a:t>
            </a:r>
            <a:br>
              <a:rPr lang="en-US" sz="2200" dirty="0">
                <a:solidFill>
                  <a:prstClr val="black"/>
                </a:solidFill>
                <a:latin typeface="Constantia"/>
              </a:rPr>
            </a:b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1. </a:t>
            </a:r>
            <a:r>
              <a:rPr lang="en-US" sz="2200" dirty="0">
                <a:solidFill>
                  <a:prstClr val="black"/>
                </a:solidFill>
                <a:latin typeface="Constantia"/>
              </a:rPr>
              <a:t>Trauma of almost any type</a:t>
            </a:r>
            <a:br>
              <a:rPr lang="en-US" sz="2200" dirty="0">
                <a:solidFill>
                  <a:prstClr val="black"/>
                </a:solidFill>
                <a:latin typeface="Constantia"/>
              </a:rPr>
            </a:b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2. </a:t>
            </a:r>
            <a:r>
              <a:rPr lang="en-US" sz="2200" dirty="0">
                <a:solidFill>
                  <a:prstClr val="black"/>
                </a:solidFill>
                <a:latin typeface="Constantia"/>
              </a:rPr>
              <a:t>Infection	</a:t>
            </a:r>
            <a:br>
              <a:rPr lang="en-US" sz="2200" dirty="0">
                <a:solidFill>
                  <a:prstClr val="black"/>
                </a:solidFill>
                <a:latin typeface="Constantia"/>
              </a:rPr>
            </a:b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3. </a:t>
            </a:r>
            <a:r>
              <a:rPr lang="en-US" sz="2200" dirty="0">
                <a:solidFill>
                  <a:prstClr val="black"/>
                </a:solidFill>
                <a:latin typeface="Constantia"/>
              </a:rPr>
              <a:t>Intense heat or cold</a:t>
            </a:r>
            <a:br>
              <a:rPr lang="en-US" sz="2200" dirty="0">
                <a:solidFill>
                  <a:prstClr val="black"/>
                </a:solidFill>
                <a:latin typeface="Constantia"/>
              </a:rPr>
            </a:b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4. </a:t>
            </a:r>
            <a:r>
              <a:rPr lang="en-US" sz="2200" dirty="0">
                <a:solidFill>
                  <a:prstClr val="black"/>
                </a:solidFill>
                <a:latin typeface="Constantia"/>
              </a:rPr>
              <a:t>Injection of norepinephrine and other sympathomimetic drugs</a:t>
            </a:r>
            <a:br>
              <a:rPr lang="en-US" sz="2200" dirty="0">
                <a:solidFill>
                  <a:prstClr val="black"/>
                </a:solidFill>
                <a:latin typeface="Constantia"/>
              </a:rPr>
            </a:b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5. </a:t>
            </a:r>
            <a:r>
              <a:rPr lang="en-US" sz="2200" dirty="0">
                <a:solidFill>
                  <a:prstClr val="black"/>
                </a:solidFill>
                <a:latin typeface="Constantia"/>
              </a:rPr>
              <a:t>Surgery</a:t>
            </a:r>
            <a:br>
              <a:rPr lang="en-US" sz="2200" dirty="0">
                <a:solidFill>
                  <a:prstClr val="black"/>
                </a:solidFill>
                <a:latin typeface="Constantia"/>
              </a:rPr>
            </a:b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6. </a:t>
            </a:r>
            <a:r>
              <a:rPr lang="en-US" sz="2200" dirty="0">
                <a:solidFill>
                  <a:prstClr val="black"/>
                </a:solidFill>
                <a:latin typeface="Constantia"/>
              </a:rPr>
              <a:t>Injection of necrotizing substances beneath the skin</a:t>
            </a:r>
            <a:br>
              <a:rPr lang="en-US" sz="2200" dirty="0">
                <a:solidFill>
                  <a:prstClr val="black"/>
                </a:solidFill>
                <a:latin typeface="Constantia"/>
              </a:rPr>
            </a:b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7. </a:t>
            </a:r>
            <a:r>
              <a:rPr lang="en-US" sz="2200" dirty="0">
                <a:solidFill>
                  <a:prstClr val="black"/>
                </a:solidFill>
                <a:latin typeface="Constantia"/>
              </a:rPr>
              <a:t>Restraining an animal so that it cannot move</a:t>
            </a:r>
            <a:br>
              <a:rPr lang="en-US" sz="2200" dirty="0">
                <a:solidFill>
                  <a:prstClr val="black"/>
                </a:solidFill>
                <a:latin typeface="Constantia"/>
              </a:rPr>
            </a:b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8. </a:t>
            </a:r>
            <a:r>
              <a:rPr lang="en-US" sz="2200" dirty="0">
                <a:solidFill>
                  <a:prstClr val="black"/>
                </a:solidFill>
                <a:latin typeface="Constantia"/>
              </a:rPr>
              <a:t>Almost any debilitating disease</a:t>
            </a:r>
            <a:r>
              <a:rPr lang="ar-IQ" sz="2200" dirty="0">
                <a:solidFill>
                  <a:prstClr val="black"/>
                </a:solidFill>
                <a:latin typeface="Constantia"/>
              </a:rPr>
              <a:t/>
            </a:r>
            <a:br>
              <a:rPr lang="ar-IQ" sz="2200" dirty="0">
                <a:solidFill>
                  <a:prstClr val="black"/>
                </a:solidFill>
                <a:latin typeface="Constantia"/>
              </a:rPr>
            </a:br>
            <a:r>
              <a:rPr lang="en-US" sz="2200" dirty="0">
                <a:solidFill>
                  <a:prstClr val="black"/>
                </a:solidFill>
                <a:latin typeface="Constantia"/>
              </a:rPr>
              <a:t/>
            </a:r>
            <a:br>
              <a:rPr lang="en-US" sz="2200" dirty="0">
                <a:solidFill>
                  <a:prstClr val="black"/>
                </a:solidFill>
                <a:latin typeface="Constantia"/>
              </a:rPr>
            </a:br>
            <a:r>
              <a:rPr lang="en-US" sz="2200" b="1" dirty="0">
                <a:ln w="1905"/>
                <a:solidFill>
                  <a:srgbClr val="92D050"/>
                </a:solidFill>
                <a:effectLst>
                  <a:innerShdw blurRad="69850" dist="43180" dir="5400000">
                    <a:srgbClr val="000000">
                      <a:alpha val="65000"/>
                    </a:srgbClr>
                  </a:innerShdw>
                </a:effectLst>
                <a:latin typeface="Constantia"/>
              </a:rPr>
              <a:t>5. </a:t>
            </a:r>
            <a:r>
              <a:rPr lang="en-US" sz="2200" b="1" dirty="0">
                <a:ln w="1905"/>
                <a:solidFill>
                  <a:srgbClr val="92D050"/>
                </a:solidFill>
                <a:effectLst>
                  <a:innerShdw blurRad="69850" dist="43180" dir="5400000">
                    <a:srgbClr val="000000">
                      <a:alpha val="65000"/>
                    </a:srgbClr>
                  </a:innerShdw>
                </a:effectLst>
                <a:latin typeface="Constantia"/>
              </a:rPr>
              <a:t>Anti-inflammatory Effects of High Levels of Cortisol</a:t>
            </a:r>
            <a:br>
              <a:rPr lang="en-US" sz="2200" b="1" dirty="0">
                <a:ln w="1905"/>
                <a:solidFill>
                  <a:srgbClr val="92D050"/>
                </a:solidFill>
                <a:effectLst>
                  <a:innerShdw blurRad="69850" dist="43180" dir="5400000">
                    <a:srgbClr val="000000">
                      <a:alpha val="65000"/>
                    </a:srgbClr>
                  </a:innerShdw>
                </a:effectLst>
                <a:latin typeface="Constantia"/>
              </a:rPr>
            </a:br>
            <a:r>
              <a:rPr lang="en-US" sz="2200" b="1" dirty="0" smtClean="0">
                <a:ln w="1905"/>
                <a:solidFill>
                  <a:srgbClr val="92D050"/>
                </a:solidFill>
                <a:effectLst>
                  <a:innerShdw blurRad="69850" dist="43180" dir="5400000">
                    <a:srgbClr val="000000">
                      <a:alpha val="65000"/>
                    </a:srgbClr>
                  </a:innerShdw>
                </a:effectLst>
                <a:latin typeface="Constantia"/>
              </a:rPr>
              <a:t>    </a:t>
            </a:r>
            <a:r>
              <a:rPr lang="en-US" sz="2200" dirty="0" smtClean="0">
                <a:solidFill>
                  <a:prstClr val="black"/>
                </a:solidFill>
                <a:latin typeface="Constantia"/>
              </a:rPr>
              <a:t>When </a:t>
            </a:r>
            <a:r>
              <a:rPr lang="en-US" sz="2200" dirty="0">
                <a:solidFill>
                  <a:prstClr val="black"/>
                </a:solidFill>
                <a:latin typeface="Constantia"/>
              </a:rPr>
              <a:t>tissues are damaged by trauma, by infection with bacteria, or in other ways, they almost always become “</a:t>
            </a:r>
            <a:r>
              <a:rPr lang="en-US" sz="2200" b="1" dirty="0">
                <a:ln w="10541" cmpd="sng">
                  <a:solidFill>
                    <a:schemeClr val="accent1">
                      <a:shade val="88000"/>
                      <a:satMod val="110000"/>
                    </a:schemeClr>
                  </a:solidFill>
                  <a:prstDash val="solid"/>
                </a:ln>
                <a:solidFill>
                  <a:schemeClr val="accent2">
                    <a:lumMod val="75000"/>
                  </a:schemeClr>
                </a:solidFill>
                <a:latin typeface="Constantia"/>
              </a:rPr>
              <a:t>inflamed</a:t>
            </a:r>
            <a:r>
              <a:rPr lang="en-US" sz="2200" dirty="0">
                <a:solidFill>
                  <a:prstClr val="black"/>
                </a:solidFill>
                <a:latin typeface="Constantia"/>
              </a:rPr>
              <a:t>.” In some conditions, such as in rheumatoid arthritis, the inflammation is more damaging than the trauma or disease itself. The administration of large amounts of cortisol can usually block this inflammation or even reverse many of its effects once it has begun. Before attempting to explain the way in which cortisol functions to block inflammation . </a:t>
            </a:r>
            <a:br>
              <a:rPr lang="en-US" sz="2200" dirty="0">
                <a:solidFill>
                  <a:prstClr val="black"/>
                </a:solidFill>
                <a:latin typeface="Constantia"/>
              </a:rPr>
            </a:br>
            <a:r>
              <a:rPr lang="en-US" sz="2200" dirty="0">
                <a:solidFill>
                  <a:prstClr val="black"/>
                </a:solidFill>
                <a:latin typeface="Constantia"/>
              </a:rPr>
              <a:t> </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2400944720"/>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27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There are five main stages of inflammation:</a:t>
            </a:r>
            <a:r>
              <a:rPr lang="en-US" sz="2200" dirty="0">
                <a:solidFill>
                  <a:prstClr val="black"/>
                </a:solidFill>
                <a:latin typeface="Constantia"/>
              </a:rPr>
              <a:t/>
            </a:r>
            <a:br>
              <a:rPr lang="en-US" sz="2200" dirty="0">
                <a:solidFill>
                  <a:prstClr val="black"/>
                </a:solidFill>
                <a:latin typeface="Constantia"/>
              </a:rPr>
            </a:br>
            <a:r>
              <a:rPr lang="en-US" sz="2200" b="1" dirty="0">
                <a:ln w="10541" cmpd="sng">
                  <a:solidFill>
                    <a:schemeClr val="accent1">
                      <a:shade val="88000"/>
                      <a:satMod val="110000"/>
                    </a:schemeClr>
                  </a:solidFill>
                  <a:prstDash val="solid"/>
                </a:ln>
                <a:solidFill>
                  <a:srgbClr val="00B0F0"/>
                </a:solidFill>
                <a:latin typeface="Constantia"/>
              </a:rPr>
              <a:t>1. </a:t>
            </a:r>
            <a:r>
              <a:rPr lang="en-US" sz="2200" dirty="0" smtClean="0">
                <a:solidFill>
                  <a:prstClr val="black"/>
                </a:solidFill>
                <a:latin typeface="Constantia"/>
              </a:rPr>
              <a:t>release </a:t>
            </a:r>
            <a:r>
              <a:rPr lang="en-US" sz="2200" dirty="0">
                <a:solidFill>
                  <a:prstClr val="black"/>
                </a:solidFill>
                <a:latin typeface="Constantia"/>
              </a:rPr>
              <a:t>from the damaged tissue cells of chemical substances that activate the </a:t>
            </a:r>
            <a:r>
              <a:rPr lang="en-US" sz="2200" dirty="0" smtClean="0">
                <a:solidFill>
                  <a:prstClr val="black"/>
                </a:solidFill>
                <a:latin typeface="Constantia"/>
              </a:rPr>
              <a:t/>
            </a:r>
            <a:br>
              <a:rPr lang="en-US" sz="2200" dirty="0" smtClean="0">
                <a:solidFill>
                  <a:prstClr val="black"/>
                </a:solidFill>
                <a:latin typeface="Constantia"/>
              </a:rPr>
            </a:br>
            <a:r>
              <a:rPr lang="en-US" sz="2200" dirty="0">
                <a:solidFill>
                  <a:prstClr val="black"/>
                </a:solidFill>
                <a:latin typeface="Constantia"/>
              </a:rPr>
              <a:t> </a:t>
            </a:r>
            <a:r>
              <a:rPr lang="en-US" sz="2200" dirty="0" smtClean="0">
                <a:solidFill>
                  <a:prstClr val="black"/>
                </a:solidFill>
                <a:latin typeface="Constantia"/>
              </a:rPr>
              <a:t>  inflammation process chemicals </a:t>
            </a:r>
            <a:r>
              <a:rPr lang="en-US" sz="2200" dirty="0">
                <a:solidFill>
                  <a:prstClr val="black"/>
                </a:solidFill>
                <a:latin typeface="Constantia"/>
              </a:rPr>
              <a:t>such as </a:t>
            </a:r>
            <a:r>
              <a:rPr lang="en-US" sz="2400" b="1" dirty="0">
                <a:solidFill>
                  <a:srgbClr val="FF0000"/>
                </a:solidFill>
                <a:latin typeface="Constantia"/>
              </a:rPr>
              <a:t>histamine</a:t>
            </a:r>
            <a:r>
              <a:rPr lang="en-US" sz="2200" b="1" dirty="0">
                <a:solidFill>
                  <a:prstClr val="black"/>
                </a:solidFill>
                <a:latin typeface="Constantia"/>
              </a:rPr>
              <a:t>,</a:t>
            </a:r>
            <a:r>
              <a:rPr lang="en-US" sz="2200" dirty="0">
                <a:solidFill>
                  <a:prstClr val="black"/>
                </a:solidFill>
                <a:latin typeface="Constantia"/>
              </a:rPr>
              <a:t> </a:t>
            </a:r>
            <a:r>
              <a:rPr lang="en-US" sz="2400" b="1" dirty="0" err="1" smtClean="0">
                <a:solidFill>
                  <a:srgbClr val="FF0000"/>
                </a:solidFill>
                <a:latin typeface="Constantia"/>
              </a:rPr>
              <a:t>bradykinin</a:t>
            </a:r>
            <a:r>
              <a:rPr lang="en-US" sz="2200" b="1" dirty="0" smtClean="0">
                <a:solidFill>
                  <a:prstClr val="black"/>
                </a:solidFill>
                <a:latin typeface="Constantia"/>
              </a:rPr>
              <a:t>,</a:t>
            </a:r>
            <a:r>
              <a:rPr lang="en-US" sz="2200" dirty="0" smtClean="0">
                <a:solidFill>
                  <a:prstClr val="black"/>
                </a:solidFill>
                <a:latin typeface="Constantia"/>
              </a:rPr>
              <a:t> </a:t>
            </a:r>
            <a:br>
              <a:rPr lang="en-US" sz="2200" dirty="0" smtClean="0">
                <a:solidFill>
                  <a:prstClr val="black"/>
                </a:solidFill>
                <a:latin typeface="Constantia"/>
              </a:rPr>
            </a:br>
            <a:r>
              <a:rPr lang="en-US" sz="2200" dirty="0">
                <a:solidFill>
                  <a:prstClr val="black"/>
                </a:solidFill>
                <a:latin typeface="Constantia"/>
              </a:rPr>
              <a:t> </a:t>
            </a:r>
            <a:r>
              <a:rPr lang="en-US" sz="2200" dirty="0" smtClean="0">
                <a:solidFill>
                  <a:prstClr val="black"/>
                </a:solidFill>
                <a:latin typeface="Constantia"/>
              </a:rPr>
              <a:t>  </a:t>
            </a:r>
            <a:r>
              <a:rPr lang="en-US" sz="2400" b="1" dirty="0" err="1" smtClean="0">
                <a:solidFill>
                  <a:srgbClr val="FF0000"/>
                </a:solidFill>
                <a:latin typeface="Constantia"/>
              </a:rPr>
              <a:t>proteolytic</a:t>
            </a:r>
            <a:r>
              <a:rPr lang="en-US" sz="2400" b="1" dirty="0" smtClean="0">
                <a:solidFill>
                  <a:srgbClr val="FF0000"/>
                </a:solidFill>
                <a:latin typeface="Constantia"/>
              </a:rPr>
              <a:t> enzymes</a:t>
            </a:r>
            <a:r>
              <a:rPr lang="en-US" sz="2200" b="1" dirty="0">
                <a:solidFill>
                  <a:prstClr val="black"/>
                </a:solidFill>
                <a:latin typeface="Constantia"/>
              </a:rPr>
              <a:t>,</a:t>
            </a:r>
            <a:r>
              <a:rPr lang="en-US" sz="2200" dirty="0">
                <a:solidFill>
                  <a:prstClr val="black"/>
                </a:solidFill>
                <a:latin typeface="Constantia"/>
              </a:rPr>
              <a:t> </a:t>
            </a:r>
            <a:r>
              <a:rPr lang="en-US" sz="2400" b="1" dirty="0">
                <a:solidFill>
                  <a:srgbClr val="FF0000"/>
                </a:solidFill>
                <a:latin typeface="Constantia"/>
              </a:rPr>
              <a:t>prostaglandins</a:t>
            </a:r>
            <a:r>
              <a:rPr lang="en-US" sz="2200" b="1" dirty="0">
                <a:solidFill>
                  <a:prstClr val="black"/>
                </a:solidFill>
                <a:latin typeface="Constantia"/>
              </a:rPr>
              <a:t>,</a:t>
            </a:r>
            <a:r>
              <a:rPr lang="en-US" sz="2200" dirty="0">
                <a:solidFill>
                  <a:prstClr val="black"/>
                </a:solidFill>
                <a:latin typeface="Constantia"/>
              </a:rPr>
              <a:t> and </a:t>
            </a:r>
            <a:r>
              <a:rPr lang="en-US" sz="2400" b="1" dirty="0" err="1">
                <a:solidFill>
                  <a:srgbClr val="FF0000"/>
                </a:solidFill>
                <a:latin typeface="Constantia"/>
              </a:rPr>
              <a:t>leukotrienes</a:t>
            </a:r>
            <a:r>
              <a:rPr lang="en-US" sz="2200" dirty="0">
                <a:solidFill>
                  <a:prstClr val="black"/>
                </a:solidFill>
                <a:latin typeface="Constantia"/>
              </a:rPr>
              <a:t>; </a:t>
            </a:r>
            <a:br>
              <a:rPr lang="en-US" sz="2200" dirty="0">
                <a:solidFill>
                  <a:prstClr val="black"/>
                </a:solidFill>
                <a:latin typeface="Constantia"/>
              </a:rPr>
            </a:br>
            <a:r>
              <a:rPr lang="en-US" sz="2200" b="1" dirty="0">
                <a:ln w="10541" cmpd="sng">
                  <a:solidFill>
                    <a:schemeClr val="accent1">
                      <a:shade val="88000"/>
                      <a:satMod val="110000"/>
                    </a:schemeClr>
                  </a:solidFill>
                  <a:prstDash val="solid"/>
                </a:ln>
                <a:solidFill>
                  <a:srgbClr val="00B0F0"/>
                </a:solidFill>
                <a:latin typeface="Constantia"/>
              </a:rPr>
              <a:t>2. </a:t>
            </a:r>
            <a:r>
              <a:rPr lang="en-US" sz="2200" dirty="0" smtClean="0">
                <a:solidFill>
                  <a:prstClr val="black"/>
                </a:solidFill>
                <a:latin typeface="Constantia"/>
              </a:rPr>
              <a:t>an </a:t>
            </a:r>
            <a:r>
              <a:rPr lang="en-US" sz="2200" dirty="0">
                <a:solidFill>
                  <a:prstClr val="black"/>
                </a:solidFill>
                <a:latin typeface="Constantia"/>
              </a:rPr>
              <a:t>increase in blood flow in the inflamed area caused by some of the </a:t>
            </a:r>
            <a:r>
              <a:rPr lang="en-US" sz="2200" dirty="0" smtClean="0">
                <a:solidFill>
                  <a:prstClr val="black"/>
                </a:solidFill>
                <a:latin typeface="Constantia"/>
              </a:rPr>
              <a:t>released</a:t>
            </a:r>
            <a:br>
              <a:rPr lang="en-US" sz="2200" dirty="0" smtClean="0">
                <a:solidFill>
                  <a:prstClr val="black"/>
                </a:solidFill>
                <a:latin typeface="Constantia"/>
              </a:rPr>
            </a:br>
            <a:r>
              <a:rPr lang="en-US" sz="2200" dirty="0">
                <a:solidFill>
                  <a:prstClr val="black"/>
                </a:solidFill>
                <a:latin typeface="Constantia"/>
              </a:rPr>
              <a:t> </a:t>
            </a:r>
            <a:r>
              <a:rPr lang="en-US" sz="2200" dirty="0" smtClean="0">
                <a:solidFill>
                  <a:prstClr val="black"/>
                </a:solidFill>
                <a:latin typeface="Constantia"/>
              </a:rPr>
              <a:t>   </a:t>
            </a:r>
            <a:r>
              <a:rPr lang="en-US" sz="2200" dirty="0">
                <a:solidFill>
                  <a:prstClr val="black"/>
                </a:solidFill>
                <a:latin typeface="Constantia"/>
              </a:rPr>
              <a:t>products from the tissues, an effect called </a:t>
            </a:r>
            <a:r>
              <a:rPr lang="en-US" sz="2200" b="1" i="1" dirty="0">
                <a:ln w="10541" cmpd="sng">
                  <a:solidFill>
                    <a:schemeClr val="accent1">
                      <a:shade val="88000"/>
                      <a:satMod val="110000"/>
                    </a:schemeClr>
                  </a:solidFill>
                  <a:prstDash val="solid"/>
                </a:ln>
                <a:solidFill>
                  <a:schemeClr val="accent2">
                    <a:lumMod val="75000"/>
                  </a:schemeClr>
                </a:solidFill>
                <a:latin typeface="Constantia"/>
              </a:rPr>
              <a:t>erythema</a:t>
            </a:r>
            <a:r>
              <a:rPr lang="en-US" sz="2200" i="1" dirty="0">
                <a:solidFill>
                  <a:prstClr val="black"/>
                </a:solidFill>
                <a:latin typeface="Constantia"/>
              </a:rPr>
              <a:t>;</a:t>
            </a:r>
            <a:r>
              <a:rPr lang="en-US" sz="2200" dirty="0">
                <a:solidFill>
                  <a:prstClr val="black"/>
                </a:solidFill>
                <a:latin typeface="Constantia"/>
              </a:rPr>
              <a:t/>
            </a:r>
            <a:br>
              <a:rPr lang="en-US" sz="2200" dirty="0">
                <a:solidFill>
                  <a:prstClr val="black"/>
                </a:solidFill>
                <a:latin typeface="Constantia"/>
              </a:rPr>
            </a:br>
            <a:r>
              <a:rPr lang="en-US" sz="2200" b="1" dirty="0">
                <a:ln w="10541" cmpd="sng">
                  <a:solidFill>
                    <a:schemeClr val="accent1">
                      <a:shade val="88000"/>
                      <a:satMod val="110000"/>
                    </a:schemeClr>
                  </a:solidFill>
                  <a:prstDash val="solid"/>
                </a:ln>
                <a:solidFill>
                  <a:srgbClr val="00B0F0"/>
                </a:solidFill>
                <a:latin typeface="Constantia"/>
              </a:rPr>
              <a:t>3.</a:t>
            </a:r>
            <a:r>
              <a:rPr lang="en-US" sz="2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t>
            </a:r>
            <a:r>
              <a:rPr lang="en-US" sz="2200" dirty="0" smtClean="0">
                <a:solidFill>
                  <a:prstClr val="black"/>
                </a:solidFill>
                <a:latin typeface="Constantia"/>
              </a:rPr>
              <a:t>leakage </a:t>
            </a:r>
            <a:r>
              <a:rPr lang="en-US" sz="2200" dirty="0">
                <a:solidFill>
                  <a:prstClr val="black"/>
                </a:solidFill>
                <a:latin typeface="Constantia"/>
              </a:rPr>
              <a:t>of large quantities of almost pure plasma out of the capillaries into the </a:t>
            </a:r>
            <a:r>
              <a:rPr lang="en-US" sz="2200" dirty="0" smtClean="0">
                <a:solidFill>
                  <a:prstClr val="black"/>
                </a:solidFill>
                <a:latin typeface="Constantia"/>
              </a:rPr>
              <a:t/>
            </a:r>
            <a:br>
              <a:rPr lang="en-US" sz="2200" dirty="0" smtClean="0">
                <a:solidFill>
                  <a:prstClr val="black"/>
                </a:solidFill>
                <a:latin typeface="Constantia"/>
              </a:rPr>
            </a:br>
            <a:r>
              <a:rPr lang="en-US" sz="2200" dirty="0">
                <a:solidFill>
                  <a:prstClr val="black"/>
                </a:solidFill>
                <a:latin typeface="Constantia"/>
              </a:rPr>
              <a:t> </a:t>
            </a:r>
            <a:r>
              <a:rPr lang="en-US" sz="2200" dirty="0" smtClean="0">
                <a:solidFill>
                  <a:prstClr val="black"/>
                </a:solidFill>
                <a:latin typeface="Constantia"/>
              </a:rPr>
              <a:t>   damaged </a:t>
            </a:r>
            <a:r>
              <a:rPr lang="en-US" sz="2200" dirty="0">
                <a:solidFill>
                  <a:prstClr val="black"/>
                </a:solidFill>
                <a:latin typeface="Constantia"/>
              </a:rPr>
              <a:t>areas because of increased capillary permeability, followed by clotting </a:t>
            </a:r>
            <a:r>
              <a:rPr lang="en-US" sz="2200" dirty="0" smtClean="0">
                <a:solidFill>
                  <a:prstClr val="black"/>
                </a:solidFill>
                <a:latin typeface="Constantia"/>
              </a:rPr>
              <a:t/>
            </a:r>
            <a:br>
              <a:rPr lang="en-US" sz="2200" dirty="0" smtClean="0">
                <a:solidFill>
                  <a:prstClr val="black"/>
                </a:solidFill>
                <a:latin typeface="Constantia"/>
              </a:rPr>
            </a:br>
            <a:r>
              <a:rPr lang="en-US" sz="2200" dirty="0">
                <a:solidFill>
                  <a:prstClr val="black"/>
                </a:solidFill>
                <a:latin typeface="Constantia"/>
              </a:rPr>
              <a:t> </a:t>
            </a:r>
            <a:r>
              <a:rPr lang="en-US" sz="2200" dirty="0" smtClean="0">
                <a:solidFill>
                  <a:prstClr val="black"/>
                </a:solidFill>
                <a:latin typeface="Constantia"/>
              </a:rPr>
              <a:t>   of </a:t>
            </a:r>
            <a:r>
              <a:rPr lang="en-US" sz="2200" dirty="0">
                <a:solidFill>
                  <a:prstClr val="black"/>
                </a:solidFill>
                <a:latin typeface="Constantia"/>
              </a:rPr>
              <a:t>the tissue fluid, thus causing a </a:t>
            </a:r>
            <a:r>
              <a:rPr lang="en-US" sz="2200" b="1" i="1" dirty="0">
                <a:ln w="10541" cmpd="sng">
                  <a:solidFill>
                    <a:schemeClr val="accent1">
                      <a:shade val="88000"/>
                      <a:satMod val="110000"/>
                    </a:schemeClr>
                  </a:solidFill>
                  <a:prstDash val="solid"/>
                </a:ln>
                <a:solidFill>
                  <a:schemeClr val="accent2">
                    <a:lumMod val="75000"/>
                  </a:schemeClr>
                </a:solidFill>
                <a:latin typeface="Constantia"/>
              </a:rPr>
              <a:t>non-pitting </a:t>
            </a:r>
            <a:r>
              <a:rPr lang="en-US" sz="2200" b="1" i="1" dirty="0">
                <a:ln w="10541" cmpd="sng">
                  <a:solidFill>
                    <a:schemeClr val="accent1">
                      <a:shade val="88000"/>
                      <a:satMod val="110000"/>
                    </a:schemeClr>
                  </a:solidFill>
                  <a:prstDash val="solid"/>
                </a:ln>
                <a:solidFill>
                  <a:schemeClr val="accent2">
                    <a:lumMod val="75000"/>
                  </a:schemeClr>
                </a:solidFill>
                <a:latin typeface="Constantia"/>
              </a:rPr>
              <a:t>type of edema</a:t>
            </a:r>
            <a:r>
              <a:rPr lang="en-US" sz="2200" i="1" dirty="0">
                <a:solidFill>
                  <a:prstClr val="black"/>
                </a:solidFill>
                <a:latin typeface="Constantia"/>
              </a:rPr>
              <a:t>; </a:t>
            </a:r>
            <a:r>
              <a:rPr lang="en-US" sz="2200" dirty="0">
                <a:solidFill>
                  <a:prstClr val="black"/>
                </a:solidFill>
                <a:latin typeface="Constantia"/>
              </a:rPr>
              <a:t/>
            </a:r>
            <a:br>
              <a:rPr lang="en-US" sz="2200" dirty="0">
                <a:solidFill>
                  <a:prstClr val="black"/>
                </a:solidFill>
                <a:latin typeface="Constantia"/>
              </a:rPr>
            </a:br>
            <a:r>
              <a:rPr lang="en-US" sz="2200" b="1" dirty="0">
                <a:ln w="10541" cmpd="sng">
                  <a:solidFill>
                    <a:schemeClr val="accent1">
                      <a:shade val="88000"/>
                      <a:satMod val="110000"/>
                    </a:schemeClr>
                  </a:solidFill>
                  <a:prstDash val="solid"/>
                </a:ln>
                <a:solidFill>
                  <a:srgbClr val="00B0F0"/>
                </a:solidFill>
                <a:latin typeface="Constantia"/>
              </a:rPr>
              <a:t>4. </a:t>
            </a:r>
            <a:r>
              <a:rPr lang="en-US" sz="2200" dirty="0" smtClean="0">
                <a:solidFill>
                  <a:prstClr val="black"/>
                </a:solidFill>
                <a:latin typeface="Constantia"/>
              </a:rPr>
              <a:t>infiltration </a:t>
            </a:r>
            <a:r>
              <a:rPr lang="en-US" sz="2200" dirty="0">
                <a:solidFill>
                  <a:prstClr val="black"/>
                </a:solidFill>
                <a:latin typeface="Constantia"/>
              </a:rPr>
              <a:t>of the area by leukocytes; </a:t>
            </a:r>
            <a:br>
              <a:rPr lang="en-US" sz="2200" dirty="0">
                <a:solidFill>
                  <a:prstClr val="black"/>
                </a:solidFill>
                <a:latin typeface="Constantia"/>
              </a:rPr>
            </a:br>
            <a:r>
              <a:rPr lang="en-US" sz="2200" b="1" dirty="0">
                <a:ln w="10541" cmpd="sng">
                  <a:solidFill>
                    <a:schemeClr val="accent1">
                      <a:shade val="88000"/>
                      <a:satMod val="110000"/>
                    </a:schemeClr>
                  </a:solidFill>
                  <a:prstDash val="solid"/>
                </a:ln>
                <a:solidFill>
                  <a:srgbClr val="00B0F0"/>
                </a:solidFill>
                <a:latin typeface="Constantia"/>
              </a:rPr>
              <a:t>5. </a:t>
            </a:r>
            <a:r>
              <a:rPr lang="en-US" sz="2200" dirty="0" smtClean="0">
                <a:solidFill>
                  <a:prstClr val="black"/>
                </a:solidFill>
                <a:latin typeface="Constantia"/>
              </a:rPr>
              <a:t>after </a:t>
            </a:r>
            <a:r>
              <a:rPr lang="en-US" sz="2200" dirty="0">
                <a:solidFill>
                  <a:prstClr val="black"/>
                </a:solidFill>
                <a:latin typeface="Constantia"/>
              </a:rPr>
              <a:t>days or weeks, ingrowth of fibrous tissue that often helps in the </a:t>
            </a:r>
            <a:r>
              <a:rPr lang="en-US" sz="2200" dirty="0" smtClean="0">
                <a:solidFill>
                  <a:prstClr val="black"/>
                </a:solidFill>
                <a:latin typeface="Constantia"/>
              </a:rPr>
              <a:t>healing</a:t>
            </a:r>
            <a:br>
              <a:rPr lang="en-US" sz="2200" dirty="0" smtClean="0">
                <a:solidFill>
                  <a:prstClr val="black"/>
                </a:solidFill>
                <a:latin typeface="Constantia"/>
              </a:rPr>
            </a:br>
            <a:r>
              <a:rPr lang="en-US" sz="2200" dirty="0">
                <a:solidFill>
                  <a:prstClr val="black"/>
                </a:solidFill>
                <a:latin typeface="Constantia"/>
              </a:rPr>
              <a:t> </a:t>
            </a:r>
            <a:r>
              <a:rPr lang="en-US" sz="2200" dirty="0" smtClean="0">
                <a:solidFill>
                  <a:prstClr val="black"/>
                </a:solidFill>
                <a:latin typeface="Constantia"/>
              </a:rPr>
              <a:t>   </a:t>
            </a:r>
            <a:r>
              <a:rPr lang="en-US" sz="2200" dirty="0">
                <a:solidFill>
                  <a:prstClr val="black"/>
                </a:solidFill>
                <a:latin typeface="Constantia"/>
              </a:rPr>
              <a:t>process.</a:t>
            </a:r>
            <a:br>
              <a:rPr lang="en-US" sz="2200" dirty="0">
                <a:solidFill>
                  <a:prstClr val="black"/>
                </a:solidFill>
                <a:latin typeface="Constantia"/>
              </a:rPr>
            </a:br>
            <a:r>
              <a:rPr lang="en-US" sz="27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When large amounts of cortisol are secreted or injected into a person, the cortisol has two basic </a:t>
            </a:r>
            <a:r>
              <a:rPr lang="en-US" sz="27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anti-inflammatory effects</a:t>
            </a:r>
            <a:r>
              <a:rPr lang="en-US" sz="2700" i="1" dirty="0">
                <a:solidFill>
                  <a:prstClr val="black"/>
                </a:solidFill>
                <a:latin typeface="Constantia"/>
              </a:rPr>
              <a:t>:</a:t>
            </a:r>
            <a:r>
              <a:rPr lang="en-US" sz="2700" dirty="0">
                <a:solidFill>
                  <a:prstClr val="black"/>
                </a:solidFill>
                <a:latin typeface="Constantia"/>
              </a:rPr>
              <a:t/>
            </a:r>
            <a:br>
              <a:rPr lang="en-US" sz="2700" dirty="0">
                <a:solidFill>
                  <a:prstClr val="black"/>
                </a:solidFill>
                <a:latin typeface="Constantia"/>
              </a:rPr>
            </a:br>
            <a:r>
              <a:rPr lang="en-US" sz="2700" dirty="0" smtClean="0">
                <a:solidFill>
                  <a:prstClr val="black"/>
                </a:solidFill>
                <a:latin typeface="Constantia"/>
              </a:rPr>
              <a:t>  </a:t>
            </a:r>
            <a:r>
              <a:rPr lang="en-US" sz="2200" dirty="0" smtClean="0">
                <a:solidFill>
                  <a:prstClr val="black"/>
                </a:solidFill>
                <a:latin typeface="Constantia"/>
              </a:rPr>
              <a:t>it </a:t>
            </a:r>
            <a:r>
              <a:rPr lang="en-US" sz="2200" dirty="0">
                <a:solidFill>
                  <a:prstClr val="black"/>
                </a:solidFill>
                <a:latin typeface="Constantia"/>
              </a:rPr>
              <a:t>can block the early stages of the inflammation process before inflammation </a:t>
            </a:r>
            <a:r>
              <a:rPr lang="en-US" sz="2200" dirty="0" smtClean="0">
                <a:solidFill>
                  <a:prstClr val="black"/>
                </a:solidFill>
                <a:latin typeface="Constantia"/>
              </a:rPr>
              <a:t/>
            </a:r>
            <a:br>
              <a:rPr lang="en-US" sz="2200" dirty="0" smtClean="0">
                <a:solidFill>
                  <a:prstClr val="black"/>
                </a:solidFill>
                <a:latin typeface="Constantia"/>
              </a:rPr>
            </a:br>
            <a:r>
              <a:rPr lang="en-US" sz="2200" dirty="0">
                <a:solidFill>
                  <a:prstClr val="black"/>
                </a:solidFill>
                <a:latin typeface="Constantia"/>
              </a:rPr>
              <a:t> </a:t>
            </a:r>
            <a:r>
              <a:rPr lang="en-US" sz="2200" dirty="0" smtClean="0">
                <a:solidFill>
                  <a:prstClr val="black"/>
                </a:solidFill>
                <a:latin typeface="Constantia"/>
              </a:rPr>
              <a:t>  even </a:t>
            </a:r>
            <a:r>
              <a:rPr lang="en-US" sz="2200" dirty="0">
                <a:solidFill>
                  <a:prstClr val="black"/>
                </a:solidFill>
                <a:latin typeface="Constantia"/>
              </a:rPr>
              <a:t>begins, or </a:t>
            </a:r>
            <a:br>
              <a:rPr lang="en-US" sz="2200" dirty="0">
                <a:solidFill>
                  <a:prstClr val="black"/>
                </a:solidFill>
                <a:latin typeface="Constantia"/>
              </a:rPr>
            </a:br>
            <a:r>
              <a:rPr lang="en-US" sz="2200" dirty="0" smtClean="0">
                <a:solidFill>
                  <a:prstClr val="black"/>
                </a:solidFill>
                <a:latin typeface="Constantia"/>
              </a:rPr>
              <a:t>   if </a:t>
            </a:r>
            <a:r>
              <a:rPr lang="en-US" sz="2200" dirty="0">
                <a:solidFill>
                  <a:prstClr val="black"/>
                </a:solidFill>
                <a:latin typeface="Constantia"/>
              </a:rPr>
              <a:t>inflammation has already begun, it causes rapid resolution of the </a:t>
            </a:r>
            <a:r>
              <a:rPr lang="en-US" sz="2200" dirty="0" smtClean="0">
                <a:solidFill>
                  <a:prstClr val="black"/>
                </a:solidFill>
                <a:latin typeface="Constantia"/>
              </a:rPr>
              <a:t> </a:t>
            </a:r>
            <a:br>
              <a:rPr lang="en-US" sz="2200" dirty="0" smtClean="0">
                <a:solidFill>
                  <a:prstClr val="black"/>
                </a:solidFill>
                <a:latin typeface="Constantia"/>
              </a:rPr>
            </a:br>
            <a:r>
              <a:rPr lang="en-US" sz="2200" dirty="0">
                <a:solidFill>
                  <a:prstClr val="black"/>
                </a:solidFill>
                <a:latin typeface="Constantia"/>
              </a:rPr>
              <a:t> </a:t>
            </a:r>
            <a:r>
              <a:rPr lang="en-US" sz="2200" dirty="0" smtClean="0">
                <a:solidFill>
                  <a:prstClr val="black"/>
                </a:solidFill>
                <a:latin typeface="Constantia"/>
              </a:rPr>
              <a:t>  inflammation and </a:t>
            </a:r>
            <a:r>
              <a:rPr lang="en-US" sz="2200" dirty="0">
                <a:solidFill>
                  <a:prstClr val="black"/>
                </a:solidFill>
                <a:latin typeface="Constantia"/>
              </a:rPr>
              <a:t>increased rapidity of healing. </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29734416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lstStyle/>
          <a:p>
            <a:pPr lvl="0" algn="l">
              <a:spcBef>
                <a:spcPct val="20000"/>
              </a:spcBef>
            </a:pPr>
            <a:r>
              <a:rPr lang="en-US" sz="28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These effects are explained further as </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follows:</a:t>
            </a:r>
            <a:r>
              <a:rPr lang="en-US" sz="2400" dirty="0">
                <a:solidFill>
                  <a:prstClr val="black"/>
                </a:solidFill>
                <a:latin typeface="Constantia"/>
              </a:rPr>
              <a:t/>
            </a:r>
            <a:br>
              <a:rPr lang="en-US" sz="2400" dirty="0">
                <a:solidFill>
                  <a:prstClr val="black"/>
                </a:solidFill>
                <a:latin typeface="Constantia"/>
              </a:rPr>
            </a:b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 </a:t>
            </a:r>
            <a:r>
              <a:rPr lang="en-US" sz="2400" dirty="0">
                <a:solidFill>
                  <a:prstClr val="black"/>
                </a:solidFill>
                <a:latin typeface="Constantia"/>
              </a:rPr>
              <a:t>Cortisol Prevents the Development of Inflammation by </a:t>
            </a:r>
            <a:r>
              <a:rPr lang="en-US" sz="2400" dirty="0" smtClean="0">
                <a:solidFill>
                  <a:prstClr val="black"/>
                </a:solidFill>
                <a:latin typeface="Constantia"/>
              </a:rPr>
              <a:t/>
            </a:r>
            <a:br>
              <a:rPr lang="en-US" sz="2400" dirty="0" smtClean="0">
                <a:solidFill>
                  <a:prstClr val="black"/>
                </a:solidFill>
                <a:latin typeface="Constantia"/>
              </a:rPr>
            </a:br>
            <a:r>
              <a:rPr lang="en-US" sz="2400" dirty="0">
                <a:solidFill>
                  <a:prstClr val="black"/>
                </a:solidFill>
                <a:latin typeface="Constantia"/>
              </a:rPr>
              <a:t> </a:t>
            </a:r>
            <a:r>
              <a:rPr lang="en-US" sz="2400" dirty="0" smtClean="0">
                <a:solidFill>
                  <a:prstClr val="black"/>
                </a:solidFill>
                <a:latin typeface="Constantia"/>
              </a:rPr>
              <a:t>    Stabilizing </a:t>
            </a:r>
            <a:r>
              <a:rPr lang="en-US" sz="2400" dirty="0">
                <a:solidFill>
                  <a:prstClr val="black"/>
                </a:solidFill>
                <a:latin typeface="Constantia"/>
              </a:rPr>
              <a:t>Lysosomes and by Other Effects</a:t>
            </a:r>
            <a:r>
              <a:rPr lang="en-US" sz="2400" b="1" dirty="0">
                <a:solidFill>
                  <a:prstClr val="black"/>
                </a:solidFill>
                <a:latin typeface="Constantia"/>
              </a:rPr>
              <a:t>. </a:t>
            </a:r>
            <a:r>
              <a:rPr lang="en-US" sz="2400" dirty="0">
                <a:solidFill>
                  <a:prstClr val="black"/>
                </a:solidFill>
                <a:latin typeface="Constantia"/>
              </a:rPr>
              <a:t>Cortisol has the </a:t>
            </a:r>
            <a:r>
              <a:rPr lang="en-US" sz="2400" dirty="0" smtClean="0">
                <a:solidFill>
                  <a:prstClr val="black"/>
                </a:solidFill>
                <a:latin typeface="Constantia"/>
              </a:rPr>
              <a:t/>
            </a:r>
            <a:br>
              <a:rPr lang="en-US" sz="2400" dirty="0" smtClean="0">
                <a:solidFill>
                  <a:prstClr val="black"/>
                </a:solidFill>
                <a:latin typeface="Constantia"/>
              </a:rPr>
            </a:br>
            <a:r>
              <a:rPr lang="en-US" sz="2400" dirty="0">
                <a:solidFill>
                  <a:prstClr val="black"/>
                </a:solidFill>
                <a:latin typeface="Constantia"/>
              </a:rPr>
              <a:t> </a:t>
            </a:r>
            <a:r>
              <a:rPr lang="en-US" sz="2400" dirty="0" smtClean="0">
                <a:solidFill>
                  <a:prstClr val="black"/>
                </a:solidFill>
                <a:latin typeface="Constantia"/>
              </a:rPr>
              <a:t>    following </a:t>
            </a:r>
            <a:r>
              <a:rPr lang="en-US" sz="2400" dirty="0">
                <a:solidFill>
                  <a:prstClr val="black"/>
                </a:solidFill>
                <a:latin typeface="Constantia"/>
              </a:rPr>
              <a:t>effects in preventing inflammation:</a:t>
            </a:r>
            <a:br>
              <a:rPr lang="en-US" sz="24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1. </a:t>
            </a:r>
            <a:r>
              <a:rPr lang="en-US" sz="2400" i="1" dirty="0">
                <a:solidFill>
                  <a:prstClr val="black"/>
                </a:solidFill>
                <a:latin typeface="Constantia"/>
              </a:rPr>
              <a:t>Cortisol stabilizes the </a:t>
            </a:r>
            <a:r>
              <a:rPr lang="en-US" sz="2400" i="1" dirty="0" err="1">
                <a:solidFill>
                  <a:prstClr val="black"/>
                </a:solidFill>
                <a:latin typeface="Constantia"/>
              </a:rPr>
              <a:t>lysosomal</a:t>
            </a:r>
            <a:r>
              <a:rPr lang="en-US" sz="2400" i="1" dirty="0">
                <a:solidFill>
                  <a:prstClr val="black"/>
                </a:solidFill>
                <a:latin typeface="Constantia"/>
              </a:rPr>
              <a:t> membranes</a:t>
            </a:r>
            <a:r>
              <a:rPr lang="en-US" sz="2400" dirty="0">
                <a:solidFill>
                  <a:prstClr val="black"/>
                </a:solidFill>
                <a:latin typeface="Constantia"/>
              </a:rPr>
              <a:t/>
            </a:r>
            <a:br>
              <a:rPr lang="en-US" sz="24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2. </a:t>
            </a:r>
            <a:r>
              <a:rPr lang="en-US" sz="2400" i="1" dirty="0">
                <a:solidFill>
                  <a:prstClr val="black"/>
                </a:solidFill>
                <a:latin typeface="Constantia"/>
              </a:rPr>
              <a:t>Cortisol decreases the permeability of the capillaries,</a:t>
            </a:r>
            <a:r>
              <a:rPr lang="en-US" sz="2400" dirty="0">
                <a:solidFill>
                  <a:prstClr val="black"/>
                </a:solidFill>
                <a:latin typeface="Constantia"/>
              </a:rPr>
              <a:t/>
            </a:r>
            <a:br>
              <a:rPr lang="en-US" sz="24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3</a:t>
            </a:r>
            <a:r>
              <a:rPr lang="en-US" sz="2400" b="1" dirty="0" smtClean="0">
                <a:ln w="1905"/>
                <a:solidFill>
                  <a:srgbClr val="00B050"/>
                </a:solidFill>
                <a:effectLst>
                  <a:innerShdw blurRad="69850" dist="43180" dir="5400000">
                    <a:srgbClr val="000000">
                      <a:alpha val="65000"/>
                    </a:srgbClr>
                  </a:innerShdw>
                </a:effectLst>
                <a:latin typeface="Constantia"/>
              </a:rPr>
              <a:t>. </a:t>
            </a:r>
            <a:r>
              <a:rPr lang="en-US" sz="2400" i="1" dirty="0" smtClean="0">
                <a:solidFill>
                  <a:prstClr val="black"/>
                </a:solidFill>
                <a:latin typeface="Constantia"/>
              </a:rPr>
              <a:t>Cortisol </a:t>
            </a:r>
            <a:r>
              <a:rPr lang="en-US" sz="2400" i="1" dirty="0">
                <a:solidFill>
                  <a:prstClr val="black"/>
                </a:solidFill>
                <a:latin typeface="Constantia"/>
              </a:rPr>
              <a:t>decreases both migration of white blood cells into the </a:t>
            </a:r>
            <a:r>
              <a:rPr lang="en-US" sz="2400" i="1" dirty="0" smtClean="0">
                <a:solidFill>
                  <a:prstClr val="black"/>
                </a:solidFill>
                <a:latin typeface="Constantia"/>
              </a:rPr>
              <a:t/>
            </a:r>
            <a:br>
              <a:rPr lang="en-US" sz="2400" i="1" dirty="0" smtClean="0">
                <a:solidFill>
                  <a:prstClr val="black"/>
                </a:solidFill>
                <a:latin typeface="Constantia"/>
              </a:rPr>
            </a:br>
            <a:r>
              <a:rPr lang="en-US" sz="2400" i="1" dirty="0">
                <a:solidFill>
                  <a:prstClr val="black"/>
                </a:solidFill>
                <a:latin typeface="Constantia"/>
              </a:rPr>
              <a:t> </a:t>
            </a:r>
            <a:r>
              <a:rPr lang="en-US" sz="2400" i="1" dirty="0" smtClean="0">
                <a:solidFill>
                  <a:prstClr val="black"/>
                </a:solidFill>
                <a:latin typeface="Constantia"/>
              </a:rPr>
              <a:t>    inflamed </a:t>
            </a:r>
            <a:r>
              <a:rPr lang="en-US" sz="2400" i="1" dirty="0">
                <a:solidFill>
                  <a:prstClr val="black"/>
                </a:solidFill>
                <a:latin typeface="Constantia"/>
              </a:rPr>
              <a:t>area and phagocytosis of the damaged cells.</a:t>
            </a:r>
            <a:r>
              <a:rPr lang="en-US" sz="2400" dirty="0">
                <a:solidFill>
                  <a:prstClr val="black"/>
                </a:solidFill>
                <a:latin typeface="Constantia"/>
              </a:rPr>
              <a:t/>
            </a:r>
            <a:br>
              <a:rPr lang="en-US" sz="24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4. </a:t>
            </a:r>
            <a:r>
              <a:rPr lang="en-US" sz="2400" i="1" dirty="0">
                <a:solidFill>
                  <a:prstClr val="black"/>
                </a:solidFill>
                <a:latin typeface="Constantia"/>
              </a:rPr>
              <a:t>Cortisol suppresses the immune system, causing lymphocyte </a:t>
            </a:r>
            <a:r>
              <a:rPr lang="en-US" sz="2400" i="1" dirty="0" smtClean="0">
                <a:solidFill>
                  <a:prstClr val="black"/>
                </a:solidFill>
                <a:latin typeface="Constantia"/>
              </a:rPr>
              <a:t/>
            </a:r>
            <a:br>
              <a:rPr lang="en-US" sz="2400" i="1" dirty="0" smtClean="0">
                <a:solidFill>
                  <a:prstClr val="black"/>
                </a:solidFill>
                <a:latin typeface="Constantia"/>
              </a:rPr>
            </a:br>
            <a:r>
              <a:rPr lang="en-US" sz="2400" i="1" dirty="0">
                <a:solidFill>
                  <a:prstClr val="black"/>
                </a:solidFill>
                <a:latin typeface="Constantia"/>
              </a:rPr>
              <a:t> </a:t>
            </a:r>
            <a:r>
              <a:rPr lang="en-US" sz="2400" i="1" dirty="0" smtClean="0">
                <a:solidFill>
                  <a:prstClr val="black"/>
                </a:solidFill>
                <a:latin typeface="Constantia"/>
              </a:rPr>
              <a:t>    reproduction </a:t>
            </a:r>
            <a:r>
              <a:rPr lang="en-US" sz="2400" i="1" dirty="0">
                <a:solidFill>
                  <a:prstClr val="black"/>
                </a:solidFill>
                <a:latin typeface="Constantia"/>
              </a:rPr>
              <a:t>to decrease markedly.</a:t>
            </a:r>
            <a:r>
              <a:rPr lang="en-US" sz="2400" dirty="0">
                <a:solidFill>
                  <a:prstClr val="black"/>
                </a:solidFill>
                <a:latin typeface="Constantia"/>
              </a:rPr>
              <a:t/>
            </a:r>
            <a:br>
              <a:rPr lang="en-US" sz="24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5. </a:t>
            </a:r>
            <a:r>
              <a:rPr lang="en-US" sz="2400" i="1" dirty="0">
                <a:solidFill>
                  <a:prstClr val="black"/>
                </a:solidFill>
                <a:latin typeface="Constantia"/>
              </a:rPr>
              <a:t>Cortisol attenuates fever mainly because it reduces the release of </a:t>
            </a:r>
            <a:r>
              <a:rPr lang="en-US" sz="2400" i="1" dirty="0" smtClean="0">
                <a:solidFill>
                  <a:prstClr val="black"/>
                </a:solidFill>
                <a:latin typeface="Constantia"/>
              </a:rPr>
              <a:t/>
            </a:r>
            <a:br>
              <a:rPr lang="en-US" sz="2400" i="1" dirty="0" smtClean="0">
                <a:solidFill>
                  <a:prstClr val="black"/>
                </a:solidFill>
                <a:latin typeface="Constantia"/>
              </a:rPr>
            </a:br>
            <a:r>
              <a:rPr lang="en-US" sz="2400" i="1" dirty="0">
                <a:solidFill>
                  <a:prstClr val="black"/>
                </a:solidFill>
                <a:latin typeface="Constantia"/>
              </a:rPr>
              <a:t> </a:t>
            </a:r>
            <a:r>
              <a:rPr lang="en-US" sz="2400" i="1" dirty="0" smtClean="0">
                <a:solidFill>
                  <a:prstClr val="black"/>
                </a:solidFill>
                <a:latin typeface="Constantia"/>
              </a:rPr>
              <a:t>    </a:t>
            </a:r>
            <a:r>
              <a:rPr lang="en-US" sz="2400" i="1" dirty="0">
                <a:solidFill>
                  <a:prstClr val="black"/>
                </a:solidFill>
                <a:latin typeface="Constantia"/>
              </a:rPr>
              <a:t>interleukin-1 from the white blood cells,</a:t>
            </a:r>
            <a:r>
              <a:rPr lang="en-US" sz="2400" dirty="0">
                <a:solidFill>
                  <a:prstClr val="black"/>
                </a:solidFill>
                <a:latin typeface="Constantia"/>
              </a:rPr>
              <a:t/>
            </a:r>
            <a:br>
              <a:rPr lang="en-US" sz="2400" dirty="0">
                <a:solidFill>
                  <a:prstClr val="black"/>
                </a:solidFill>
                <a:latin typeface="Constantia"/>
              </a:rPr>
            </a:b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B. </a:t>
            </a:r>
            <a:r>
              <a:rPr lang="en-US" sz="2400" dirty="0">
                <a:solidFill>
                  <a:prstClr val="black"/>
                </a:solidFill>
                <a:latin typeface="Constantia"/>
              </a:rPr>
              <a:t>Cortisol Causes Resolution of Inflammation.</a:t>
            </a:r>
            <a:br>
              <a:rPr lang="en-US" sz="2400" dirty="0">
                <a:solidFill>
                  <a:prstClr val="black"/>
                </a:solidFill>
                <a:latin typeface="Constantia"/>
              </a:rPr>
            </a:br>
            <a:r>
              <a:rPr lang="en-US" sz="2400" b="1" dirty="0">
                <a:ln w="1905"/>
                <a:solidFill>
                  <a:srgbClr val="00B050"/>
                </a:solidFill>
                <a:effectLst>
                  <a:innerShdw blurRad="69850" dist="43180" dir="5400000">
                    <a:srgbClr val="000000">
                      <a:alpha val="65000"/>
                    </a:srgbClr>
                  </a:innerShdw>
                </a:effectLst>
                <a:latin typeface="Constantia"/>
              </a:rPr>
              <a:t>6. </a:t>
            </a:r>
            <a:r>
              <a:rPr lang="en-US" sz="2400" b="1" dirty="0">
                <a:solidFill>
                  <a:prstClr val="black"/>
                </a:solidFill>
                <a:latin typeface="Constantia"/>
              </a:rPr>
              <a:t>Other Effects of Cortisol	</a:t>
            </a:r>
            <a:r>
              <a:rPr lang="en-US" sz="2400" dirty="0">
                <a:solidFill>
                  <a:prstClr val="black"/>
                </a:solidFill>
                <a:latin typeface="Constantia"/>
              </a:rPr>
              <a:t/>
            </a:r>
            <a:br>
              <a:rPr lang="en-US" sz="2400" dirty="0">
                <a:solidFill>
                  <a:prstClr val="black"/>
                </a:solidFill>
                <a:latin typeface="Constantia"/>
              </a:rPr>
            </a:br>
            <a:r>
              <a:rPr lang="en-US" sz="2400" b="1" dirty="0">
                <a:solidFill>
                  <a:schemeClr val="accent2">
                    <a:lumMod val="75000"/>
                  </a:schemeClr>
                </a:solidFill>
                <a:latin typeface="Constantia"/>
              </a:rPr>
              <a:t>A</a:t>
            </a:r>
            <a:r>
              <a:rPr lang="en-US" sz="2400" dirty="0">
                <a:solidFill>
                  <a:schemeClr val="accent2">
                    <a:lumMod val="75000"/>
                  </a:schemeClr>
                </a:solidFill>
                <a:latin typeface="Constantia"/>
              </a:rPr>
              <a:t>. </a:t>
            </a:r>
            <a:r>
              <a:rPr lang="en-US" sz="2400" dirty="0">
                <a:solidFill>
                  <a:prstClr val="black"/>
                </a:solidFill>
                <a:latin typeface="Constantia"/>
              </a:rPr>
              <a:t>Cortisol Blocks the Inflammatory Response to Allergic Reactions.</a:t>
            </a:r>
            <a:br>
              <a:rPr lang="en-US" sz="2400" dirty="0">
                <a:solidFill>
                  <a:prstClr val="black"/>
                </a:solidFill>
                <a:latin typeface="Constantia"/>
              </a:rPr>
            </a:br>
            <a:r>
              <a:rPr lang="en-US" sz="2400" b="1" dirty="0">
                <a:solidFill>
                  <a:schemeClr val="accent2">
                    <a:lumMod val="75000"/>
                  </a:schemeClr>
                </a:solidFill>
                <a:latin typeface="Constantia"/>
              </a:rPr>
              <a:t>B. </a:t>
            </a:r>
            <a:r>
              <a:rPr lang="en-US" sz="2400" dirty="0">
                <a:solidFill>
                  <a:prstClr val="black"/>
                </a:solidFill>
                <a:latin typeface="Constantia"/>
              </a:rPr>
              <a:t>Effect on Blood Cells and on Immunity in Infectious Diseases</a:t>
            </a:r>
            <a:br>
              <a:rPr lang="en-US" sz="2400" dirty="0">
                <a:solidFill>
                  <a:prstClr val="black"/>
                </a:solidFill>
                <a:latin typeface="Constantia"/>
              </a:rPr>
            </a:br>
            <a:endParaRPr lang="ar-IQ" sz="2400" b="1" dirty="0">
              <a:solidFill>
                <a:schemeClr val="accent2">
                  <a:lumMod val="75000"/>
                </a:schemeClr>
              </a:solidFill>
              <a:latin typeface="Constantia"/>
            </a:endParaRPr>
          </a:p>
        </p:txBody>
      </p:sp>
    </p:spTree>
    <p:extLst>
      <p:ext uri="{BB962C8B-B14F-4D97-AF65-F5344CB8AC3E}">
        <p14:creationId xmlns:p14="http://schemas.microsoft.com/office/powerpoint/2010/main" val="332153158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lstStyle/>
          <a:p>
            <a:pPr lvl="0" algn="l">
              <a:spcBef>
                <a:spcPct val="20000"/>
              </a:spcBef>
            </a:pPr>
            <a:r>
              <a:rPr lang="en-US" sz="2600" b="1" u="sng" dirty="0">
                <a:ln w="10541" cmpd="sng">
                  <a:solidFill>
                    <a:schemeClr val="accent1">
                      <a:shade val="88000"/>
                      <a:satMod val="110000"/>
                    </a:schemeClr>
                  </a:solidFill>
                  <a:prstDash val="solid"/>
                </a:ln>
                <a:solidFill>
                  <a:schemeClr val="accent3">
                    <a:lumMod val="75000"/>
                  </a:schemeClr>
                </a:solidFill>
                <a:latin typeface="Constantia"/>
              </a:rPr>
              <a:t>Regulation of Cortisol Secretion by Adrenocorticotropic Hormone from the Pituitary Gland ACTH Stimulates Cortisol Secretion</a:t>
            </a:r>
            <a:r>
              <a:rPr lang="en-US" sz="2600" b="1" dirty="0">
                <a:ln w="10541" cmpd="sng">
                  <a:solidFill>
                    <a:schemeClr val="accent1">
                      <a:shade val="88000"/>
                      <a:satMod val="110000"/>
                    </a:schemeClr>
                  </a:solidFill>
                  <a:prstDash val="solid"/>
                </a:ln>
                <a:solidFill>
                  <a:schemeClr val="accent3">
                    <a:lumMod val="75000"/>
                  </a:schemeClr>
                </a:solidFill>
                <a:latin typeface="Constantia"/>
              </a:rPr>
              <a:t>. </a:t>
            </a: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Unlike aldosterone secretion by </a:t>
            </a:r>
            <a:r>
              <a:rPr lang="en-US" sz="2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the </a:t>
            </a:r>
            <a:r>
              <a:rPr lang="en-US" sz="26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zona</a:t>
            </a:r>
            <a:r>
              <a:rPr lang="en-US" sz="2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26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glomerulosa</a:t>
            </a:r>
            <a:r>
              <a:rPr lang="en-US" sz="2600" dirty="0">
                <a:solidFill>
                  <a:prstClr val="black"/>
                </a:solidFill>
                <a:latin typeface="Constantia"/>
              </a:rPr>
              <a:t>, which is controlled mainly by potassium and angiotensin acting directly on the adrenocortical cells, almost no stimuli have direct control effects on the adrenal cells that secrete cortisol. Instead, secretion of cortisol is controlled almost entirely by </a:t>
            </a:r>
            <a:r>
              <a:rPr lang="en-US" sz="2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600" dirty="0">
                <a:solidFill>
                  <a:prstClr val="black"/>
                </a:solidFill>
                <a:latin typeface="Constantia"/>
              </a:rPr>
              <a:t> secreted by the anterior pituitary gland.</a:t>
            </a:r>
            <a:r>
              <a:rPr lang="ar-IQ" sz="2600" dirty="0">
                <a:solidFill>
                  <a:prstClr val="black"/>
                </a:solidFill>
                <a:latin typeface="Constantia"/>
              </a:rPr>
              <a:t/>
            </a:r>
            <a:br>
              <a:rPr lang="ar-IQ" sz="2600" dirty="0">
                <a:solidFill>
                  <a:prstClr val="black"/>
                </a:solidFill>
                <a:latin typeface="Constantia"/>
              </a:rPr>
            </a:br>
            <a:r>
              <a:rPr lang="en-US" sz="2600" dirty="0">
                <a:solidFill>
                  <a:prstClr val="black"/>
                </a:solidFill>
                <a:latin typeface="Constantia"/>
              </a:rPr>
              <a:t>This hormone, also called </a:t>
            </a:r>
            <a:r>
              <a:rPr lang="en-US" sz="2800" b="1" dirty="0" err="1" smtClean="0">
                <a:ln w="1905"/>
                <a:solidFill>
                  <a:schemeClr val="accent3">
                    <a:lumMod val="75000"/>
                  </a:schemeClr>
                </a:solidFill>
                <a:effectLst>
                  <a:innerShdw blurRad="69850" dist="43180" dir="5400000">
                    <a:srgbClr val="000000">
                      <a:alpha val="65000"/>
                    </a:srgbClr>
                  </a:innerShdw>
                </a:effectLst>
                <a:latin typeface="Constantia"/>
              </a:rPr>
              <a:t>corticotropin</a:t>
            </a:r>
            <a:r>
              <a:rPr lang="en-US" sz="2800" i="1" dirty="0" smtClean="0">
                <a:solidFill>
                  <a:schemeClr val="accent3">
                    <a:lumMod val="75000"/>
                  </a:schemeClr>
                </a:solidFill>
                <a:latin typeface="Constantia"/>
              </a:rPr>
              <a:t> </a:t>
            </a:r>
            <a:r>
              <a:rPr lang="en-US" sz="2600" dirty="0">
                <a:solidFill>
                  <a:prstClr val="black"/>
                </a:solidFill>
                <a:latin typeface="Constantia"/>
              </a:rPr>
              <a:t>or </a:t>
            </a:r>
            <a:r>
              <a:rPr lang="en-US" sz="2800" b="1" dirty="0" err="1">
                <a:ln w="1905"/>
                <a:solidFill>
                  <a:schemeClr val="accent3">
                    <a:lumMod val="75000"/>
                  </a:schemeClr>
                </a:solidFill>
                <a:effectLst>
                  <a:innerShdw blurRad="69850" dist="43180" dir="5400000">
                    <a:srgbClr val="000000">
                      <a:alpha val="65000"/>
                    </a:srgbClr>
                  </a:innerShdw>
                </a:effectLst>
                <a:latin typeface="Constantia"/>
              </a:rPr>
              <a:t>adrenocorticotropin</a:t>
            </a:r>
            <a:r>
              <a:rPr lang="en-US" sz="2600" i="1" dirty="0">
                <a:solidFill>
                  <a:prstClr val="black"/>
                </a:solidFill>
                <a:latin typeface="Constantia"/>
              </a:rPr>
              <a:t>, </a:t>
            </a:r>
            <a:r>
              <a:rPr lang="en-US" sz="2600" dirty="0">
                <a:solidFill>
                  <a:prstClr val="black"/>
                </a:solidFill>
                <a:latin typeface="Constantia"/>
              </a:rPr>
              <a:t>also enhances the production of adrenal androgens.</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168452148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l">
              <a:spcBef>
                <a:spcPct val="20000"/>
              </a:spcBef>
            </a:pPr>
            <a:r>
              <a:rPr lang="en-US" sz="27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ACTH Secretion Is Controlled by </a:t>
            </a:r>
            <a:r>
              <a:rPr lang="en-US" sz="2700" b="1" u="sng"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Corticotropin</a:t>
            </a:r>
            <a:r>
              <a:rPr lang="en-US" sz="27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-Releasing Factor from the Hypothalamus. </a:t>
            </a:r>
            <a: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400" dirty="0">
                <a:solidFill>
                  <a:prstClr val="black"/>
                </a:solidFill>
                <a:latin typeface="Constantia"/>
              </a:rPr>
              <a:t>In the same way that other pituitary hormones are controlled by releasing factors from the hypothalamus, an important releasing factor also controls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400" dirty="0">
                <a:solidFill>
                  <a:prstClr val="black"/>
                </a:solidFill>
                <a:latin typeface="Constantia"/>
              </a:rPr>
              <a:t> secretion. This is called </a:t>
            </a:r>
            <a:r>
              <a:rPr lang="en-US" sz="2700" b="1" i="1" dirty="0" err="1">
                <a:ln w="1905"/>
                <a:solidFill>
                  <a:schemeClr val="accent3">
                    <a:lumMod val="75000"/>
                  </a:schemeClr>
                </a:solidFill>
                <a:effectLst>
                  <a:innerShdw blurRad="69850" dist="43180" dir="5400000">
                    <a:srgbClr val="000000">
                      <a:alpha val="65000"/>
                    </a:srgbClr>
                  </a:innerShdw>
                </a:effectLst>
                <a:latin typeface="Constantia"/>
              </a:rPr>
              <a:t>corticotropin</a:t>
            </a:r>
            <a:r>
              <a:rPr lang="en-US" sz="2700" b="1" i="1" dirty="0">
                <a:ln w="1905"/>
                <a:solidFill>
                  <a:schemeClr val="accent3">
                    <a:lumMod val="75000"/>
                  </a:schemeClr>
                </a:solidFill>
                <a:effectLst>
                  <a:innerShdw blurRad="69850" dist="43180" dir="5400000">
                    <a:srgbClr val="000000">
                      <a:alpha val="65000"/>
                    </a:srgbClr>
                  </a:innerShdw>
                </a:effectLst>
                <a:latin typeface="Constantia"/>
              </a:rPr>
              <a:t>- releasing factor </a:t>
            </a:r>
            <a:r>
              <a:rPr lang="en-US" sz="2700" b="1" dirty="0">
                <a:ln w="1905"/>
                <a:solidFill>
                  <a:schemeClr val="accent3">
                    <a:lumMod val="75000"/>
                  </a:schemeClr>
                </a:solidFill>
                <a:effectLst>
                  <a:innerShdw blurRad="69850" dist="43180" dir="5400000">
                    <a:srgbClr val="000000">
                      <a:alpha val="65000"/>
                    </a:srgbClr>
                  </a:innerShdw>
                </a:effectLst>
                <a:latin typeface="Constantia"/>
              </a:rPr>
              <a:t>(CRF</a:t>
            </a:r>
            <a:r>
              <a:rPr lang="en-US" sz="2700" b="1" i="1" dirty="0">
                <a:ln w="1905"/>
                <a:solidFill>
                  <a:schemeClr val="accent3">
                    <a:lumMod val="75000"/>
                  </a:schemeClr>
                </a:solidFill>
                <a:effectLst>
                  <a:innerShdw blurRad="69850" dist="43180" dir="5400000">
                    <a:srgbClr val="000000">
                      <a:alpha val="65000"/>
                    </a:srgbClr>
                  </a:innerShdw>
                </a:effectLst>
                <a:latin typeface="Constantia"/>
              </a:rPr>
              <a:t>). </a:t>
            </a:r>
            <a:r>
              <a:rPr lang="en-US" sz="2400" dirty="0">
                <a:solidFill>
                  <a:prstClr val="black"/>
                </a:solidFill>
                <a:latin typeface="Constantia"/>
              </a:rPr>
              <a:t>It is secreted into the primary capillary plexus of the </a:t>
            </a:r>
            <a:r>
              <a:rPr lang="en-US" sz="2400" dirty="0" err="1">
                <a:solidFill>
                  <a:prstClr val="black"/>
                </a:solidFill>
                <a:latin typeface="Constantia"/>
              </a:rPr>
              <a:t>hypophysial</a:t>
            </a:r>
            <a:r>
              <a:rPr lang="en-US" sz="2400" dirty="0">
                <a:solidFill>
                  <a:prstClr val="black"/>
                </a:solidFill>
                <a:latin typeface="Constantia"/>
              </a:rPr>
              <a:t> portal system in the median eminence of the hypothalamus and then carried to the anterior pituitary gland, where it induces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400" dirty="0">
                <a:solidFill>
                  <a:prstClr val="black"/>
                </a:solidFill>
                <a:latin typeface="Constantia"/>
              </a:rPr>
              <a:t> secretion. CRF is a peptide composed of </a:t>
            </a:r>
            <a:r>
              <a:rPr lang="en-US" sz="27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41</a:t>
            </a:r>
            <a:r>
              <a:rPr lang="en-US" sz="2400" dirty="0">
                <a:solidFill>
                  <a:prstClr val="black"/>
                </a:solidFill>
                <a:latin typeface="Constantia"/>
              </a:rPr>
              <a:t> amino acids</a:t>
            </a:r>
            <a:r>
              <a:rPr lang="en-US" sz="2400" dirty="0" smtClean="0">
                <a:solidFill>
                  <a:prstClr val="black"/>
                </a:solidFill>
                <a:latin typeface="Constantia"/>
              </a:rPr>
              <a:t>. The </a:t>
            </a:r>
            <a:r>
              <a:rPr lang="en-US" sz="2400" dirty="0">
                <a:solidFill>
                  <a:prstClr val="black"/>
                </a:solidFill>
                <a:latin typeface="Constantia"/>
              </a:rPr>
              <a:t>cell bodies of the neurons that secrete </a:t>
            </a:r>
            <a:r>
              <a:rPr lang="en-US" sz="2700" b="1" dirty="0">
                <a:ln w="1905"/>
                <a:solidFill>
                  <a:schemeClr val="accent3">
                    <a:lumMod val="75000"/>
                  </a:schemeClr>
                </a:solidFill>
                <a:effectLst>
                  <a:innerShdw blurRad="69850" dist="43180" dir="5400000">
                    <a:srgbClr val="000000">
                      <a:alpha val="65000"/>
                    </a:srgbClr>
                  </a:innerShdw>
                </a:effectLst>
                <a:latin typeface="Constantia"/>
              </a:rPr>
              <a:t>CRF</a:t>
            </a:r>
            <a:r>
              <a:rPr lang="en-US" sz="2400" dirty="0">
                <a:solidFill>
                  <a:prstClr val="black"/>
                </a:solidFill>
                <a:latin typeface="Constantia"/>
              </a:rPr>
              <a:t> are located mainly in the </a:t>
            </a:r>
            <a:r>
              <a:rPr lang="en-US" sz="2400" dirty="0" err="1">
                <a:solidFill>
                  <a:prstClr val="black"/>
                </a:solidFill>
                <a:latin typeface="Constantia"/>
              </a:rPr>
              <a:t>paraventricular</a:t>
            </a:r>
            <a:r>
              <a:rPr lang="en-US" sz="2400" dirty="0">
                <a:solidFill>
                  <a:prstClr val="black"/>
                </a:solidFill>
                <a:latin typeface="Constantia"/>
              </a:rPr>
              <a:t> nucleus of the hypothalamus. This nucleus in turn receives many nervous connections from the limbic system and lower brain stem.</a:t>
            </a:r>
            <a:br>
              <a:rPr lang="en-US" sz="2400" dirty="0">
                <a:solidFill>
                  <a:prstClr val="black"/>
                </a:solidFill>
                <a:latin typeface="Constantia"/>
              </a:rPr>
            </a:br>
            <a:r>
              <a:rPr lang="en-US" sz="2400" dirty="0">
                <a:solidFill>
                  <a:prstClr val="black"/>
                </a:solidFill>
                <a:latin typeface="Constantia"/>
              </a:rPr>
              <a:t>The anterior pituitary gland can secrete only minute quantities of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400" dirty="0">
                <a:solidFill>
                  <a:prstClr val="black"/>
                </a:solidFill>
                <a:latin typeface="Constantia"/>
              </a:rPr>
              <a:t> in the absence of </a:t>
            </a:r>
            <a:r>
              <a:rPr lang="en-US" sz="2700" b="1" dirty="0">
                <a:ln w="1905"/>
                <a:solidFill>
                  <a:schemeClr val="accent3">
                    <a:lumMod val="75000"/>
                  </a:schemeClr>
                </a:solidFill>
                <a:effectLst>
                  <a:innerShdw blurRad="69850" dist="43180" dir="5400000">
                    <a:srgbClr val="000000">
                      <a:alpha val="65000"/>
                    </a:srgbClr>
                  </a:innerShdw>
                </a:effectLst>
                <a:latin typeface="Constantia"/>
              </a:rPr>
              <a:t>CRF</a:t>
            </a:r>
            <a:r>
              <a:rPr lang="en-US" sz="2400" dirty="0">
                <a:solidFill>
                  <a:prstClr val="black"/>
                </a:solidFill>
                <a:latin typeface="Constantia"/>
              </a:rPr>
              <a:t>. Instead, most conditions that cause high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 </a:t>
            </a:r>
            <a:r>
              <a:rPr lang="en-US" sz="2400" dirty="0">
                <a:solidFill>
                  <a:prstClr val="black"/>
                </a:solidFill>
                <a:latin typeface="Constantia"/>
              </a:rPr>
              <a:t>secretory rates initiate this secretion by signals that begin in the basal</a:t>
            </a:r>
            <a:r>
              <a:rPr lang="ar-IQ" sz="2400" dirty="0">
                <a:solidFill>
                  <a:prstClr val="black"/>
                </a:solidFill>
                <a:latin typeface="Constantia"/>
              </a:rPr>
              <a:t> </a:t>
            </a:r>
            <a:r>
              <a:rPr lang="en-US" sz="2400" dirty="0">
                <a:solidFill>
                  <a:prstClr val="black"/>
                </a:solidFill>
                <a:latin typeface="Constantia"/>
              </a:rPr>
              <a:t>regions of the brain, including the hypothalamus, and are then transmitted by </a:t>
            </a:r>
            <a:r>
              <a:rPr lang="en-US" sz="2700" b="1" dirty="0">
                <a:ln w="1905"/>
                <a:solidFill>
                  <a:schemeClr val="accent3">
                    <a:lumMod val="75000"/>
                  </a:schemeClr>
                </a:solidFill>
                <a:effectLst>
                  <a:innerShdw blurRad="69850" dist="43180" dir="5400000">
                    <a:srgbClr val="000000">
                      <a:alpha val="65000"/>
                    </a:srgbClr>
                  </a:innerShdw>
                </a:effectLst>
                <a:latin typeface="Constantia"/>
              </a:rPr>
              <a:t>CRF</a:t>
            </a:r>
            <a:r>
              <a:rPr lang="en-US" sz="2400" dirty="0">
                <a:solidFill>
                  <a:prstClr val="black"/>
                </a:solidFill>
                <a:latin typeface="Constantia"/>
              </a:rPr>
              <a:t> to the anterior pituitary gland.</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3726908919"/>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2200" b="1" u="sng" dirty="0">
                <a:ln w="10541" cmpd="sng">
                  <a:solidFill>
                    <a:schemeClr val="accent1">
                      <a:shade val="88000"/>
                      <a:satMod val="110000"/>
                    </a:schemeClr>
                  </a:solidFill>
                  <a:prstDash val="solid"/>
                </a:ln>
                <a:solidFill>
                  <a:srgbClr val="7030A0"/>
                </a:solidFill>
                <a:latin typeface="Constantia"/>
              </a:rPr>
              <a:t>ACTH Activates Adrenocortical Cells to Produce Steroids by Increasing Cyclic Adenosine Monophosphate (</a:t>
            </a:r>
            <a:r>
              <a:rPr lang="en-US" sz="2200" b="1" u="sng" dirty="0" err="1">
                <a:ln w="10541" cmpd="sng">
                  <a:solidFill>
                    <a:schemeClr val="accent1">
                      <a:shade val="88000"/>
                      <a:satMod val="110000"/>
                    </a:schemeClr>
                  </a:solidFill>
                  <a:prstDash val="solid"/>
                </a:ln>
                <a:solidFill>
                  <a:srgbClr val="7030A0"/>
                </a:solidFill>
                <a:latin typeface="Constantia"/>
              </a:rPr>
              <a:t>cAMP</a:t>
            </a:r>
            <a:r>
              <a:rPr lang="en-US" sz="2200" b="1" u="sng" dirty="0">
                <a:ln w="10541" cmpd="sng">
                  <a:solidFill>
                    <a:schemeClr val="accent1">
                      <a:shade val="88000"/>
                      <a:satMod val="110000"/>
                    </a:schemeClr>
                  </a:solidFill>
                  <a:prstDash val="solid"/>
                </a:ln>
                <a:solidFill>
                  <a:srgbClr val="7030A0"/>
                </a:solidFill>
                <a:latin typeface="Constantia"/>
              </a:rPr>
              <a:t>). </a:t>
            </a: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The principal effect of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200" dirty="0">
                <a:solidFill>
                  <a:prstClr val="black"/>
                </a:solidFill>
                <a:latin typeface="Constantia"/>
              </a:rPr>
              <a:t> on the adrenocortical cells is to activate </a:t>
            </a:r>
            <a:r>
              <a:rPr lang="en-US" sz="2200" b="1" i="1" dirty="0">
                <a:ln w="1905"/>
                <a:solidFill>
                  <a:schemeClr val="accent2">
                    <a:lumMod val="75000"/>
                  </a:schemeClr>
                </a:solidFill>
                <a:effectLst>
                  <a:innerShdw blurRad="69850" dist="43180" dir="5400000">
                    <a:srgbClr val="000000">
                      <a:alpha val="65000"/>
                    </a:srgbClr>
                  </a:innerShdw>
                </a:effectLst>
                <a:latin typeface="Constantia"/>
              </a:rPr>
              <a:t>adenylyl </a:t>
            </a:r>
            <a:r>
              <a:rPr lang="en-US" sz="2200" b="1" i="1" dirty="0" err="1">
                <a:ln w="1905"/>
                <a:solidFill>
                  <a:schemeClr val="accent2">
                    <a:lumMod val="75000"/>
                  </a:schemeClr>
                </a:solidFill>
                <a:effectLst>
                  <a:innerShdw blurRad="69850" dist="43180" dir="5400000">
                    <a:srgbClr val="000000">
                      <a:alpha val="65000"/>
                    </a:srgbClr>
                  </a:innerShdw>
                </a:effectLst>
                <a:latin typeface="Constantia"/>
              </a:rPr>
              <a:t>cyclase</a:t>
            </a:r>
            <a:r>
              <a:rPr lang="en-US" sz="2200" b="1" i="1" dirty="0">
                <a:ln w="1905"/>
                <a:solidFill>
                  <a:schemeClr val="accent2">
                    <a:lumMod val="75000"/>
                  </a:schemeClr>
                </a:solidFill>
                <a:effectLst>
                  <a:innerShdw blurRad="69850" dist="43180" dir="5400000">
                    <a:srgbClr val="000000">
                      <a:alpha val="65000"/>
                    </a:srgbClr>
                  </a:innerShdw>
                </a:effectLst>
                <a:latin typeface="Constantia"/>
              </a:rPr>
              <a:t> </a:t>
            </a:r>
            <a:r>
              <a:rPr lang="en-US" sz="2200" dirty="0">
                <a:solidFill>
                  <a:prstClr val="black"/>
                </a:solidFill>
                <a:latin typeface="Constantia"/>
              </a:rPr>
              <a:t>in the cell membrane.</a:t>
            </a:r>
            <a:r>
              <a:rPr lang="ar-IQ" sz="2200" dirty="0">
                <a:solidFill>
                  <a:prstClr val="black"/>
                </a:solidFill>
                <a:latin typeface="Constantia"/>
              </a:rPr>
              <a:t/>
            </a:r>
            <a:br>
              <a:rPr lang="ar-IQ" sz="2200" dirty="0">
                <a:solidFill>
                  <a:prstClr val="black"/>
                </a:solidFill>
                <a:latin typeface="Constantia"/>
              </a:rPr>
            </a:br>
            <a:r>
              <a:rPr lang="en-US" sz="2200" dirty="0">
                <a:solidFill>
                  <a:prstClr val="black"/>
                </a:solidFill>
                <a:latin typeface="Constantia"/>
              </a:rPr>
              <a:t>This then induces the formation of </a:t>
            </a:r>
            <a:r>
              <a:rPr lang="en-US" sz="2200" b="1" i="1" dirty="0" err="1">
                <a:ln w="1905"/>
                <a:solidFill>
                  <a:srgbClr val="7030A0"/>
                </a:solidFill>
                <a:effectLst>
                  <a:innerShdw blurRad="69850" dist="43180" dir="5400000">
                    <a:srgbClr val="000000">
                      <a:alpha val="65000"/>
                    </a:srgbClr>
                  </a:innerShdw>
                </a:effectLst>
                <a:latin typeface="Constantia"/>
              </a:rPr>
              <a:t>cAMP</a:t>
            </a:r>
            <a:r>
              <a:rPr lang="en-US" sz="2200" i="1" dirty="0">
                <a:solidFill>
                  <a:prstClr val="black"/>
                </a:solidFill>
                <a:latin typeface="Constantia"/>
              </a:rPr>
              <a:t> </a:t>
            </a:r>
            <a:r>
              <a:rPr lang="en-US" sz="2200" dirty="0">
                <a:solidFill>
                  <a:prstClr val="black"/>
                </a:solidFill>
                <a:latin typeface="Constantia"/>
              </a:rPr>
              <a:t>in the cell cytoplasm, reaching its maximal effect in about </a:t>
            </a:r>
            <a:r>
              <a:rPr lang="en-US" sz="27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3</a:t>
            </a:r>
            <a:r>
              <a:rPr lang="en-US" sz="2200" dirty="0">
                <a:solidFill>
                  <a:prstClr val="black"/>
                </a:solidFill>
                <a:latin typeface="Constantia"/>
              </a:rPr>
              <a:t> minutes. The </a:t>
            </a:r>
            <a:r>
              <a:rPr lang="en-US" sz="2200" b="1" i="1" dirty="0" err="1">
                <a:ln w="1905"/>
                <a:solidFill>
                  <a:srgbClr val="7030A0"/>
                </a:solidFill>
                <a:effectLst>
                  <a:innerShdw blurRad="69850" dist="43180" dir="5400000">
                    <a:srgbClr val="000000">
                      <a:alpha val="65000"/>
                    </a:srgbClr>
                  </a:innerShdw>
                </a:effectLst>
                <a:latin typeface="Constantia"/>
              </a:rPr>
              <a:t>cAMP</a:t>
            </a:r>
            <a:r>
              <a:rPr lang="en-US" sz="2200" dirty="0">
                <a:solidFill>
                  <a:prstClr val="black"/>
                </a:solidFill>
                <a:latin typeface="Constantia"/>
              </a:rPr>
              <a:t> in turn activates the intracellular enzymes that cause formation of the adrenocortical hormones. This is another example of </a:t>
            </a:r>
            <a:r>
              <a:rPr lang="en-US" sz="2200" b="1" i="1" dirty="0" err="1">
                <a:ln w="1905"/>
                <a:solidFill>
                  <a:srgbClr val="7030A0"/>
                </a:solidFill>
                <a:effectLst>
                  <a:innerShdw blurRad="69850" dist="43180" dir="5400000">
                    <a:srgbClr val="000000">
                      <a:alpha val="65000"/>
                    </a:srgbClr>
                  </a:innerShdw>
                </a:effectLst>
                <a:latin typeface="Constantia"/>
              </a:rPr>
              <a:t>cAMP</a:t>
            </a:r>
            <a:r>
              <a:rPr lang="en-US" sz="2200" dirty="0">
                <a:solidFill>
                  <a:prstClr val="black"/>
                </a:solidFill>
                <a:latin typeface="Constantia"/>
              </a:rPr>
              <a:t> as a </a:t>
            </a:r>
            <a:r>
              <a:rPr lang="en-US" sz="2400" b="1" i="1" dirty="0">
                <a:solidFill>
                  <a:srgbClr val="FF0000"/>
                </a:solidFill>
                <a:latin typeface="Constantia"/>
              </a:rPr>
              <a:t>second messenger</a:t>
            </a:r>
            <a:r>
              <a:rPr lang="en-US" sz="2200" i="1" dirty="0">
                <a:solidFill>
                  <a:prstClr val="black"/>
                </a:solidFill>
                <a:latin typeface="Constantia"/>
              </a:rPr>
              <a:t> </a:t>
            </a:r>
            <a:r>
              <a:rPr lang="en-US" sz="2200" dirty="0">
                <a:solidFill>
                  <a:prstClr val="black"/>
                </a:solidFill>
                <a:latin typeface="Constantia"/>
              </a:rPr>
              <a:t>signal system.</a:t>
            </a:r>
            <a:r>
              <a:rPr lang="ar-IQ" sz="2200" dirty="0">
                <a:solidFill>
                  <a:prstClr val="black"/>
                </a:solidFill>
                <a:latin typeface="Constantia"/>
              </a:rPr>
              <a:t/>
            </a:r>
            <a:br>
              <a:rPr lang="ar-IQ" sz="2200" dirty="0">
                <a:solidFill>
                  <a:prstClr val="black"/>
                </a:solidFill>
                <a:latin typeface="Constantia"/>
              </a:rPr>
            </a:b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The most important of all the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200" dirty="0">
                <a:solidFill>
                  <a:prstClr val="black"/>
                </a:solidFill>
                <a:latin typeface="Constantia"/>
              </a:rPr>
              <a:t>-stimulated steps for controlling adrenocortical secretion is activation of the enzyme </a:t>
            </a:r>
            <a:r>
              <a:rPr lang="en-US" sz="2700" b="1" dirty="0">
                <a:ln w="10541" cmpd="sng">
                  <a:solidFill>
                    <a:schemeClr val="accent1">
                      <a:shade val="88000"/>
                      <a:satMod val="110000"/>
                    </a:schemeClr>
                  </a:solidFill>
                  <a:prstDash val="solid"/>
                </a:ln>
                <a:solidFill>
                  <a:schemeClr val="accent3">
                    <a:lumMod val="75000"/>
                  </a:schemeClr>
                </a:solidFill>
                <a:latin typeface="Constantia"/>
              </a:rPr>
              <a:t>protein kinase A</a:t>
            </a:r>
            <a:r>
              <a:rPr lang="en-US" sz="2200" i="1" dirty="0">
                <a:solidFill>
                  <a:prstClr val="black"/>
                </a:solidFill>
                <a:latin typeface="Constantia"/>
              </a:rPr>
              <a:t>, </a:t>
            </a:r>
            <a:r>
              <a:rPr lang="en-US" sz="2200" dirty="0">
                <a:solidFill>
                  <a:prstClr val="black"/>
                </a:solidFill>
                <a:latin typeface="Constantia"/>
              </a:rPr>
              <a:t>which </a:t>
            </a:r>
            <a:r>
              <a:rPr lang="en-US" sz="2200" i="1" dirty="0">
                <a:solidFill>
                  <a:prstClr val="black"/>
                </a:solidFill>
                <a:latin typeface="Constantia"/>
              </a:rPr>
              <a:t>causes</a:t>
            </a:r>
            <a:r>
              <a:rPr lang="en-US" sz="2200" b="1" i="1" dirty="0">
                <a:solidFill>
                  <a:schemeClr val="accent6">
                    <a:lumMod val="75000"/>
                  </a:schemeClr>
                </a:solidFill>
                <a:latin typeface="Constantia"/>
              </a:rPr>
              <a:t> initial conversion of cholesterol to </a:t>
            </a:r>
            <a:r>
              <a:rPr lang="en-US" sz="2200" b="1" i="1" dirty="0" err="1">
                <a:solidFill>
                  <a:schemeClr val="accent6">
                    <a:lumMod val="75000"/>
                  </a:schemeClr>
                </a:solidFill>
                <a:latin typeface="Constantia"/>
              </a:rPr>
              <a:t>pregnenolone</a:t>
            </a:r>
            <a:r>
              <a:rPr lang="en-US" sz="2200" i="1" dirty="0">
                <a:solidFill>
                  <a:prstClr val="black"/>
                </a:solidFill>
                <a:latin typeface="Constantia"/>
              </a:rPr>
              <a:t>. </a:t>
            </a:r>
            <a:r>
              <a:rPr lang="ar-IQ" sz="2200" i="1" dirty="0">
                <a:solidFill>
                  <a:prstClr val="black"/>
                </a:solidFill>
                <a:latin typeface="Constantia"/>
              </a:rPr>
              <a:t/>
            </a:r>
            <a:br>
              <a:rPr lang="ar-IQ" sz="2200" i="1" dirty="0">
                <a:solidFill>
                  <a:prstClr val="black"/>
                </a:solidFill>
                <a:latin typeface="Constantia"/>
              </a:rPr>
            </a:br>
            <a:r>
              <a:rPr lang="en-US" sz="2200" dirty="0">
                <a:solidFill>
                  <a:prstClr val="black"/>
                </a:solidFill>
                <a:latin typeface="Constantia"/>
              </a:rPr>
              <a:t>This initial conversion is the “rate-limiting” step for all the adrenocortical hormones, which explains why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200" dirty="0">
                <a:solidFill>
                  <a:prstClr val="black"/>
                </a:solidFill>
                <a:latin typeface="Constantia"/>
              </a:rPr>
              <a:t> normally is necessary for any adrenocortical hormones to be formed.</a:t>
            </a:r>
            <a:r>
              <a:rPr lang="ar-IQ" sz="2200" dirty="0">
                <a:solidFill>
                  <a:prstClr val="black"/>
                </a:solidFill>
                <a:latin typeface="Constantia"/>
              </a:rPr>
              <a:t/>
            </a:r>
            <a:br>
              <a:rPr lang="ar-IQ" sz="2200" dirty="0">
                <a:solidFill>
                  <a:prstClr val="black"/>
                </a:solidFill>
                <a:latin typeface="Constantia"/>
              </a:rPr>
            </a:br>
            <a:r>
              <a:rPr lang="en-US" sz="2200" dirty="0">
                <a:solidFill>
                  <a:prstClr val="black"/>
                </a:solidFill>
                <a:latin typeface="Constantia"/>
              </a:rPr>
              <a:t> Long-term stimulation of the adrenal cortex by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200" dirty="0">
                <a:solidFill>
                  <a:prstClr val="black"/>
                </a:solidFill>
                <a:latin typeface="Constantia"/>
              </a:rPr>
              <a:t> not only increases secretory activity but also causes hypertrophy and proliferation of the adrenocortical cells, especially in the </a:t>
            </a:r>
            <a:r>
              <a:rPr lang="en-US" sz="2700" b="1" dirty="0" err="1">
                <a:ln w="10541" cmpd="sng">
                  <a:solidFill>
                    <a:schemeClr val="accent1">
                      <a:shade val="88000"/>
                      <a:satMod val="110000"/>
                    </a:schemeClr>
                  </a:solidFill>
                  <a:prstDash val="solid"/>
                </a:ln>
                <a:solidFill>
                  <a:schemeClr val="accent3">
                    <a:lumMod val="75000"/>
                  </a:schemeClr>
                </a:solidFill>
                <a:latin typeface="Constantia"/>
              </a:rPr>
              <a:t>zona</a:t>
            </a:r>
            <a:r>
              <a:rPr lang="en-US" sz="2700" b="1" dirty="0">
                <a:ln w="10541" cmpd="sng">
                  <a:solidFill>
                    <a:schemeClr val="accent1">
                      <a:shade val="88000"/>
                      <a:satMod val="110000"/>
                    </a:schemeClr>
                  </a:solidFill>
                  <a:prstDash val="solid"/>
                </a:ln>
                <a:solidFill>
                  <a:schemeClr val="accent3">
                    <a:lumMod val="75000"/>
                  </a:schemeClr>
                </a:solidFill>
                <a:latin typeface="Constantia"/>
              </a:rPr>
              <a:t> fasciculate </a:t>
            </a:r>
            <a:r>
              <a:rPr lang="en-US" sz="2200" dirty="0">
                <a:solidFill>
                  <a:prstClr val="black"/>
                </a:solidFill>
                <a:latin typeface="Constantia"/>
              </a:rPr>
              <a:t>and </a:t>
            </a:r>
            <a:r>
              <a:rPr lang="en-US" sz="2700" b="1" dirty="0" err="1">
                <a:ln w="10541" cmpd="sng">
                  <a:solidFill>
                    <a:schemeClr val="accent1">
                      <a:shade val="88000"/>
                      <a:satMod val="110000"/>
                    </a:schemeClr>
                  </a:solidFill>
                  <a:prstDash val="solid"/>
                </a:ln>
                <a:solidFill>
                  <a:schemeClr val="accent3">
                    <a:lumMod val="75000"/>
                  </a:schemeClr>
                </a:solidFill>
                <a:latin typeface="Constantia"/>
              </a:rPr>
              <a:t>zona</a:t>
            </a:r>
            <a:r>
              <a:rPr lang="en-US" sz="2700" b="1" dirty="0">
                <a:ln w="10541" cmpd="sng">
                  <a:solidFill>
                    <a:schemeClr val="accent1">
                      <a:shade val="88000"/>
                      <a:satMod val="110000"/>
                    </a:schemeClr>
                  </a:solidFill>
                  <a:prstDash val="solid"/>
                </a:ln>
                <a:solidFill>
                  <a:schemeClr val="accent3">
                    <a:lumMod val="75000"/>
                  </a:schemeClr>
                </a:solidFill>
                <a:latin typeface="Constantia"/>
              </a:rPr>
              <a:t> </a:t>
            </a:r>
            <a:r>
              <a:rPr lang="en-US" sz="2700" b="1" dirty="0" err="1">
                <a:ln w="10541" cmpd="sng">
                  <a:solidFill>
                    <a:schemeClr val="accent1">
                      <a:shade val="88000"/>
                      <a:satMod val="110000"/>
                    </a:schemeClr>
                  </a:solidFill>
                  <a:prstDash val="solid"/>
                </a:ln>
                <a:solidFill>
                  <a:schemeClr val="accent3">
                    <a:lumMod val="75000"/>
                  </a:schemeClr>
                </a:solidFill>
                <a:latin typeface="Constantia"/>
              </a:rPr>
              <a:t>reticularis</a:t>
            </a:r>
            <a:r>
              <a:rPr lang="en-US" sz="2200" dirty="0">
                <a:solidFill>
                  <a:prstClr val="black"/>
                </a:solidFill>
                <a:latin typeface="Constantia"/>
              </a:rPr>
              <a:t>, where cortisol and the androgens are secreted.</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2091543366"/>
      </p:ext>
    </p:extLst>
  </p:cSld>
  <p:clrMapOvr>
    <a:masterClrMapping/>
  </p:clrMapOvr>
  <mc:AlternateContent xmlns:mc="http://schemas.openxmlformats.org/markup-compatibility/2006">
    <mc:Choice xmlns:p14="http://schemas.microsoft.com/office/powerpoint/2010/main" Requires="p14">
      <p:transition spd="slow" p14:dur="1300">
        <p14:pan dir="u"/>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l">
              <a:spcBef>
                <a:spcPct val="20000"/>
              </a:spcBef>
            </a:pPr>
            <a:r>
              <a:rPr lang="en-US" sz="2700" b="1" u="sng" dirty="0">
                <a:ln w="10541" cmpd="sng">
                  <a:solidFill>
                    <a:schemeClr val="accent1">
                      <a:shade val="88000"/>
                      <a:satMod val="110000"/>
                    </a:schemeClr>
                  </a:solidFill>
                  <a:prstDash val="solid"/>
                </a:ln>
                <a:solidFill>
                  <a:srgbClr val="FF0000"/>
                </a:solidFill>
                <a:latin typeface="Constantia"/>
              </a:rPr>
              <a:t>Physiologic Stress Increases ACTH and Adrenocortical Secretion</a:t>
            </a:r>
            <a:r>
              <a:rPr lang="en-US" sz="2400" dirty="0">
                <a:solidFill>
                  <a:prstClr val="black"/>
                </a:solidFill>
                <a:latin typeface="Constantia"/>
              </a:rPr>
              <a:t/>
            </a:r>
            <a:br>
              <a:rPr lang="en-US" sz="2400" dirty="0">
                <a:solidFill>
                  <a:prstClr val="black"/>
                </a:solidFill>
                <a:latin typeface="Constantia"/>
              </a:rPr>
            </a:br>
            <a:r>
              <a:rPr lang="en-US" sz="2400" dirty="0" smtClean="0">
                <a:solidFill>
                  <a:prstClr val="black"/>
                </a:solidFill>
                <a:latin typeface="Constantia"/>
              </a:rPr>
              <a:t>  As </a:t>
            </a:r>
            <a:r>
              <a:rPr lang="en-US" sz="2400" dirty="0">
                <a:solidFill>
                  <a:prstClr val="black"/>
                </a:solidFill>
                <a:latin typeface="Constantia"/>
              </a:rPr>
              <a:t>pointed out earlier in the chapter, almost any type of physical or mental stress can lead within minutes to greatly enhanced secretion of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400" dirty="0">
                <a:solidFill>
                  <a:prstClr val="black"/>
                </a:solidFill>
                <a:latin typeface="Constantia"/>
              </a:rPr>
              <a:t> and consequently cortisol as well, often increasing cortisol secretion as much as </a:t>
            </a:r>
            <a:r>
              <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20</a:t>
            </a:r>
            <a:r>
              <a:rPr lang="en-US" sz="2400" dirty="0">
                <a:solidFill>
                  <a:prstClr val="black"/>
                </a:solidFill>
                <a:latin typeface="Constantia"/>
              </a:rPr>
              <a:t>-fold. This effect was demonstrated by the rapid and strong adrenocortical secretory responses after trauma </a:t>
            </a:r>
            <a:br>
              <a:rPr lang="en-US" sz="2400" dirty="0">
                <a:solidFill>
                  <a:prstClr val="black"/>
                </a:solidFill>
                <a:latin typeface="Constantia"/>
              </a:rPr>
            </a:br>
            <a:r>
              <a:rPr lang="en-US" sz="2400" dirty="0">
                <a:solidFill>
                  <a:prstClr val="black"/>
                </a:solidFill>
                <a:latin typeface="Constantia"/>
              </a:rPr>
              <a:t>Pain stimuli caused by physical stress or tissue damage are transmitted first upward through the brain stem and eventually to the median eminence of the </a:t>
            </a:r>
            <a:r>
              <a:rPr lang="en-US" sz="2400" dirty="0" smtClean="0">
                <a:solidFill>
                  <a:prstClr val="black"/>
                </a:solidFill>
                <a:latin typeface="Constantia"/>
              </a:rPr>
              <a:t>hypothalamus. </a:t>
            </a:r>
            <a:r>
              <a:rPr lang="en-US" sz="2400" b="1" dirty="0" smtClean="0">
                <a:solidFill>
                  <a:srgbClr val="FF0000"/>
                </a:solidFill>
                <a:latin typeface="Constantia"/>
              </a:rPr>
              <a:t>CRF</a:t>
            </a:r>
            <a:r>
              <a:rPr lang="en-US" sz="2400" dirty="0" smtClean="0">
                <a:solidFill>
                  <a:prstClr val="black"/>
                </a:solidFill>
                <a:latin typeface="Constantia"/>
              </a:rPr>
              <a:t> </a:t>
            </a:r>
            <a:r>
              <a:rPr lang="en-US" sz="2400" dirty="0">
                <a:solidFill>
                  <a:prstClr val="black"/>
                </a:solidFill>
                <a:latin typeface="Constantia"/>
              </a:rPr>
              <a:t>is secreted into the </a:t>
            </a:r>
            <a:r>
              <a:rPr lang="en-US" sz="2400" dirty="0" err="1">
                <a:solidFill>
                  <a:prstClr val="black"/>
                </a:solidFill>
                <a:latin typeface="Constantia"/>
              </a:rPr>
              <a:t>hypophysial</a:t>
            </a:r>
            <a:r>
              <a:rPr lang="en-US" sz="2400" dirty="0">
                <a:solidFill>
                  <a:prstClr val="black"/>
                </a:solidFill>
                <a:latin typeface="Constantia"/>
              </a:rPr>
              <a:t> portal system. </a:t>
            </a:r>
            <a:r>
              <a:rPr lang="en-US" sz="2400" dirty="0" smtClean="0">
                <a:solidFill>
                  <a:prstClr val="black"/>
                </a:solidFill>
                <a:latin typeface="Constantia"/>
              </a:rPr>
              <a:t>Within </a:t>
            </a:r>
            <a:r>
              <a:rPr lang="en-US"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minutes</a:t>
            </a:r>
            <a:r>
              <a:rPr lang="en-US" sz="2400" dirty="0" smtClean="0">
                <a:solidFill>
                  <a:prstClr val="black"/>
                </a:solidFill>
                <a:latin typeface="Constantia"/>
              </a:rPr>
              <a:t> </a:t>
            </a:r>
            <a:r>
              <a:rPr lang="en-US" sz="2400" dirty="0">
                <a:solidFill>
                  <a:prstClr val="black"/>
                </a:solidFill>
                <a:latin typeface="Constantia"/>
              </a:rPr>
              <a:t>the entire control sequence leads to large quantities of cortisol in the blood.</a:t>
            </a:r>
            <a:br>
              <a:rPr lang="en-US" sz="2400" dirty="0">
                <a:solidFill>
                  <a:prstClr val="black"/>
                </a:solidFill>
                <a:latin typeface="Constantia"/>
              </a:rPr>
            </a:br>
            <a:r>
              <a:rPr lang="en-US" sz="2400" dirty="0">
                <a:solidFill>
                  <a:prstClr val="black"/>
                </a:solidFill>
                <a:latin typeface="Constantia"/>
              </a:rPr>
              <a:t>Mental stress can cause an equally rapid increase in </a:t>
            </a:r>
            <a:r>
              <a:rPr lang="en-US" sz="22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400" dirty="0">
                <a:solidFill>
                  <a:prstClr val="black"/>
                </a:solidFill>
                <a:latin typeface="Constantia"/>
              </a:rPr>
              <a:t> secretion. This is believed to result from increased activity in the limbic system, especially in the region of the </a:t>
            </a:r>
            <a:r>
              <a:rPr lang="en-US" sz="2400" b="1" dirty="0">
                <a:solidFill>
                  <a:srgbClr val="00B050"/>
                </a:solidFill>
                <a:latin typeface="Constantia"/>
              </a:rPr>
              <a:t>amygdala</a:t>
            </a:r>
            <a:r>
              <a:rPr lang="en-US" sz="2400" dirty="0">
                <a:solidFill>
                  <a:prstClr val="black"/>
                </a:solidFill>
                <a:latin typeface="Constantia"/>
              </a:rPr>
              <a:t> and </a:t>
            </a:r>
            <a:r>
              <a:rPr lang="en-US" sz="2400" b="1" dirty="0">
                <a:solidFill>
                  <a:srgbClr val="00B050"/>
                </a:solidFill>
                <a:latin typeface="Constantia"/>
              </a:rPr>
              <a:t>hippocampus</a:t>
            </a:r>
            <a:r>
              <a:rPr lang="en-US" sz="2400" dirty="0">
                <a:solidFill>
                  <a:prstClr val="black"/>
                </a:solidFill>
                <a:latin typeface="Constantia"/>
              </a:rPr>
              <a:t>, both of which then transmit signals to the posterior medial hypothalamus.</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3117479683"/>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lstStyle/>
          <a:p>
            <a:pPr lvl="0" algn="l">
              <a:spcBef>
                <a:spcPct val="20000"/>
              </a:spcBef>
            </a:pPr>
            <a:r>
              <a:rPr lang="en-US" sz="28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Inhibitory Effect of Cortisol on the Hypothalamus and on the Anterior Pituitary to Decrease ACTH Secretion. </a:t>
            </a:r>
            <a:r>
              <a:rPr lang="en-US" sz="28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28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prstClr val="black"/>
                </a:solidFill>
                <a:latin typeface="Constantia"/>
              </a:rPr>
              <a:t>Cortisol has direct negative feedback effects on </a:t>
            </a:r>
            <a:br>
              <a:rPr lang="en-US" sz="2600" dirty="0">
                <a:solidFill>
                  <a:prstClr val="black"/>
                </a:solidFill>
                <a:latin typeface="Constantia"/>
              </a:rPr>
            </a:br>
            <a:r>
              <a:rPr lang="en-US" sz="2600" dirty="0">
                <a:solidFill>
                  <a:prstClr val="black"/>
                </a:solidFill>
                <a:latin typeface="Constantia"/>
              </a:rPr>
              <a:t>the hypothalamus to decrease the formation of </a:t>
            </a:r>
            <a:r>
              <a:rPr lang="en-US" sz="2200" b="1" dirty="0">
                <a:solidFill>
                  <a:srgbClr val="FF0000"/>
                </a:solidFill>
                <a:latin typeface="Constantia"/>
              </a:rPr>
              <a:t>CRF</a:t>
            </a:r>
            <a:r>
              <a:rPr lang="en-US" sz="2600" dirty="0">
                <a:solidFill>
                  <a:prstClr val="black"/>
                </a:solidFill>
                <a:latin typeface="Constantia"/>
              </a:rPr>
              <a:t> and  </a:t>
            </a:r>
            <a:r>
              <a:rPr lang="ar-IQ" sz="2600" dirty="0">
                <a:solidFill>
                  <a:prstClr val="black"/>
                </a:solidFill>
                <a:latin typeface="Constantia"/>
              </a:rPr>
              <a:t/>
            </a:r>
            <a:br>
              <a:rPr lang="ar-IQ" sz="2600" dirty="0">
                <a:solidFill>
                  <a:prstClr val="black"/>
                </a:solidFill>
                <a:latin typeface="Constantia"/>
              </a:rPr>
            </a:br>
            <a:r>
              <a:rPr lang="en-US" sz="2600" dirty="0" smtClean="0">
                <a:solidFill>
                  <a:prstClr val="black"/>
                </a:solidFill>
                <a:latin typeface="Constantia"/>
              </a:rPr>
              <a:t>the </a:t>
            </a:r>
            <a:r>
              <a:rPr lang="en-US" sz="2600" dirty="0">
                <a:solidFill>
                  <a:prstClr val="black"/>
                </a:solidFill>
                <a:latin typeface="Constantia"/>
              </a:rPr>
              <a:t>anterior pituitary gland to decrease the formation of </a:t>
            </a:r>
            <a:r>
              <a:rPr lang="en-US" sz="2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600" dirty="0">
                <a:solidFill>
                  <a:prstClr val="black"/>
                </a:solidFill>
                <a:latin typeface="Constantia"/>
              </a:rPr>
              <a:t>. </a:t>
            </a:r>
            <a:r>
              <a:rPr lang="ar-IQ" sz="2600" dirty="0">
                <a:solidFill>
                  <a:prstClr val="black"/>
                </a:solidFill>
                <a:latin typeface="Constantia"/>
              </a:rPr>
              <a:t/>
            </a:r>
            <a:br>
              <a:rPr lang="ar-IQ" sz="2600" dirty="0">
                <a:solidFill>
                  <a:prstClr val="black"/>
                </a:solidFill>
                <a:latin typeface="Constantia"/>
              </a:rPr>
            </a:br>
            <a:r>
              <a:rPr lang="en-US" sz="2600" dirty="0">
                <a:solidFill>
                  <a:prstClr val="black"/>
                </a:solidFill>
                <a:latin typeface="Constantia"/>
              </a:rPr>
              <a:t>Both of these feedbacks help regulate the plasma concentration of cortisol.</a:t>
            </a:r>
            <a:r>
              <a:rPr lang="ar-IQ" sz="2600" dirty="0">
                <a:solidFill>
                  <a:prstClr val="black"/>
                </a:solidFill>
                <a:latin typeface="Constantia"/>
              </a:rPr>
              <a:t/>
            </a:r>
            <a:br>
              <a:rPr lang="ar-IQ" sz="2600" dirty="0">
                <a:solidFill>
                  <a:prstClr val="black"/>
                </a:solidFill>
                <a:latin typeface="Constantia"/>
              </a:rPr>
            </a:br>
            <a:r>
              <a:rPr lang="en-US" sz="2600" dirty="0">
                <a:solidFill>
                  <a:prstClr val="black"/>
                </a:solidFill>
                <a:latin typeface="Constantia"/>
              </a:rPr>
              <a:t>That is, whenever the cortisol concentration becomes too great, the feedbacks automatically reduce the </a:t>
            </a:r>
            <a:r>
              <a:rPr lang="en-US" sz="24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pitchFamily="18" charset="0"/>
              </a:rPr>
              <a:t>ACTH</a:t>
            </a:r>
            <a:r>
              <a:rPr lang="en-US" sz="2600" dirty="0">
                <a:solidFill>
                  <a:prstClr val="black"/>
                </a:solidFill>
                <a:latin typeface="Constantia"/>
              </a:rPr>
              <a:t> toward a normal control level.</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2395625463"/>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lstStyle/>
          <a:p>
            <a:endParaRPr lang="ar-IQ" dirty="0"/>
          </a:p>
        </p:txBody>
      </p:sp>
      <p:pic>
        <p:nvPicPr>
          <p:cNvPr id="3" name="عنصر نائب للمحتوى 3"/>
          <p:cNvPicPr>
            <a:picLocks noGrp="1"/>
          </p:cNvPicPr>
          <p:nvPr>
            <p:ph idx="1"/>
          </p:nvPr>
        </p:nvPicPr>
        <p:blipFill>
          <a:blip r:embed="rId2" cstate="print"/>
          <a:srcRect/>
          <a:stretch>
            <a:fillRect/>
          </a:stretch>
        </p:blipFill>
        <p:spPr bwMode="auto">
          <a:xfrm>
            <a:off x="971601" y="937125"/>
            <a:ext cx="7488832" cy="4983751"/>
          </a:xfrm>
          <a:prstGeom prst="rect">
            <a:avLst/>
          </a:prstGeom>
          <a:ln w="38100" cap="sq">
            <a:solidFill>
              <a:schemeClr val="tx2">
                <a:lumMod val="75000"/>
              </a:schemeClr>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238617987"/>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0000"/>
          </a:bodyPr>
          <a:lstStyle/>
          <a:p>
            <a:pPr lvl="0" algn="l">
              <a:spcBef>
                <a:spcPct val="20000"/>
              </a:spcBef>
            </a:pPr>
            <a:r>
              <a:rPr lang="en-US" sz="24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Adrenal Androgens</a:t>
            </a:r>
            <a:r>
              <a:rPr lang="en-US" sz="2400" dirty="0">
                <a:solidFill>
                  <a:prstClr val="black"/>
                </a:solidFill>
                <a:latin typeface="Constantia"/>
              </a:rPr>
              <a:t/>
            </a:r>
            <a:br>
              <a:rPr lang="en-US" sz="2400" dirty="0">
                <a:solidFill>
                  <a:prstClr val="black"/>
                </a:solidFill>
                <a:latin typeface="Constantia"/>
              </a:rPr>
            </a:br>
            <a:r>
              <a:rPr lang="en-US" sz="2400" dirty="0">
                <a:solidFill>
                  <a:prstClr val="black"/>
                </a:solidFill>
                <a:latin typeface="Constantia"/>
              </a:rPr>
              <a:t>Several moderately active male sex hormones called </a:t>
            </a:r>
            <a:r>
              <a:rPr lang="en-US" sz="24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adrenal androgens </a:t>
            </a:r>
            <a:r>
              <a:rPr lang="en-US" sz="2400" dirty="0">
                <a:solidFill>
                  <a:prstClr val="black"/>
                </a:solidFill>
                <a:latin typeface="Constantia"/>
              </a:rPr>
              <a:t>(the most important of which is </a:t>
            </a:r>
            <a:r>
              <a:rPr lang="en-US" sz="24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dehydroepiandrosterone</a:t>
            </a:r>
            <a:r>
              <a:rPr lang="en-US" sz="2400" dirty="0">
                <a:solidFill>
                  <a:prstClr val="black"/>
                </a:solidFill>
                <a:latin typeface="Constantia"/>
              </a:rPr>
              <a:t>) are continually secreted by the adrenal cortex, especially during fetal life, Also </a:t>
            </a:r>
            <a:r>
              <a:rPr lang="en-US" sz="2800" dirty="0">
                <a:solidFill>
                  <a:srgbClr val="00B050"/>
                </a:solidFill>
                <a:latin typeface="Constantia"/>
              </a:rPr>
              <a:t>progesterone</a:t>
            </a:r>
            <a:r>
              <a:rPr lang="en-US" sz="2400" dirty="0">
                <a:solidFill>
                  <a:prstClr val="black"/>
                </a:solidFill>
                <a:latin typeface="Constantia"/>
              </a:rPr>
              <a:t> and </a:t>
            </a:r>
            <a:r>
              <a:rPr lang="en-US" sz="2800" dirty="0">
                <a:solidFill>
                  <a:srgbClr val="00B050"/>
                </a:solidFill>
                <a:latin typeface="Constantia"/>
              </a:rPr>
              <a:t>estrogens</a:t>
            </a:r>
            <a:r>
              <a:rPr lang="en-US" sz="2400" dirty="0">
                <a:solidFill>
                  <a:prstClr val="black"/>
                </a:solidFill>
                <a:latin typeface="Constantia"/>
              </a:rPr>
              <a:t>, which are female sex hormones, are secreted in minute quantities.</a:t>
            </a:r>
            <a:br>
              <a:rPr lang="en-US" sz="2400" dirty="0">
                <a:solidFill>
                  <a:prstClr val="black"/>
                </a:solidFill>
                <a:latin typeface="Constantia"/>
              </a:rPr>
            </a:br>
            <a:r>
              <a:rPr lang="en-US" sz="2400" dirty="0">
                <a:solidFill>
                  <a:prstClr val="black"/>
                </a:solidFill>
                <a:latin typeface="Constantia"/>
              </a:rPr>
              <a:t>Normally, the </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adrenal androgens </a:t>
            </a:r>
            <a:r>
              <a:rPr lang="en-US" sz="2400" dirty="0">
                <a:solidFill>
                  <a:prstClr val="black"/>
                </a:solidFill>
                <a:latin typeface="Constantia"/>
              </a:rPr>
              <a:t>have only weak effects in humans. It is possible that part of the early development of the male sex organs results from childhood secretion of adrenal androgens. The </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adrenal androgens </a:t>
            </a:r>
            <a:r>
              <a:rPr lang="en-US" sz="2400" dirty="0">
                <a:solidFill>
                  <a:prstClr val="black"/>
                </a:solidFill>
                <a:latin typeface="Constantia"/>
              </a:rPr>
              <a:t>also exert mild effects in the female, not only before puberty but also throughout life. Much of the growth of the pubic and axillary hair in the female results from the action of these hormones.</a:t>
            </a:r>
            <a:br>
              <a:rPr lang="en-US" sz="2400" dirty="0">
                <a:solidFill>
                  <a:prstClr val="black"/>
                </a:solidFill>
                <a:latin typeface="Constantia"/>
              </a:rPr>
            </a:br>
            <a:r>
              <a:rPr lang="en-US" sz="2400" dirty="0">
                <a:solidFill>
                  <a:prstClr val="black"/>
                </a:solidFill>
                <a:latin typeface="Constantia"/>
              </a:rPr>
              <a:t>In extra-adrenal tissues, some of the </a:t>
            </a: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adrenal androgens </a:t>
            </a:r>
            <a:r>
              <a:rPr lang="en-US" sz="2400" dirty="0">
                <a:solidFill>
                  <a:prstClr val="black"/>
                </a:solidFill>
                <a:latin typeface="Constantia"/>
              </a:rPr>
              <a:t>are converted to testosterone, the primary male sex hormone, which probably accounts for much of their androgenic activity. </a:t>
            </a:r>
            <a:br>
              <a:rPr lang="en-US" sz="2400" dirty="0">
                <a:solidFill>
                  <a:prstClr val="black"/>
                </a:solidFill>
                <a:latin typeface="Constantia"/>
              </a:rPr>
            </a:br>
            <a:endParaRPr lang="ar-IQ" dirty="0"/>
          </a:p>
        </p:txBody>
      </p:sp>
    </p:spTree>
    <p:extLst>
      <p:ext uri="{BB962C8B-B14F-4D97-AF65-F5344CB8AC3E}">
        <p14:creationId xmlns:p14="http://schemas.microsoft.com/office/powerpoint/2010/main" val="971076361"/>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6"/>
          </a:lnRef>
          <a:fillRef idx="2">
            <a:schemeClr val="accent6"/>
          </a:fillRef>
          <a:effectRef idx="1">
            <a:schemeClr val="accent6"/>
          </a:effectRef>
          <a:fontRef idx="minor">
            <a:schemeClr val="dk1"/>
          </a:fontRef>
        </p:style>
        <p:txBody>
          <a:bodyPr>
            <a:normAutofit fontScale="90000"/>
          </a:bodyPr>
          <a:lstStyle/>
          <a:p>
            <a:pPr lvl="0" algn="l">
              <a:spcBef>
                <a:spcPct val="20000"/>
              </a:spcBef>
            </a:pPr>
            <a:r>
              <a:rPr lang="en-US" sz="2700" b="1" u="sng" dirty="0">
                <a:ln w="10541" cmpd="sng">
                  <a:solidFill>
                    <a:schemeClr val="accent1">
                      <a:shade val="88000"/>
                      <a:satMod val="110000"/>
                    </a:schemeClr>
                  </a:solidFill>
                  <a:prstDash val="solid"/>
                </a:ln>
                <a:solidFill>
                  <a:srgbClr val="C00000"/>
                </a:solidFill>
                <a:latin typeface="Constantia"/>
              </a:rPr>
              <a:t>Corticosteroids Mineralocorticoids, Glucocorticoids, and Androgens. </a:t>
            </a: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Two major types of adrenocortical hormones, the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mineralocorticoids</a:t>
            </a:r>
            <a:r>
              <a:rPr lang="en-US" sz="2200" i="1" dirty="0">
                <a:solidFill>
                  <a:prstClr val="black"/>
                </a:solidFill>
                <a:latin typeface="Constantia"/>
              </a:rPr>
              <a:t> </a:t>
            </a:r>
            <a:r>
              <a:rPr lang="en-US" sz="2200" dirty="0">
                <a:solidFill>
                  <a:prstClr val="black"/>
                </a:solidFill>
                <a:latin typeface="Constantia"/>
              </a:rPr>
              <a:t>and the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glucocorticoids</a:t>
            </a:r>
            <a:r>
              <a:rPr lang="en-US" sz="2200" i="1" dirty="0">
                <a:solidFill>
                  <a:prstClr val="black"/>
                </a:solidFill>
                <a:latin typeface="Constantia"/>
              </a:rPr>
              <a:t>, </a:t>
            </a:r>
            <a:r>
              <a:rPr lang="en-US" sz="2200" dirty="0">
                <a:solidFill>
                  <a:prstClr val="black"/>
                </a:solidFill>
                <a:latin typeface="Constantia"/>
              </a:rPr>
              <a:t>are secreted by the adrenal cortex. In addition to these, small amounts of sex hormones are secreted, especially </a:t>
            </a:r>
            <a:r>
              <a:rPr lang="en-US" sz="22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androgenic hormones</a:t>
            </a:r>
            <a:r>
              <a:rPr lang="en-US" sz="2200" i="1" dirty="0">
                <a:solidFill>
                  <a:prstClr val="black"/>
                </a:solidFill>
                <a:latin typeface="Constantia"/>
              </a:rPr>
              <a:t>, </a:t>
            </a:r>
            <a:r>
              <a:rPr lang="en-US" sz="2200" dirty="0">
                <a:solidFill>
                  <a:prstClr val="black"/>
                </a:solidFill>
                <a:latin typeface="Constantia"/>
              </a:rPr>
              <a:t>which exhibit about the same effects in the body as the male sex hormone testosterone.  </a:t>
            </a:r>
            <a:br>
              <a:rPr lang="en-US" sz="2200" dirty="0">
                <a:solidFill>
                  <a:prstClr val="black"/>
                </a:solidFill>
                <a:latin typeface="Constantia"/>
              </a:rPr>
            </a:br>
            <a:r>
              <a:rPr lang="en-US" sz="2200" dirty="0">
                <a:solidFill>
                  <a:prstClr val="black"/>
                </a:solidFill>
                <a:latin typeface="Constantia"/>
              </a:rPr>
              <a:t>They are normally of only slight importance, although in certain abnormalities of the adrenal cortices, extreme quantities can be secreted </a:t>
            </a:r>
            <a:r>
              <a:rPr lang="en-US" sz="2200" dirty="0" smtClean="0">
                <a:solidFill>
                  <a:prstClr val="black"/>
                </a:solidFill>
                <a:latin typeface="Constantia"/>
              </a:rPr>
              <a:t>and </a:t>
            </a:r>
            <a:r>
              <a:rPr lang="en-US" sz="2200" dirty="0">
                <a:solidFill>
                  <a:prstClr val="black"/>
                </a:solidFill>
                <a:latin typeface="Constantia"/>
              </a:rPr>
              <a:t>can result in masculinizing effects.</a:t>
            </a:r>
            <a:br>
              <a:rPr lang="en-US" sz="2200" dirty="0">
                <a:solidFill>
                  <a:prstClr val="black"/>
                </a:solidFill>
                <a:latin typeface="Constantia"/>
              </a:rPr>
            </a:br>
            <a:r>
              <a:rPr lang="en-US" sz="2200" dirty="0">
                <a:solidFill>
                  <a:prstClr val="black"/>
                </a:solidFill>
                <a:latin typeface="Constantia"/>
              </a:rPr>
              <a:t>The </a:t>
            </a:r>
            <a:r>
              <a:rPr lang="en-US" sz="2200" b="1" i="1" dirty="0">
                <a:ln w="10541" cmpd="sng">
                  <a:solidFill>
                    <a:srgbClr val="7D7D7D">
                      <a:tint val="100000"/>
                      <a:shade val="100000"/>
                      <a:satMod val="110000"/>
                    </a:srgbClr>
                  </a:solidFill>
                  <a:prstDash val="solid"/>
                </a:ln>
                <a:solidFill>
                  <a:schemeClr val="tx2">
                    <a:lumMod val="60000"/>
                    <a:lumOff val="40000"/>
                  </a:schemeClr>
                </a:solidFill>
                <a:latin typeface="Constantia"/>
              </a:rPr>
              <a:t>mineralocorticoids </a:t>
            </a:r>
            <a:r>
              <a:rPr lang="en-US" sz="2200" dirty="0">
                <a:solidFill>
                  <a:prstClr val="black"/>
                </a:solidFill>
                <a:latin typeface="Constantia"/>
              </a:rPr>
              <a:t>have gained this name because they especially affect the electrolytes (the “minerals”) of the extracellular fluids-sodium and potassium, in particular. </a:t>
            </a:r>
            <a:br>
              <a:rPr lang="en-US" sz="2200" dirty="0">
                <a:solidFill>
                  <a:prstClr val="black"/>
                </a:solidFill>
                <a:latin typeface="Constantia"/>
              </a:rPr>
            </a:br>
            <a:r>
              <a:rPr lang="en-US" sz="2200" dirty="0">
                <a:solidFill>
                  <a:prstClr val="black"/>
                </a:solidFill>
                <a:latin typeface="Constantia"/>
              </a:rPr>
              <a:t>The </a:t>
            </a:r>
            <a:r>
              <a:rPr lang="en-US" sz="2200" b="1" i="1" dirty="0">
                <a:ln w="10541" cmpd="sng">
                  <a:solidFill>
                    <a:srgbClr val="7D7D7D">
                      <a:tint val="100000"/>
                      <a:shade val="100000"/>
                      <a:satMod val="110000"/>
                    </a:srgbClr>
                  </a:solidFill>
                  <a:prstDash val="solid"/>
                </a:ln>
                <a:solidFill>
                  <a:schemeClr val="tx2">
                    <a:lumMod val="60000"/>
                    <a:lumOff val="40000"/>
                  </a:schemeClr>
                </a:solidFill>
                <a:latin typeface="Constantia"/>
              </a:rPr>
              <a:t>glucocorticoids</a:t>
            </a:r>
            <a:r>
              <a:rPr lang="en-US" sz="2200" i="1" dirty="0">
                <a:solidFill>
                  <a:prstClr val="black"/>
                </a:solidFill>
                <a:latin typeface="Constantia"/>
              </a:rPr>
              <a:t> </a:t>
            </a:r>
            <a:r>
              <a:rPr lang="en-US" sz="2200" dirty="0">
                <a:solidFill>
                  <a:prstClr val="black"/>
                </a:solidFill>
                <a:latin typeface="Constantia"/>
              </a:rPr>
              <a:t>have gained their name because they exhibit important effects that increase blood glucose concentration. </a:t>
            </a:r>
            <a:br>
              <a:rPr lang="en-US" sz="2200" dirty="0">
                <a:solidFill>
                  <a:prstClr val="black"/>
                </a:solidFill>
                <a:latin typeface="Constantia"/>
              </a:rPr>
            </a:br>
            <a:r>
              <a:rPr lang="en-US" sz="2200" dirty="0">
                <a:solidFill>
                  <a:prstClr val="black"/>
                </a:solidFill>
                <a:latin typeface="Constantia"/>
              </a:rPr>
              <a:t>They have additional effects on both protein and fat metabolism that are equally as important to body function as their effects on carbohydrate metabolism.</a:t>
            </a:r>
            <a:br>
              <a:rPr lang="en-US" sz="2200" dirty="0">
                <a:solidFill>
                  <a:prstClr val="black"/>
                </a:solidFill>
                <a:latin typeface="Constantia"/>
              </a:rPr>
            </a:br>
            <a:r>
              <a:rPr lang="en-US" sz="2200" dirty="0">
                <a:solidFill>
                  <a:prstClr val="black"/>
                </a:solidFill>
                <a:latin typeface="Constantia"/>
              </a:rPr>
              <a:t>More than 30 steroids have been isolated from the adrenal cortex, but two are of exceptional importance to the normal endocrine function of the human body: </a:t>
            </a:r>
            <a:r>
              <a:rPr lang="en-US" sz="2200" i="1" dirty="0">
                <a:solidFill>
                  <a:prstClr val="black"/>
                </a:solidFill>
                <a:latin typeface="Constantia"/>
              </a:rPr>
              <a:t>aldosterone, </a:t>
            </a:r>
            <a:r>
              <a:rPr lang="en-US" sz="2200" dirty="0">
                <a:solidFill>
                  <a:prstClr val="black"/>
                </a:solidFill>
                <a:latin typeface="Constantia"/>
              </a:rPr>
              <a:t>which is the principal </a:t>
            </a:r>
            <a:r>
              <a:rPr lang="en-US" sz="2200" b="1" i="1" dirty="0">
                <a:ln w="10541" cmpd="sng">
                  <a:solidFill>
                    <a:srgbClr val="7D7D7D">
                      <a:tint val="100000"/>
                      <a:shade val="100000"/>
                      <a:satMod val="110000"/>
                    </a:srgbClr>
                  </a:solidFill>
                  <a:prstDash val="solid"/>
                </a:ln>
                <a:solidFill>
                  <a:schemeClr val="tx2">
                    <a:lumMod val="60000"/>
                    <a:lumOff val="40000"/>
                  </a:schemeClr>
                </a:solidFill>
                <a:latin typeface="Constantia"/>
              </a:rPr>
              <a:t>mineralocorticoid, and cortisol</a:t>
            </a:r>
            <a:r>
              <a:rPr lang="en-US" sz="1800" i="1" dirty="0">
                <a:solidFill>
                  <a:prstClr val="black"/>
                </a:solidFill>
                <a:latin typeface="Constantia"/>
              </a:rPr>
              <a:t>, </a:t>
            </a:r>
            <a:r>
              <a:rPr lang="en-US" sz="2200" dirty="0">
                <a:solidFill>
                  <a:prstClr val="black"/>
                </a:solidFill>
                <a:latin typeface="Constantia"/>
              </a:rPr>
              <a:t>which is the </a:t>
            </a:r>
            <a:r>
              <a:rPr lang="en-US" sz="2200" b="1" i="1" dirty="0">
                <a:ln w="10541" cmpd="sng">
                  <a:solidFill>
                    <a:srgbClr val="7D7D7D">
                      <a:tint val="100000"/>
                      <a:shade val="100000"/>
                      <a:satMod val="110000"/>
                    </a:srgbClr>
                  </a:solidFill>
                  <a:prstDash val="solid"/>
                </a:ln>
                <a:solidFill>
                  <a:schemeClr val="tx2">
                    <a:lumMod val="60000"/>
                    <a:lumOff val="40000"/>
                  </a:schemeClr>
                </a:solidFill>
                <a:latin typeface="Constantia"/>
              </a:rPr>
              <a:t>principal glucocorticoid.</a:t>
            </a:r>
            <a:r>
              <a:rPr lang="en-US" sz="1800" dirty="0">
                <a:solidFill>
                  <a:prstClr val="black"/>
                </a:solidFill>
                <a:latin typeface="Constantia"/>
              </a:rPr>
              <a:t/>
            </a:r>
            <a:br>
              <a:rPr lang="en-US" sz="1800" dirty="0">
                <a:solidFill>
                  <a:prstClr val="black"/>
                </a:solidFill>
                <a:latin typeface="Constantia"/>
              </a:rPr>
            </a:br>
            <a:endParaRPr lang="ar-IQ" sz="2200" b="1" i="1" dirty="0">
              <a:ln w="10541" cmpd="sng">
                <a:solidFill>
                  <a:srgbClr val="7D7D7D">
                    <a:tint val="100000"/>
                    <a:shade val="100000"/>
                    <a:satMod val="110000"/>
                  </a:srgbClr>
                </a:solidFill>
                <a:prstDash val="solid"/>
              </a:ln>
              <a:solidFill>
                <a:schemeClr val="tx2">
                  <a:lumMod val="60000"/>
                  <a:lumOff val="40000"/>
                </a:schemeClr>
              </a:solidFill>
              <a:latin typeface="Constantia"/>
            </a:endParaRPr>
          </a:p>
        </p:txBody>
      </p:sp>
    </p:spTree>
    <p:extLst>
      <p:ext uri="{BB962C8B-B14F-4D97-AF65-F5344CB8AC3E}">
        <p14:creationId xmlns:p14="http://schemas.microsoft.com/office/powerpoint/2010/main" val="2182776973"/>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2200" b="1" u="sng" dirty="0">
                <a:ln w="10541" cmpd="sng">
                  <a:solidFill>
                    <a:schemeClr val="accent1">
                      <a:shade val="88000"/>
                      <a:satMod val="110000"/>
                    </a:schemeClr>
                  </a:solidFill>
                  <a:prstDash val="solid"/>
                </a:ln>
                <a:solidFill>
                  <a:schemeClr val="accent6">
                    <a:lumMod val="75000"/>
                  </a:schemeClr>
                </a:solidFill>
                <a:latin typeface="Constantia"/>
              </a:rPr>
              <a:t>Synthesis and Secretion of Adrenocortical Hormones The Adrenal Cortex Has Three Distinct Layers.</a:t>
            </a:r>
            <a:r>
              <a:rPr lang="en-US" sz="2200" dirty="0">
                <a:solidFill>
                  <a:prstClr val="black"/>
                </a:solidFill>
                <a:latin typeface="Constantia"/>
              </a:rPr>
              <a:t/>
            </a:r>
            <a:br>
              <a:rPr lang="en-US" sz="2200" dirty="0">
                <a:solidFill>
                  <a:prstClr val="black"/>
                </a:solidFill>
                <a:latin typeface="Constantia"/>
              </a:rPr>
            </a:br>
            <a:r>
              <a:rPr lang="en-US" sz="2200" b="1" dirty="0">
                <a:solidFill>
                  <a:schemeClr val="tx2">
                    <a:lumMod val="60000"/>
                    <a:lumOff val="40000"/>
                  </a:schemeClr>
                </a:solidFill>
                <a:latin typeface="Constantia"/>
              </a:rPr>
              <a:t>the adrenal cortex is composed of three relatively distinct layers:</a:t>
            </a:r>
            <a:br>
              <a:rPr lang="en-US" sz="2200" b="1" dirty="0">
                <a:solidFill>
                  <a:schemeClr val="tx2">
                    <a:lumMod val="60000"/>
                    <a:lumOff val="40000"/>
                  </a:schemeClr>
                </a:solidFill>
                <a:latin typeface="Constantia"/>
              </a:rPr>
            </a:br>
            <a:r>
              <a:rPr lang="en-US" sz="2200" b="1" u="sng" dirty="0">
                <a:solidFill>
                  <a:srgbClr val="7030A0"/>
                </a:solidFill>
                <a:latin typeface="Constantia"/>
              </a:rPr>
              <a:t>1.</a:t>
            </a:r>
            <a:r>
              <a:rPr lang="en-US" sz="2200" dirty="0">
                <a:solidFill>
                  <a:prstClr val="black"/>
                </a:solidFill>
                <a:latin typeface="Constantia"/>
              </a:rPr>
              <a:t> The </a:t>
            </a:r>
            <a:r>
              <a:rPr lang="en-US" sz="22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zona</a:t>
            </a:r>
            <a:r>
              <a:rPr lang="en-US" sz="22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2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glomerulosa</a:t>
            </a:r>
            <a:r>
              <a:rPr lang="en-US" sz="2200" i="1" dirty="0">
                <a:solidFill>
                  <a:prstClr val="black"/>
                </a:solidFill>
                <a:latin typeface="Constantia"/>
              </a:rPr>
              <a:t>, </a:t>
            </a:r>
            <a:r>
              <a:rPr lang="en-US" sz="2200" dirty="0">
                <a:solidFill>
                  <a:prstClr val="black"/>
                </a:solidFill>
                <a:latin typeface="Constantia"/>
              </a:rPr>
              <a:t>a thin layer of cells that lies just underneath the capsule, constitutes about </a:t>
            </a:r>
            <a:r>
              <a:rPr lang="en-US"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15</a:t>
            </a:r>
            <a:r>
              <a:rPr lang="en-US" sz="2200" dirty="0">
                <a:solidFill>
                  <a:prstClr val="black"/>
                </a:solidFill>
                <a:latin typeface="Constantia"/>
              </a:rPr>
              <a:t> per cent of the adrenal cortex. These cells are the only ones in the adrenal gland capable of secreting significant amounts of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aldosterone</a:t>
            </a:r>
            <a:r>
              <a:rPr lang="en-US" sz="2200" i="1" dirty="0">
                <a:solidFill>
                  <a:prstClr val="black"/>
                </a:solidFill>
                <a:latin typeface="Constantia"/>
              </a:rPr>
              <a:t> </a:t>
            </a:r>
            <a:r>
              <a:rPr lang="en-US" sz="2200" dirty="0">
                <a:solidFill>
                  <a:prstClr val="black"/>
                </a:solidFill>
                <a:latin typeface="Constantia"/>
              </a:rPr>
              <a:t>because they contain the enzyme </a:t>
            </a:r>
            <a:r>
              <a:rPr lang="en-US" sz="22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aldosterone synthase</a:t>
            </a:r>
            <a:r>
              <a:rPr lang="en-US" sz="2200" i="1" dirty="0">
                <a:solidFill>
                  <a:prstClr val="black"/>
                </a:solidFill>
                <a:latin typeface="Constantia"/>
              </a:rPr>
              <a:t>, </a:t>
            </a:r>
            <a:r>
              <a:rPr lang="en-US" sz="2200" dirty="0">
                <a:solidFill>
                  <a:prstClr val="black"/>
                </a:solidFill>
                <a:latin typeface="Constantia"/>
              </a:rPr>
              <a:t>which is necessary for synthesis of aldosterone. </a:t>
            </a:r>
            <a:br>
              <a:rPr lang="en-US" sz="2200" dirty="0">
                <a:solidFill>
                  <a:prstClr val="black"/>
                </a:solidFill>
                <a:latin typeface="Constantia"/>
              </a:rPr>
            </a:br>
            <a:r>
              <a:rPr lang="en-US" sz="2200" dirty="0">
                <a:solidFill>
                  <a:prstClr val="black"/>
                </a:solidFill>
                <a:latin typeface="Constantia"/>
              </a:rPr>
              <a:t>The secretion of these cells is controlled mainly by the extracellular fluid concentrations of </a:t>
            </a:r>
            <a:r>
              <a:rPr lang="en-US" sz="2200" b="1" i="1" dirty="0">
                <a:ln w="10541" cmpd="sng">
                  <a:solidFill>
                    <a:schemeClr val="accent1">
                      <a:shade val="88000"/>
                      <a:satMod val="110000"/>
                    </a:schemeClr>
                  </a:solidFill>
                  <a:prstDash val="solid"/>
                </a:ln>
                <a:solidFill>
                  <a:schemeClr val="accent2">
                    <a:lumMod val="60000"/>
                    <a:lumOff val="40000"/>
                  </a:schemeClr>
                </a:solidFill>
                <a:latin typeface="Constantia"/>
              </a:rPr>
              <a:t>angiotensin II </a:t>
            </a:r>
            <a:r>
              <a:rPr lang="en-US" sz="2200" dirty="0">
                <a:solidFill>
                  <a:prstClr val="black"/>
                </a:solidFill>
                <a:latin typeface="Constantia"/>
              </a:rPr>
              <a:t>and </a:t>
            </a:r>
            <a:r>
              <a:rPr lang="en-US" sz="2200" b="1" i="1" dirty="0">
                <a:ln w="10541" cmpd="sng">
                  <a:solidFill>
                    <a:schemeClr val="accent1">
                      <a:shade val="88000"/>
                      <a:satMod val="110000"/>
                    </a:schemeClr>
                  </a:solidFill>
                  <a:prstDash val="solid"/>
                </a:ln>
                <a:solidFill>
                  <a:schemeClr val="accent2">
                    <a:lumMod val="60000"/>
                    <a:lumOff val="40000"/>
                  </a:schemeClr>
                </a:solidFill>
                <a:latin typeface="Constantia"/>
              </a:rPr>
              <a:t>potassium</a:t>
            </a:r>
            <a:r>
              <a:rPr lang="en-US" sz="2200" i="1" dirty="0">
                <a:solidFill>
                  <a:prstClr val="black"/>
                </a:solidFill>
                <a:latin typeface="Constantia"/>
              </a:rPr>
              <a:t>, </a:t>
            </a:r>
            <a:r>
              <a:rPr lang="en-US" sz="2200" dirty="0">
                <a:solidFill>
                  <a:prstClr val="black"/>
                </a:solidFill>
                <a:latin typeface="Constantia"/>
              </a:rPr>
              <a:t>both of which stimulate aldosterone secretion.</a:t>
            </a:r>
            <a:br>
              <a:rPr lang="en-US" sz="2200" dirty="0">
                <a:solidFill>
                  <a:prstClr val="black"/>
                </a:solidFill>
                <a:latin typeface="Constantia"/>
              </a:rPr>
            </a:br>
            <a:r>
              <a:rPr lang="en-US" sz="2200" b="1" u="sng" dirty="0">
                <a:solidFill>
                  <a:srgbClr val="7030A0"/>
                </a:solidFill>
                <a:latin typeface="Constantia"/>
              </a:rPr>
              <a:t>2.</a:t>
            </a:r>
            <a:r>
              <a:rPr lang="en-US" sz="2200" dirty="0">
                <a:solidFill>
                  <a:srgbClr val="7030A0"/>
                </a:solidFill>
                <a:latin typeface="Constantia"/>
              </a:rPr>
              <a:t> </a:t>
            </a:r>
            <a:r>
              <a:rPr lang="en-US" sz="2200" dirty="0">
                <a:solidFill>
                  <a:prstClr val="black"/>
                </a:solidFill>
                <a:latin typeface="Constantia"/>
              </a:rPr>
              <a:t>The </a:t>
            </a:r>
            <a:r>
              <a:rPr lang="en-US" sz="22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zona</a:t>
            </a:r>
            <a:r>
              <a:rPr lang="en-US" sz="22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2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fasciculata</a:t>
            </a:r>
            <a:r>
              <a:rPr lang="en-US" sz="2200" i="1" dirty="0">
                <a:solidFill>
                  <a:prstClr val="black"/>
                </a:solidFill>
                <a:latin typeface="Constantia"/>
              </a:rPr>
              <a:t>, </a:t>
            </a:r>
            <a:r>
              <a:rPr lang="en-US" sz="2200" dirty="0">
                <a:solidFill>
                  <a:prstClr val="black"/>
                </a:solidFill>
                <a:latin typeface="Constantia"/>
              </a:rPr>
              <a:t>the middle and widest layer, constitutes about </a:t>
            </a:r>
            <a:r>
              <a:rPr lang="en-US" sz="2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75</a:t>
            </a:r>
            <a:r>
              <a:rPr lang="en-US" sz="2200" dirty="0">
                <a:solidFill>
                  <a:prstClr val="black"/>
                </a:solidFill>
                <a:latin typeface="Constantia"/>
              </a:rPr>
              <a:t> per cent of the adrenal cortex and secretes the glucocorticoids </a:t>
            </a:r>
            <a:r>
              <a:rPr lang="en-US" sz="2200" b="1" i="1" dirty="0">
                <a:ln w="1905"/>
                <a:solidFill>
                  <a:srgbClr val="00B050"/>
                </a:solidFill>
                <a:effectLst>
                  <a:innerShdw blurRad="69850" dist="43180" dir="5400000">
                    <a:srgbClr val="000000">
                      <a:alpha val="65000"/>
                    </a:srgbClr>
                  </a:innerShdw>
                </a:effectLst>
                <a:latin typeface="Constantia"/>
              </a:rPr>
              <a:t>cortisol</a:t>
            </a:r>
            <a:r>
              <a:rPr lang="en-US" sz="2200" i="1" dirty="0">
                <a:solidFill>
                  <a:prstClr val="black"/>
                </a:solidFill>
                <a:latin typeface="Constantia"/>
              </a:rPr>
              <a:t> </a:t>
            </a:r>
            <a:r>
              <a:rPr lang="en-US" sz="2200" dirty="0">
                <a:solidFill>
                  <a:prstClr val="black"/>
                </a:solidFill>
                <a:latin typeface="Constantia"/>
              </a:rPr>
              <a:t>and </a:t>
            </a:r>
            <a:r>
              <a:rPr lang="en-US" sz="2200" b="1" i="1" dirty="0" err="1">
                <a:ln w="1905"/>
                <a:solidFill>
                  <a:srgbClr val="00B050"/>
                </a:solidFill>
                <a:effectLst>
                  <a:innerShdw blurRad="69850" dist="43180" dir="5400000">
                    <a:srgbClr val="000000">
                      <a:alpha val="65000"/>
                    </a:srgbClr>
                  </a:innerShdw>
                </a:effectLst>
                <a:latin typeface="Constantia"/>
              </a:rPr>
              <a:t>corticosterone</a:t>
            </a:r>
            <a:r>
              <a:rPr lang="en-US" sz="2200" b="1" i="1" dirty="0">
                <a:ln w="1905"/>
                <a:solidFill>
                  <a:srgbClr val="00B050"/>
                </a:solidFill>
                <a:effectLst>
                  <a:innerShdw blurRad="69850" dist="43180" dir="5400000">
                    <a:srgbClr val="000000">
                      <a:alpha val="65000"/>
                    </a:srgbClr>
                  </a:innerShdw>
                </a:effectLst>
                <a:latin typeface="Constantia"/>
              </a:rPr>
              <a:t>,</a:t>
            </a:r>
            <a:r>
              <a:rPr lang="en-US" sz="2200" i="1" dirty="0">
                <a:solidFill>
                  <a:prstClr val="black"/>
                </a:solidFill>
                <a:latin typeface="Constantia"/>
              </a:rPr>
              <a:t> </a:t>
            </a:r>
            <a:r>
              <a:rPr lang="en-US" sz="2200" dirty="0">
                <a:solidFill>
                  <a:prstClr val="black"/>
                </a:solidFill>
                <a:latin typeface="Constantia"/>
              </a:rPr>
              <a:t>as well as small amounts of </a:t>
            </a:r>
            <a:r>
              <a:rPr lang="en-US" sz="2200" i="1" dirty="0">
                <a:solidFill>
                  <a:prstClr val="black"/>
                </a:solidFill>
                <a:latin typeface="Constantia"/>
              </a:rPr>
              <a:t>adrenal androgens </a:t>
            </a:r>
            <a:r>
              <a:rPr lang="en-US" sz="2200" dirty="0">
                <a:solidFill>
                  <a:prstClr val="black"/>
                </a:solidFill>
                <a:latin typeface="Constantia"/>
              </a:rPr>
              <a:t>and </a:t>
            </a:r>
            <a:r>
              <a:rPr lang="en-US" sz="2200" i="1" dirty="0">
                <a:solidFill>
                  <a:prstClr val="black"/>
                </a:solidFill>
                <a:latin typeface="Constantia"/>
              </a:rPr>
              <a:t>estrogens. </a:t>
            </a: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The secretion of these cells is controlled in large part by the hypothalamic-pituitary axis via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adrenocorticotropic hormone (ACTH).</a:t>
            </a:r>
            <a:r>
              <a:rPr lang="en-US" sz="2200" dirty="0">
                <a:solidFill>
                  <a:prstClr val="black"/>
                </a:solidFill>
                <a:latin typeface="Constantia"/>
              </a:rPr>
              <a:t/>
            </a:r>
            <a:br>
              <a:rPr lang="en-US" sz="2200" dirty="0">
                <a:solidFill>
                  <a:prstClr val="black"/>
                </a:solidFill>
                <a:latin typeface="Constantia"/>
              </a:rPr>
            </a:br>
            <a:r>
              <a:rPr lang="en-US" sz="2200" b="1" u="sng" dirty="0">
                <a:solidFill>
                  <a:srgbClr val="7030A0"/>
                </a:solidFill>
                <a:latin typeface="Constantia"/>
              </a:rPr>
              <a:t>3.</a:t>
            </a:r>
            <a:r>
              <a:rPr lang="en-US" sz="2200" dirty="0">
                <a:solidFill>
                  <a:srgbClr val="7030A0"/>
                </a:solidFill>
                <a:latin typeface="Constantia"/>
              </a:rPr>
              <a:t> </a:t>
            </a:r>
            <a:r>
              <a:rPr lang="en-US" sz="2200" dirty="0">
                <a:solidFill>
                  <a:prstClr val="black"/>
                </a:solidFill>
                <a:latin typeface="Constantia"/>
              </a:rPr>
              <a:t>The </a:t>
            </a:r>
            <a:r>
              <a:rPr lang="en-US" sz="22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zona</a:t>
            </a:r>
            <a:r>
              <a:rPr lang="en-US" sz="22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2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reticularis</a:t>
            </a:r>
            <a:r>
              <a:rPr lang="en-US" sz="22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200" dirty="0">
                <a:solidFill>
                  <a:prstClr val="black"/>
                </a:solidFill>
                <a:latin typeface="Constantia"/>
              </a:rPr>
              <a:t>the deep layer of the cortex, secretes the adrenal androgens </a:t>
            </a:r>
            <a:r>
              <a:rPr lang="en-US" sz="22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dehydroepiandrosterone</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(DHEA) </a:t>
            </a:r>
            <a:r>
              <a:rPr lang="en-US" sz="2200" dirty="0">
                <a:solidFill>
                  <a:prstClr val="black"/>
                </a:solidFill>
                <a:latin typeface="Constantia"/>
              </a:rPr>
              <a:t>and </a:t>
            </a:r>
            <a:r>
              <a:rPr lang="en-US" sz="2200" b="1" i="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androstenedione</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t>
            </a:r>
            <a:r>
              <a:rPr lang="en-US" sz="2200" i="1" dirty="0">
                <a:solidFill>
                  <a:prstClr val="black"/>
                </a:solidFill>
                <a:latin typeface="Constantia"/>
              </a:rPr>
              <a:t> </a:t>
            </a:r>
            <a:r>
              <a:rPr lang="en-US" sz="2200" dirty="0">
                <a:solidFill>
                  <a:prstClr val="black"/>
                </a:solidFill>
                <a:latin typeface="Constantia"/>
              </a:rPr>
              <a:t>as well as small amounts of estrogens and some glucocorticoids .</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207414148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lstStyle/>
          <a:p>
            <a:pPr lvl="0" algn="l">
              <a:spcBef>
                <a:spcPct val="20000"/>
              </a:spcBef>
            </a:pPr>
            <a:r>
              <a:rPr lang="en-US" sz="2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ACTH</a:t>
            </a:r>
            <a:r>
              <a:rPr lang="en-US" sz="2600" dirty="0">
                <a:solidFill>
                  <a:prstClr val="black"/>
                </a:solidFill>
                <a:latin typeface="Constantia"/>
              </a:rPr>
              <a:t> also regulates secretion of these cells, although other  factors such as </a:t>
            </a:r>
            <a:r>
              <a:rPr lang="en-US" sz="26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cortical androgen-stimulating hormone</a:t>
            </a:r>
            <a:r>
              <a:rPr lang="en-US" sz="2600" i="1" dirty="0">
                <a:solidFill>
                  <a:prstClr val="black"/>
                </a:solidFill>
                <a:latin typeface="Constantia"/>
              </a:rPr>
              <a:t>, </a:t>
            </a:r>
            <a:r>
              <a:rPr lang="en-US" sz="2600" dirty="0">
                <a:solidFill>
                  <a:prstClr val="black"/>
                </a:solidFill>
                <a:latin typeface="Constantia"/>
              </a:rPr>
              <a:t>released from the pituitary, may also be involved. The mechanisms for controlling adrenal androgen production, however, are not nearly as well understood as those for glucocorticoids and mineralocorticoids.</a:t>
            </a:r>
            <a:r>
              <a:rPr lang="ar-IQ" sz="2600" dirty="0">
                <a:solidFill>
                  <a:prstClr val="black"/>
                </a:solidFill>
                <a:latin typeface="Constantia"/>
              </a:rPr>
              <a:t/>
            </a:r>
            <a:br>
              <a:rPr lang="ar-IQ" sz="2600" dirty="0">
                <a:solidFill>
                  <a:prstClr val="black"/>
                </a:solidFill>
                <a:latin typeface="Constantia"/>
              </a:rPr>
            </a:br>
            <a:r>
              <a:rPr lang="en-US" sz="2600" dirty="0">
                <a:solidFill>
                  <a:prstClr val="black"/>
                </a:solidFill>
                <a:latin typeface="Constantia"/>
              </a:rPr>
              <a:t/>
            </a:r>
            <a:br>
              <a:rPr lang="en-US" sz="2600" dirty="0">
                <a:solidFill>
                  <a:prstClr val="black"/>
                </a:solidFill>
                <a:latin typeface="Constantia"/>
              </a:rPr>
            </a:br>
            <a:r>
              <a:rPr lang="en-US" sz="2600" dirty="0">
                <a:solidFill>
                  <a:srgbClr val="C00000"/>
                </a:solidFill>
                <a:latin typeface="Constantia"/>
              </a:rPr>
              <a:t>Aldosterone</a:t>
            </a:r>
            <a:r>
              <a:rPr lang="en-US" sz="2600" dirty="0">
                <a:solidFill>
                  <a:prstClr val="black"/>
                </a:solidFill>
                <a:latin typeface="Constantia"/>
              </a:rPr>
              <a:t> and </a:t>
            </a:r>
            <a:r>
              <a:rPr lang="en-US" sz="2600" dirty="0">
                <a:solidFill>
                  <a:srgbClr val="C00000"/>
                </a:solidFill>
                <a:latin typeface="Constantia"/>
              </a:rPr>
              <a:t>cortisol</a:t>
            </a:r>
            <a:r>
              <a:rPr lang="en-US" sz="2600" dirty="0">
                <a:solidFill>
                  <a:prstClr val="black"/>
                </a:solidFill>
                <a:latin typeface="Constantia"/>
              </a:rPr>
              <a:t> secretion are regulated by  independent  </a:t>
            </a:r>
            <a:r>
              <a:rPr lang="en-US" sz="2600" dirty="0" smtClean="0">
                <a:solidFill>
                  <a:prstClr val="black"/>
                </a:solidFill>
                <a:latin typeface="Constantia"/>
              </a:rPr>
              <a:t>mechanisms</a:t>
            </a:r>
            <a:r>
              <a:rPr lang="en-US" sz="2600" dirty="0">
                <a:solidFill>
                  <a:prstClr val="black"/>
                </a:solidFill>
                <a:latin typeface="Constantia"/>
              </a:rPr>
              <a:t>. Factors such as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angiotensin II </a:t>
            </a:r>
            <a:r>
              <a:rPr lang="en-US" sz="2600" dirty="0">
                <a:solidFill>
                  <a:prstClr val="black"/>
                </a:solidFill>
                <a:latin typeface="Constantia"/>
              </a:rPr>
              <a:t>that specifically increase the output of aldosterone and cause hypertrophy of the </a:t>
            </a:r>
            <a:r>
              <a:rPr lang="en-US" sz="24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zona</a:t>
            </a:r>
            <a:r>
              <a:rPr lang="en-US" sz="24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4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glomerulosa</a:t>
            </a:r>
            <a:r>
              <a:rPr lang="en-US" sz="24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600" dirty="0">
                <a:solidFill>
                  <a:prstClr val="black"/>
                </a:solidFill>
                <a:latin typeface="Constantia"/>
              </a:rPr>
              <a:t>have no effect on the other two zones. Similarly, factors such as </a:t>
            </a:r>
            <a:r>
              <a:rPr lang="en-US" sz="28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ACTH</a:t>
            </a:r>
            <a:r>
              <a:rPr lang="en-US" sz="2600" dirty="0">
                <a:solidFill>
                  <a:prstClr val="black"/>
                </a:solidFill>
                <a:latin typeface="Constantia"/>
              </a:rPr>
              <a:t> that increase secretion of cortisol and adrenal androgens and cause hypertrophy of the  </a:t>
            </a:r>
            <a:r>
              <a:rPr lang="en-US" sz="24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zona</a:t>
            </a:r>
            <a:r>
              <a:rPr lang="en-US" sz="24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4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fasciculata</a:t>
            </a:r>
            <a:r>
              <a:rPr lang="en-US" sz="24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600" dirty="0">
                <a:solidFill>
                  <a:prstClr val="black"/>
                </a:solidFill>
                <a:latin typeface="Constantia"/>
              </a:rPr>
              <a:t>and </a:t>
            </a:r>
            <a:r>
              <a:rPr lang="en-US" sz="24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zona</a:t>
            </a:r>
            <a:r>
              <a:rPr lang="en-US" sz="24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4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reticularis</a:t>
            </a:r>
            <a:r>
              <a:rPr lang="en-US" sz="24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600" dirty="0">
                <a:solidFill>
                  <a:prstClr val="black"/>
                </a:solidFill>
                <a:latin typeface="Constantia"/>
              </a:rPr>
              <a:t>have little or no effect on the </a:t>
            </a:r>
            <a:r>
              <a:rPr lang="en-US" sz="24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zona</a:t>
            </a:r>
            <a:r>
              <a:rPr lang="en-US" sz="24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 </a:t>
            </a:r>
            <a:r>
              <a:rPr lang="en-US" sz="24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glomerulosa</a:t>
            </a:r>
            <a:r>
              <a:rPr lang="en-US" sz="24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a:t>
            </a:r>
            <a:br>
              <a:rPr lang="en-US" sz="24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br>
            <a:endParaRPr lang="ar-IQ" sz="24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endParaRPr>
          </a:p>
        </p:txBody>
      </p:sp>
    </p:spTree>
    <p:extLst>
      <p:ext uri="{BB962C8B-B14F-4D97-AF65-F5344CB8AC3E}">
        <p14:creationId xmlns:p14="http://schemas.microsoft.com/office/powerpoint/2010/main" val="33008468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lstStyle/>
          <a:p>
            <a:pPr lvl="0" algn="l">
              <a:spcBef>
                <a:spcPct val="20000"/>
              </a:spcBef>
            </a:pPr>
            <a:r>
              <a:rPr lang="en-US" sz="2800" b="1" i="1" u="sng" dirty="0">
                <a:ln w="1905"/>
                <a:solidFill>
                  <a:srgbClr val="00B050"/>
                </a:solidFill>
                <a:effectLst>
                  <a:innerShdw blurRad="69850" dist="43180" dir="5400000">
                    <a:srgbClr val="000000">
                      <a:alpha val="65000"/>
                    </a:srgbClr>
                  </a:innerShdw>
                </a:effectLst>
                <a:latin typeface="Constantia"/>
              </a:rPr>
              <a:t>Adrenocortical Hormones Are Steroids Derived from Cholesterol.</a:t>
            </a:r>
            <a:r>
              <a:rPr lang="en-US" sz="2600" dirty="0">
                <a:solidFill>
                  <a:prstClr val="black"/>
                </a:solidFill>
                <a:latin typeface="Constantia"/>
              </a:rPr>
              <a:t/>
            </a:r>
            <a:br>
              <a:rPr lang="en-US" sz="2600" dirty="0">
                <a:solidFill>
                  <a:prstClr val="black"/>
                </a:solidFill>
                <a:latin typeface="Constantia"/>
              </a:rPr>
            </a:br>
            <a:r>
              <a:rPr lang="en-US" sz="2600" b="1" dirty="0">
                <a:solidFill>
                  <a:prstClr val="black"/>
                </a:solidFill>
                <a:latin typeface="Constantia"/>
              </a:rPr>
              <a:t> </a:t>
            </a:r>
            <a:r>
              <a:rPr lang="en-US" sz="2600" dirty="0">
                <a:solidFill>
                  <a:prstClr val="black"/>
                </a:solidFill>
                <a:latin typeface="Constantia"/>
              </a:rPr>
              <a:t>All human steroid hormones, including those produced by the adrenal cortex, are synthesized from cholesterol. Although the cells of the adrenal cortex can synthesize de novo small amounts of cholesterol from acetate, approximately </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80</a:t>
            </a:r>
            <a:r>
              <a:rPr lang="en-US" sz="2600" dirty="0">
                <a:solidFill>
                  <a:prstClr val="black"/>
                </a:solidFill>
                <a:latin typeface="Constantia"/>
              </a:rPr>
              <a:t> per cent of the cholesterol used for steroid synthesis is provided by low-density lipoproteins </a:t>
            </a:r>
            <a:r>
              <a:rPr lang="en-US" sz="2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(LDL) </a:t>
            </a:r>
            <a:r>
              <a:rPr lang="en-US" sz="2600" dirty="0">
                <a:solidFill>
                  <a:prstClr val="black"/>
                </a:solidFill>
                <a:latin typeface="Constantia"/>
              </a:rPr>
              <a:t>in the circulating plasma</a:t>
            </a:r>
            <a:r>
              <a:rPr lang="en-US" sz="2600" dirty="0" smtClean="0">
                <a:solidFill>
                  <a:prstClr val="black"/>
                </a:solidFill>
                <a:latin typeface="Constantia"/>
              </a:rPr>
              <a:t>. The </a:t>
            </a:r>
            <a:r>
              <a:rPr lang="en-US" sz="2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LDL’s</a:t>
            </a:r>
            <a:r>
              <a:rPr lang="en-US" sz="2600" dirty="0" smtClean="0">
                <a:solidFill>
                  <a:prstClr val="black"/>
                </a:solidFill>
                <a:latin typeface="Constantia"/>
              </a:rPr>
              <a:t>, </a:t>
            </a:r>
            <a:r>
              <a:rPr lang="en-US" sz="2600" dirty="0">
                <a:solidFill>
                  <a:prstClr val="black"/>
                </a:solidFill>
                <a:latin typeface="Constantia"/>
              </a:rPr>
              <a:t>which have high concentrations of cholesterol, diffuse from the plasma into the interstitial fluid and attach to specific receptors contained in structures called </a:t>
            </a:r>
            <a:r>
              <a:rPr lang="en-US" sz="2800" b="1" i="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coated pits </a:t>
            </a:r>
            <a:r>
              <a:rPr lang="en-US" sz="2600" dirty="0">
                <a:solidFill>
                  <a:prstClr val="black"/>
                </a:solidFill>
                <a:latin typeface="Constantia"/>
              </a:rPr>
              <a:t>on the adrenocortical cell membranes. The coated pits are then internalized by </a:t>
            </a:r>
            <a:r>
              <a:rPr lang="en-US" sz="2800" b="1" i="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endocytosis</a:t>
            </a:r>
            <a:r>
              <a:rPr lang="en-US" sz="2600" i="1" dirty="0">
                <a:solidFill>
                  <a:prstClr val="black"/>
                </a:solidFill>
                <a:latin typeface="Constantia"/>
              </a:rPr>
              <a:t>, </a:t>
            </a:r>
            <a:r>
              <a:rPr lang="en-US" sz="2600" dirty="0">
                <a:solidFill>
                  <a:prstClr val="black"/>
                </a:solidFill>
                <a:latin typeface="Constantia"/>
              </a:rPr>
              <a:t>forming vesicles that eventually fuse with cell lysosomes and release cholesterol that can be used to synthesize adrenal steroid hormones.</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694433992"/>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l">
              <a:spcBef>
                <a:spcPct val="20000"/>
              </a:spcBef>
            </a:pPr>
            <a:r>
              <a:rPr lang="en-US" sz="2600" dirty="0">
                <a:solidFill>
                  <a:prstClr val="black"/>
                </a:solidFill>
                <a:latin typeface="Constantia"/>
              </a:rPr>
              <a:t>Transport of cholesterol into the adrenal cells is regulated by feedback mechanisms that can markedly alter the amount available for steroid synthesis. For example, </a:t>
            </a:r>
            <a:r>
              <a:rPr lang="en-US" sz="31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ACTH</a:t>
            </a:r>
            <a:r>
              <a:rPr lang="en-US" sz="2600" dirty="0">
                <a:solidFill>
                  <a:prstClr val="black"/>
                </a:solidFill>
                <a:latin typeface="Constantia"/>
              </a:rPr>
              <a:t>, which stimulates adrenal steroid synthesis, increases the number of adrenocortical cell receptors for </a:t>
            </a:r>
            <a:r>
              <a:rPr lang="en-US" sz="29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LDL</a:t>
            </a:r>
            <a:r>
              <a:rPr lang="en-US" sz="2600" dirty="0">
                <a:solidFill>
                  <a:prstClr val="black"/>
                </a:solidFill>
                <a:latin typeface="Constantia"/>
              </a:rPr>
              <a:t>, as well as the activity of enzymes that liberate cholesterol from </a:t>
            </a:r>
            <a:r>
              <a:rPr lang="en-US" sz="29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LDL</a:t>
            </a:r>
            <a:r>
              <a:rPr lang="en-US" sz="2600" dirty="0">
                <a:solidFill>
                  <a:prstClr val="black"/>
                </a:solidFill>
                <a:latin typeface="Constantia"/>
              </a:rPr>
              <a:t>.</a:t>
            </a:r>
            <a:br>
              <a:rPr lang="en-US" sz="2600" dirty="0">
                <a:solidFill>
                  <a:prstClr val="black"/>
                </a:solidFill>
                <a:latin typeface="Constantia"/>
              </a:rPr>
            </a:br>
            <a:r>
              <a:rPr lang="en-US" sz="2600" dirty="0">
                <a:solidFill>
                  <a:prstClr val="black"/>
                </a:solidFill>
                <a:latin typeface="Constantia"/>
              </a:rPr>
              <a:t>Once the cholesterol enters the cell, it is delivered to the mitochondria, where it is cleaved by the enzyme </a:t>
            </a:r>
            <a:r>
              <a:rPr lang="en-US" sz="3100" b="1" i="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cholesterol</a:t>
            </a:r>
            <a:r>
              <a:rPr lang="en-US" sz="2600" i="1" dirty="0">
                <a:solidFill>
                  <a:prstClr val="black"/>
                </a:solidFill>
                <a:latin typeface="Constantia"/>
              </a:rPr>
              <a:t> </a:t>
            </a:r>
            <a:r>
              <a:rPr lang="en-US" sz="3100" b="1" i="1" dirty="0" err="1">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desmolase</a:t>
            </a:r>
            <a:r>
              <a:rPr lang="en-US" sz="2600" i="1" dirty="0">
                <a:solidFill>
                  <a:prstClr val="black"/>
                </a:solidFill>
                <a:latin typeface="Constantia"/>
              </a:rPr>
              <a:t> </a:t>
            </a:r>
            <a:r>
              <a:rPr lang="en-US" sz="2600" dirty="0">
                <a:solidFill>
                  <a:prstClr val="black"/>
                </a:solidFill>
                <a:latin typeface="Constantia"/>
              </a:rPr>
              <a:t>to form </a:t>
            </a:r>
            <a:r>
              <a:rPr lang="en-US" sz="3100" b="1" i="1" dirty="0" err="1">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pregnenolone</a:t>
            </a:r>
            <a:r>
              <a:rPr lang="en-US" sz="2600" i="1" dirty="0">
                <a:solidFill>
                  <a:prstClr val="black"/>
                </a:solidFill>
                <a:latin typeface="Constantia"/>
              </a:rPr>
              <a:t>; </a:t>
            </a:r>
            <a:r>
              <a:rPr lang="en-US" sz="2600" dirty="0">
                <a:solidFill>
                  <a:prstClr val="black"/>
                </a:solidFill>
                <a:latin typeface="Constantia"/>
              </a:rPr>
              <a:t>this is the rate-limiting step in the eventual formation of adrenal steroids. In all three zones of the adrenal cortex, this initial step in steroid synthesis is stimulated by the different factors that control secretion of the major hormone products aldosterone and cortisol. </a:t>
            </a:r>
            <a:r>
              <a:rPr lang="ar-IQ" sz="2600" dirty="0">
                <a:solidFill>
                  <a:prstClr val="black"/>
                </a:solidFill>
                <a:latin typeface="Constantia"/>
              </a:rPr>
              <a:t/>
            </a:r>
            <a:br>
              <a:rPr lang="ar-IQ" sz="2600" dirty="0">
                <a:solidFill>
                  <a:prstClr val="black"/>
                </a:solidFill>
                <a:latin typeface="Constantia"/>
              </a:rPr>
            </a:br>
            <a:r>
              <a:rPr lang="en-US" sz="2600" dirty="0">
                <a:solidFill>
                  <a:prstClr val="black"/>
                </a:solidFill>
                <a:latin typeface="Constantia"/>
              </a:rPr>
              <a:t>For example, both </a:t>
            </a:r>
            <a:r>
              <a:rPr lang="en-US" sz="31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Constantia"/>
              </a:rPr>
              <a:t>ACTH</a:t>
            </a:r>
            <a:r>
              <a:rPr lang="en-US" sz="2600" dirty="0">
                <a:solidFill>
                  <a:prstClr val="black"/>
                </a:solidFill>
                <a:latin typeface="Constantia"/>
              </a:rPr>
              <a:t>, which stimulates cortisol secretion, and  angiotensin II, which stimulates aldosterone  secretion, increase the conversion of </a:t>
            </a:r>
            <a:r>
              <a:rPr lang="en-US" sz="2700" b="1" i="1" dirty="0">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cholesterol</a:t>
            </a:r>
            <a:r>
              <a:rPr lang="en-US" sz="2600" dirty="0">
                <a:solidFill>
                  <a:prstClr val="black"/>
                </a:solidFill>
                <a:latin typeface="Constantia"/>
              </a:rPr>
              <a:t> to </a:t>
            </a:r>
            <a:r>
              <a:rPr lang="en-US" sz="2700" b="1" i="1" dirty="0" err="1">
                <a:ln w="18000">
                  <a:solidFill>
                    <a:schemeClr val="accent2">
                      <a:satMod val="140000"/>
                    </a:schemeClr>
                  </a:solidFill>
                  <a:prstDash val="solid"/>
                  <a:miter lim="800000"/>
                </a:ln>
                <a:solidFill>
                  <a:schemeClr val="accent5">
                    <a:lumMod val="50000"/>
                  </a:schemeClr>
                </a:solidFill>
                <a:effectLst>
                  <a:outerShdw blurRad="25500" dist="23000" dir="7020000" algn="tl">
                    <a:srgbClr val="000000">
                      <a:alpha val="50000"/>
                    </a:srgbClr>
                  </a:outerShdw>
                </a:effectLst>
                <a:latin typeface="Constantia"/>
              </a:rPr>
              <a:t>pregnenolone</a:t>
            </a:r>
            <a:r>
              <a:rPr lang="en-US" sz="2600" dirty="0">
                <a:solidFill>
                  <a:prstClr val="black"/>
                </a:solidFill>
                <a:latin typeface="Constantia"/>
              </a:rPr>
              <a:t>.</a:t>
            </a:r>
            <a:br>
              <a:rPr lang="en-US" sz="2600" dirty="0">
                <a:solidFill>
                  <a:prstClr val="black"/>
                </a:solidFill>
                <a:latin typeface="Constantia"/>
              </a:rPr>
            </a:br>
            <a:endParaRPr lang="ar-IQ" dirty="0"/>
          </a:p>
        </p:txBody>
      </p:sp>
    </p:spTree>
    <p:extLst>
      <p:ext uri="{BB962C8B-B14F-4D97-AF65-F5344CB8AC3E}">
        <p14:creationId xmlns:p14="http://schemas.microsoft.com/office/powerpoint/2010/main" val="351735792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6477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2700" b="1" u="sng" dirty="0">
                <a:ln w="10541" cmpd="sng">
                  <a:solidFill>
                    <a:schemeClr val="accent1">
                      <a:shade val="88000"/>
                      <a:satMod val="110000"/>
                    </a:schemeClr>
                  </a:solidFill>
                  <a:prstDash val="solid"/>
                </a:ln>
                <a:solidFill>
                  <a:schemeClr val="accent2">
                    <a:lumMod val="75000"/>
                  </a:schemeClr>
                </a:solidFill>
                <a:latin typeface="Constantia"/>
              </a:rPr>
              <a:t>Synthetic Pathways for Adrenal Steroids.</a:t>
            </a: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Figure 77-2 gives, the principal steps in the formation of the important steroid products of the adrenal cortex: aldosterone, cortisol, and the androgens. Essentially all these steps occur in two of the organelles of the cell, the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mitochondria</a:t>
            </a:r>
            <a:r>
              <a:rPr lang="en-US" sz="2200" i="1" dirty="0">
                <a:solidFill>
                  <a:prstClr val="black"/>
                </a:solidFill>
                <a:latin typeface="Constantia"/>
              </a:rPr>
              <a:t> </a:t>
            </a:r>
            <a:r>
              <a:rPr lang="en-US" sz="2200" dirty="0">
                <a:solidFill>
                  <a:prstClr val="black"/>
                </a:solidFill>
                <a:latin typeface="Constantia"/>
              </a:rPr>
              <a:t>and the </a:t>
            </a:r>
            <a:r>
              <a:rPr lang="en-US" sz="2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endoplasmic reticulum</a:t>
            </a:r>
            <a:r>
              <a:rPr lang="en-US" sz="2200" i="1" dirty="0">
                <a:solidFill>
                  <a:prstClr val="black"/>
                </a:solidFill>
                <a:latin typeface="Constantia"/>
              </a:rPr>
              <a:t>, </a:t>
            </a:r>
            <a:r>
              <a:rPr lang="en-US" sz="2200" dirty="0">
                <a:solidFill>
                  <a:prstClr val="black"/>
                </a:solidFill>
                <a:latin typeface="Constantia"/>
              </a:rPr>
              <a:t>some steps occurring in one of these organelles and some in the other. </a:t>
            </a:r>
            <a:r>
              <a:rPr lang="en-US" sz="2200" dirty="0" smtClean="0">
                <a:solidFill>
                  <a:prstClr val="black"/>
                </a:solidFill>
                <a:latin typeface="Constantia"/>
              </a:rPr>
              <a:t>Each </a:t>
            </a:r>
            <a:r>
              <a:rPr lang="en-US" sz="2200" dirty="0">
                <a:solidFill>
                  <a:prstClr val="black"/>
                </a:solidFill>
                <a:latin typeface="Constantia"/>
              </a:rPr>
              <a:t>step is catalyzed by a specific enzyme system.</a:t>
            </a:r>
            <a:br>
              <a:rPr lang="en-US" sz="2200" dirty="0">
                <a:solidFill>
                  <a:prstClr val="black"/>
                </a:solidFill>
                <a:latin typeface="Constantia"/>
              </a:rPr>
            </a:br>
            <a:r>
              <a:rPr lang="en-US" sz="2200" dirty="0">
                <a:solidFill>
                  <a:prstClr val="black"/>
                </a:solidFill>
                <a:latin typeface="Constantia"/>
              </a:rPr>
              <a:t>A change in even a single enzyme in the schema can cause vastly different types and relative proportions of hormones to be formed. For example, very large quantities of masculinizing sex hormones or other steroid compounds not normally present in the blood can occur with altered activity of only one of the enzymes in this pathway.</a:t>
            </a:r>
            <a:br>
              <a:rPr lang="en-US" sz="2200" dirty="0">
                <a:solidFill>
                  <a:prstClr val="black"/>
                </a:solidFill>
                <a:latin typeface="Constantia"/>
              </a:rPr>
            </a:br>
            <a:r>
              <a:rPr lang="en-US" sz="2200" dirty="0">
                <a:solidFill>
                  <a:prstClr val="black"/>
                </a:solidFill>
                <a:latin typeface="Constantia"/>
              </a:rPr>
              <a:t>The chemical formulas of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aldosterone</a:t>
            </a:r>
            <a:r>
              <a:rPr lang="en-US" sz="2200" dirty="0">
                <a:solidFill>
                  <a:prstClr val="black"/>
                </a:solidFill>
                <a:latin typeface="Constantia"/>
              </a:rPr>
              <a:t> and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cortisol</a:t>
            </a:r>
            <a:r>
              <a:rPr lang="en-US" sz="2200" dirty="0">
                <a:solidFill>
                  <a:prstClr val="black"/>
                </a:solidFill>
                <a:latin typeface="Constantia"/>
              </a:rPr>
              <a:t>, which are the most important mineralocorticoid and glucocorticoid hormones, respectively,</a:t>
            </a:r>
            <a:br>
              <a:rPr lang="en-US" sz="2200" dirty="0">
                <a:solidFill>
                  <a:prstClr val="black"/>
                </a:solidFill>
                <a:latin typeface="Constantia"/>
              </a:rPr>
            </a:br>
            <a:r>
              <a:rPr lang="en-US" sz="2200" dirty="0">
                <a:solidFill>
                  <a:prstClr val="black"/>
                </a:solidFill>
                <a:latin typeface="Constantia"/>
              </a:rPr>
              <a:t>Cortisol has a </a:t>
            </a:r>
            <a:r>
              <a:rPr lang="en-US" sz="2200" b="1" i="1" dirty="0" err="1">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keto</a:t>
            </a:r>
            <a:r>
              <a:rPr lang="en-US" sz="2200" b="1" i="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-oxygen </a:t>
            </a:r>
            <a:r>
              <a:rPr lang="en-US" sz="2200" dirty="0">
                <a:solidFill>
                  <a:prstClr val="black"/>
                </a:solidFill>
                <a:latin typeface="Constantia"/>
              </a:rPr>
              <a:t>on </a:t>
            </a:r>
            <a:r>
              <a:rPr lang="en-US" sz="2200" b="1" i="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carbon number </a:t>
            </a:r>
            <a:r>
              <a:rPr lang="en-US" sz="22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3</a:t>
            </a:r>
            <a:r>
              <a:rPr lang="en-US" sz="2200" b="1" i="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 </a:t>
            </a:r>
            <a:r>
              <a:rPr lang="en-US" sz="2200" dirty="0">
                <a:solidFill>
                  <a:prstClr val="black"/>
                </a:solidFill>
                <a:latin typeface="Constantia"/>
              </a:rPr>
              <a:t>and is </a:t>
            </a:r>
            <a:r>
              <a:rPr lang="en-US" sz="2200" b="1" i="1" dirty="0" err="1">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hydroxylated</a:t>
            </a:r>
            <a:r>
              <a:rPr lang="en-US" sz="2200" b="1" i="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 at carbon numbers 11 and </a:t>
            </a:r>
            <a:r>
              <a:rPr lang="en-US" sz="22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21</a:t>
            </a:r>
            <a:r>
              <a:rPr lang="en-US" sz="2200" dirty="0">
                <a:solidFill>
                  <a:prstClr val="black"/>
                </a:solidFill>
                <a:latin typeface="Constantia"/>
              </a:rPr>
              <a:t>. The mineralocorticoid aldosterone has an </a:t>
            </a:r>
            <a:r>
              <a:rPr lang="en-US" sz="2200" b="1" i="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oxygen atom </a:t>
            </a:r>
            <a:r>
              <a:rPr lang="en-US" sz="2200" dirty="0">
                <a:solidFill>
                  <a:prstClr val="black"/>
                </a:solidFill>
                <a:latin typeface="Constantia"/>
              </a:rPr>
              <a:t>bound at the </a:t>
            </a:r>
            <a:r>
              <a:rPr lang="en-US" sz="2200" b="1" i="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number </a:t>
            </a:r>
            <a:r>
              <a:rPr lang="en-US" sz="22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18</a:t>
            </a:r>
            <a:r>
              <a:rPr lang="en-US" sz="2200" b="1" i="1" dirty="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latin typeface="Constantia"/>
              </a:rPr>
              <a:t> carbon</a:t>
            </a:r>
            <a:r>
              <a:rPr lang="en-US" sz="2200" dirty="0">
                <a:solidFill>
                  <a:prstClr val="black"/>
                </a:solidFill>
                <a:latin typeface="Constantia"/>
              </a:rPr>
              <a:t>. In addition to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aldosterone</a:t>
            </a:r>
            <a:r>
              <a:rPr lang="en-US" sz="2200" dirty="0">
                <a:solidFill>
                  <a:prstClr val="black"/>
                </a:solidFill>
                <a:latin typeface="Constantia"/>
              </a:rPr>
              <a:t> and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cortisol</a:t>
            </a:r>
            <a:r>
              <a:rPr lang="en-US" sz="2200" dirty="0">
                <a:solidFill>
                  <a:prstClr val="black"/>
                </a:solidFill>
                <a:latin typeface="Constantia"/>
              </a:rPr>
              <a:t>, other steroids having glucocorticoid or mineralocorticoid activities, or both, are normally secreted in small amounts by the adrenal cortex.</a:t>
            </a:r>
            <a:r>
              <a:rPr lang="ar-IQ" sz="2200" dirty="0">
                <a:solidFill>
                  <a:prstClr val="black"/>
                </a:solidFill>
                <a:latin typeface="Constantia"/>
              </a:rPr>
              <a:t> </a:t>
            </a:r>
            <a:r>
              <a:rPr lang="en-US" sz="2200" dirty="0">
                <a:solidFill>
                  <a:prstClr val="black"/>
                </a:solidFill>
                <a:latin typeface="Constantia"/>
              </a:rPr>
              <a:t> And several additional potent steroid hormones not normally formed in the adrenal glands have been synthesized and are used in various forms of therapy. </a:t>
            </a:r>
            <a:r>
              <a:rPr lang="ar-IQ" sz="2200" dirty="0">
                <a:solidFill>
                  <a:prstClr val="black"/>
                </a:solidFill>
                <a:latin typeface="Constantia"/>
              </a:rPr>
              <a:t> </a:t>
            </a:r>
            <a:r>
              <a:rPr lang="en-US" sz="2200" dirty="0">
                <a:solidFill>
                  <a:prstClr val="black"/>
                </a:solidFill>
                <a:latin typeface="Constantia"/>
              </a:rPr>
              <a:t>Some of the more important of the corticosteroid hormones, including the synthetic ones.</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358450354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382</Words>
  <Application>Microsoft Office PowerPoint</Application>
  <PresentationFormat>On-screen Show (4:3)</PresentationFormat>
  <Paragraphs>28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Adrenal gland  Noori  M. Luaibi </vt:lpstr>
      <vt:lpstr>Adrenocortical Hormones The two adrenal glands, each of which weighs about 4 grams, lie at the superior poles of the two kidneys. As shown in Figure 77–1, each gland is composed of two distinct parts, the adrenal medulla and the adrenal cortex. The adrenal medulla, the central 20 per cent of the gland, is functionally related to the sympathetic nervous system; it secretes the hormones epinephrine and norepinephrine in response to sympathetic stimulation. In turn, these hormones cause almost the same effects as direct stimulation of the sympathetic nerves in all parts of the body. The adrenal cortex secretes an entirely different group of hormones, called corticosteroids.These hormones are all synthesized from the steroid  cholesterol, and they all have similar chemical formulas. However, slight differences in their molecular structures give them several different but very important functions. </vt:lpstr>
      <vt:lpstr>PowerPoint Presentation</vt:lpstr>
      <vt:lpstr>Corticosteroids Mineralocorticoids, Glucocorticoids, and Androgens.  Two major types of adrenocortical hormones, the mineralocorticoids and the glucocorticoids, are secreted by the adrenal cortex. In addition to these, small amounts of sex hormones are secreted, especially androgenic hormones, which exhibit about the same effects in the body as the male sex hormone testosterone.   They are normally of only slight importance, although in certain abnormalities of the adrenal cortices, extreme quantities can be secreted and can result in masculinizing effects. The mineralocorticoids have gained this name because they especially affect the electrolytes (the “minerals”) of the extracellular fluids-sodium and potassium, in particular.  The glucocorticoids have gained their name because they exhibit important effects that increase blood glucose concentration.  They have additional effects on both protein and fat metabolism that are equally as important to body function as their effects on carbohydrate metabolism. More than 30 steroids have been isolated from the adrenal cortex, but two are of exceptional importance to the normal endocrine function of the human body: aldosterone, which is the principal mineralocorticoid, and cortisol, which is the principal glucocorticoid. </vt:lpstr>
      <vt:lpstr>Synthesis and Secretion of Adrenocortical Hormones The Adrenal Cortex Has Three Distinct Layers. the adrenal cortex is composed of three relatively distinct layers: 1. The zona glomerulosa, a thin layer of cells that lies just underneath the capsule, constitutes about 15 per cent of the adrenal cortex. These cells are the only ones in the adrenal gland capable of secreting significant amounts of aldosterone because they contain the enzyme aldosterone synthase, which is necessary for synthesis of aldosterone.  The secretion of these cells is controlled mainly by the extracellular fluid concentrations of angiotensin II and potassium, both of which stimulate aldosterone secretion. 2. The zona fasciculata, the middle and widest layer, constitutes about 75 per cent of the adrenal cortex and secretes the glucocorticoids cortisol and corticosterone, as well as small amounts of adrenal androgens and estrogens.  The secretion of these cells is controlled in large part by the hypothalamic-pituitary axis via adrenocorticotropic hormone (ACTH). 3. The zona reticularis, the deep layer of the cortex, secretes the adrenal androgens dehydroepiandrosterone (DHEA) and androstenedione, as well as small amounts of estrogens and some glucocorticoids . </vt:lpstr>
      <vt:lpstr>ACTH also regulates secretion of these cells, although other  factors such as cortical androgen-stimulating hormone, released from the pituitary, may also be involved. The mechanisms for controlling adrenal androgen production, however, are not nearly as well understood as those for glucocorticoids and mineralocorticoids.  Aldosterone and cortisol secretion are regulated by  independent  mechanisms. Factors such as angiotensin II that specifically increase the output of aldosterone and cause hypertrophy of the zona glomerulosa have no effect on the other two zones. Similarly, factors such as ACTH that increase secretion of cortisol and adrenal androgens and cause hypertrophy of the  zona fasciculata and zona reticularis have little or no effect on the zona glomerulosa. </vt:lpstr>
      <vt:lpstr>Adrenocortical Hormones Are Steroids Derived from Cholesterol.  All human steroid hormones, including those produced by the adrenal cortex, are synthesized from cholesterol. Although the cells of the adrenal cortex can synthesize de novo small amounts of cholesterol from acetate, approximately 80 per cent of the cholesterol used for steroid synthesis is provided by low-density lipoproteins (LDL) in the circulating plasma. The LDL’s, which have high concentrations of cholesterol, diffuse from the plasma into the interstitial fluid and attach to specific receptors contained in structures called coated pits on the adrenocortical cell membranes. The coated pits are then internalized by endocytosis, forming vesicles that eventually fuse with cell lysosomes and release cholesterol that can be used to synthesize adrenal steroid hormones. </vt:lpstr>
      <vt:lpstr>Transport of cholesterol into the adrenal cells is regulated by feedback mechanisms that can markedly alter the amount available for steroid synthesis. For example, ACTH, which stimulates adrenal steroid synthesis, increases the number of adrenocortical cell receptors for LDL, as well as the activity of enzymes that liberate cholesterol from LDL. Once the cholesterol enters the cell, it is delivered to the mitochondria, where it is cleaved by the enzyme cholesterol desmolase to form pregnenolone; this is the rate-limiting step in the eventual formation of adrenal steroids. In all three zones of the adrenal cortex, this initial step in steroid synthesis is stimulated by the different factors that control secretion of the major hormone products aldosterone and cortisol.  For example, both ACTH, which stimulates cortisol secretion, and  angiotensin II, which stimulates aldosterone  secretion, increase the conversion of cholesterol to pregnenolone. </vt:lpstr>
      <vt:lpstr>Synthetic Pathways for Adrenal Steroids. Figure 77-2 gives, the principal steps in the formation of the important steroid products of the adrenal cortex: aldosterone, cortisol, and the androgens. Essentially all these steps occur in two of the organelles of the cell, the mitochondria and the endoplasmic reticulum, some steps occurring in one of these organelles and some in the other. Each step is catalyzed by a specific enzyme system. A change in even a single enzyme in the schema can cause vastly different types and relative proportions of hormones to be formed. For example, very large quantities of masculinizing sex hormones or other steroid compounds not normally present in the blood can occur with altered activity of only one of the enzymes in this pathway. The chemical formulas of aldosterone and cortisol, which are the most important mineralocorticoid and glucocorticoid hormones, respectively, Cortisol has a keto-oxygen on carbon number 3 and is hydroxylated at carbon numbers 11 and 21. The mineralocorticoid aldosterone has an oxygen atom bound at the number 18 carbon. In addition to aldosterone and cortisol, other steroids having glucocorticoid or mineralocorticoid activities, or both, are normally secreted in small amounts by the adrenal cortex.  And several additional potent steroid hormones not normally formed in the adrenal glands have been synthesized and are used in various forms of therapy.  Some of the more important of the corticosteroid hormones, including the synthetic ones. </vt:lpstr>
      <vt:lpstr>PowerPoint Presentation</vt:lpstr>
      <vt:lpstr>  Mineralocorticoids • Aldosterone (very potent, accounts for about 90 per cent of all mineralocorticoid                                           activity) • Desoxycorticosterone (1/30 as potent as aldosterone, but very small quantities                                                                secreted) • Corticosterone (slight mineralocorticoid activity) • 9a-Fluorocortisol (synthetic, slightly more potent than aldosterone) • Cortisol (very slight mineralocorticoid activity, but large quantity secreted) • Cortisone (synthetic, slight mineralocorticoid activity) Glucocorticoids • Cortisol (very potent, accounts for about 95 per cent of all glucocorticoid activity) • Corticosterone (provides about 4 per cent of total glucocorticoid activity, but much                                        less potent than cortisol) • Cortisone (synthetic, almost as potent as cortisol) • Prednisone (synthetic, four times as potent as cortisol) • Methylprednisone (synthetic, five times as potent as cortisol) • Dexamethasone (synthetic, 30 times as potent as cortisol) </vt:lpstr>
      <vt:lpstr>It is clear from this list that some of these hormones have both glucocorticoid and mineralocorticoid activities. It is especially significant that cortisol has a small amount of  mineralocorticoid activity, because some syndromes of excess cortisol secretion can cause significant mineralocorticoid effects, along with its much more potent glucocorticoid effects. The intense glucocorticoid activity of the synthetic hormone dexamethasone, which has almost zero mineralocorticoid activity, makes this an especially important drug for stimulating specific glucocorticoid activity . </vt:lpstr>
      <vt:lpstr>Adrenocortical Hormones Are Bound to Plasma Proteins. Approximately 90 to 95 per cent of the cortisol in the plasma binds to plasma proteins, especially a globulin called cortisol-binding globulin or transcortin and, to a lesser extent, to albumin.This high degree of binding to plasma proteins slows the elimination of cortisol from the plasma; therefore, cortisol has a relatively long half life of 60 to 90 minutes. Only about 60 per cent of circulating aldosterone combines with the plasma proteins, so that about 40 per cent is in the free form; as a result, aldosterone has a relatively short half-life of about 20 minutes. In both the combined and free forms, the hormones are transported throughout the extracellular fluid compartment.  Binding of adrenal steroids to the plasma proteins may serve as a reservoir to lessen rapid fluctuations in free hormone concentrations, as would occur, for example, with cortisol during brief periods of stress and episodic secretion of ACTH. This reservoir function may also help to ensure a relatively uniform distribution of the adrenal hormones to the tissues. </vt:lpstr>
      <vt:lpstr> Adrenocortical Hormones Are Metabolized in the Liver. The adrenal steroids are degraded mainly in the liver and conjugated especially to glucuronic acid and, to a lesser extent, sulfates. These substances are inactive and do not have mineralocorticoid or glucocorticoid activity. About 25 per cent of these conjugates are excreted in the bile and then in the feces.The remaining conjugates formed by the liver enter the circulation but are not bound to plasma proteins, are highly soluble in the plasma, and are therefore filtered readily by the kidneys and excreted in the urine. Diseases of the liver markedly depress the rate of inactivation of adrenocortical hormones, and kidney diseases reduce the excretion of the inactive conjugates. The normal concentration of aldosterone in blood is about 6 nanograms (6 billionths of a gram) per 100 ml, and the average secretory rate is approximately 150 μg/day (0.15 mg/day). The concentration of cortisol in the blood averages 12 μg/100 ml, and the secretory rate averages 15 to 20 mg/day. </vt:lpstr>
      <vt:lpstr>  Functions of the Mineralocorticoids- Aldosterone * Mineralocorticoid Deficiency Causes Severe Renal Sodium Chloride Wasting and Hyperkalemia. *Aldosterone Is the Major Mineralocorticoid Secreted by the Adrenals. Aldosterone exerts nearly 90 per cent of the mineralocorticoid activity of the adrenocortical secretions, but cortisol, the major glucocorticoid secreted by the adrenal cortex, also provides a significant amount of mineralocorticoid activity. Aldosterone’s mineralocorticoid activity is about 3000 times greater than that of cortisol, but the plasma concentration of cortisol is nearly 2000 times that of aldosterone. Cortisol can also bind to mineralocorticoid with high affinity , However,  the renal epithelial cells also contain the enzyme 11β-hydroxysteroid dyhydrogenase  type 2 . which converts cortisol to cortisone . because cortisone dose not avidly bind mineralocorticoid receptors, cortisol dose not normally exert significant mineralocorticoid effects . However , in patients with genetic deficiency of 11β-hydroxysteroid dyhydrogenase  type 2 activity cortisol may have substantial mineralocorticoid effects . This concision is called apparent mineralocorticoid excess syndrome (AME)  because the patient has essentially the same pathophysiological  change as patient with excess aldosterone secretion except that plasma aldosterone levels are very low. Ingestion of large amounts of  Licorice , which contains glycyrrhetinic acid , may also cause AME due to its ability to block 11β-hydroxysteroid dyhydrogenase  type 2 activity . </vt:lpstr>
      <vt:lpstr>*Renal and Circulatory Effects of Aldosterone  1. Aldosterone Increases Renal Tubular Reabsorption of      Sodium and Secretion of Potassium. 2. Excess Aldosterone Increases Extracellular Fluid Volume and     Arterial Pressure but Has Only a Small Effect on Plasma      Sodium Concentration. 3. Excess Aldosterone Causes Hypokalemia and Muscle      Weakness; Too Little Aldosterone Causes Hyperkalemia and     Cardiac Toxicity. 4. Excess Aldosterone Increases Tubular Hydrogen Ion     Secretion, and Causes Mild Alkalosis. </vt:lpstr>
      <vt:lpstr> *Aldosterone Stimulates Sodium and Potassium Transport in Sweat Glands, Salivary Glands, and Intestinal Epithelial Cells. Cellular Mechanism of Aldosterone Action Although for many years we have known the overall effects of mineralocorticoids on the body, the basic action of aldosterone on the tubular cells to increase transport of sodium is still not fully understood. However, the cellular sequence of events that leads to increased sodium reabsorption seems to be the following. First, because of its lipid solubility in the cellular membranes, aldosterone diffuses readily to the interior of the tubular epithelial cells. Second, in the cytoplasm of the tubular cells, aldosterone combines with a highly specific cytoplasmic receptor protein (MR)  a protein that has a stereomolecular configuration that allows only aldosterone or very similar compounds to combine with it.  Third, the aldosterone-receptor complex or a product of this complex diffuses into the nucleus, where it may undergo further alterations, finally inducing one or more specific portions of the DNA to form one or more types of messenger RNA related to the process of sodium and potassium transport. Fourth, the messenger RNA diffuses back into the cytoplasm, where, operating in conjunction with the ribosomes, it causes protein formation. The proteins formed are a mixture of  (1) one or more enzymes and (2) membrane transport proteins that, all acting together, are required for sodium, potassium, and hydrogen transport through the cell membrane.  </vt:lpstr>
      <vt:lpstr>One of the enzymes especially increased is sodiumpotassium adenosine triphosphatase, which serves as the principal part of the pump for sodium and potassium exchange at the basolateral membranes of the renal tubular cells.  Additional proteins, perhaps equally important, are epithelial sodium channel proteins inserted into the luminal membrane of the same tubular cells that allows rapid diffusion of sodium ions from the tubular lumen into the cell; then the sodium is pumped the rest of the way by the sodium-potassium pump located in the basolateral membranes of the cell. Thus, aldosterone does not have an immediate effect on sodium transport; rather, this effect must await the sequence of events that leads to the formation of the specific intracellular substances required for sodium transport. About 30 minutes is required before new RNA appears in the cells, and about 45 minutes is required before the rate of sodium transport begins to increase; the effect reaches maximum only after several hours. </vt:lpstr>
      <vt:lpstr>Regulation of Aldosterone Secretion The regulation of aldosterone secretion is so deeply intertwined with the regulation of extracellular fluid electrolyte concentrations, extracellular fluid volume,blood volume, arterial pressure, and many special aspects of renal function  . The regulation of aldosterone secretion by the zona glomerulosa cells is almost entirely independent of the regulation of cortisol and androgens by the zona fasciculate and zona reticularis. Four factors are known to play essential roles in the regulation of  aldosterone. In the probable order of their importance, they are as follows: 1. Increased potassium ion concentration in the extracellular fluid greatly increases aldosterone secretion. 2. Increased activity of the renin-angiotensin system (increased levels of angiotensin II) also greatly increases aldosterone secretion. 3. Increased sodium ion concentration in the extracellular fluid very slightly decreases aldosterone secretion. 4. ACTH from the anterior pituitary gland is necessary for aldosterone secretion but has little effect in controlling the rate of secretion in most physiological conditions . </vt:lpstr>
      <vt:lpstr> Of these factors, potassium ion concentration and the renin-angiotensin system are by far the most potent in regulating aldosterone secretion. A small percentage increase in potassium concentration can cause a several fold  increase in aldosterone secretion.  Likewise, activation of the renin-angiotensin system, usually in response to diminished blood flow to the kidneys or to sodium loss, can cause a several fold increase in aldosterone secretion. In turn, the aldosterone acts on the kidneys (1) to help them  excrete the excess potassium ions and (2) to increase the blood volume and arterial pressure, thus returning the renin angiotensin system toward its normal level of activity. These feedback control mechanisms are essential for maintaining life. With an angiotensin –converting enzyme inhibitor after several weeks of a low-sodium diet that increases plasma aldosterone concentration . Note that blocking angiotensin II formation markedly decreases plasma aldosterone concentration without significantly changing cortisol  concentration; this indicates the important role of angiotensin II in stimulating aldosterone secretion when sodium intake and extracellular fluid volume are reduced. By contrast, the effects of sodium ion concentration percentage and of ACTH in controlling aldosterone secretion are usually minor. Nevertheless, a 10 to 20 per cent decrease in extracellular fluid sodium ion concentration, which occurs on rare occasions, can perhaps double aldosterone secretion. In the case of ACTH, if there is even a small amount of ACTH secreted by the anterior pituitary gland, it is usually enough to permit the adrenal glands to secrete whatever amount of aldosterone is required, but total absence of ACTH can significantly reduce aldosterone secretion. </vt:lpstr>
      <vt:lpstr>Functions of the Glucocorticoids 1. Effects of Cortisol on Carbohydrate Metabolism A. Stimulation of Gluconeogenesis.    1. Cortisol increases the enzymes required to convert amino acids into glucose in         the liver cells.    2. Cortisol causes mobilization of amino acids from the extra hepatic tissues         mainly from muscle. B . Decreased Glucose Utilization by Cells. C.  Elevated Blood Glucose Concentration and “Adrenal Diabetes.”  2. Effects of Cortisol on Protein  Metabolism A. Reduction in Cellular Protein. B. Cortisol Increases Liver and Plasma Proteins. C. Increased Blood Amino Acids, Diminished Transport of Amino Acids into       Extra hepatic Cells, and Enhanced Transport into Hepatic Cells.  3. Effects of Cortisol on Fat Metabolism A. Mobilization of Fatty Acids. B. Obesity Caused by Excess Cortisol.    </vt:lpstr>
      <vt:lpstr>4. Cortisol is Important in Resisting Stress and Inflammation     Some of the different types of stress that increase cortisol release are the  following: 1. Trauma of almost any type 2. Infection  3. Intense heat or cold 4. Injection of norepinephrine and other sympathomimetic drugs 5. Surgery 6. Injection of necrotizing substances beneath the skin 7. Restraining an animal so that it cannot move 8. Almost any debilitating disease  5. Anti-inflammatory Effects of High Levels of Cortisol     When tissues are damaged by trauma, by infection with bacteria, or in other ways, they almost always become “inflamed.” In some conditions, such as in rheumatoid arthritis, the inflammation is more damaging than the trauma or disease itself. The administration of large amounts of cortisol can usually block this inflammation or even reverse many of its effects once it has begun. Before attempting to explain the way in which cortisol functions to block inflammation .    </vt:lpstr>
      <vt:lpstr>There are five main stages of inflammation: 1. release from the damaged tissue cells of chemical substances that activate the     inflammation process chemicals such as histamine, bradykinin,     proteolytic enzymes, prostaglandins, and leukotrienes;  2. an increase in blood flow in the inflamed area caused by some of the released     products from the tissues, an effect called erythema; 3. leakage of large quantities of almost pure plasma out of the capillaries into the      damaged areas because of increased capillary permeability, followed by clotting      of the tissue fluid, thus causing a non-pitting type of edema;  4. infiltration of the area by leukocytes;  5. after days or weeks, ingrowth of fibrous tissue that often helps in the healing     process. When large amounts of cortisol are secreted or injected into a person, the cortisol has two basic anti-inflammatory effects:   it can block the early stages of the inflammation process before inflammation     even begins, or     if inflammation has already begun, it causes rapid resolution of the      inflammation and increased rapidity of healing.  </vt:lpstr>
      <vt:lpstr>These effects are explained further as follows: A. Cortisol Prevents the Development of Inflammation by       Stabilizing Lysosomes and by Other Effects. Cortisol has the       following effects in preventing inflammation: 1. Cortisol stabilizes the lysosomal membranes 2. Cortisol decreases the permeability of the capillaries, 3. Cortisol decreases both migration of white blood cells into the       inflamed area and phagocytosis of the damaged cells. 4. Cortisol suppresses the immune system, causing lymphocyte       reproduction to decrease markedly. 5. Cortisol attenuates fever mainly because it reduces the release of       interleukin-1 from the white blood cells, B. Cortisol Causes Resolution of Inflammation. 6. Other Effects of Cortisol  A. Cortisol Blocks the Inflammatory Response to Allergic Reactions. B. Effect on Blood Cells and on Immunity in Infectious Diseases </vt:lpstr>
      <vt:lpstr>Regulation of Cortisol Secretion by Adrenocorticotropic Hormone from the Pituitary Gland ACTH Stimulates Cortisol Secretion.  Unlike aldosterone secretion by the zona glomerulosa, which is controlled mainly by potassium and angiotensin acting directly on the adrenocortical cells, almost no stimuli have direct control effects on the adrenal cells that secrete cortisol. Instead, secretion of cortisol is controlled almost entirely by ACTH secreted by the anterior pituitary gland. This hormone, also called corticotropin or adrenocorticotropin, also enhances the production of adrenal androgens. </vt:lpstr>
      <vt:lpstr>ACTH Secretion Is Controlled by Corticotropin-Releasing Factor from the Hypothalamus.  In the same way that other pituitary hormones are controlled by releasing factors from the hypothalamus, an important releasing factor also controls ACTH secretion. This is called corticotropin- releasing factor (CRF). It is secreted into the primary capillary plexus of the hypophysial portal system in the median eminence of the hypothalamus and then carried to the anterior pituitary gland, where it induces ACTH secretion. CRF is a peptide composed of 41 amino acids. The cell bodies of the neurons that secrete CRF are located mainly in the paraventricular nucleus of the hypothalamus. This nucleus in turn receives many nervous connections from the limbic system and lower brain stem. The anterior pituitary gland can secrete only minute quantities of ACTH in the absence of CRF. Instead, most conditions that cause high ACTH secretory rates initiate this secretion by signals that begin in the basal regions of the brain, including the hypothalamus, and are then transmitted by CRF to the anterior pituitary gland. </vt:lpstr>
      <vt:lpstr>ACTH Activates Adrenocortical Cells to Produce Steroids by Increasing Cyclic Adenosine Monophosphate (cAMP).  The principal effect of ACTH on the adrenocortical cells is to activate adenylyl cyclase in the cell membrane. This then induces the formation of cAMP in the cell cytoplasm, reaching its maximal effect in about 3 minutes. The cAMP in turn activates the intracellular enzymes that cause formation of the adrenocortical hormones. This is another example of cAMP as a second messenger signal system.  The most important of all the ACTH-stimulated steps for controlling adrenocortical secretion is activation of the enzyme protein kinase A, which causes initial conversion of cholesterol to pregnenolone.  This initial conversion is the “rate-limiting” step for all the adrenocortical hormones, which explains why ACTH normally is necessary for any adrenocortical hormones to be formed.  Long-term stimulation of the adrenal cortex by ACTH not only increases secretory activity but also causes hypertrophy and proliferation of the adrenocortical cells, especially in the zona fasciculate and zona reticularis, where cortisol and the androgens are secreted. </vt:lpstr>
      <vt:lpstr>Physiologic Stress Increases ACTH and Adrenocortical Secretion   As pointed out earlier in the chapter, almost any type of physical or mental stress can lead within minutes to greatly enhanced secretion of ACTH and consequently cortisol as well, often increasing cortisol secretion as much as 20-fold. This effect was demonstrated by the rapid and strong adrenocortical secretory responses after trauma  Pain stimuli caused by physical stress or tissue damage are transmitted first upward through the brain stem and eventually to the median eminence of the hypothalamus. CRF is secreted into the hypophysial portal system. Within minutes the entire control sequence leads to large quantities of cortisol in the blood. Mental stress can cause an equally rapid increase in ACTH secretion. This is believed to result from increased activity in the limbic system, especially in the region of the amygdala and hippocampus, both of which then transmit signals to the posterior medial hypothalamus. </vt:lpstr>
      <vt:lpstr>Inhibitory Effect of Cortisol on the Hypothalamus and on the Anterior Pituitary to Decrease ACTH Secretion.   Cortisol has direct negative feedback effects on  the hypothalamus to decrease the formation of CRF and   the anterior pituitary gland to decrease the formation of ACTH.  Both of these feedbacks help regulate the plasma concentration of cortisol. That is, whenever the cortisol concentration becomes too great, the feedbacks automatically reduce the ACTH toward a normal control level. </vt:lpstr>
      <vt:lpstr>Adrenal Androgens Several moderately active male sex hormones called adrenal androgens (the most important of which is dehydroepiandrosterone) are continually secreted by the adrenal cortex, especially during fetal life, Also progesterone and estrogens, which are female sex hormones, are secreted in minute quantities. Normally, the adrenal androgens have only weak effects in humans. It is possible that part of the early development of the male sex organs results from childhood secretion of adrenal androgens. The adrenal androgens also exert mild effects in the female, not only before puberty but also throughout life. Much of the growth of the pubic and axillary hair in the female results from the action of these hormones. In extra-adrenal tissues, some of the adrenal androgens are converted to testosterone, the primary male sex hormone, which probably accounts for much of their androgenic activity.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Adrenal gland  Noori  M. Luaibi </dc:title>
  <dc:creator>DELL</dc:creator>
  <cp:lastModifiedBy>DELL</cp:lastModifiedBy>
  <cp:revision>22</cp:revision>
  <dcterms:created xsi:type="dcterms:W3CDTF">2006-08-16T00:00:00Z</dcterms:created>
  <dcterms:modified xsi:type="dcterms:W3CDTF">2017-04-12T18:53:14Z</dcterms:modified>
</cp:coreProperties>
</file>