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r>
              <a:rPr lang="en-US" sz="66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t>Thyroid Gland</a:t>
            </a:r>
            <a:r>
              <a:rPr lang="en-US"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t/>
            </a:r>
            <a:br>
              <a:rPr lang="en-US"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lgerian" pitchFamily="82" charset="0"/>
              </a:rPr>
            </a:br>
            <a:r>
              <a:rPr lang="en-US" u="sng" dirty="0" smtClean="0"/>
              <a:t/>
            </a:r>
            <a:br>
              <a:rPr lang="en-US" u="sng" dirty="0" smtClean="0"/>
            </a:b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3">
                    <a:lumMod val="50000"/>
                  </a:schemeClr>
                </a:solidFill>
                <a:effectLst>
                  <a:outerShdw blurRad="50800" dist="40000" dir="5400000" algn="tl" rotWithShape="0">
                    <a:srgbClr val="000000">
                      <a:shade val="5000"/>
                      <a:satMod val="120000"/>
                      <a:alpha val="33000"/>
                    </a:srgbClr>
                  </a:outerShdw>
                </a:effectLst>
                <a:latin typeface="Lucida Calligraphy" pitchFamily="66" charset="0"/>
              </a:rPr>
              <a:t>Dr.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3">
                    <a:lumMod val="50000"/>
                  </a:schemeClr>
                </a:solidFill>
                <a:effectLst>
                  <a:outerShdw blurRad="50800" dist="40000" dir="5400000" algn="tl" rotWithShape="0">
                    <a:srgbClr val="000000">
                      <a:shade val="5000"/>
                      <a:satMod val="120000"/>
                      <a:alpha val="33000"/>
                    </a:srgbClr>
                  </a:outerShdw>
                </a:effectLst>
                <a:latin typeface="Lucida Calligraphy" pitchFamily="66" charset="0"/>
              </a:rPr>
              <a:t>Noori</a:t>
            </a:r>
            <a:r>
              <a:rPr lang="en-US"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3">
                    <a:lumMod val="50000"/>
                  </a:schemeClr>
                </a:solidFill>
                <a:effectLst>
                  <a:outerShdw blurRad="50800" dist="40000" dir="5400000" algn="tl" rotWithShape="0">
                    <a:srgbClr val="000000">
                      <a:shade val="5000"/>
                      <a:satMod val="120000"/>
                      <a:alpha val="33000"/>
                    </a:srgbClr>
                  </a:outerShdw>
                </a:effectLst>
                <a:latin typeface="Lucida Calligraphy" pitchFamily="66" charset="0"/>
              </a:rPr>
              <a:t>  M  </a:t>
            </a:r>
            <a:r>
              <a:rPr lang="en-US" b="1" dirty="0" err="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3">
                    <a:lumMod val="50000"/>
                  </a:schemeClr>
                </a:solidFill>
                <a:effectLst>
                  <a:outerShdw blurRad="50800" dist="40000" dir="5400000" algn="tl" rotWithShape="0">
                    <a:srgbClr val="000000">
                      <a:shade val="5000"/>
                      <a:satMod val="120000"/>
                      <a:alpha val="33000"/>
                    </a:srgbClr>
                  </a:outerShdw>
                </a:effectLst>
                <a:latin typeface="Lucida Calligraphy" pitchFamily="66" charset="0"/>
              </a:rPr>
              <a:t>Luaibi</a:t>
            </a:r>
            <a:r>
              <a:rPr lang="en-US" dirty="0"/>
              <a:t/>
            </a:r>
            <a:br>
              <a:rPr lang="en-US" dirty="0"/>
            </a:br>
            <a:endParaRPr lang="ar-IQ" dirty="0"/>
          </a:p>
        </p:txBody>
      </p:sp>
    </p:spTree>
    <p:extLst>
      <p:ext uri="{BB962C8B-B14F-4D97-AF65-F5344CB8AC3E}">
        <p14:creationId xmlns:p14="http://schemas.microsoft.com/office/powerpoint/2010/main" val="4104388658"/>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3100" b="1" u="sng"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Constantia"/>
              </a:rPr>
              <a:t>Oxidation </a:t>
            </a:r>
            <a:r>
              <a:rPr lang="en-US" sz="3100" b="1" u="sng"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Constantia"/>
              </a:rPr>
              <a:t> of  the  Iodide  Ion</a:t>
            </a:r>
            <a:r>
              <a:rPr lang="en-US" sz="3100" b="1" u="sng" cap="all"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Constantia"/>
              </a:rPr>
              <a:t>.</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The first essential step in the formation of the thyroid hormones is  conversion of the iodide ions to an </a:t>
            </a:r>
            <a:r>
              <a:rPr lang="en-US" sz="2400" b="1" i="1" dirty="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effectLst>
                <a:latin typeface="Constantia"/>
              </a:rPr>
              <a:t>oxidized form of iodine</a:t>
            </a:r>
            <a:r>
              <a:rPr lang="en-US" sz="2400" dirty="0">
                <a:solidFill>
                  <a:prstClr val="black"/>
                </a:solidFill>
                <a:latin typeface="Constantia"/>
              </a:rPr>
              <a:t>, either nascent iodine (I</a:t>
            </a:r>
            <a:r>
              <a:rPr lang="en-US" sz="2400" baseline="30000" dirty="0">
                <a:solidFill>
                  <a:prstClr val="black"/>
                </a:solidFill>
                <a:latin typeface="Constantia"/>
              </a:rPr>
              <a:t>0</a:t>
            </a:r>
            <a:r>
              <a:rPr lang="en-US" sz="2400" dirty="0">
                <a:solidFill>
                  <a:prstClr val="black"/>
                </a:solidFill>
                <a:latin typeface="Constantia"/>
              </a:rPr>
              <a:t>) or I</a:t>
            </a:r>
            <a:r>
              <a:rPr lang="en-US" sz="2400" baseline="30000" dirty="0">
                <a:solidFill>
                  <a:prstClr val="black"/>
                </a:solidFill>
                <a:latin typeface="Constantia"/>
              </a:rPr>
              <a:t>_</a:t>
            </a:r>
            <a:r>
              <a:rPr lang="en-US" sz="2400" baseline="-25000" dirty="0">
                <a:solidFill>
                  <a:prstClr val="black"/>
                </a:solidFill>
                <a:latin typeface="Constantia"/>
              </a:rPr>
              <a:t>3</a:t>
            </a:r>
            <a:r>
              <a:rPr lang="en-US" sz="2400" dirty="0">
                <a:solidFill>
                  <a:prstClr val="black"/>
                </a:solidFill>
                <a:latin typeface="Constantia"/>
              </a:rPr>
              <a:t>, that is then capable of combining directly with the amino acid tyrosine. This oxidation of iodine is promoted by the enzyme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peroxidase</a:t>
            </a:r>
            <a:r>
              <a:rPr lang="en-US" sz="2400" i="1" dirty="0">
                <a:solidFill>
                  <a:prstClr val="black"/>
                </a:solidFill>
                <a:latin typeface="Constantia"/>
              </a:rPr>
              <a:t> </a:t>
            </a:r>
            <a:r>
              <a:rPr lang="en-US" sz="2400" dirty="0">
                <a:solidFill>
                  <a:prstClr val="black"/>
                </a:solidFill>
                <a:latin typeface="Constantia"/>
              </a:rPr>
              <a:t>and its accompanying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hydrogen peroxide</a:t>
            </a:r>
            <a:r>
              <a:rPr lang="en-US" sz="2400" dirty="0">
                <a:solidFill>
                  <a:prstClr val="black"/>
                </a:solidFill>
                <a:latin typeface="Constantia"/>
              </a:rPr>
              <a:t>, which provide a potent system capable of oxidizing iodides. </a:t>
            </a:r>
            <a:r>
              <a:rPr lang="ar-IQ" sz="2400" dirty="0">
                <a:solidFill>
                  <a:prstClr val="black"/>
                </a:solidFill>
                <a:latin typeface="Constantia"/>
              </a:rPr>
              <a:t/>
            </a:r>
            <a:br>
              <a:rPr lang="ar-IQ"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The peroxidase is either located in the apical membrane of the cell or attached to it, thus providing the oxidized iodine at exactly the point in the cell where the thyroglobulin molecule issues forth from the Golgi apparatus and through the cell membrane into the stored thyroid gland colloid. </a:t>
            </a:r>
            <a:r>
              <a:rPr lang="ar-IQ" sz="2400" dirty="0">
                <a:solidFill>
                  <a:prstClr val="black"/>
                </a:solidFill>
                <a:latin typeface="Constantia"/>
              </a:rPr>
              <a:t/>
            </a:r>
            <a:br>
              <a:rPr lang="ar-IQ"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When the peroxidase system is blocked or when it is hereditarily absent from the cells, the rate of formation of thyroid hormones falls to </a:t>
            </a:r>
            <a:r>
              <a:rPr lang="en-US" sz="2400" b="1" dirty="0">
                <a:ln w="1905"/>
                <a:solidFill>
                  <a:srgbClr val="7030A0"/>
                </a:solidFill>
                <a:effectLst>
                  <a:innerShdw blurRad="69850" dist="43180" dir="5400000">
                    <a:srgbClr val="000000">
                      <a:alpha val="65000"/>
                    </a:srgbClr>
                  </a:innerShdw>
                </a:effectLst>
                <a:latin typeface="Constantia"/>
              </a:rPr>
              <a:t>zero</a:t>
            </a:r>
            <a:r>
              <a:rPr lang="en-US" sz="2400" b="1" dirty="0">
                <a:ln w="1905"/>
                <a:solidFill>
                  <a:schemeClr val="accent3">
                    <a:lumMod val="75000"/>
                  </a:schemeClr>
                </a:solidFill>
                <a:effectLst>
                  <a:innerShdw blurRad="69850" dist="43180" dir="5400000">
                    <a:srgbClr val="000000">
                      <a:alpha val="65000"/>
                    </a:srgbClr>
                  </a:innerShdw>
                </a:effectLst>
                <a:latin typeface="Constantia"/>
              </a:rPr>
              <a:t>.</a:t>
            </a:r>
            <a:r>
              <a:rPr lang="en-US" sz="2400" dirty="0">
                <a:solidFill>
                  <a:prstClr val="black"/>
                </a:solidFill>
                <a:latin typeface="Constantia"/>
              </a:rPr>
              <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93893736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200" b="1" u="sng"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Iodination of Tyrosine and Formation of the Thyroid Hormones— “</a:t>
            </a:r>
            <a:r>
              <a:rPr lang="en-US" sz="2200" b="1" u="sng" cap="all" dirty="0" err="1">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Organification</a:t>
            </a:r>
            <a:r>
              <a:rPr lang="en-US" sz="2200" b="1" u="sng"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 of Thyroglobulin.</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binding of iodine with the thyroglobulin molecule is called  </a:t>
            </a:r>
            <a:r>
              <a:rPr lang="en-US" sz="2000" dirty="0" err="1">
                <a:solidFill>
                  <a:prstClr val="black"/>
                </a:solidFill>
                <a:latin typeface="Constantia"/>
              </a:rPr>
              <a:t>organification</a:t>
            </a:r>
            <a:r>
              <a:rPr lang="en-US" sz="2000" dirty="0">
                <a:solidFill>
                  <a:prstClr val="black"/>
                </a:solidFill>
                <a:latin typeface="Constantia"/>
              </a:rPr>
              <a:t> of the thyroglobulin. Oxidized iodine even in the molecular form will bind directly but very slowly with the amino acid tyrosine. In the thyroid cells, however, the oxidized iodine is associated with an </a:t>
            </a:r>
            <a:r>
              <a:rPr lang="en-US" sz="2000" dirty="0" err="1">
                <a:solidFill>
                  <a:prstClr val="black"/>
                </a:solidFill>
                <a:latin typeface="Constantia"/>
              </a:rPr>
              <a:t>iodinase</a:t>
            </a:r>
            <a:r>
              <a:rPr lang="en-US" sz="2000" dirty="0">
                <a:solidFill>
                  <a:prstClr val="black"/>
                </a:solidFill>
                <a:latin typeface="Constantia"/>
              </a:rPr>
              <a:t> enzyme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(Figure 76–2) </a:t>
            </a:r>
            <a:r>
              <a:rPr lang="en-US" sz="2000" dirty="0">
                <a:solidFill>
                  <a:prstClr val="black"/>
                </a:solidFill>
                <a:latin typeface="Constantia"/>
              </a:rPr>
              <a:t>that causes the process to occur within seconds or </a:t>
            </a:r>
            <a:r>
              <a:rPr lang="en-US" sz="2000" dirty="0" err="1">
                <a:solidFill>
                  <a:prstClr val="black"/>
                </a:solidFill>
                <a:latin typeface="Constantia"/>
              </a:rPr>
              <a:t>minutes.Therefore</a:t>
            </a:r>
            <a:r>
              <a:rPr lang="en-US" sz="2000" dirty="0">
                <a:solidFill>
                  <a:prstClr val="black"/>
                </a:solidFill>
                <a:latin typeface="Constantia"/>
              </a:rPr>
              <a:t>, almost as rapidly as the thyroglobulin molecule is released from the Golgi apparatus or as it is secreted through the apical cell membrane into the follicle, iodine binds with about one sixth of the tyrosine amino acids within the thyroglobulin molecule.</a:t>
            </a:r>
            <a:r>
              <a:rPr lang="ar-IQ" sz="2000" dirty="0">
                <a:solidFill>
                  <a:prstClr val="black"/>
                </a:solidFill>
                <a:latin typeface="Constantia"/>
              </a:rPr>
              <a:t> </a:t>
            </a:r>
            <a:r>
              <a:rPr lang="en-US" sz="2000" dirty="0" smtClean="0">
                <a:solidFill>
                  <a:prstClr val="black"/>
                </a:solidFill>
                <a:latin typeface="Constantia"/>
              </a:rPr>
              <a:t>(</a:t>
            </a:r>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Figure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76–3 </a:t>
            </a:r>
            <a:r>
              <a:rPr lang="ar-IQ"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000" dirty="0">
                <a:solidFill>
                  <a:prstClr val="black"/>
                </a:solidFill>
                <a:latin typeface="Constantia"/>
              </a:rPr>
              <a:t>shows the successive stages of iodination of tyrosine and final formation of the two important thyroid hormones, </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000" dirty="0">
                <a:solidFill>
                  <a:prstClr val="black"/>
                </a:solidFill>
                <a:latin typeface="Constantia"/>
              </a:rPr>
              <a:t> and </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triiodothyronine</a:t>
            </a:r>
            <a:r>
              <a:rPr lang="en-US" sz="2000" dirty="0">
                <a:solidFill>
                  <a:prstClr val="black"/>
                </a:solidFill>
                <a:latin typeface="Constantia"/>
              </a:rPr>
              <a:t>. Tyrosine is first iodized to </a:t>
            </a:r>
            <a:r>
              <a:rPr lang="en-US" sz="2000" b="1" dirty="0" err="1">
                <a:ln w="1905"/>
                <a:solidFill>
                  <a:schemeClr val="accent2">
                    <a:lumMod val="75000"/>
                  </a:schemeClr>
                </a:solidFill>
                <a:effectLst>
                  <a:innerShdw blurRad="69850" dist="43180" dir="5400000">
                    <a:srgbClr val="000000">
                      <a:alpha val="65000"/>
                    </a:srgbClr>
                  </a:innerShdw>
                </a:effectLst>
                <a:latin typeface="Constantia"/>
              </a:rPr>
              <a:t>monoiodotyrosine</a:t>
            </a:r>
            <a:r>
              <a:rPr lang="en-US" sz="2000" dirty="0">
                <a:solidFill>
                  <a:prstClr val="black"/>
                </a:solidFill>
                <a:latin typeface="Constantia"/>
              </a:rPr>
              <a:t> and then to </a:t>
            </a:r>
            <a:r>
              <a:rPr lang="en-US" sz="2000" b="1" dirty="0" err="1">
                <a:ln w="1905"/>
                <a:solidFill>
                  <a:schemeClr val="accent2">
                    <a:lumMod val="75000"/>
                  </a:schemeClr>
                </a:solidFill>
                <a:effectLst>
                  <a:innerShdw blurRad="69850" dist="43180" dir="5400000">
                    <a:srgbClr val="000000">
                      <a:alpha val="65000"/>
                    </a:srgbClr>
                  </a:innerShdw>
                </a:effectLst>
                <a:latin typeface="Constantia"/>
              </a:rPr>
              <a:t>diiodotyrosine</a:t>
            </a:r>
            <a:r>
              <a:rPr lang="en-US" sz="2000" b="1" dirty="0">
                <a:ln w="1905"/>
                <a:solidFill>
                  <a:schemeClr val="accent2">
                    <a:lumMod val="75000"/>
                  </a:schemeClr>
                </a:solidFill>
                <a:effectLst>
                  <a:innerShdw blurRad="69850" dist="43180" dir="5400000">
                    <a:srgbClr val="000000">
                      <a:alpha val="65000"/>
                    </a:srgbClr>
                  </a:innerShdw>
                </a:effectLst>
                <a:latin typeface="Constantia"/>
              </a:rPr>
              <a:t>. </a:t>
            </a:r>
            <a:r>
              <a:rPr lang="en-US" sz="2000" dirty="0">
                <a:solidFill>
                  <a:prstClr val="black"/>
                </a:solidFill>
                <a:latin typeface="Constantia"/>
              </a:rPr>
              <a:t>Then, during the next few minutes, hours, and even days, more and more of the </a:t>
            </a:r>
            <a:r>
              <a:rPr lang="en-US" sz="2000" dirty="0" err="1">
                <a:solidFill>
                  <a:prstClr val="black"/>
                </a:solidFill>
                <a:latin typeface="Constantia"/>
              </a:rPr>
              <a:t>iodotyrosine</a:t>
            </a:r>
            <a:r>
              <a:rPr lang="en-US" sz="2000" dirty="0">
                <a:solidFill>
                  <a:prstClr val="black"/>
                </a:solidFill>
                <a:latin typeface="Constantia"/>
              </a:rPr>
              <a:t> residues become coupled with one another.</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major hormonal product of the coupling reaction is the molecule </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(T4), </a:t>
            </a:r>
            <a:r>
              <a:rPr lang="en-US" sz="2000" dirty="0">
                <a:solidFill>
                  <a:prstClr val="black"/>
                </a:solidFill>
                <a:latin typeface="Constantia"/>
              </a:rPr>
              <a:t>which is formed when two molecules of </a:t>
            </a:r>
            <a:r>
              <a:rPr lang="en-US" sz="2000" dirty="0" err="1">
                <a:solidFill>
                  <a:prstClr val="black"/>
                </a:solidFill>
                <a:latin typeface="Constantia"/>
              </a:rPr>
              <a:t>diiodotyrosine</a:t>
            </a:r>
            <a:r>
              <a:rPr lang="en-US" sz="2000" dirty="0">
                <a:solidFill>
                  <a:prstClr val="black"/>
                </a:solidFill>
                <a:latin typeface="Constantia"/>
              </a:rPr>
              <a:t> are joined together; the </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000" dirty="0">
                <a:solidFill>
                  <a:prstClr val="black"/>
                </a:solidFill>
                <a:latin typeface="Constantia"/>
              </a:rPr>
              <a:t> then remains part of the thyroglobulin molecule .</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Or one molecule of </a:t>
            </a:r>
            <a:r>
              <a:rPr lang="en-US" sz="2000" dirty="0" err="1">
                <a:solidFill>
                  <a:prstClr val="black"/>
                </a:solidFill>
                <a:latin typeface="Constantia"/>
              </a:rPr>
              <a:t>monoiodotyrosine</a:t>
            </a:r>
            <a:r>
              <a:rPr lang="en-US" sz="2000" dirty="0">
                <a:solidFill>
                  <a:prstClr val="black"/>
                </a:solidFill>
                <a:latin typeface="Constantia"/>
              </a:rPr>
              <a:t> couples with one molecule of </a:t>
            </a:r>
            <a:r>
              <a:rPr lang="en-US" sz="2000" dirty="0" err="1">
                <a:solidFill>
                  <a:prstClr val="black"/>
                </a:solidFill>
                <a:latin typeface="Constantia"/>
              </a:rPr>
              <a:t>diiodotyrosine</a:t>
            </a:r>
            <a:r>
              <a:rPr lang="en-US" sz="2000" dirty="0">
                <a:solidFill>
                  <a:prstClr val="black"/>
                </a:solidFill>
                <a:latin typeface="Constantia"/>
              </a:rPr>
              <a:t> to form </a:t>
            </a:r>
            <a:r>
              <a:rPr lang="en-US" sz="2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triiiodothyronine</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(T3)</a:t>
            </a:r>
            <a:r>
              <a:rPr lang="en-US" sz="2000" dirty="0">
                <a:solidFill>
                  <a:prstClr val="black"/>
                </a:solidFill>
                <a:latin typeface="Constantia"/>
              </a:rPr>
              <a:t>, which  represents about one fifteenth of the final hormones , small amounts of </a:t>
            </a:r>
            <a:r>
              <a:rPr lang="en-US" sz="2000" b="1" i="1" dirty="0">
                <a:ln w="10541" cmpd="sng">
                  <a:solidFill>
                    <a:schemeClr val="accent1">
                      <a:shade val="88000"/>
                      <a:satMod val="110000"/>
                    </a:schemeClr>
                  </a:solidFill>
                  <a:prstDash val="solid"/>
                </a:ln>
                <a:solidFill>
                  <a:srgbClr val="7030A0"/>
                </a:solidFill>
                <a:latin typeface="Constantia"/>
              </a:rPr>
              <a:t>reverse T3 (RT3)</a:t>
            </a:r>
            <a:r>
              <a:rPr lang="en-US" sz="2000" b="1" dirty="0">
                <a:ln w="10541" cmpd="sng">
                  <a:solidFill>
                    <a:schemeClr val="accent1">
                      <a:shade val="88000"/>
                      <a:satMod val="110000"/>
                    </a:schemeClr>
                  </a:solidFill>
                  <a:prstDash val="solid"/>
                </a:ln>
                <a:solidFill>
                  <a:srgbClr val="7030A0"/>
                </a:solidFill>
                <a:latin typeface="Constantia"/>
              </a:rPr>
              <a:t>  </a:t>
            </a:r>
            <a:r>
              <a:rPr lang="en-US" sz="2000" dirty="0">
                <a:solidFill>
                  <a:prstClr val="black"/>
                </a:solidFill>
                <a:latin typeface="Constantia"/>
              </a:rPr>
              <a:t>are formed by coupling of </a:t>
            </a:r>
            <a:r>
              <a:rPr lang="en-US" sz="2000" dirty="0" err="1">
                <a:solidFill>
                  <a:prstClr val="black"/>
                </a:solidFill>
                <a:latin typeface="Constantia"/>
              </a:rPr>
              <a:t>diiodotyrosine</a:t>
            </a:r>
            <a:r>
              <a:rPr lang="en-US" sz="2000" dirty="0">
                <a:solidFill>
                  <a:prstClr val="black"/>
                </a:solidFill>
                <a:latin typeface="Constantia"/>
              </a:rPr>
              <a:t> with </a:t>
            </a:r>
            <a:r>
              <a:rPr lang="en-US" sz="2000" dirty="0" err="1">
                <a:solidFill>
                  <a:prstClr val="black"/>
                </a:solidFill>
                <a:latin typeface="Constantia"/>
              </a:rPr>
              <a:t>monoiodotyrosine</a:t>
            </a:r>
            <a:r>
              <a:rPr lang="en-US" sz="2000" dirty="0">
                <a:solidFill>
                  <a:prstClr val="black"/>
                </a:solidFill>
                <a:latin typeface="Constantia"/>
              </a:rPr>
              <a:t> , but </a:t>
            </a:r>
            <a:r>
              <a:rPr lang="en-US" sz="2000" b="1" i="1" dirty="0">
                <a:ln w="10541" cmpd="sng">
                  <a:solidFill>
                    <a:schemeClr val="accent1">
                      <a:shade val="88000"/>
                      <a:satMod val="110000"/>
                    </a:schemeClr>
                  </a:solidFill>
                  <a:prstDash val="solid"/>
                </a:ln>
                <a:solidFill>
                  <a:srgbClr val="7030A0"/>
                </a:solidFill>
                <a:latin typeface="Constantia"/>
              </a:rPr>
              <a:t>RT3</a:t>
            </a:r>
            <a:r>
              <a:rPr lang="en-US" sz="2000" dirty="0">
                <a:solidFill>
                  <a:prstClr val="black"/>
                </a:solidFill>
                <a:latin typeface="Constantia"/>
              </a:rPr>
              <a:t> dose not appear to be of functional significance in humans.</a:t>
            </a:r>
            <a:endParaRPr lang="ar-IQ" dirty="0"/>
          </a:p>
        </p:txBody>
      </p:sp>
    </p:spTree>
    <p:extLst>
      <p:ext uri="{BB962C8B-B14F-4D97-AF65-F5344CB8AC3E}">
        <p14:creationId xmlns:p14="http://schemas.microsoft.com/office/powerpoint/2010/main" val="21145171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solidFill>
                <a:srgbClr val="7030A0"/>
              </a:solidFill>
            </a:endParaRPr>
          </a:p>
        </p:txBody>
      </p:sp>
      <p:pic>
        <p:nvPicPr>
          <p:cNvPr id="3" name="عنصر نائب للمحتوى 3"/>
          <p:cNvPicPr>
            <a:picLocks noGrp="1"/>
          </p:cNvPicPr>
          <p:nvPr>
            <p:ph idx="1"/>
          </p:nvPr>
        </p:nvPicPr>
        <p:blipFill>
          <a:blip r:embed="rId2" cstate="print"/>
          <a:srcRect/>
          <a:stretch>
            <a:fillRect/>
          </a:stretch>
        </p:blipFill>
        <p:spPr bwMode="auto">
          <a:xfrm>
            <a:off x="1259632" y="116632"/>
            <a:ext cx="7272807" cy="6496119"/>
          </a:xfrm>
          <a:prstGeom prst="rect">
            <a:avLst/>
          </a:prstGeom>
          <a:ln w="57150">
            <a:solidFill>
              <a:schemeClr val="bg2">
                <a:lumMod val="50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536466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lvl="0" algn="l">
              <a:spcBef>
                <a:spcPct val="20000"/>
              </a:spcBef>
            </a:pPr>
            <a:r>
              <a:rPr lang="en-US" sz="3200" b="1" u="sng" cap="all" dirty="0">
                <a:ln w="9000" cmpd="sng">
                  <a:solidFill>
                    <a:schemeClr val="accent4">
                      <a:shade val="50000"/>
                      <a:satMod val="120000"/>
                    </a:schemeClr>
                  </a:solidFill>
                  <a:prstDash val="solid"/>
                </a:ln>
                <a:solidFill>
                  <a:schemeClr val="accent2"/>
                </a:solidFill>
                <a:effectLst>
                  <a:reflection blurRad="12700" stA="28000" endPos="45000" dist="1000" dir="5400000" sy="-100000" algn="bl" rotWithShape="0"/>
                </a:effectLst>
                <a:latin typeface="Constantia"/>
              </a:rPr>
              <a:t>Storage </a:t>
            </a:r>
            <a:r>
              <a:rPr lang="en-US" sz="3200" b="1" u="sng" cap="all" dirty="0" smtClean="0">
                <a:ln w="9000" cmpd="sng">
                  <a:solidFill>
                    <a:schemeClr val="accent4">
                      <a:shade val="50000"/>
                      <a:satMod val="120000"/>
                    </a:schemeClr>
                  </a:solidFill>
                  <a:prstDash val="solid"/>
                </a:ln>
                <a:solidFill>
                  <a:schemeClr val="accent2"/>
                </a:solidFill>
                <a:effectLst>
                  <a:reflection blurRad="12700" stA="28000" endPos="45000" dist="1000" dir="5400000" sy="-100000" algn="bl" rotWithShape="0"/>
                </a:effectLst>
                <a:latin typeface="Constantia"/>
              </a:rPr>
              <a:t> of  Thyroglobulin.</a:t>
            </a:r>
            <a:br>
              <a:rPr lang="en-US" sz="3200" b="1" u="sng" cap="all" dirty="0" smtClean="0">
                <a:ln w="9000" cmpd="sng">
                  <a:solidFill>
                    <a:schemeClr val="accent4">
                      <a:shade val="50000"/>
                      <a:satMod val="120000"/>
                    </a:schemeClr>
                  </a:solidFill>
                  <a:prstDash val="solid"/>
                </a:ln>
                <a:solidFill>
                  <a:schemeClr val="accent2"/>
                </a:soli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thyroid gland is unusual among the endocrine glands in its ability to store large amounts of hormone. After synthesis of the thyroid hormones has run its course, each thyroglobulin molecule contains up to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30</a:t>
            </a:r>
            <a:r>
              <a:rPr lang="en-US" sz="2600" dirty="0">
                <a:solidFill>
                  <a:prstClr val="black"/>
                </a:solidFill>
                <a:latin typeface="Constantia"/>
              </a:rPr>
              <a:t> </a:t>
            </a:r>
            <a:r>
              <a:rPr lang="en-US" sz="2600" b="1" dirty="0" err="1">
                <a:ln w="10541" cmpd="sng">
                  <a:solidFill>
                    <a:schemeClr val="accent1">
                      <a:shade val="88000"/>
                      <a:satMod val="110000"/>
                    </a:schemeClr>
                  </a:solidFill>
                  <a:prstDash val="solid"/>
                </a:ln>
                <a:solidFill>
                  <a:schemeClr val="accent3">
                    <a:lumMod val="50000"/>
                  </a:schemeClr>
                </a:solidFill>
                <a:latin typeface="Constantia"/>
              </a:rPr>
              <a:t>thyroxine</a:t>
            </a:r>
            <a:r>
              <a:rPr lang="en-US" sz="2600" dirty="0">
                <a:solidFill>
                  <a:prstClr val="black"/>
                </a:solidFill>
                <a:latin typeface="Constantia"/>
              </a:rPr>
              <a:t> molecules and a few </a:t>
            </a:r>
            <a:r>
              <a:rPr lang="en-US" sz="2600" b="1" dirty="0" err="1">
                <a:ln w="10541" cmpd="sng">
                  <a:solidFill>
                    <a:schemeClr val="accent1">
                      <a:shade val="88000"/>
                      <a:satMod val="110000"/>
                    </a:schemeClr>
                  </a:solidFill>
                  <a:prstDash val="solid"/>
                </a:ln>
                <a:solidFill>
                  <a:schemeClr val="accent3">
                    <a:lumMod val="50000"/>
                  </a:schemeClr>
                </a:solidFill>
                <a:latin typeface="Constantia"/>
              </a:rPr>
              <a:t>triiodothyronine</a:t>
            </a:r>
            <a:r>
              <a:rPr lang="en-US" sz="2600" dirty="0">
                <a:solidFill>
                  <a:prstClr val="black"/>
                </a:solidFill>
                <a:latin typeface="Constantia"/>
              </a:rPr>
              <a:t> molecules. In this form, the thyroid hormones are stored in the follicles in an amount sufficient to supply the body with its normal requirements of thyroid hormones for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2</a:t>
            </a:r>
            <a:r>
              <a:rPr lang="en-US" sz="2600" dirty="0">
                <a:solidFill>
                  <a:prstClr val="black"/>
                </a:solidFill>
                <a:latin typeface="Constantia"/>
              </a:rPr>
              <a:t> to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3</a:t>
            </a:r>
            <a:r>
              <a:rPr lang="en-US" sz="2600" dirty="0">
                <a:solidFill>
                  <a:prstClr val="black"/>
                </a:solidFill>
                <a:latin typeface="Constantia"/>
              </a:rPr>
              <a:t> months. Therefore, when synthesis of thyroid hormone ceases, the physiologic effects of deficiency are not observed for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several months.</a:t>
            </a:r>
            <a:b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endParaRPr lang="ar-IQ" dirty="0"/>
          </a:p>
        </p:txBody>
      </p:sp>
    </p:spTree>
    <p:extLst>
      <p:ext uri="{BB962C8B-B14F-4D97-AF65-F5344CB8AC3E}">
        <p14:creationId xmlns:p14="http://schemas.microsoft.com/office/powerpoint/2010/main" val="281433407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000" b="1" dirty="0" smtClean="0">
                <a:solidFill>
                  <a:prstClr val="black"/>
                </a:solidFill>
                <a:latin typeface="Constantia"/>
              </a:rPr>
              <a:t/>
            </a:r>
            <a:br>
              <a:rPr lang="en-US" sz="2000" b="1" dirty="0" smtClean="0">
                <a:solidFill>
                  <a:prstClr val="black"/>
                </a:solidFill>
                <a:latin typeface="Constantia"/>
              </a:rPr>
            </a:br>
            <a:r>
              <a:rPr lang="en-US" sz="2000" b="1" dirty="0" smtClean="0">
                <a:solidFill>
                  <a:prstClr val="black"/>
                </a:solidFill>
                <a:latin typeface="Constantia"/>
              </a:rPr>
              <a:t/>
            </a:r>
            <a:br>
              <a:rPr lang="en-US" sz="2000" b="1" dirty="0" smtClean="0">
                <a:solidFill>
                  <a:prstClr val="black"/>
                </a:solidFill>
                <a:latin typeface="Constantia"/>
              </a:rPr>
            </a:br>
            <a:r>
              <a:rPr lang="en-US" sz="2000" b="1" u="sng" cap="all" dirty="0" smtClean="0">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Release </a:t>
            </a:r>
            <a:r>
              <a:rPr lang="en-US" sz="2000" b="1" u="sng" cap="all" dirty="0">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of </a:t>
            </a:r>
            <a:r>
              <a:rPr lang="en-US" sz="2000" b="1" u="sng" cap="all" dirty="0" err="1">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Thyroxine</a:t>
            </a:r>
            <a:r>
              <a:rPr lang="en-US" sz="2000" b="1" u="sng" cap="all" dirty="0">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 and </a:t>
            </a:r>
            <a:r>
              <a:rPr lang="en-US" sz="2000" b="1" u="sng" cap="all" dirty="0" err="1">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Triiodothyronine</a:t>
            </a:r>
            <a:r>
              <a:rPr lang="en-US" sz="2000" b="1" u="sng" cap="all" dirty="0">
                <a:ln w="9000" cmpd="sng">
                  <a:solidFill>
                    <a:schemeClr val="accent4">
                      <a:shade val="50000"/>
                      <a:satMod val="120000"/>
                    </a:schemeClr>
                  </a:solidFill>
                  <a:prstDash val="solid"/>
                </a:ln>
                <a:solidFill>
                  <a:schemeClr val="tx2">
                    <a:lumMod val="75000"/>
                  </a:schemeClr>
                </a:solidFill>
                <a:effectLst>
                  <a:reflection blurRad="12700" stA="28000" endPos="45000" dist="1000" dir="5400000" sy="-100000" algn="bl" rotWithShape="0"/>
                </a:effectLst>
                <a:latin typeface="Constantia"/>
              </a:rPr>
              <a:t> from the Thyroid Gland</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Thyroglobulin itself is not released into the circulating blood in measurable amounts; instead,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thyroxine</a:t>
            </a:r>
            <a:r>
              <a:rPr lang="en-US" sz="2000" b="1" dirty="0">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 </a:t>
            </a:r>
            <a:r>
              <a:rPr lang="en-US" sz="2000" dirty="0">
                <a:solidFill>
                  <a:prstClr val="black"/>
                </a:solidFill>
                <a:latin typeface="Constantia"/>
              </a:rPr>
              <a:t>and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triiodothyronine</a:t>
            </a:r>
            <a:r>
              <a:rPr lang="en-US" sz="2000" b="1" dirty="0">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 </a:t>
            </a:r>
            <a:r>
              <a:rPr lang="en-US" sz="2000" dirty="0">
                <a:solidFill>
                  <a:prstClr val="black"/>
                </a:solidFill>
                <a:latin typeface="Constantia"/>
              </a:rPr>
              <a:t>must first be cleaved from the thyroglobulin molecule, and then these free hormones </a:t>
            </a:r>
            <a:r>
              <a:rPr lang="en-US" sz="2000" dirty="0" err="1">
                <a:solidFill>
                  <a:prstClr val="black"/>
                </a:solidFill>
                <a:latin typeface="Constantia"/>
              </a:rPr>
              <a:t>arereleased</a:t>
            </a:r>
            <a:r>
              <a:rPr lang="en-US" sz="2000" dirty="0">
                <a:solidFill>
                  <a:prstClr val="black"/>
                </a:solidFill>
                <a:latin typeface="Constantia"/>
              </a:rPr>
              <a:t>. </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This process occurs as follows: The apical surface of the thyroid cells sends out pseudopod extensions that close around small portions of the colloid to form </a:t>
            </a:r>
            <a:r>
              <a:rPr lang="en-US" sz="2000" b="1" i="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pinocytic</a:t>
            </a:r>
            <a:r>
              <a:rPr lang="en-US" sz="20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 vesicles </a:t>
            </a:r>
            <a:r>
              <a:rPr lang="en-US" sz="2000" dirty="0">
                <a:solidFill>
                  <a:prstClr val="black"/>
                </a:solidFill>
                <a:latin typeface="Constantia"/>
              </a:rPr>
              <a:t>that enter the apex of the thyroid cell. Then </a:t>
            </a:r>
            <a:r>
              <a:rPr lang="en-US" sz="20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lysosomes</a:t>
            </a:r>
            <a:r>
              <a:rPr lang="en-US" sz="2000" i="1" dirty="0">
                <a:solidFill>
                  <a:prstClr val="black"/>
                </a:solidFill>
                <a:latin typeface="Constantia"/>
              </a:rPr>
              <a:t> </a:t>
            </a:r>
            <a:r>
              <a:rPr lang="en-US" sz="2000" dirty="0">
                <a:solidFill>
                  <a:prstClr val="black"/>
                </a:solidFill>
                <a:latin typeface="Constantia"/>
              </a:rPr>
              <a:t>in the cell cytoplasm immediately fuse with these vesicles to form digestive vesicles containing digestive enzymes from the lysosomes mixed with the colloid. Multiple </a:t>
            </a:r>
            <a:r>
              <a:rPr lang="en-US" sz="2000" i="1" dirty="0">
                <a:solidFill>
                  <a:prstClr val="black"/>
                </a:solidFill>
                <a:latin typeface="Constantia"/>
              </a:rPr>
              <a:t>proteases </a:t>
            </a:r>
            <a:r>
              <a:rPr lang="en-US" sz="2000" dirty="0">
                <a:solidFill>
                  <a:prstClr val="black"/>
                </a:solidFill>
                <a:latin typeface="Constantia"/>
              </a:rPr>
              <a:t>among the enzymes digest the thyroglobulin molecules and release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thyroxine</a:t>
            </a:r>
            <a:r>
              <a:rPr lang="en-US" sz="2000" dirty="0">
                <a:solidFill>
                  <a:prstClr val="black"/>
                </a:solidFill>
                <a:latin typeface="Constantia"/>
              </a:rPr>
              <a:t> and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triiodothyronine</a:t>
            </a:r>
            <a:r>
              <a:rPr lang="en-US" sz="2000" dirty="0">
                <a:solidFill>
                  <a:prstClr val="black"/>
                </a:solidFill>
                <a:latin typeface="Constantia"/>
              </a:rPr>
              <a:t> in free form. </a:t>
            </a:r>
            <a:br>
              <a:rPr lang="en-US" sz="2000" dirty="0">
                <a:solidFill>
                  <a:prstClr val="black"/>
                </a:solidFill>
                <a:latin typeface="Constantia"/>
              </a:rPr>
            </a:br>
            <a:r>
              <a:rPr lang="en-US" sz="2000" dirty="0">
                <a:solidFill>
                  <a:prstClr val="black"/>
                </a:solidFill>
                <a:latin typeface="Constantia"/>
              </a:rPr>
              <a:t>These then diffuse through the base of the thyroid cell into the surrounding capillaries. Thus, the thyroid hormones are released into the blood.</a:t>
            </a:r>
            <a:br>
              <a:rPr lang="en-US" sz="2000" dirty="0">
                <a:solidFill>
                  <a:prstClr val="black"/>
                </a:solidFill>
                <a:latin typeface="Constantia"/>
              </a:rPr>
            </a:br>
            <a:r>
              <a:rPr lang="en-US" sz="2000" dirty="0">
                <a:solidFill>
                  <a:prstClr val="black"/>
                </a:solidFill>
                <a:latin typeface="Constantia"/>
              </a:rPr>
              <a:t>About three quarters of the iodinated tyrosine in the thyroglobulin never becomes thyroid hormones but remains </a:t>
            </a:r>
            <a:r>
              <a:rPr lang="en-US" sz="2000" b="1" spc="50" dirty="0" err="1">
                <a:ln w="12700" cmpd="sng">
                  <a:solidFill>
                    <a:schemeClr val="accent6">
                      <a:satMod val="120000"/>
                      <a:shade val="80000"/>
                    </a:schemeClr>
                  </a:solidFill>
                  <a:prstDash val="solid"/>
                </a:ln>
                <a:solidFill>
                  <a:srgbClr val="C00000"/>
                </a:solidFill>
                <a:effectLst>
                  <a:glow rad="53100">
                    <a:schemeClr val="accent6">
                      <a:satMod val="180000"/>
                      <a:alpha val="30000"/>
                    </a:schemeClr>
                  </a:glow>
                </a:effectLst>
                <a:latin typeface="Constantia"/>
              </a:rPr>
              <a:t>monoiodotyrosine</a:t>
            </a:r>
            <a:r>
              <a:rPr lang="en-US" sz="2000" dirty="0">
                <a:solidFill>
                  <a:prstClr val="black"/>
                </a:solidFill>
                <a:latin typeface="Constantia"/>
              </a:rPr>
              <a:t> and </a:t>
            </a:r>
            <a:r>
              <a:rPr lang="en-US" sz="2000" b="1" spc="50" dirty="0" err="1">
                <a:ln w="12700" cmpd="sng">
                  <a:solidFill>
                    <a:schemeClr val="accent6">
                      <a:satMod val="120000"/>
                      <a:shade val="80000"/>
                    </a:schemeClr>
                  </a:solidFill>
                  <a:prstDash val="solid"/>
                </a:ln>
                <a:solidFill>
                  <a:srgbClr val="C00000"/>
                </a:solidFill>
                <a:effectLst>
                  <a:glow rad="53100">
                    <a:schemeClr val="accent6">
                      <a:satMod val="180000"/>
                      <a:alpha val="30000"/>
                    </a:schemeClr>
                  </a:glow>
                </a:effectLst>
                <a:latin typeface="Constantia"/>
              </a:rPr>
              <a:t>diiodotyrosine</a:t>
            </a:r>
            <a:r>
              <a:rPr lang="en-US" sz="2000" dirty="0">
                <a:solidFill>
                  <a:prstClr val="black"/>
                </a:solidFill>
                <a:latin typeface="Constantia"/>
              </a:rPr>
              <a:t>.</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During the digestion of the thyroglobulin molecule to cause release of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thyroxine</a:t>
            </a:r>
            <a:r>
              <a:rPr lang="en-US" sz="2000" dirty="0">
                <a:solidFill>
                  <a:prstClr val="black"/>
                </a:solidFill>
                <a:latin typeface="Constantia"/>
              </a:rPr>
              <a:t> and </a:t>
            </a:r>
            <a:r>
              <a:rPr lang="en-US" sz="2000" b="1" dirty="0" err="1">
                <a:ln w="900" cmpd="sng">
                  <a:solidFill>
                    <a:schemeClr val="accent1">
                      <a:satMod val="190000"/>
                      <a:alpha val="55000"/>
                    </a:schemeClr>
                  </a:solidFill>
                  <a:prstDash val="solid"/>
                </a:ln>
                <a:solidFill>
                  <a:schemeClr val="tx2">
                    <a:lumMod val="60000"/>
                    <a:lumOff val="40000"/>
                  </a:schemeClr>
                </a:solidFill>
                <a:effectLst>
                  <a:innerShdw blurRad="101600" dist="76200" dir="5400000">
                    <a:schemeClr val="accent1">
                      <a:satMod val="190000"/>
                      <a:tint val="100000"/>
                      <a:alpha val="74000"/>
                    </a:schemeClr>
                  </a:innerShdw>
                </a:effectLst>
                <a:latin typeface="Constantia"/>
              </a:rPr>
              <a:t>triiodothyronine</a:t>
            </a:r>
            <a:r>
              <a:rPr lang="en-US" sz="2000" dirty="0">
                <a:solidFill>
                  <a:prstClr val="black"/>
                </a:solidFill>
                <a:latin typeface="Constantia"/>
              </a:rPr>
              <a:t>, these iodinated </a:t>
            </a:r>
            <a:r>
              <a:rPr lang="en-US" sz="2000" dirty="0" err="1">
                <a:solidFill>
                  <a:prstClr val="black"/>
                </a:solidFill>
                <a:latin typeface="Constantia"/>
              </a:rPr>
              <a:t>tyrosines</a:t>
            </a:r>
            <a:r>
              <a:rPr lang="en-US" sz="2000" dirty="0">
                <a:solidFill>
                  <a:prstClr val="black"/>
                </a:solidFill>
                <a:latin typeface="Constantia"/>
              </a:rPr>
              <a:t> also are freed from the thyroglobulin molecules. However, they are not secreted into the blood. Instead, their iodine is cleaved from them by a </a:t>
            </a:r>
            <a:r>
              <a:rPr lang="en-US" sz="20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deiodinase</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enzyme </a:t>
            </a:r>
            <a:r>
              <a:rPr lang="en-US" sz="2000" dirty="0">
                <a:solidFill>
                  <a:prstClr val="black"/>
                </a:solidFill>
                <a:latin typeface="Constantia"/>
              </a:rPr>
              <a:t>that makes virtually all this iodine available again for recycling within the gland for forming additional thyroid hormones. In the congenital absence of this </a:t>
            </a:r>
            <a:r>
              <a:rPr lang="en-US" sz="20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deiodinase</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enzyme</a:t>
            </a:r>
            <a:r>
              <a:rPr lang="en-US" sz="2000" dirty="0">
                <a:solidFill>
                  <a:prstClr val="black"/>
                </a:solidFill>
                <a:latin typeface="Constantia"/>
              </a:rPr>
              <a:t>, many persons become iodine-deficient because of failure of this recycling process.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06361601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Daily  </a:t>
            </a:r>
            <a:r>
              <a:rPr lang="en-US" sz="3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Rate </a:t>
            </a: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of  Secretion </a:t>
            </a:r>
            <a:r>
              <a:rPr lang="en-US" sz="3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of </a:t>
            </a: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t>
            </a:r>
            <a:r>
              <a:rPr lang="en-US" sz="3200" b="1"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Thyroxine</a:t>
            </a: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and  </a:t>
            </a:r>
            <a:r>
              <a:rPr lang="en-US" sz="32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Triiodothyronine</a:t>
            </a: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About </a:t>
            </a:r>
            <a:r>
              <a:rPr lang="en-US" sz="32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93</a:t>
            </a:r>
            <a:r>
              <a:rPr lang="en-US" sz="2600" dirty="0">
                <a:solidFill>
                  <a:prstClr val="black"/>
                </a:solidFill>
                <a:latin typeface="Constantia"/>
              </a:rPr>
              <a:t> per cent of the thyroid hormone released from the thyroid gland is normally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and only </a:t>
            </a:r>
            <a:r>
              <a:rPr lang="en-US" sz="32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7</a:t>
            </a:r>
            <a:r>
              <a:rPr lang="en-US" sz="2600" dirty="0">
                <a:solidFill>
                  <a:prstClr val="black"/>
                </a:solidFill>
                <a:latin typeface="Constantia"/>
              </a:rPr>
              <a:t> per cent is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However, during the ensuing few days, about one half of the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is slowly </a:t>
            </a:r>
            <a:r>
              <a:rPr lang="en-US" sz="2600" dirty="0" err="1">
                <a:solidFill>
                  <a:prstClr val="black"/>
                </a:solidFill>
                <a:latin typeface="Constantia"/>
              </a:rPr>
              <a:t>deiodinated</a:t>
            </a:r>
            <a:r>
              <a:rPr lang="en-US" sz="2600" dirty="0">
                <a:solidFill>
                  <a:prstClr val="black"/>
                </a:solidFill>
                <a:latin typeface="Constantia"/>
              </a:rPr>
              <a:t> to form additional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Therefore, the hormone finally delivered to and used by the tissues is mainly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a total of about </a:t>
            </a:r>
            <a:r>
              <a:rPr lang="en-US" sz="32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35</a:t>
            </a:r>
            <a:r>
              <a:rPr lang="en-US" sz="2600" dirty="0">
                <a:solidFill>
                  <a:prstClr val="black"/>
                </a:solidFill>
                <a:latin typeface="Constantia"/>
              </a:rPr>
              <a:t> micrograms of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per day.</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338979135"/>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7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Transport </a:t>
            </a:r>
            <a:r>
              <a:rPr lang="en-US" sz="27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of </a:t>
            </a:r>
            <a:r>
              <a:rPr lang="en-US" sz="2700" b="1" i="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Thyroxine</a:t>
            </a:r>
            <a:r>
              <a:rPr lang="en-US" sz="27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 and </a:t>
            </a:r>
            <a:r>
              <a:rPr lang="en-US" sz="2700" b="1" i="1" u="sng"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Triiodothyronine</a:t>
            </a:r>
            <a:r>
              <a:rPr lang="en-US" sz="2700" b="1" i="1" u="sng"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 to Tissues </a:t>
            </a:r>
            <a:r>
              <a:rPr lang="en-US" sz="2900" b="1" dirty="0" err="1">
                <a:ln w="10541" cmpd="sng">
                  <a:solidFill>
                    <a:schemeClr val="accent1">
                      <a:shade val="88000"/>
                      <a:satMod val="110000"/>
                    </a:schemeClr>
                  </a:solidFill>
                  <a:prstDash val="solid"/>
                </a:ln>
                <a:solidFill>
                  <a:srgbClr val="FFC000"/>
                </a:solidFill>
                <a:latin typeface="Constantia"/>
              </a:rPr>
              <a:t>Thyroxine</a:t>
            </a:r>
            <a:r>
              <a:rPr lang="en-US" sz="2900" b="1" dirty="0">
                <a:ln w="10541" cmpd="sng">
                  <a:solidFill>
                    <a:schemeClr val="accent1">
                      <a:shade val="88000"/>
                      <a:satMod val="110000"/>
                    </a:schemeClr>
                  </a:solidFill>
                  <a:prstDash val="solid"/>
                </a:ln>
                <a:solidFill>
                  <a:srgbClr val="FFC000"/>
                </a:solidFill>
                <a:latin typeface="Constantia"/>
              </a:rPr>
              <a:t> and </a:t>
            </a:r>
            <a:r>
              <a:rPr lang="en-US" sz="2900" b="1" dirty="0" err="1">
                <a:ln w="10541" cmpd="sng">
                  <a:solidFill>
                    <a:schemeClr val="accent1">
                      <a:shade val="88000"/>
                      <a:satMod val="110000"/>
                    </a:schemeClr>
                  </a:solidFill>
                  <a:prstDash val="solid"/>
                </a:ln>
                <a:solidFill>
                  <a:srgbClr val="FFC000"/>
                </a:solidFill>
                <a:latin typeface="Constantia"/>
              </a:rPr>
              <a:t>Triiodothyronine</a:t>
            </a:r>
            <a:r>
              <a:rPr lang="en-US" sz="2900" b="1" dirty="0">
                <a:ln w="10541" cmpd="sng">
                  <a:solidFill>
                    <a:schemeClr val="accent1">
                      <a:shade val="88000"/>
                      <a:satMod val="110000"/>
                    </a:schemeClr>
                  </a:solidFill>
                  <a:prstDash val="solid"/>
                </a:ln>
                <a:solidFill>
                  <a:srgbClr val="FFC000"/>
                </a:solidFill>
                <a:latin typeface="Constantia"/>
              </a:rPr>
              <a:t> Are Bound to Plasma Proteins.</a:t>
            </a:r>
            <a:br>
              <a:rPr lang="en-US" sz="2900" b="1" dirty="0">
                <a:ln w="10541" cmpd="sng">
                  <a:solidFill>
                    <a:schemeClr val="accent1">
                      <a:shade val="88000"/>
                      <a:satMod val="110000"/>
                    </a:schemeClr>
                  </a:solidFill>
                  <a:prstDash val="solid"/>
                </a:ln>
                <a:solidFill>
                  <a:srgbClr val="FFC000"/>
                </a:solidFill>
                <a:latin typeface="Constantia"/>
              </a:rPr>
            </a:br>
            <a:r>
              <a:rPr lang="en-US" sz="2400" dirty="0">
                <a:solidFill>
                  <a:prstClr val="black"/>
                </a:solidFill>
                <a:latin typeface="Constantia"/>
              </a:rPr>
              <a:t>On entering the blood, over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99</a:t>
            </a:r>
            <a:r>
              <a:rPr lang="en-US" sz="2400" dirty="0">
                <a:solidFill>
                  <a:prstClr val="black"/>
                </a:solidFill>
                <a:latin typeface="Constantia"/>
              </a:rPr>
              <a:t> per cent of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400" dirty="0">
                <a:solidFill>
                  <a:prstClr val="black"/>
                </a:solidFill>
                <a:latin typeface="Constantia"/>
              </a:rPr>
              <a:t> and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400" dirty="0">
                <a:solidFill>
                  <a:prstClr val="black"/>
                </a:solidFill>
                <a:latin typeface="Constantia"/>
              </a:rPr>
              <a:t> combines immediately with several of the plasma proteins, all of which are synthesized by the liver. They combine mainly with </a:t>
            </a:r>
            <a:r>
              <a:rPr lang="en-US" sz="2400" b="1" i="1" dirty="0" err="1">
                <a:ln w="1905"/>
                <a:solidFill>
                  <a:schemeClr val="accent2">
                    <a:lumMod val="75000"/>
                  </a:schemeClr>
                </a:solidFill>
                <a:effectLst>
                  <a:innerShdw blurRad="69850" dist="43180" dir="5400000">
                    <a:srgbClr val="000000">
                      <a:alpha val="65000"/>
                    </a:srgbClr>
                  </a:innerShdw>
                </a:effectLst>
                <a:latin typeface="Constantia"/>
              </a:rPr>
              <a:t>thyroxine</a:t>
            </a:r>
            <a:r>
              <a:rPr lang="en-US" sz="2400" b="1" i="1" dirty="0">
                <a:ln w="1905"/>
                <a:solidFill>
                  <a:schemeClr val="accent2">
                    <a:lumMod val="75000"/>
                  </a:schemeClr>
                </a:solidFill>
                <a:effectLst>
                  <a:innerShdw blurRad="69850" dist="43180" dir="5400000">
                    <a:srgbClr val="000000">
                      <a:alpha val="65000"/>
                    </a:srgbClr>
                  </a:innerShdw>
                </a:effectLst>
                <a:latin typeface="Constantia"/>
              </a:rPr>
              <a:t>-binding globulin</a:t>
            </a:r>
            <a:r>
              <a:rPr lang="en-US" sz="2400" i="1" dirty="0">
                <a:solidFill>
                  <a:prstClr val="black"/>
                </a:solidFill>
                <a:latin typeface="Constantia"/>
              </a:rPr>
              <a:t> </a:t>
            </a:r>
            <a:r>
              <a:rPr lang="en-US" sz="2400" dirty="0">
                <a:solidFill>
                  <a:prstClr val="black"/>
                </a:solidFill>
                <a:latin typeface="Constantia"/>
              </a:rPr>
              <a:t>and much less so with </a:t>
            </a:r>
            <a:r>
              <a:rPr lang="en-US" sz="2400" b="1" i="1" dirty="0" err="1">
                <a:ln w="1905"/>
                <a:solidFill>
                  <a:schemeClr val="accent2">
                    <a:lumMod val="75000"/>
                  </a:schemeClr>
                </a:solidFill>
                <a:effectLst>
                  <a:innerShdw blurRad="69850" dist="43180" dir="5400000">
                    <a:srgbClr val="000000">
                      <a:alpha val="65000"/>
                    </a:srgbClr>
                  </a:innerShdw>
                </a:effectLst>
                <a:latin typeface="Constantia"/>
              </a:rPr>
              <a:t>thyroxine</a:t>
            </a:r>
            <a:r>
              <a:rPr lang="en-US" sz="2400" b="1" i="1" dirty="0">
                <a:ln w="1905"/>
                <a:solidFill>
                  <a:schemeClr val="accent2">
                    <a:lumMod val="75000"/>
                  </a:schemeClr>
                </a:solidFill>
                <a:effectLst>
                  <a:innerShdw blurRad="69850" dist="43180" dir="5400000">
                    <a:srgbClr val="000000">
                      <a:alpha val="65000"/>
                    </a:srgbClr>
                  </a:innerShdw>
                </a:effectLst>
                <a:latin typeface="Constantia"/>
              </a:rPr>
              <a:t>-binding </a:t>
            </a:r>
            <a:r>
              <a:rPr lang="en-US" sz="2400" b="1" i="1" dirty="0" err="1">
                <a:ln w="1905"/>
                <a:solidFill>
                  <a:schemeClr val="accent2">
                    <a:lumMod val="75000"/>
                  </a:schemeClr>
                </a:solidFill>
                <a:effectLst>
                  <a:innerShdw blurRad="69850" dist="43180" dir="5400000">
                    <a:srgbClr val="000000">
                      <a:alpha val="65000"/>
                    </a:srgbClr>
                  </a:innerShdw>
                </a:effectLst>
                <a:latin typeface="Constantia"/>
              </a:rPr>
              <a:t>prealbumin</a:t>
            </a:r>
            <a:r>
              <a:rPr lang="en-US" sz="2400" i="1" dirty="0">
                <a:solidFill>
                  <a:prstClr val="black"/>
                </a:solidFill>
                <a:latin typeface="Constantia"/>
              </a:rPr>
              <a:t> </a:t>
            </a:r>
            <a:r>
              <a:rPr lang="en-US" sz="2400" dirty="0">
                <a:solidFill>
                  <a:prstClr val="black"/>
                </a:solidFill>
                <a:latin typeface="Constantia"/>
              </a:rPr>
              <a:t>and </a:t>
            </a:r>
            <a:r>
              <a:rPr lang="en-US" sz="2400" b="1" i="1" dirty="0">
                <a:ln w="1905"/>
                <a:solidFill>
                  <a:schemeClr val="accent2">
                    <a:lumMod val="75000"/>
                  </a:schemeClr>
                </a:solidFill>
                <a:effectLst>
                  <a:innerShdw blurRad="69850" dist="43180" dir="5400000">
                    <a:srgbClr val="000000">
                      <a:alpha val="65000"/>
                    </a:srgbClr>
                  </a:innerShdw>
                </a:effectLst>
                <a:latin typeface="Constantia"/>
              </a:rPr>
              <a:t>albumin.</a:t>
            </a:r>
            <a:r>
              <a:rPr lang="en-US" sz="2400" dirty="0">
                <a:solidFill>
                  <a:prstClr val="black"/>
                </a:solidFill>
                <a:latin typeface="Constantia"/>
              </a:rPr>
              <a:t/>
            </a:r>
            <a:br>
              <a:rPr lang="en-US" sz="2400" dirty="0">
                <a:solidFill>
                  <a:prstClr val="black"/>
                </a:solidFill>
                <a:latin typeface="Constantia"/>
              </a:rPr>
            </a:br>
            <a:r>
              <a:rPr lang="en-US" sz="2200" b="1" i="1" u="sng" dirty="0" err="1">
                <a:ln w="10541" cmpd="sng">
                  <a:solidFill>
                    <a:schemeClr val="accent1">
                      <a:shade val="88000"/>
                      <a:satMod val="110000"/>
                    </a:schemeClr>
                  </a:solidFill>
                  <a:prstDash val="solid"/>
                </a:ln>
                <a:solidFill>
                  <a:srgbClr val="7030A0"/>
                </a:solidFill>
                <a:latin typeface="Constantia"/>
              </a:rPr>
              <a:t>Thyroxine</a:t>
            </a:r>
            <a:r>
              <a:rPr lang="en-US" sz="2200" b="1" i="1" u="sng" dirty="0">
                <a:ln w="10541" cmpd="sng">
                  <a:solidFill>
                    <a:schemeClr val="accent1">
                      <a:shade val="88000"/>
                      <a:satMod val="110000"/>
                    </a:schemeClr>
                  </a:solidFill>
                  <a:prstDash val="solid"/>
                </a:ln>
                <a:solidFill>
                  <a:srgbClr val="7030A0"/>
                </a:solidFill>
                <a:latin typeface="Constantia"/>
              </a:rPr>
              <a:t> and </a:t>
            </a:r>
            <a:r>
              <a:rPr lang="en-US" sz="2200" b="1" i="1" u="sng" dirty="0" err="1">
                <a:ln w="10541" cmpd="sng">
                  <a:solidFill>
                    <a:schemeClr val="accent1">
                      <a:shade val="88000"/>
                      <a:satMod val="110000"/>
                    </a:schemeClr>
                  </a:solidFill>
                  <a:prstDash val="solid"/>
                </a:ln>
                <a:solidFill>
                  <a:srgbClr val="7030A0"/>
                </a:solidFill>
                <a:latin typeface="Constantia"/>
              </a:rPr>
              <a:t>Triiodothyronine</a:t>
            </a:r>
            <a:r>
              <a:rPr lang="en-US" sz="2200" b="1" i="1" u="sng" dirty="0">
                <a:ln w="10541" cmpd="sng">
                  <a:solidFill>
                    <a:schemeClr val="accent1">
                      <a:shade val="88000"/>
                      <a:satMod val="110000"/>
                    </a:schemeClr>
                  </a:solidFill>
                  <a:prstDash val="solid"/>
                </a:ln>
                <a:solidFill>
                  <a:srgbClr val="7030A0"/>
                </a:solidFill>
                <a:latin typeface="Constantia"/>
              </a:rPr>
              <a:t> Are Released Slowly to Tissue Cells. </a:t>
            </a:r>
            <a:br>
              <a:rPr lang="en-US" sz="2200" b="1" i="1" u="sng" dirty="0">
                <a:ln w="10541" cmpd="sng">
                  <a:solidFill>
                    <a:schemeClr val="accent1">
                      <a:shade val="88000"/>
                      <a:satMod val="110000"/>
                    </a:schemeClr>
                  </a:solidFill>
                  <a:prstDash val="solid"/>
                </a:ln>
                <a:solidFill>
                  <a:srgbClr val="7030A0"/>
                </a:solidFill>
                <a:latin typeface="Constantia"/>
              </a:rPr>
            </a:br>
            <a:r>
              <a:rPr lang="en-US" sz="2400" dirty="0">
                <a:solidFill>
                  <a:prstClr val="black"/>
                </a:solidFill>
                <a:latin typeface="Constantia"/>
              </a:rPr>
              <a:t>Because of high affinity of the plasma-binding proteins for the thyroid hormones, these substances— in particular,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400" dirty="0">
                <a:solidFill>
                  <a:prstClr val="black"/>
                </a:solidFill>
                <a:latin typeface="Constantia"/>
              </a:rPr>
              <a:t>—are released to the tissue cells slowly.</a:t>
            </a:r>
            <a:r>
              <a:rPr lang="ar-IQ" sz="2400" dirty="0">
                <a:solidFill>
                  <a:prstClr val="black"/>
                </a:solidFill>
                <a:latin typeface="Constantia"/>
              </a:rPr>
              <a:t> </a:t>
            </a:r>
            <a:r>
              <a:rPr lang="en-US" sz="2400" dirty="0">
                <a:solidFill>
                  <a:prstClr val="black"/>
                </a:solidFill>
                <a:latin typeface="Constantia"/>
              </a:rPr>
              <a:t>Half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400" dirty="0">
                <a:solidFill>
                  <a:prstClr val="black"/>
                </a:solidFill>
                <a:latin typeface="Constantia"/>
              </a:rPr>
              <a:t> in the blood is released to the tissue cells about every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6</a:t>
            </a:r>
            <a:r>
              <a:rPr lang="en-US" sz="2400" dirty="0">
                <a:solidFill>
                  <a:prstClr val="black"/>
                </a:solidFill>
                <a:latin typeface="Constantia"/>
              </a:rPr>
              <a:t> days, whereas half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400" dirty="0">
                <a:solidFill>
                  <a:prstClr val="black"/>
                </a:solidFill>
                <a:latin typeface="Constantia"/>
              </a:rPr>
              <a:t>—because of its lower affinity—is released to the cells in about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400" dirty="0">
                <a:solidFill>
                  <a:prstClr val="black"/>
                </a:solidFill>
                <a:latin typeface="Constantia"/>
              </a:rPr>
              <a:t> day.</a:t>
            </a:r>
            <a:br>
              <a:rPr lang="en-US" sz="2400" dirty="0">
                <a:solidFill>
                  <a:prstClr val="black"/>
                </a:solidFill>
                <a:latin typeface="Constantia"/>
              </a:rPr>
            </a:br>
            <a:r>
              <a:rPr lang="en-US" sz="2400" dirty="0">
                <a:solidFill>
                  <a:prstClr val="black"/>
                </a:solidFill>
                <a:latin typeface="Constantia"/>
              </a:rPr>
              <a:t>On entering the tissue cells, both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400" dirty="0">
                <a:solidFill>
                  <a:prstClr val="black"/>
                </a:solidFill>
                <a:latin typeface="Constantia"/>
              </a:rPr>
              <a:t> and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400" dirty="0">
                <a:solidFill>
                  <a:prstClr val="black"/>
                </a:solidFill>
                <a:latin typeface="Constantia"/>
              </a:rPr>
              <a:t> again bind with intracellular proteins,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400" dirty="0">
                <a:solidFill>
                  <a:prstClr val="black"/>
                </a:solidFill>
                <a:latin typeface="Constantia"/>
              </a:rPr>
              <a:t> binding more strongly than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400" dirty="0">
                <a:solidFill>
                  <a:prstClr val="black"/>
                </a:solidFill>
                <a:latin typeface="Constantia"/>
              </a:rPr>
              <a:t>. Therefore, they are again stored, but this time in the target cells themselves, and they are used slowly over a period of </a:t>
            </a:r>
            <a:r>
              <a:rPr lang="en-US" sz="2400" b="1" dirty="0">
                <a:ln w="1905"/>
                <a:solidFill>
                  <a:srgbClr val="7030A0"/>
                </a:solidFill>
                <a:effectLst>
                  <a:innerShdw blurRad="69850" dist="43180" dir="5400000">
                    <a:srgbClr val="000000">
                      <a:alpha val="65000"/>
                    </a:srgbClr>
                  </a:innerShdw>
                </a:effectLst>
                <a:latin typeface="Constantia"/>
              </a:rPr>
              <a:t>days </a:t>
            </a:r>
            <a:r>
              <a:rPr lang="en-US" sz="2400" dirty="0">
                <a:solidFill>
                  <a:prstClr val="black"/>
                </a:solidFill>
                <a:latin typeface="Constantia"/>
              </a:rPr>
              <a:t>or </a:t>
            </a:r>
            <a:r>
              <a:rPr lang="en-US" sz="2400" b="1" dirty="0">
                <a:ln w="1905"/>
                <a:solidFill>
                  <a:srgbClr val="7030A0"/>
                </a:solidFill>
                <a:effectLst>
                  <a:innerShdw blurRad="69850" dist="43180" dir="5400000">
                    <a:srgbClr val="000000">
                      <a:alpha val="65000"/>
                    </a:srgbClr>
                  </a:innerShdw>
                </a:effectLst>
                <a:latin typeface="Constantia"/>
              </a:rPr>
              <a:t>weeks</a:t>
            </a:r>
            <a:r>
              <a:rPr lang="en-US" sz="2400" dirty="0">
                <a:solidFill>
                  <a:prstClr val="black"/>
                </a:solidFill>
                <a:latin typeface="Constantia"/>
              </a:rPr>
              <a:t>.</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2772225394"/>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400" b="1" u="sng" cap="all" dirty="0">
                <a:ln w="9000" cmpd="sng">
                  <a:solidFill>
                    <a:schemeClr val="accent4">
                      <a:shade val="50000"/>
                      <a:satMod val="120000"/>
                    </a:schemeClr>
                  </a:solidFill>
                  <a:prstDash val="solid"/>
                </a:ln>
                <a:solidFill>
                  <a:srgbClr val="FFC000"/>
                </a:solidFill>
                <a:effectLst>
                  <a:reflection blurRad="12700" stA="28000" endPos="45000" dist="1000" dir="5400000" sy="-100000" algn="bl" rotWithShape="0"/>
                </a:effectLst>
                <a:latin typeface="Constantia"/>
              </a:rPr>
              <a:t>Thyroid Hormones Have Slow Onset and Long Duration of Action.</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After injection of a large quantity of </a:t>
            </a:r>
            <a:r>
              <a:rPr lang="en-US" sz="2400" dirty="0" err="1">
                <a:solidFill>
                  <a:prstClr val="black"/>
                </a:solidFill>
                <a:latin typeface="Constantia"/>
              </a:rPr>
              <a:t>thyroxine</a:t>
            </a:r>
            <a:r>
              <a:rPr lang="en-US" sz="2400" dirty="0">
                <a:solidFill>
                  <a:prstClr val="black"/>
                </a:solidFill>
                <a:latin typeface="Constantia"/>
              </a:rPr>
              <a:t> into a human being, essentially no effect on the metabolic rate can be discerned for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2</a:t>
            </a:r>
            <a:r>
              <a:rPr lang="en-US" sz="2400" dirty="0">
                <a:solidFill>
                  <a:prstClr val="black"/>
                </a:solidFill>
                <a:latin typeface="Constantia"/>
              </a:rPr>
              <a:t> to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3 </a:t>
            </a:r>
            <a:r>
              <a:rPr lang="en-US" sz="2400" dirty="0">
                <a:solidFill>
                  <a:prstClr val="black"/>
                </a:solidFill>
                <a:latin typeface="Constantia"/>
              </a:rPr>
              <a:t>days, thereby demonstrating that there is a </a:t>
            </a:r>
            <a:r>
              <a:rPr lang="en-US" sz="2400" i="1" dirty="0">
                <a:solidFill>
                  <a:prstClr val="black"/>
                </a:solidFill>
                <a:latin typeface="Constantia"/>
              </a:rPr>
              <a:t>long latent </a:t>
            </a:r>
            <a:r>
              <a:rPr lang="en-US" sz="2400" dirty="0">
                <a:solidFill>
                  <a:prstClr val="black"/>
                </a:solidFill>
                <a:latin typeface="Constantia"/>
              </a:rPr>
              <a:t>period before </a:t>
            </a:r>
            <a:r>
              <a:rPr lang="en-US" sz="2400" dirty="0" err="1">
                <a:solidFill>
                  <a:prstClr val="black"/>
                </a:solidFill>
                <a:latin typeface="Constantia"/>
              </a:rPr>
              <a:t>thyroxine</a:t>
            </a:r>
            <a:r>
              <a:rPr lang="en-US" sz="2400" dirty="0">
                <a:solidFill>
                  <a:prstClr val="black"/>
                </a:solidFill>
                <a:latin typeface="Constantia"/>
              </a:rPr>
              <a:t> activity begins. Once activity does begin, it increases progressively and reaches a maximum in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10</a:t>
            </a:r>
            <a:r>
              <a:rPr lang="en-US" sz="2400" dirty="0">
                <a:solidFill>
                  <a:prstClr val="black"/>
                </a:solidFill>
                <a:latin typeface="Constantia"/>
              </a:rPr>
              <a:t> to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12</a:t>
            </a:r>
            <a:r>
              <a:rPr lang="en-US" sz="2400" dirty="0">
                <a:solidFill>
                  <a:prstClr val="black"/>
                </a:solidFill>
                <a:latin typeface="Constantia"/>
              </a:rPr>
              <a:t> days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76–4.  </a:t>
            </a:r>
            <a:r>
              <a:rPr lang="en-US" sz="2400" dirty="0">
                <a:solidFill>
                  <a:prstClr val="black"/>
                </a:solidFill>
                <a:latin typeface="Constantia"/>
              </a:rPr>
              <a:t>Thereafter, it decreases with a half-life of about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15</a:t>
            </a:r>
            <a:r>
              <a:rPr lang="en-US" sz="2400" dirty="0">
                <a:solidFill>
                  <a:prstClr val="black"/>
                </a:solidFill>
                <a:latin typeface="Constantia"/>
              </a:rPr>
              <a:t> days. Some of the activity persists for as long as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6 </a:t>
            </a:r>
            <a:r>
              <a:rPr lang="en-US" sz="2400" dirty="0">
                <a:solidFill>
                  <a:prstClr val="black"/>
                </a:solidFill>
                <a:latin typeface="Constantia"/>
              </a:rPr>
              <a:t>weeks to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2</a:t>
            </a:r>
            <a:r>
              <a:rPr lang="en-US" sz="2400" dirty="0">
                <a:solidFill>
                  <a:prstClr val="black"/>
                </a:solidFill>
                <a:latin typeface="Constantia"/>
              </a:rPr>
              <a:t> months. </a:t>
            </a:r>
            <a:br>
              <a:rPr lang="en-US" sz="2400" dirty="0">
                <a:solidFill>
                  <a:prstClr val="black"/>
                </a:solidFill>
                <a:latin typeface="Constantia"/>
              </a:rPr>
            </a:br>
            <a:r>
              <a:rPr lang="en-US" sz="2400" dirty="0">
                <a:solidFill>
                  <a:prstClr val="black"/>
                </a:solidFill>
                <a:latin typeface="Constantia"/>
              </a:rPr>
              <a:t>The actions of </a:t>
            </a:r>
            <a:r>
              <a:rPr lang="en-US" sz="2400" dirty="0" err="1">
                <a:solidFill>
                  <a:prstClr val="black"/>
                </a:solidFill>
                <a:latin typeface="Constantia"/>
              </a:rPr>
              <a:t>triiodothyronine</a:t>
            </a:r>
            <a:r>
              <a:rPr lang="en-US" sz="2400" dirty="0">
                <a:solidFill>
                  <a:prstClr val="black"/>
                </a:solidFill>
                <a:latin typeface="Constantia"/>
              </a:rPr>
              <a:t> occur about four times as rapidly as those of </a:t>
            </a:r>
            <a:r>
              <a:rPr lang="en-US" sz="2400" dirty="0" err="1">
                <a:solidFill>
                  <a:prstClr val="black"/>
                </a:solidFill>
                <a:latin typeface="Constantia"/>
              </a:rPr>
              <a:t>thyroxine</a:t>
            </a:r>
            <a:r>
              <a:rPr lang="en-US" sz="2400" dirty="0">
                <a:solidFill>
                  <a:prstClr val="black"/>
                </a:solidFill>
                <a:latin typeface="Constantia"/>
              </a:rPr>
              <a:t>, with a latent  period as short as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6</a:t>
            </a:r>
            <a:r>
              <a:rPr lang="en-US" sz="2400" dirty="0">
                <a:solidFill>
                  <a:prstClr val="black"/>
                </a:solidFill>
                <a:latin typeface="Constantia"/>
              </a:rPr>
              <a:t> to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12</a:t>
            </a:r>
            <a:r>
              <a:rPr lang="en-US" sz="2400" dirty="0">
                <a:solidFill>
                  <a:prstClr val="black"/>
                </a:solidFill>
                <a:latin typeface="Constantia"/>
              </a:rPr>
              <a:t> hours and maximal cellular activity occurring within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2 </a:t>
            </a:r>
            <a:r>
              <a:rPr lang="en-US" sz="2400" dirty="0">
                <a:solidFill>
                  <a:prstClr val="black"/>
                </a:solidFill>
                <a:latin typeface="Constantia"/>
              </a:rPr>
              <a:t>to </a:t>
            </a:r>
            <a:r>
              <a:rPr lang="en-US"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3 days. </a:t>
            </a:r>
            <a:r>
              <a:rPr lang="ar-IQ"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t/>
            </a:r>
            <a:br>
              <a:rPr lang="ar-IQ" sz="2400" b="1" i="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latin typeface="Constantia"/>
              </a:rPr>
            </a:b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Most of the latency and prolonged period of action of these hormones are probably caused by their binding with proteins both in the plasma and in the tissue cells, followed by their slow release. </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24732557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115616" y="404664"/>
            <a:ext cx="7272808" cy="5688632"/>
          </a:xfrm>
          <a:prstGeom prst="rect">
            <a:avLst/>
          </a:prstGeom>
          <a:ln w="38100">
            <a:solidFill>
              <a:schemeClr val="accent6"/>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6760205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pPr lvl="0" algn="l">
              <a:spcBef>
                <a:spcPct val="20000"/>
              </a:spcBef>
            </a:pPr>
            <a:r>
              <a:rPr lang="en-US" sz="3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Physiologic Functions of the Thyroid </a:t>
            </a:r>
            <a:r>
              <a:rPr lang="en-US" sz="3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Hormones</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600" dirty="0">
                <a:solidFill>
                  <a:prstClr val="black"/>
                </a:solidFill>
                <a:latin typeface="Constantia"/>
              </a:rPr>
              <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1. </a:t>
            </a:r>
            <a:r>
              <a:rPr lang="en-US" sz="2600" dirty="0">
                <a:solidFill>
                  <a:prstClr val="black"/>
                </a:solidFill>
                <a:latin typeface="Constantia"/>
              </a:rPr>
              <a:t>Thyroid Hormones Increase the Transcription of Large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Numbers </a:t>
            </a:r>
            <a:r>
              <a:rPr lang="en-US" sz="2600" dirty="0">
                <a:solidFill>
                  <a:prstClr val="black"/>
                </a:solidFill>
                <a:latin typeface="Constantia"/>
              </a:rPr>
              <a:t>of Genes</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2.</a:t>
            </a:r>
            <a:r>
              <a:rPr lang="en-US" sz="2600" dirty="0">
                <a:solidFill>
                  <a:prstClr val="black"/>
                </a:solidFill>
                <a:latin typeface="Constantia"/>
              </a:rPr>
              <a:t> Thyroid Hormones Activate Nuclear Receptors.</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3.</a:t>
            </a:r>
            <a:r>
              <a:rPr lang="en-US" sz="2600" dirty="0">
                <a:solidFill>
                  <a:prstClr val="black"/>
                </a:solidFill>
                <a:latin typeface="Constantia"/>
              </a:rPr>
              <a:t> Thyroid Hormones Increase Cellular Metabolic Activity</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4.</a:t>
            </a:r>
            <a:r>
              <a:rPr lang="en-US" sz="2600" dirty="0">
                <a:solidFill>
                  <a:prstClr val="black"/>
                </a:solidFill>
                <a:latin typeface="Constantia"/>
              </a:rPr>
              <a:t> Thyroid Hormones Increase the Number and Activity of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a:t>
            </a:r>
            <a:r>
              <a:rPr lang="en-US" sz="2600" dirty="0">
                <a:solidFill>
                  <a:prstClr val="black"/>
                </a:solidFill>
                <a:latin typeface="Constantia"/>
              </a:rPr>
              <a:t>Mitochondria.</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5.</a:t>
            </a:r>
            <a:r>
              <a:rPr lang="en-US" sz="2600" dirty="0">
                <a:solidFill>
                  <a:prstClr val="black"/>
                </a:solidFill>
                <a:latin typeface="Constantia"/>
              </a:rPr>
              <a:t> Thyroid Hormones Increase Active Transport of Ions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Through </a:t>
            </a:r>
            <a:r>
              <a:rPr lang="en-US" sz="2600" dirty="0">
                <a:solidFill>
                  <a:prstClr val="black"/>
                </a:solidFill>
                <a:latin typeface="Constantia"/>
              </a:rPr>
              <a:t>Cell Membranes.</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6.</a:t>
            </a:r>
            <a:r>
              <a:rPr lang="en-US" sz="2600" dirty="0">
                <a:solidFill>
                  <a:prstClr val="black"/>
                </a:solidFill>
                <a:latin typeface="Constantia"/>
              </a:rPr>
              <a:t> Effect of Thyroid Hormone on </a:t>
            </a:r>
            <a:r>
              <a:rPr lang="en-US" sz="2600" dirty="0" smtClean="0">
                <a:solidFill>
                  <a:prstClr val="black"/>
                </a:solidFill>
                <a:latin typeface="Constantia"/>
              </a:rPr>
              <a:t>Growth.</a:t>
            </a:r>
            <a:br>
              <a:rPr lang="en-US" sz="2600" dirty="0" smtClean="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endParaRPr lang="ar-IQ" sz="2600" dirty="0">
              <a:solidFill>
                <a:prstClr val="black"/>
              </a:solidFill>
              <a:latin typeface="Constantia"/>
            </a:endParaRPr>
          </a:p>
        </p:txBody>
      </p:sp>
    </p:spTree>
    <p:extLst>
      <p:ext uri="{BB962C8B-B14F-4D97-AF65-F5344CB8AC3E}">
        <p14:creationId xmlns:p14="http://schemas.microsoft.com/office/powerpoint/2010/main" val="127032544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pPr lvl="0" algn="l">
              <a:spcBef>
                <a:spcPct val="20000"/>
              </a:spcBef>
            </a:pPr>
            <a:r>
              <a:rPr lang="en-US" sz="3200" b="1" u="sng" dirty="0" smtClean="0">
                <a:ln w="10541" cmpd="sng">
                  <a:solidFill>
                    <a:schemeClr val="accent1">
                      <a:shade val="88000"/>
                      <a:satMod val="110000"/>
                    </a:schemeClr>
                  </a:solidFill>
                  <a:prstDash val="solid"/>
                </a:ln>
                <a:solidFill>
                  <a:schemeClr val="accent2">
                    <a:lumMod val="75000"/>
                  </a:schemeClr>
                </a:solidFill>
                <a:latin typeface="Constantia"/>
              </a:rPr>
              <a:t>Thyroid </a:t>
            </a:r>
            <a:r>
              <a:rPr lang="en-US" sz="3200" b="1" u="sng" dirty="0">
                <a:ln w="10541" cmpd="sng">
                  <a:solidFill>
                    <a:schemeClr val="accent1">
                      <a:shade val="88000"/>
                      <a:satMod val="110000"/>
                    </a:schemeClr>
                  </a:solidFill>
                  <a:prstDash val="solid"/>
                </a:ln>
                <a:solidFill>
                  <a:schemeClr val="accent2">
                    <a:lumMod val="75000"/>
                  </a:schemeClr>
                </a:solidFill>
                <a:latin typeface="Constantia"/>
              </a:rPr>
              <a:t>Metabolic Hormones</a:t>
            </a:r>
            <a:r>
              <a:rPr lang="en-US" sz="2600" b="1" dirty="0">
                <a:ln w="10541" cmpd="sng">
                  <a:solidFill>
                    <a:schemeClr val="accent1">
                      <a:shade val="88000"/>
                      <a:satMod val="110000"/>
                    </a:schemeClr>
                  </a:solidFill>
                  <a:prstDash val="solid"/>
                </a:ln>
                <a:solidFill>
                  <a:schemeClr val="accent2">
                    <a:lumMod val="75000"/>
                  </a:schemeClr>
                </a:solidFill>
                <a:latin typeface="Constantia"/>
              </a:rPr>
              <a:t/>
            </a:r>
            <a:br>
              <a:rPr lang="en-US" sz="2600" b="1" dirty="0">
                <a:ln w="10541" cmpd="sng">
                  <a:solidFill>
                    <a:schemeClr val="accent1">
                      <a:shade val="88000"/>
                      <a:satMod val="110000"/>
                    </a:schemeClr>
                  </a:solidFill>
                  <a:prstDash val="solid"/>
                </a:ln>
                <a:solidFill>
                  <a:schemeClr val="accent2">
                    <a:lumMod val="75000"/>
                  </a:schemeClr>
                </a:solidFill>
                <a:latin typeface="Constantia"/>
              </a:rPr>
            </a:br>
            <a:r>
              <a:rPr lang="en-US" sz="2600" dirty="0">
                <a:solidFill>
                  <a:prstClr val="black"/>
                </a:solidFill>
                <a:latin typeface="Constantia"/>
              </a:rPr>
              <a:t>The thyroid gland, located immediately below the larynx on each side of and anterior to the trachea, is one of the largest of the endocrine glands, normally weighing 15 to 20 grams in adults. The thyroid secretes two major hormones,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600" dirty="0">
                <a:solidFill>
                  <a:prstClr val="black"/>
                </a:solidFill>
                <a:latin typeface="Constantia"/>
              </a:rPr>
              <a:t>and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commonly called T4 and T3, respectively. Both of these hormones profoundly increase the metabolic rate of the body. Complete lack of thyroid secretion usually causes the basal metabolic rate to fall 40 to 50 per cent below normal, and extreme excesses of thyroid secretion can increase the basal metabolic rate to 60 to 100 per cent above normal. Thyroid secretion is controlled primarily by </a:t>
            </a:r>
            <a:r>
              <a:rPr lang="en-US" sz="2600" b="1" i="1" dirty="0">
                <a:ln w="1905"/>
                <a:solidFill>
                  <a:srgbClr val="7030A0"/>
                </a:solidFill>
                <a:effectLst>
                  <a:innerShdw blurRad="69850" dist="43180" dir="5400000">
                    <a:srgbClr val="000000">
                      <a:alpha val="65000"/>
                    </a:srgbClr>
                  </a:innerShdw>
                </a:effectLst>
                <a:latin typeface="Constantia"/>
              </a:rPr>
              <a:t>thyroid-stimulating hormone (TSH)</a:t>
            </a:r>
            <a:r>
              <a:rPr lang="en-US" sz="2600" i="1" dirty="0">
                <a:solidFill>
                  <a:prstClr val="black"/>
                </a:solidFill>
                <a:latin typeface="Constantia"/>
              </a:rPr>
              <a:t> </a:t>
            </a:r>
            <a:r>
              <a:rPr lang="en-US" sz="2600" dirty="0">
                <a:solidFill>
                  <a:prstClr val="black"/>
                </a:solidFill>
                <a:latin typeface="Constantia"/>
              </a:rPr>
              <a:t>secreted by the anterior pituitary gland. The thyroid gland also secretes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calcitonin</a:t>
            </a:r>
            <a:r>
              <a:rPr lang="en-US" sz="2600" dirty="0">
                <a:solidFill>
                  <a:prstClr val="black"/>
                </a:solidFill>
                <a:latin typeface="Constantia"/>
              </a:rPr>
              <a:t>, an important hormone for calcium metabolism .</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304834922"/>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3200" b="1" dirty="0" smtClean="0">
                <a:ln w="1905"/>
                <a:solidFill>
                  <a:srgbClr val="00B050"/>
                </a:solidFill>
                <a:effectLst>
                  <a:innerShdw blurRad="69850" dist="43180" dir="5400000">
                    <a:srgbClr val="000000">
                      <a:alpha val="65000"/>
                    </a:srgbClr>
                  </a:innerShdw>
                </a:effectLst>
                <a:latin typeface="Constantia"/>
              </a:rPr>
              <a:t/>
            </a:r>
            <a:br>
              <a:rPr lang="en-US" sz="3200" b="1" dirty="0" smtClean="0">
                <a:ln w="1905"/>
                <a:solidFill>
                  <a:srgbClr val="00B050"/>
                </a:solidFill>
                <a:effectLst>
                  <a:innerShdw blurRad="69850" dist="43180" dir="5400000">
                    <a:srgbClr val="000000">
                      <a:alpha val="65000"/>
                    </a:srgbClr>
                  </a:innerShdw>
                </a:effectLst>
                <a:latin typeface="Constantia"/>
              </a:rPr>
            </a:br>
            <a:r>
              <a:rPr lang="en-US" sz="3200" b="1" dirty="0" smtClean="0">
                <a:ln w="1905"/>
                <a:solidFill>
                  <a:srgbClr val="00B050"/>
                </a:solidFill>
                <a:effectLst>
                  <a:innerShdw blurRad="69850" dist="43180" dir="5400000">
                    <a:srgbClr val="000000">
                      <a:alpha val="65000"/>
                    </a:srgbClr>
                  </a:innerShdw>
                </a:effectLst>
                <a:latin typeface="Constantia"/>
              </a:rPr>
              <a:t>7</a:t>
            </a:r>
            <a:r>
              <a:rPr lang="en-US" sz="3200" b="1" dirty="0">
                <a:ln w="1905"/>
                <a:solidFill>
                  <a:srgbClr val="00B050"/>
                </a:solidFill>
                <a:effectLst>
                  <a:innerShdw blurRad="69850" dist="43180" dir="5400000">
                    <a:srgbClr val="000000">
                      <a:alpha val="65000"/>
                    </a:srgbClr>
                  </a:innerShdw>
                </a:effectLst>
                <a:latin typeface="Constantia"/>
              </a:rPr>
              <a:t>.</a:t>
            </a:r>
            <a:r>
              <a:rPr lang="en-US" sz="2000" dirty="0">
                <a:solidFill>
                  <a:prstClr val="black"/>
                </a:solidFill>
                <a:latin typeface="Constantia"/>
              </a:rPr>
              <a:t> </a:t>
            </a:r>
            <a:r>
              <a:rPr lang="en-US" sz="2600" dirty="0">
                <a:solidFill>
                  <a:prstClr val="black"/>
                </a:solidFill>
                <a:latin typeface="Constantia"/>
              </a:rPr>
              <a:t>Effects of Thyroid Hormone on Specific Bodily Mechanisms </a:t>
            </a:r>
            <a:br>
              <a:rPr lang="en-US" sz="2600" dirty="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include:</a:t>
            </a:r>
            <a:r>
              <a:rPr lang="en-US" sz="2200" dirty="0">
                <a:solidFill>
                  <a:prstClr val="black"/>
                </a:solidFill>
                <a:latin typeface="Constantia"/>
              </a:rPr>
              <a:t/>
            </a:r>
            <a:br>
              <a:rPr lang="en-US" sz="2200" dirty="0">
                <a:solidFill>
                  <a:prstClr val="black"/>
                </a:solidFill>
                <a:latin typeface="Constantia"/>
              </a:rPr>
            </a:b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 Stimulation of Carbohydrate Metabolism.</a:t>
            </a:r>
            <a:r>
              <a:rPr lang="en-US" sz="27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7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7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200" dirty="0" smtClean="0">
                <a:solidFill>
                  <a:prstClr val="black"/>
                </a:solidFill>
                <a:latin typeface="Constantia"/>
              </a:rPr>
              <a:t>Thyroid </a:t>
            </a:r>
            <a:r>
              <a:rPr lang="en-US" sz="2200" dirty="0">
                <a:solidFill>
                  <a:prstClr val="black"/>
                </a:solidFill>
                <a:latin typeface="Constantia"/>
              </a:rPr>
              <a:t>hormone stimulates almost all aspects of carbohydrate metabolism, including rapid uptake of glucose by the cells, enhanced glycolysis, enhanced gluconeogenesis, increased rate of absorption from the gastrointestinal tract, and even increased insulin secretion with its resultant secondary effects on carbohydrate metabolism. All these effects probably result from the overall increase in cellular metabolic enzymes caused by thyroid hormone.</a:t>
            </a:r>
            <a:br>
              <a:rPr lang="en-US" sz="2200" dirty="0">
                <a:solidFill>
                  <a:prstClr val="black"/>
                </a:solidFill>
                <a:latin typeface="Constantia"/>
              </a:rPr>
            </a:b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B) Stimulation of Fat Metabolism. </a:t>
            </a:r>
            <a:r>
              <a:rPr lang="en-US" sz="27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7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7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200" dirty="0">
                <a:solidFill>
                  <a:prstClr val="black"/>
                </a:solidFill>
                <a:latin typeface="Constantia"/>
              </a:rPr>
              <a:t>Effect on Plasma and Liver Fats. Increased thyroid hormone decreases the concentrations of cholesterol, phospholipids, and triglycerides in the plasma, even though it increases the free fatty acids. Conversely, decreased thyroid secretion greatly increases the plasma concentrations of cholesterol, phospholipids, and triglycerides and almost always causes excessive  deposition of fat in the liver as </a:t>
            </a:r>
            <a:r>
              <a:rPr lang="en-US" sz="2200" dirty="0" err="1">
                <a:solidFill>
                  <a:prstClr val="black"/>
                </a:solidFill>
                <a:latin typeface="Constantia"/>
              </a:rPr>
              <a:t>well.The</a:t>
            </a:r>
            <a:r>
              <a:rPr lang="en-US" sz="2200" dirty="0">
                <a:solidFill>
                  <a:prstClr val="black"/>
                </a:solidFill>
                <a:latin typeface="Constantia"/>
              </a:rPr>
              <a:t> large increase in circulating plasma cholesterol in prolonged hypothyroidism is often associated with severe atherosclerosis.</a:t>
            </a:r>
            <a:br>
              <a:rPr lang="en-US" sz="2200" dirty="0">
                <a:solidFill>
                  <a:prstClr val="black"/>
                </a:solidFill>
                <a:latin typeface="Constantia"/>
              </a:rPr>
            </a:br>
            <a:r>
              <a:rPr lang="en-US" sz="27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a:t>
            </a: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Increased Requirement for Vitamins.</a:t>
            </a:r>
            <a:b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 Increased Basal Metabolic Rate.</a:t>
            </a:r>
            <a:b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 Decreased Body Weight.</a:t>
            </a:r>
            <a:r>
              <a:rPr lang="en-US" sz="2200" dirty="0">
                <a:solidFill>
                  <a:prstClr val="black"/>
                </a:solidFill>
                <a:latin typeface="Constantia"/>
              </a:rPr>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160857389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algn="l">
              <a:spcBef>
                <a:spcPct val="20000"/>
              </a:spcBef>
            </a:pPr>
            <a:r>
              <a:rPr lang="en-US" sz="2900" b="1" dirty="0" smtClean="0">
                <a:ln w="1905"/>
                <a:solidFill>
                  <a:srgbClr val="00B050"/>
                </a:solidFill>
                <a:effectLst>
                  <a:innerShdw blurRad="69850" dist="43180" dir="5400000">
                    <a:srgbClr val="000000">
                      <a:alpha val="65000"/>
                    </a:srgbClr>
                  </a:innerShdw>
                </a:effectLst>
                <a:latin typeface="Constantia"/>
              </a:rPr>
              <a:t>8. </a:t>
            </a:r>
            <a:r>
              <a:rPr lang="en-US" sz="2600" dirty="0" smtClean="0">
                <a:solidFill>
                  <a:prstClr val="black"/>
                </a:solidFill>
                <a:latin typeface="Constantia"/>
              </a:rPr>
              <a:t>Effect of Thyroid Hormones on the Cardiovascular System </a:t>
            </a:r>
            <a:br>
              <a:rPr lang="en-US" sz="2600" dirty="0" smtClean="0">
                <a:solidFill>
                  <a:prstClr val="black"/>
                </a:solidFill>
                <a:latin typeface="Constantia"/>
              </a:rPr>
            </a:br>
            <a:r>
              <a:rPr lang="en-US" sz="2600" dirty="0" smtClean="0">
                <a:solidFill>
                  <a:prstClr val="black"/>
                </a:solidFill>
                <a:latin typeface="Constantia"/>
              </a:rPr>
              <a:t>     include:</a:t>
            </a:r>
            <a:br>
              <a:rPr lang="en-US" sz="2600" dirty="0" smtClean="0">
                <a:solidFill>
                  <a:prstClr val="black"/>
                </a:solidFill>
                <a:latin typeface="Constantia"/>
              </a:rPr>
            </a:br>
            <a:r>
              <a:rPr lang="hy-AM" sz="2600" dirty="0" smtClean="0">
                <a:solidFill>
                  <a:schemeClr val="accent6">
                    <a:lumMod val="50000"/>
                  </a:schemeClr>
                </a:solidFill>
                <a:latin typeface="Times New Roman"/>
                <a:cs typeface="Times New Roman"/>
              </a:rPr>
              <a:t>֎</a:t>
            </a:r>
            <a:r>
              <a:rPr lang="en-US" sz="2600" dirty="0" smtClean="0">
                <a:solidFill>
                  <a:prstClr val="black"/>
                </a:solidFill>
                <a:latin typeface="Constantia"/>
              </a:rPr>
              <a:t>. Increased Heart Rate.</a:t>
            </a:r>
            <a:br>
              <a:rPr lang="en-US" sz="2600" dirty="0" smtClean="0">
                <a:solidFill>
                  <a:prstClr val="black"/>
                </a:solidFill>
                <a:latin typeface="Constantia"/>
              </a:rPr>
            </a:br>
            <a:r>
              <a:rPr lang="hy-AM" sz="2600" dirty="0" smtClean="0">
                <a:solidFill>
                  <a:schemeClr val="accent6">
                    <a:lumMod val="50000"/>
                  </a:schemeClr>
                </a:solidFill>
                <a:latin typeface="Times New Roman"/>
                <a:cs typeface="Times New Roman"/>
              </a:rPr>
              <a:t>֎</a:t>
            </a:r>
            <a:r>
              <a:rPr lang="en-US" sz="2600" dirty="0" smtClean="0">
                <a:solidFill>
                  <a:prstClr val="black"/>
                </a:solidFill>
                <a:latin typeface="Constantia"/>
              </a:rPr>
              <a:t>. Increased Heart Strength.</a:t>
            </a:r>
            <a:br>
              <a:rPr lang="en-US" sz="2600" dirty="0" smtClean="0">
                <a:solidFill>
                  <a:prstClr val="black"/>
                </a:solidFill>
                <a:latin typeface="Constantia"/>
              </a:rPr>
            </a:br>
            <a:r>
              <a:rPr lang="hy-AM" sz="2600" dirty="0" smtClean="0">
                <a:solidFill>
                  <a:schemeClr val="accent6">
                    <a:lumMod val="50000"/>
                  </a:schemeClr>
                </a:solidFill>
                <a:latin typeface="Times New Roman"/>
                <a:cs typeface="Times New Roman"/>
              </a:rPr>
              <a:t>֎</a:t>
            </a:r>
            <a:r>
              <a:rPr lang="en-US" sz="2600" dirty="0" smtClean="0">
                <a:solidFill>
                  <a:prstClr val="black"/>
                </a:solidFill>
                <a:latin typeface="Constantia"/>
              </a:rPr>
              <a:t>. Normal Arterial Pressure.</a:t>
            </a:r>
            <a:br>
              <a:rPr lang="en-US" sz="2600" dirty="0" smtClean="0">
                <a:solidFill>
                  <a:prstClr val="black"/>
                </a:solidFill>
                <a:latin typeface="Constantia"/>
              </a:rPr>
            </a:br>
            <a:r>
              <a:rPr lang="hy-AM" sz="2600" dirty="0" smtClean="0">
                <a:solidFill>
                  <a:schemeClr val="accent6">
                    <a:lumMod val="50000"/>
                  </a:schemeClr>
                </a:solidFill>
                <a:latin typeface="Times New Roman"/>
                <a:cs typeface="Times New Roman"/>
              </a:rPr>
              <a:t>֎</a:t>
            </a:r>
            <a:r>
              <a:rPr lang="en-US" sz="2600" dirty="0" smtClean="0">
                <a:solidFill>
                  <a:prstClr val="black"/>
                </a:solidFill>
                <a:latin typeface="Constantia"/>
              </a:rPr>
              <a:t>. Increased Respiration.</a:t>
            </a:r>
            <a:br>
              <a:rPr lang="en-US" sz="2600" dirty="0" smtClean="0">
                <a:solidFill>
                  <a:prstClr val="black"/>
                </a:solidFill>
                <a:latin typeface="Constantia"/>
              </a:rPr>
            </a:br>
            <a:r>
              <a:rPr lang="hy-AM" sz="2600" dirty="0" smtClean="0">
                <a:solidFill>
                  <a:schemeClr val="accent6">
                    <a:lumMod val="50000"/>
                  </a:schemeClr>
                </a:solidFill>
                <a:latin typeface="Times New Roman"/>
                <a:cs typeface="Times New Roman"/>
              </a:rPr>
              <a:t>֎</a:t>
            </a:r>
            <a:r>
              <a:rPr lang="en-US" sz="2600" dirty="0" smtClean="0">
                <a:solidFill>
                  <a:prstClr val="black"/>
                </a:solidFill>
                <a:latin typeface="Constantia"/>
              </a:rPr>
              <a:t>. Increased Gastrointestinal Motility</a:t>
            </a:r>
            <a:br>
              <a:rPr lang="en-US" sz="2600" dirty="0" smtClean="0">
                <a:solidFill>
                  <a:prstClr val="black"/>
                </a:solidFill>
                <a:latin typeface="Constantia"/>
              </a:rPr>
            </a:br>
            <a:r>
              <a:rPr lang="en-US" sz="2600" dirty="0" smtClean="0">
                <a:solidFill>
                  <a:prstClr val="black"/>
                </a:solidFill>
                <a:latin typeface="Constantia"/>
              </a:rPr>
              <a:t/>
            </a:r>
            <a:br>
              <a:rPr lang="en-US" sz="2600" dirty="0" smtClean="0">
                <a:solidFill>
                  <a:prstClr val="black"/>
                </a:solidFill>
                <a:latin typeface="Constantia"/>
              </a:rPr>
            </a:br>
            <a:r>
              <a:rPr lang="en-US" sz="2900" b="1" dirty="0" smtClean="0">
                <a:ln w="1905"/>
                <a:solidFill>
                  <a:srgbClr val="00B050"/>
                </a:solidFill>
                <a:effectLst>
                  <a:innerShdw blurRad="69850" dist="43180" dir="5400000">
                    <a:srgbClr val="000000">
                      <a:alpha val="65000"/>
                    </a:srgbClr>
                  </a:innerShdw>
                </a:effectLst>
                <a:latin typeface="Constantia"/>
              </a:rPr>
              <a:t>9.</a:t>
            </a:r>
            <a:r>
              <a:rPr lang="en-US" sz="2600" dirty="0" smtClean="0">
                <a:solidFill>
                  <a:prstClr val="black"/>
                </a:solidFill>
                <a:latin typeface="Constantia"/>
              </a:rPr>
              <a:t> Excitatory Effects on the Central Nervous System.</a:t>
            </a:r>
            <a:br>
              <a:rPr lang="en-US" sz="2600" dirty="0" smtClean="0">
                <a:solidFill>
                  <a:prstClr val="black"/>
                </a:solidFill>
                <a:latin typeface="Constantia"/>
              </a:rPr>
            </a:br>
            <a:r>
              <a:rPr lang="en-US" sz="2600" dirty="0" smtClean="0">
                <a:solidFill>
                  <a:prstClr val="black"/>
                </a:solidFill>
                <a:latin typeface="Constantia"/>
              </a:rPr>
              <a:t/>
            </a:r>
            <a:br>
              <a:rPr lang="en-US" sz="2600" dirty="0" smtClean="0">
                <a:solidFill>
                  <a:prstClr val="black"/>
                </a:solidFill>
                <a:latin typeface="Constantia"/>
              </a:rPr>
            </a:br>
            <a:r>
              <a:rPr lang="en-US" sz="2900" b="1" dirty="0" smtClean="0">
                <a:ln w="1905"/>
                <a:solidFill>
                  <a:srgbClr val="00B050"/>
                </a:solidFill>
                <a:effectLst>
                  <a:innerShdw blurRad="69850" dist="43180" dir="5400000">
                    <a:srgbClr val="000000">
                      <a:alpha val="65000"/>
                    </a:srgbClr>
                  </a:innerShdw>
                </a:effectLst>
                <a:latin typeface="Constantia"/>
              </a:rPr>
              <a:t>10.</a:t>
            </a:r>
            <a:r>
              <a:rPr lang="en-US" sz="2600" dirty="0" smtClean="0">
                <a:solidFill>
                  <a:prstClr val="black"/>
                </a:solidFill>
                <a:latin typeface="Constantia"/>
              </a:rPr>
              <a:t> </a:t>
            </a:r>
            <a:r>
              <a:rPr lang="en-US" sz="2600" dirty="0">
                <a:solidFill>
                  <a:prstClr val="black"/>
                </a:solidFill>
                <a:latin typeface="Constantia"/>
              </a:rPr>
              <a:t>Effect on the Function of the Muscles. Include </a:t>
            </a:r>
            <a:r>
              <a:rPr lang="en-US" sz="2600" b="1" i="1" dirty="0" smtClean="0">
                <a:ln w="10541" cmpd="sng">
                  <a:solidFill>
                    <a:schemeClr val="accent1">
                      <a:shade val="88000"/>
                      <a:satMod val="110000"/>
                    </a:schemeClr>
                  </a:solidFill>
                  <a:prstDash val="solid"/>
                </a:ln>
                <a:solidFill>
                  <a:schemeClr val="accent2">
                    <a:lumMod val="75000"/>
                  </a:schemeClr>
                </a:solidFill>
                <a:latin typeface="Constantia"/>
              </a:rPr>
              <a:t>Muscle</a:t>
            </a:r>
            <a:r>
              <a:rPr lang="en-US" sz="2600" b="1" i="1" u="sng" dirty="0" smtClean="0">
                <a:ln w="10541" cmpd="sng">
                  <a:solidFill>
                    <a:schemeClr val="accent1">
                      <a:shade val="88000"/>
                      <a:satMod val="110000"/>
                    </a:schemeClr>
                  </a:solidFill>
                  <a:prstDash val="solid"/>
                </a:ln>
                <a:solidFill>
                  <a:schemeClr val="accent2">
                    <a:lumMod val="75000"/>
                  </a:schemeClr>
                </a:solidFill>
                <a:latin typeface="Constantia"/>
              </a:rPr>
              <a:t> </a:t>
            </a:r>
            <a:br>
              <a:rPr lang="en-US" sz="2600" b="1" i="1" u="sng" dirty="0" smtClean="0">
                <a:ln w="10541" cmpd="sng">
                  <a:solidFill>
                    <a:schemeClr val="accent1">
                      <a:shade val="88000"/>
                      <a:satMod val="110000"/>
                    </a:schemeClr>
                  </a:solidFill>
                  <a:prstDash val="solid"/>
                </a:ln>
                <a:solidFill>
                  <a:schemeClr val="accent2">
                    <a:lumMod val="75000"/>
                  </a:schemeClr>
                </a:solidFill>
                <a:latin typeface="Constantia"/>
              </a:rPr>
            </a:br>
            <a:r>
              <a:rPr lang="en-US" sz="2600" b="1" i="1" dirty="0">
                <a:ln w="10541" cmpd="sng">
                  <a:solidFill>
                    <a:schemeClr val="accent1">
                      <a:shade val="88000"/>
                      <a:satMod val="110000"/>
                    </a:schemeClr>
                  </a:solidFill>
                  <a:prstDash val="solid"/>
                </a:ln>
                <a:solidFill>
                  <a:schemeClr val="accent2">
                    <a:lumMod val="75000"/>
                  </a:schemeClr>
                </a:solidFill>
                <a:latin typeface="Constantia"/>
              </a:rPr>
              <a:t> </a:t>
            </a:r>
            <a:r>
              <a:rPr lang="en-US" sz="2600" b="1" i="1" dirty="0" smtClean="0">
                <a:ln w="10541" cmpd="sng">
                  <a:solidFill>
                    <a:schemeClr val="accent1">
                      <a:shade val="88000"/>
                      <a:satMod val="110000"/>
                    </a:schemeClr>
                  </a:solidFill>
                  <a:prstDash val="solid"/>
                </a:ln>
                <a:solidFill>
                  <a:schemeClr val="accent2">
                    <a:lumMod val="75000"/>
                  </a:schemeClr>
                </a:solidFill>
                <a:latin typeface="Constantia"/>
              </a:rPr>
              <a:t>      Tremor</a:t>
            </a:r>
            <a:r>
              <a:rPr lang="en-US" sz="2600" b="1" dirty="0" smtClean="0">
                <a:ln w="10541" cmpd="sng">
                  <a:solidFill>
                    <a:schemeClr val="accent1">
                      <a:shade val="88000"/>
                      <a:satMod val="110000"/>
                    </a:schemeClr>
                  </a:solidFill>
                  <a:prstDash val="solid"/>
                </a:ln>
                <a:solidFill>
                  <a:schemeClr val="accent2">
                    <a:lumMod val="75000"/>
                  </a:schemeClr>
                </a:solidFill>
                <a:latin typeface="Constantia"/>
              </a:rPr>
              <a:t>. </a:t>
            </a:r>
            <a:br>
              <a:rPr lang="en-US" sz="2600" b="1" dirty="0" smtClean="0">
                <a:ln w="10541" cmpd="sng">
                  <a:solidFill>
                    <a:schemeClr val="accent1">
                      <a:shade val="88000"/>
                      <a:satMod val="110000"/>
                    </a:schemeClr>
                  </a:solidFill>
                  <a:prstDash val="solid"/>
                </a:ln>
                <a:solidFill>
                  <a:schemeClr val="accent2">
                    <a:lumMod val="75000"/>
                  </a:schemeClr>
                </a:solidFill>
                <a:latin typeface="Constantia"/>
              </a:rPr>
            </a:br>
            <a:r>
              <a:rPr lang="en-US" sz="2900" b="1" dirty="0">
                <a:ln w="1905"/>
                <a:solidFill>
                  <a:srgbClr val="00B050"/>
                </a:solidFill>
                <a:effectLst>
                  <a:innerShdw blurRad="69850" dist="43180" dir="5400000">
                    <a:srgbClr val="000000">
                      <a:alpha val="65000"/>
                    </a:srgbClr>
                  </a:innerShdw>
                </a:effectLst>
                <a:latin typeface="Constantia"/>
              </a:rPr>
              <a:t>11. </a:t>
            </a:r>
            <a:r>
              <a:rPr lang="en-US" sz="2600" dirty="0">
                <a:solidFill>
                  <a:prstClr val="black"/>
                </a:solidFill>
                <a:latin typeface="Constantia"/>
              </a:rPr>
              <a:t>Effect on Sleep.</a:t>
            </a:r>
            <a:r>
              <a:rPr lang="en-US" sz="2800" dirty="0"/>
              <a:t/>
            </a:r>
            <a:br>
              <a:rPr lang="en-US" sz="2800" dirty="0"/>
            </a:br>
            <a:r>
              <a:rPr lang="en-US" sz="2600" b="1" dirty="0" smtClean="0">
                <a:ln w="10541" cmpd="sng">
                  <a:solidFill>
                    <a:schemeClr val="accent1">
                      <a:shade val="88000"/>
                      <a:satMod val="110000"/>
                    </a:schemeClr>
                  </a:solidFill>
                  <a:prstDash val="solid"/>
                </a:ln>
                <a:solidFill>
                  <a:schemeClr val="accent2">
                    <a:lumMod val="75000"/>
                  </a:schemeClr>
                </a:solidFill>
                <a:latin typeface="Constantia"/>
              </a:rPr>
              <a:t/>
            </a:r>
            <a:br>
              <a:rPr lang="en-US" sz="2600" b="1" dirty="0" smtClean="0">
                <a:ln w="10541" cmpd="sng">
                  <a:solidFill>
                    <a:schemeClr val="accent1">
                      <a:shade val="88000"/>
                      <a:satMod val="110000"/>
                    </a:schemeClr>
                  </a:solidFill>
                  <a:prstDash val="solid"/>
                </a:ln>
                <a:solidFill>
                  <a:schemeClr val="accent2">
                    <a:lumMod val="75000"/>
                  </a:schemeClr>
                </a:solidFill>
                <a:latin typeface="Constantia"/>
              </a:rPr>
            </a:br>
            <a:endParaRPr lang="ar-IQ" dirty="0">
              <a:solidFill>
                <a:schemeClr val="accent2">
                  <a:lumMod val="75000"/>
                </a:schemeClr>
              </a:solidFill>
            </a:endParaRPr>
          </a:p>
        </p:txBody>
      </p:sp>
    </p:spTree>
    <p:extLst>
      <p:ext uri="{BB962C8B-B14F-4D97-AF65-F5344CB8AC3E}">
        <p14:creationId xmlns:p14="http://schemas.microsoft.com/office/powerpoint/2010/main" val="63885943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900" b="1" dirty="0" smtClean="0">
                <a:ln w="1905"/>
                <a:solidFill>
                  <a:srgbClr val="00B050"/>
                </a:solidFill>
                <a:effectLst>
                  <a:innerShdw blurRad="69850" dist="43180" dir="5400000">
                    <a:srgbClr val="000000">
                      <a:alpha val="65000"/>
                    </a:srgbClr>
                  </a:innerShdw>
                </a:effectLst>
                <a:latin typeface="Constantia"/>
              </a:rPr>
              <a:t>12</a:t>
            </a:r>
            <a:r>
              <a:rPr lang="en-US" sz="2900" b="1" dirty="0">
                <a:ln w="1905"/>
                <a:solidFill>
                  <a:srgbClr val="00B050"/>
                </a:solidFill>
                <a:effectLst>
                  <a:innerShdw blurRad="69850" dist="43180" dir="5400000">
                    <a:srgbClr val="000000">
                      <a:alpha val="65000"/>
                    </a:srgbClr>
                  </a:innerShdw>
                </a:effectLst>
                <a:latin typeface="Constantia"/>
              </a:rPr>
              <a:t>.</a:t>
            </a:r>
            <a:r>
              <a:rPr lang="en-US" sz="2600" dirty="0">
                <a:solidFill>
                  <a:prstClr val="black"/>
                </a:solidFill>
                <a:latin typeface="Constantia"/>
              </a:rPr>
              <a:t> Effect on Other Endocrine Glands</a:t>
            </a:r>
            <a:r>
              <a:rPr lang="en-US" sz="2600" dirty="0" smtClean="0">
                <a:solidFill>
                  <a:prstClr val="black"/>
                </a:solidFill>
                <a:latin typeface="Constantia"/>
              </a:rPr>
              <a:t>.</a:t>
            </a:r>
            <a:br>
              <a:rPr lang="en-US" sz="2600" dirty="0" smtClean="0">
                <a:solidFill>
                  <a:prstClr val="black"/>
                </a:solidFill>
                <a:latin typeface="Constantia"/>
              </a:rPr>
            </a:br>
            <a:r>
              <a:rPr lang="en-US" sz="2600" dirty="0" smtClean="0">
                <a:solidFill>
                  <a:prstClr val="black"/>
                </a:solidFill>
                <a:latin typeface="Constantia"/>
              </a:rPr>
              <a:t> </a:t>
            </a:r>
            <a:r>
              <a:rPr lang="en-US" sz="2600" dirty="0">
                <a:solidFill>
                  <a:prstClr val="black"/>
                </a:solidFill>
                <a:latin typeface="Constantia"/>
              </a:rPr>
              <a:t/>
            </a:r>
            <a:br>
              <a:rPr lang="en-US" sz="2600" dirty="0">
                <a:solidFill>
                  <a:prstClr val="black"/>
                </a:solidFill>
                <a:latin typeface="Constantia"/>
              </a:rPr>
            </a:br>
            <a:r>
              <a:rPr lang="en-US" sz="2400" dirty="0">
                <a:solidFill>
                  <a:prstClr val="black"/>
                </a:solidFill>
                <a:latin typeface="Constantia"/>
              </a:rPr>
              <a:t>Increased thyroid hormone increases the rates of secretion of most other endocrine glands, but it also increases the need of the tissues for the hormones. For instance, increased </a:t>
            </a:r>
            <a:r>
              <a:rPr lang="en-US" sz="2400" dirty="0" err="1">
                <a:solidFill>
                  <a:prstClr val="black"/>
                </a:solidFill>
                <a:latin typeface="Constantia"/>
              </a:rPr>
              <a:t>thyroxine</a:t>
            </a:r>
            <a:r>
              <a:rPr lang="en-US" sz="2400" dirty="0">
                <a:solidFill>
                  <a:prstClr val="black"/>
                </a:solidFill>
                <a:latin typeface="Constantia"/>
              </a:rPr>
              <a:t> secretion increases the rate of glucose metabolism everywhere in the body and therefore causes a corresponding need for increased </a:t>
            </a:r>
            <a:r>
              <a:rPr lang="en-US" sz="24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insulin secretion by the pancreas</a:t>
            </a:r>
            <a:r>
              <a:rPr lang="en-US" sz="2400" b="1" i="1" u="sng" dirty="0">
                <a:solidFill>
                  <a:prstClr val="black"/>
                </a:solidFill>
                <a:latin typeface="Constantia"/>
              </a:rPr>
              <a:t>.</a:t>
            </a:r>
            <a:r>
              <a:rPr lang="en-US" sz="2400" dirty="0">
                <a:solidFill>
                  <a:prstClr val="black"/>
                </a:solidFill>
                <a:latin typeface="Constantia"/>
              </a:rPr>
              <a:t> Also, thyroid hormone increases many metabolic activities related to bone formation and, as a consequence, increases the need for </a:t>
            </a:r>
            <a:r>
              <a:rPr lang="en-US" sz="24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parathyroid hormone</a:t>
            </a:r>
            <a:r>
              <a:rPr lang="en-US" sz="2400" dirty="0">
                <a:solidFill>
                  <a:prstClr val="black"/>
                </a:solidFill>
                <a:latin typeface="Constantia"/>
              </a:rPr>
              <a:t>. Thyroid hormone also increases the rate at which </a:t>
            </a: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adrenal glucocorticoids</a:t>
            </a:r>
            <a:r>
              <a:rPr lang="en-US" sz="2400" b="1" dirty="0">
                <a:ln w="1905"/>
                <a:solidFill>
                  <a:schemeClr val="accent2">
                    <a:lumMod val="75000"/>
                  </a:schemeClr>
                </a:solidFill>
                <a:effectLst>
                  <a:innerShdw blurRad="69850" dist="43180" dir="5400000">
                    <a:srgbClr val="000000">
                      <a:alpha val="65000"/>
                    </a:srgbClr>
                  </a:innerShdw>
                </a:effectLst>
                <a:latin typeface="Constantia"/>
              </a:rPr>
              <a:t> </a:t>
            </a:r>
            <a:r>
              <a:rPr lang="en-US" sz="2400" dirty="0">
                <a:solidFill>
                  <a:prstClr val="black"/>
                </a:solidFill>
                <a:latin typeface="Constantia"/>
              </a:rPr>
              <a:t>are inactivated by the liver. This leads to feedback increase in adrenocorticotropic hormone production by the anterior pituitary and, therefore, increased rate of glucocorticoid secretion by the adrenal glands.</a:t>
            </a:r>
            <a:br>
              <a:rPr lang="en-US" sz="2400" dirty="0">
                <a:solidFill>
                  <a:prstClr val="black"/>
                </a:solidFill>
                <a:latin typeface="Constantia"/>
              </a:rPr>
            </a:br>
            <a:endParaRPr lang="ar-IQ" sz="2400" dirty="0"/>
          </a:p>
        </p:txBody>
      </p:sp>
    </p:spTree>
    <p:extLst>
      <p:ext uri="{BB962C8B-B14F-4D97-AF65-F5344CB8AC3E}">
        <p14:creationId xmlns:p14="http://schemas.microsoft.com/office/powerpoint/2010/main" val="61280352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3200" b="1" dirty="0">
                <a:ln w="1905"/>
                <a:solidFill>
                  <a:srgbClr val="00B050"/>
                </a:solidFill>
                <a:effectLst>
                  <a:innerShdw blurRad="69850" dist="43180" dir="5400000">
                    <a:srgbClr val="000000">
                      <a:alpha val="65000"/>
                    </a:srgbClr>
                  </a:innerShdw>
                </a:effectLst>
                <a:latin typeface="Constantia"/>
              </a:rPr>
              <a:t>13. </a:t>
            </a:r>
            <a:r>
              <a:rPr lang="en-US" sz="2900" dirty="0">
                <a:solidFill>
                  <a:prstClr val="black"/>
                </a:solidFill>
                <a:latin typeface="Constantia"/>
              </a:rPr>
              <a:t>Effect of Thyroid Hormone on Sexual Function. For normal sexual function, thyroid secretion needs to be approximately normal</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b="1" dirty="0">
                <a:ln w="1905"/>
                <a:solidFill>
                  <a:schemeClr val="accent2">
                    <a:lumMod val="75000"/>
                  </a:schemeClr>
                </a:solidFill>
                <a:effectLst>
                  <a:innerShdw blurRad="69850" dist="43180" dir="5400000">
                    <a:srgbClr val="000000">
                      <a:alpha val="65000"/>
                    </a:srgbClr>
                  </a:innerShdw>
                </a:effectLst>
                <a:latin typeface="Constantia"/>
              </a:rPr>
              <a:t> </a:t>
            </a: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In men,</a:t>
            </a:r>
            <a:r>
              <a:rPr lang="en-US" sz="2400" b="1" dirty="0">
                <a:ln w="1905"/>
                <a:solidFill>
                  <a:schemeClr val="accent2">
                    <a:lumMod val="75000"/>
                  </a:schemeClr>
                </a:solidFill>
                <a:effectLst>
                  <a:innerShdw blurRad="69850" dist="43180" dir="5400000">
                    <a:srgbClr val="000000">
                      <a:alpha val="65000"/>
                    </a:srgbClr>
                  </a:innerShdw>
                </a:effectLst>
                <a:latin typeface="Constantia"/>
              </a:rPr>
              <a:t> </a:t>
            </a: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lack of thyroid hormone</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400" dirty="0">
                <a:solidFill>
                  <a:prstClr val="black"/>
                </a:solidFill>
                <a:latin typeface="Constantia"/>
              </a:rPr>
              <a:t>is likely to cause loss of  libido; great excesses of the hormone, however, sometimes cause impotence.</a:t>
            </a:r>
            <a:br>
              <a:rPr lang="en-US"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In women, lack of thyroid hormone</a:t>
            </a:r>
            <a:r>
              <a:rPr lang="en-US" sz="2400" b="1" dirty="0">
                <a:ln w="1905"/>
                <a:solidFill>
                  <a:schemeClr val="accent2">
                    <a:lumMod val="75000"/>
                  </a:schemeClr>
                </a:solidFill>
                <a:effectLst>
                  <a:innerShdw blurRad="69850" dist="43180" dir="5400000">
                    <a:srgbClr val="000000">
                      <a:alpha val="65000"/>
                    </a:srgbClr>
                  </a:innerShdw>
                </a:effectLst>
                <a:latin typeface="Constantia"/>
              </a:rPr>
              <a:t> </a:t>
            </a:r>
            <a:r>
              <a:rPr lang="en-US" sz="2400" dirty="0">
                <a:solidFill>
                  <a:prstClr val="black"/>
                </a:solidFill>
                <a:latin typeface="Constantia"/>
              </a:rPr>
              <a:t>often causes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menorrhagia</a:t>
            </a:r>
            <a:r>
              <a:rPr lang="en-US" sz="2400" i="1" dirty="0">
                <a:solidFill>
                  <a:prstClr val="black"/>
                </a:solidFill>
                <a:latin typeface="Constantia"/>
              </a:rPr>
              <a:t> </a:t>
            </a:r>
            <a:r>
              <a:rPr lang="en-US" sz="2400" dirty="0">
                <a:solidFill>
                  <a:prstClr val="black"/>
                </a:solidFill>
                <a:latin typeface="Constantia"/>
              </a:rPr>
              <a:t>and </a:t>
            </a:r>
            <a:r>
              <a:rPr lang="en-US" sz="24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polymenorrhea</a:t>
            </a:r>
            <a:r>
              <a:rPr lang="en-US" sz="2400" i="1" dirty="0">
                <a:solidFill>
                  <a:prstClr val="black"/>
                </a:solidFill>
                <a:latin typeface="Constantia"/>
              </a:rPr>
              <a:t>— </a:t>
            </a:r>
            <a:r>
              <a:rPr lang="en-US" sz="2400" dirty="0">
                <a:solidFill>
                  <a:prstClr val="black"/>
                </a:solidFill>
                <a:latin typeface="Constantia"/>
              </a:rPr>
              <a:t>that is, respectively, excessive and frequent menstrual bleeding. Yet, strangely enough, in other women thyroid lack may cause irregular periods and occasionally even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amenorrhea</a:t>
            </a:r>
            <a:r>
              <a:rPr lang="en-US" sz="2400" dirty="0">
                <a:solidFill>
                  <a:prstClr val="black"/>
                </a:solidFill>
                <a:latin typeface="Constantia"/>
              </a:rPr>
              <a:t>.</a:t>
            </a:r>
            <a:br>
              <a:rPr lang="en-US"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A hypothyroid woman, like a man</a:t>
            </a:r>
            <a:r>
              <a:rPr lang="en-US" sz="2400" b="1" i="1" u="sng" dirty="0">
                <a:solidFill>
                  <a:prstClr val="black"/>
                </a:solidFill>
                <a:latin typeface="Constantia"/>
              </a:rPr>
              <a:t>,</a:t>
            </a:r>
            <a:r>
              <a:rPr lang="en-US" sz="2400" dirty="0">
                <a:solidFill>
                  <a:prstClr val="black"/>
                </a:solidFill>
                <a:latin typeface="Constantia"/>
              </a:rPr>
              <a:t> is likely to have greatly decreased </a:t>
            </a:r>
            <a:r>
              <a:rPr lang="en-US" sz="2400" dirty="0" err="1">
                <a:solidFill>
                  <a:prstClr val="black"/>
                </a:solidFill>
                <a:latin typeface="Constantia"/>
              </a:rPr>
              <a:t>libido.To</a:t>
            </a:r>
            <a:r>
              <a:rPr lang="en-US" sz="2400" dirty="0">
                <a:solidFill>
                  <a:prstClr val="black"/>
                </a:solidFill>
                <a:latin typeface="Constantia"/>
              </a:rPr>
              <a:t> make the picture still more confusing.</a:t>
            </a:r>
            <a:br>
              <a:rPr lang="en-US" sz="2400" dirty="0">
                <a:solidFill>
                  <a:prstClr val="black"/>
                </a:solidFill>
                <a:latin typeface="Constantia"/>
              </a:rPr>
            </a:b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 </a:t>
            </a:r>
            <a:r>
              <a:rPr lang="en-US" sz="2400" b="1" i="1" u="sng" dirty="0" smtClean="0">
                <a:ln w="1905"/>
                <a:solidFill>
                  <a:schemeClr val="accent2">
                    <a:lumMod val="75000"/>
                  </a:schemeClr>
                </a:solidFill>
                <a:effectLst>
                  <a:innerShdw blurRad="69850" dist="43180" dir="5400000">
                    <a:srgbClr val="000000">
                      <a:alpha val="65000"/>
                    </a:srgbClr>
                  </a:innerShdw>
                </a:effectLst>
                <a:latin typeface="Constantia"/>
              </a:rPr>
              <a:t>In </a:t>
            </a:r>
            <a:r>
              <a:rPr lang="en-US" sz="2400" b="1" i="1" u="sng" dirty="0">
                <a:ln w="1905"/>
                <a:solidFill>
                  <a:schemeClr val="accent2">
                    <a:lumMod val="75000"/>
                  </a:schemeClr>
                </a:solidFill>
                <a:effectLst>
                  <a:innerShdw blurRad="69850" dist="43180" dir="5400000">
                    <a:srgbClr val="000000">
                      <a:alpha val="65000"/>
                    </a:srgbClr>
                  </a:innerShdw>
                </a:effectLst>
                <a:latin typeface="Constantia"/>
              </a:rPr>
              <a:t>the hyperthyroid woman</a:t>
            </a:r>
            <a:r>
              <a:rPr lang="en-US" sz="2400" b="1" i="1" u="sng" dirty="0">
                <a:solidFill>
                  <a:prstClr val="black"/>
                </a:solidFill>
                <a:latin typeface="Constantia"/>
              </a:rPr>
              <a:t>,</a:t>
            </a:r>
            <a:r>
              <a:rPr lang="en-US" sz="2400" dirty="0">
                <a:solidFill>
                  <a:prstClr val="black"/>
                </a:solidFill>
                <a:latin typeface="Constantia"/>
              </a:rPr>
              <a:t> </a:t>
            </a:r>
            <a:r>
              <a:rPr lang="en-US" sz="24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oligomenorrhea</a:t>
            </a:r>
            <a:r>
              <a:rPr lang="en-US" sz="2400" dirty="0">
                <a:solidFill>
                  <a:prstClr val="black"/>
                </a:solidFill>
                <a:latin typeface="Constantia"/>
              </a:rPr>
              <a:t>, which means greatly reduced bleeding, is common, and occasionally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amenorrhea</a:t>
            </a:r>
            <a:r>
              <a:rPr lang="en-US" sz="2400" dirty="0">
                <a:solidFill>
                  <a:prstClr val="black"/>
                </a:solidFill>
                <a:latin typeface="Constantia"/>
              </a:rPr>
              <a:t> results.</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1199618089"/>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Regulation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of  Thyroid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Secretion</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To maintain normal levels of metabolic activity in the body, precisely the right amount of thyroid hormone must be secreted at all times; to achieve this, specific feedback mechanisms operate through the hypothalamus and anterior pituitary gland to control the rate of thyroid secretion. These  mechanisms are as follows.</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TSH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from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Anterior  Pituitary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Gland) Increases </a:t>
            </a:r>
            <a:r>
              <a:rPr lang="en-US" sz="26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Thyroid  </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Secretion.</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TSH, also known as </a:t>
            </a:r>
            <a:r>
              <a:rPr lang="en-US" sz="2600" b="1" i="1" dirty="0" err="1">
                <a:ln w="10541" cmpd="sng">
                  <a:solidFill>
                    <a:schemeClr val="accent1">
                      <a:shade val="88000"/>
                      <a:satMod val="110000"/>
                    </a:schemeClr>
                  </a:solidFill>
                  <a:prstDash val="solid"/>
                </a:ln>
                <a:solidFill>
                  <a:schemeClr val="accent3">
                    <a:lumMod val="50000"/>
                  </a:schemeClr>
                </a:solidFill>
                <a:latin typeface="Constantia"/>
              </a:rPr>
              <a:t>thyrotropin</a:t>
            </a:r>
            <a:r>
              <a:rPr lang="en-US" sz="2600" b="1" dirty="0">
                <a:ln w="10541" cmpd="sng">
                  <a:solidFill>
                    <a:schemeClr val="accent1">
                      <a:shade val="88000"/>
                      <a:satMod val="110000"/>
                    </a:schemeClr>
                  </a:solidFill>
                  <a:prstDash val="solid"/>
                </a:ln>
                <a:solidFill>
                  <a:schemeClr val="accent2">
                    <a:lumMod val="75000"/>
                  </a:schemeClr>
                </a:solidFill>
                <a:latin typeface="Constantia"/>
              </a:rPr>
              <a:t>, </a:t>
            </a:r>
            <a:r>
              <a:rPr lang="en-US" sz="2600" dirty="0">
                <a:solidFill>
                  <a:prstClr val="black"/>
                </a:solidFill>
                <a:latin typeface="Constantia"/>
              </a:rPr>
              <a:t>is an anterior pituitary hormone, a glycoprotein with a molecular weight of about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28,000</a:t>
            </a:r>
            <a:r>
              <a:rPr lang="en-US" sz="2600" dirty="0">
                <a:solidFill>
                  <a:prstClr val="black"/>
                </a:solidFill>
                <a:latin typeface="Constantia"/>
              </a:rPr>
              <a:t>., increases the secretion of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and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by the thyroid gland. Its specific effects on the thyroid gland are as follows: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28379913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marL="514350" lvl="0" indent="-514350" algn="l">
              <a:spcBef>
                <a:spcPct val="20000"/>
              </a:spcBef>
            </a:pPr>
            <a:r>
              <a:rPr lang="en-US" sz="2400" i="1" dirty="0" smtClean="0">
                <a:solidFill>
                  <a:prstClr val="black"/>
                </a:solidFill>
                <a:latin typeface="Constantia"/>
              </a:rPr>
              <a:t>       </a:t>
            </a:r>
            <a:br>
              <a:rPr lang="en-US" sz="2400" i="1" dirty="0" smtClean="0">
                <a:solidFill>
                  <a:prstClr val="black"/>
                </a:solidFill>
                <a:latin typeface="Constantia"/>
              </a:rPr>
            </a:br>
            <a:r>
              <a:rPr lang="en-US" sz="2400" i="1" dirty="0" smtClean="0">
                <a:solidFill>
                  <a:prstClr val="black"/>
                </a:solidFill>
                <a:latin typeface="Constantia"/>
              </a:rPr>
              <a:t/>
            </a:r>
            <a:br>
              <a:rPr lang="en-US" sz="2400" i="1" dirty="0" smtClean="0">
                <a:solidFill>
                  <a:prstClr val="black"/>
                </a:solidFill>
                <a:latin typeface="Constantia"/>
              </a:rPr>
            </a:br>
            <a:r>
              <a:rPr lang="en-US" sz="3200" b="1" dirty="0" smtClean="0">
                <a:ln w="10541" cmpd="sng">
                  <a:solidFill>
                    <a:schemeClr val="accent1">
                      <a:shade val="88000"/>
                      <a:satMod val="110000"/>
                    </a:schemeClr>
                  </a:solidFill>
                  <a:prstDash val="solid"/>
                </a:ln>
                <a:solidFill>
                  <a:srgbClr val="7030A0"/>
                </a:solidFill>
                <a:latin typeface="Constantia"/>
              </a:rPr>
              <a:t>1</a:t>
            </a:r>
            <a:r>
              <a:rPr lang="en-US" sz="3200" b="1" dirty="0">
                <a:ln w="10541" cmpd="sng">
                  <a:solidFill>
                    <a:schemeClr val="accent1">
                      <a:shade val="88000"/>
                      <a:satMod val="110000"/>
                    </a:schemeClr>
                  </a:solidFill>
                  <a:prstDash val="solid"/>
                </a:ln>
                <a:solidFill>
                  <a:srgbClr val="7030A0"/>
                </a:solidFill>
                <a:latin typeface="Constantia"/>
              </a:rPr>
              <a:t>.</a:t>
            </a:r>
            <a:r>
              <a:rPr lang="en-US" sz="2400" i="1" dirty="0" smtClean="0">
                <a:solidFill>
                  <a:prstClr val="black"/>
                </a:solidFill>
                <a:latin typeface="Constantia"/>
              </a:rPr>
              <a:t> </a:t>
            </a:r>
            <a:r>
              <a:rPr lang="en-US" sz="2400" i="1" dirty="0" smtClean="0">
                <a:solidFill>
                  <a:schemeClr val="accent6">
                    <a:lumMod val="50000"/>
                  </a:schemeClr>
                </a:solidFill>
                <a:latin typeface="Constantia"/>
              </a:rPr>
              <a:t>Increased </a:t>
            </a:r>
            <a:r>
              <a:rPr lang="en-US" sz="2400" i="1" dirty="0">
                <a:solidFill>
                  <a:schemeClr val="accent6">
                    <a:lumMod val="50000"/>
                  </a:schemeClr>
                </a:solidFill>
                <a:latin typeface="Constantia"/>
              </a:rPr>
              <a:t>proteolysis of the thyroglobulin </a:t>
            </a:r>
            <a:r>
              <a:rPr lang="en-US" sz="2400" dirty="0">
                <a:solidFill>
                  <a:prstClr val="black"/>
                </a:solidFill>
                <a:latin typeface="Constantia"/>
              </a:rPr>
              <a:t>that has already been </a:t>
            </a:r>
            <a:r>
              <a:rPr lang="en-US" sz="2400" dirty="0" smtClean="0">
                <a:solidFill>
                  <a:prstClr val="black"/>
                </a:solidFill>
                <a:latin typeface="Constantia"/>
              </a:rPr>
              <a:t> </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stored </a:t>
            </a:r>
            <a:r>
              <a:rPr lang="en-US" sz="2400" dirty="0">
                <a:solidFill>
                  <a:prstClr val="black"/>
                </a:solidFill>
                <a:latin typeface="Constantia"/>
              </a:rPr>
              <a:t>in the follicles, with resultant release of the </a:t>
            </a:r>
            <a:r>
              <a:rPr lang="en-US" sz="2400" dirty="0" smtClean="0">
                <a:solidFill>
                  <a:prstClr val="black"/>
                </a:solidFill>
                <a:latin typeface="Constantia"/>
              </a:rPr>
              <a:t>thyroid</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hormones </a:t>
            </a:r>
            <a:r>
              <a:rPr lang="en-US" sz="2400" dirty="0">
                <a:solidFill>
                  <a:prstClr val="black"/>
                </a:solidFill>
                <a:latin typeface="Constantia"/>
              </a:rPr>
              <a:t>into the circulating blood and diminishment of </a:t>
            </a:r>
            <a:r>
              <a:rPr lang="en-US" sz="2400" dirty="0" smtClean="0">
                <a:solidFill>
                  <a:prstClr val="black"/>
                </a:solidFill>
                <a:latin typeface="Constantia"/>
              </a:rPr>
              <a:t>the</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a:t>
            </a:r>
            <a:r>
              <a:rPr lang="en-US" sz="2400" dirty="0">
                <a:solidFill>
                  <a:prstClr val="black"/>
                </a:solidFill>
                <a:latin typeface="Constantia"/>
              </a:rPr>
              <a:t>follicular substance </a:t>
            </a:r>
            <a:r>
              <a:rPr lang="en-US" sz="2400" dirty="0" smtClean="0">
                <a:solidFill>
                  <a:prstClr val="black"/>
                </a:solidFill>
                <a:latin typeface="Constantia"/>
              </a:rPr>
              <a:t>itself.</a:t>
            </a:r>
            <a:br>
              <a:rPr lang="en-US" sz="2400" dirty="0" smtClean="0">
                <a:solidFill>
                  <a:prstClr val="black"/>
                </a:solidFill>
                <a:latin typeface="Constantia"/>
              </a:rPr>
            </a:br>
            <a:r>
              <a:rPr lang="en-US" sz="3200" b="1" dirty="0" smtClean="0">
                <a:ln w="10541" cmpd="sng">
                  <a:solidFill>
                    <a:schemeClr val="accent1">
                      <a:shade val="88000"/>
                      <a:satMod val="110000"/>
                    </a:schemeClr>
                  </a:solidFill>
                  <a:prstDash val="solid"/>
                </a:ln>
                <a:solidFill>
                  <a:srgbClr val="7030A0"/>
                </a:solidFill>
                <a:latin typeface="Constantia"/>
              </a:rPr>
              <a:t>2.</a:t>
            </a:r>
            <a:r>
              <a:rPr lang="en-US" sz="2400" dirty="0" smtClean="0">
                <a:solidFill>
                  <a:prstClr val="black"/>
                </a:solidFill>
                <a:latin typeface="Constantia"/>
              </a:rPr>
              <a:t> </a:t>
            </a:r>
            <a:r>
              <a:rPr lang="en-US" sz="2400" i="1" dirty="0">
                <a:solidFill>
                  <a:schemeClr val="accent6">
                    <a:lumMod val="50000"/>
                  </a:schemeClr>
                </a:solidFill>
                <a:latin typeface="Constantia"/>
              </a:rPr>
              <a:t>Increased </a:t>
            </a:r>
            <a:r>
              <a:rPr lang="en-US" sz="2400" i="1" dirty="0">
                <a:solidFill>
                  <a:schemeClr val="accent6">
                    <a:lumMod val="50000"/>
                  </a:schemeClr>
                </a:solidFill>
                <a:latin typeface="Constantia"/>
              </a:rPr>
              <a:t>activity of the iodide pump</a:t>
            </a:r>
            <a:r>
              <a:rPr lang="en-US" sz="2400" dirty="0">
                <a:solidFill>
                  <a:prstClr val="black"/>
                </a:solidFill>
                <a:latin typeface="Constantia"/>
              </a:rPr>
              <a:t>, which increases the rate of </a:t>
            </a:r>
            <a:r>
              <a:rPr lang="en-US" sz="2400" dirty="0" smtClean="0">
                <a:solidFill>
                  <a:prstClr val="black"/>
                </a:solidFill>
                <a:latin typeface="Constantia"/>
              </a:rPr>
              <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a:t>
            </a:r>
            <a:r>
              <a:rPr lang="en-US" sz="2400" dirty="0">
                <a:solidFill>
                  <a:prstClr val="black"/>
                </a:solidFill>
                <a:latin typeface="Constantia"/>
              </a:rPr>
              <a:t>iodide trapping” in the glandular cells, sometimes increasing </a:t>
            </a:r>
            <a:r>
              <a:rPr lang="en-US" sz="2400" dirty="0" smtClean="0">
                <a:solidFill>
                  <a:prstClr val="black"/>
                </a:solidFill>
                <a:latin typeface="Constantia"/>
              </a:rPr>
              <a:t>the</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a:t>
            </a:r>
            <a:r>
              <a:rPr lang="en-US" sz="2400" dirty="0">
                <a:solidFill>
                  <a:prstClr val="black"/>
                </a:solidFill>
                <a:latin typeface="Constantia"/>
              </a:rPr>
              <a:t>ratio of intracellular to extracellular iodide concentration in the </a:t>
            </a:r>
            <a:r>
              <a:rPr lang="en-US" sz="2400" dirty="0" smtClean="0">
                <a:solidFill>
                  <a:prstClr val="black"/>
                </a:solidFill>
                <a:latin typeface="Constantia"/>
              </a:rPr>
              <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glandular </a:t>
            </a:r>
            <a:r>
              <a:rPr lang="en-US" sz="2400" dirty="0">
                <a:solidFill>
                  <a:prstClr val="black"/>
                </a:solidFill>
                <a:latin typeface="Constantia"/>
              </a:rPr>
              <a:t>substance to as much as </a:t>
            </a:r>
            <a:r>
              <a:rPr lang="en-US" sz="2400" dirty="0" smtClean="0">
                <a:solidFill>
                  <a:prstClr val="black"/>
                </a:solidFill>
                <a:latin typeface="Constantia"/>
              </a:rPr>
              <a:t>eight times normal.</a:t>
            </a:r>
            <a:r>
              <a:rPr lang="en-US" sz="2400" dirty="0">
                <a:solidFill>
                  <a:prstClr val="black"/>
                </a:solidFill>
                <a:latin typeface="Constantia"/>
              </a:rPr>
              <a:t/>
            </a:r>
            <a:br>
              <a:rPr lang="en-US" sz="2400" dirty="0">
                <a:solidFill>
                  <a:prstClr val="black"/>
                </a:solidFill>
                <a:latin typeface="Constantia"/>
              </a:rPr>
            </a:br>
            <a:r>
              <a:rPr lang="en-US" sz="3200" b="1" dirty="0">
                <a:ln w="10541" cmpd="sng">
                  <a:solidFill>
                    <a:schemeClr val="accent1">
                      <a:shade val="88000"/>
                      <a:satMod val="110000"/>
                    </a:schemeClr>
                  </a:solidFill>
                  <a:prstDash val="solid"/>
                </a:ln>
                <a:solidFill>
                  <a:srgbClr val="7030A0"/>
                </a:solidFill>
                <a:latin typeface="Constantia"/>
              </a:rPr>
              <a:t>3.</a:t>
            </a:r>
            <a:r>
              <a:rPr lang="en-US" sz="2400" dirty="0" smtClean="0">
                <a:solidFill>
                  <a:prstClr val="black"/>
                </a:solidFill>
                <a:latin typeface="Constantia"/>
              </a:rPr>
              <a:t> </a:t>
            </a:r>
            <a:r>
              <a:rPr lang="en-US" sz="2400" i="1" dirty="0">
                <a:solidFill>
                  <a:schemeClr val="accent6">
                    <a:lumMod val="50000"/>
                  </a:schemeClr>
                </a:solidFill>
                <a:latin typeface="Constantia"/>
              </a:rPr>
              <a:t>Increased </a:t>
            </a:r>
            <a:r>
              <a:rPr lang="en-US" sz="2400" i="1" dirty="0">
                <a:solidFill>
                  <a:schemeClr val="accent6">
                    <a:lumMod val="50000"/>
                  </a:schemeClr>
                </a:solidFill>
                <a:latin typeface="Constantia"/>
              </a:rPr>
              <a:t>iodination of tyrosine </a:t>
            </a:r>
            <a:r>
              <a:rPr lang="en-US" sz="2400" dirty="0">
                <a:solidFill>
                  <a:prstClr val="black"/>
                </a:solidFill>
                <a:latin typeface="Constantia"/>
              </a:rPr>
              <a:t>to form the thyroid </a:t>
            </a:r>
            <a:r>
              <a:rPr lang="en-US" sz="2400" dirty="0" smtClean="0">
                <a:solidFill>
                  <a:prstClr val="black"/>
                </a:solidFill>
                <a:latin typeface="Constantia"/>
              </a:rPr>
              <a:t>hormones.</a:t>
            </a:r>
            <a:r>
              <a:rPr lang="en-US" sz="2400" dirty="0">
                <a:solidFill>
                  <a:prstClr val="black"/>
                </a:solidFill>
                <a:latin typeface="Constantia"/>
              </a:rPr>
              <a:t/>
            </a:r>
            <a:br>
              <a:rPr lang="en-US" sz="2400" dirty="0">
                <a:solidFill>
                  <a:prstClr val="black"/>
                </a:solidFill>
                <a:latin typeface="Constantia"/>
              </a:rPr>
            </a:br>
            <a:r>
              <a:rPr lang="en-US" sz="3200" b="1" dirty="0">
                <a:ln w="10541" cmpd="sng">
                  <a:solidFill>
                    <a:schemeClr val="accent1">
                      <a:shade val="88000"/>
                      <a:satMod val="110000"/>
                    </a:schemeClr>
                  </a:solidFill>
                  <a:prstDash val="solid"/>
                </a:ln>
                <a:solidFill>
                  <a:srgbClr val="7030A0"/>
                </a:solidFill>
                <a:latin typeface="Constantia"/>
              </a:rPr>
              <a:t>4.</a:t>
            </a:r>
            <a:r>
              <a:rPr lang="en-US" sz="2400" dirty="0" smtClean="0">
                <a:solidFill>
                  <a:prstClr val="black"/>
                </a:solidFill>
                <a:latin typeface="Constantia"/>
              </a:rPr>
              <a:t> </a:t>
            </a:r>
            <a:r>
              <a:rPr lang="en-US" sz="2400" i="1" dirty="0" smtClean="0">
                <a:solidFill>
                  <a:schemeClr val="accent6">
                    <a:lumMod val="50000"/>
                  </a:schemeClr>
                </a:solidFill>
                <a:latin typeface="Constantia"/>
              </a:rPr>
              <a:t>Increased </a:t>
            </a:r>
            <a:r>
              <a:rPr lang="en-US" sz="2400" i="1" dirty="0">
                <a:solidFill>
                  <a:schemeClr val="accent6">
                    <a:lumMod val="50000"/>
                  </a:schemeClr>
                </a:solidFill>
                <a:latin typeface="Constantia"/>
              </a:rPr>
              <a:t>size and increased secretory activity of the thyroid </a:t>
            </a:r>
            <a:r>
              <a:rPr lang="en-US" sz="2400" i="1" dirty="0" smtClean="0">
                <a:solidFill>
                  <a:schemeClr val="accent6">
                    <a:lumMod val="50000"/>
                  </a:schemeClr>
                </a:solidFill>
                <a:latin typeface="Constantia"/>
              </a:rPr>
              <a:t>cells</a:t>
            </a:r>
            <a:r>
              <a:rPr lang="en-US" sz="2400" i="1" dirty="0" smtClean="0">
                <a:solidFill>
                  <a:prstClr val="black"/>
                </a:solidFill>
                <a:latin typeface="Constantia"/>
              </a:rPr>
              <a:t>.</a:t>
            </a:r>
            <a:r>
              <a:rPr lang="en-US" sz="2400" dirty="0">
                <a:solidFill>
                  <a:prstClr val="black"/>
                </a:solidFill>
                <a:latin typeface="Constantia"/>
              </a:rPr>
              <a:t/>
            </a:r>
            <a:br>
              <a:rPr lang="en-US" sz="2400" dirty="0">
                <a:solidFill>
                  <a:prstClr val="black"/>
                </a:solidFill>
                <a:latin typeface="Constantia"/>
              </a:rPr>
            </a:br>
            <a:r>
              <a:rPr lang="en-US" sz="3200" b="1" dirty="0">
                <a:ln w="10541" cmpd="sng">
                  <a:solidFill>
                    <a:schemeClr val="accent1">
                      <a:shade val="88000"/>
                      <a:satMod val="110000"/>
                    </a:schemeClr>
                  </a:solidFill>
                  <a:prstDash val="solid"/>
                </a:ln>
                <a:solidFill>
                  <a:srgbClr val="7030A0"/>
                </a:solidFill>
                <a:latin typeface="Constantia"/>
              </a:rPr>
              <a:t>5.</a:t>
            </a:r>
            <a:r>
              <a:rPr lang="en-US" sz="2400" dirty="0" smtClean="0">
                <a:solidFill>
                  <a:prstClr val="black"/>
                </a:solidFill>
                <a:latin typeface="Constantia"/>
              </a:rPr>
              <a:t> </a:t>
            </a:r>
            <a:r>
              <a:rPr lang="en-US" sz="2400" i="1" dirty="0" smtClean="0">
                <a:solidFill>
                  <a:schemeClr val="accent6">
                    <a:lumMod val="50000"/>
                  </a:schemeClr>
                </a:solidFill>
                <a:latin typeface="Constantia"/>
              </a:rPr>
              <a:t>Increased </a:t>
            </a:r>
            <a:r>
              <a:rPr lang="en-US" sz="2400" i="1" dirty="0">
                <a:solidFill>
                  <a:schemeClr val="accent6">
                    <a:lumMod val="50000"/>
                  </a:schemeClr>
                </a:solidFill>
                <a:latin typeface="Constantia"/>
              </a:rPr>
              <a:t>number of thyroid cells </a:t>
            </a:r>
            <a:r>
              <a:rPr lang="en-US" sz="2400" dirty="0">
                <a:solidFill>
                  <a:prstClr val="black"/>
                </a:solidFill>
                <a:latin typeface="Constantia"/>
              </a:rPr>
              <a:t>plus a change from cuboidal </a:t>
            </a:r>
            <a:r>
              <a:rPr lang="en-US" sz="2400" dirty="0" smtClean="0">
                <a:solidFill>
                  <a:prstClr val="black"/>
                </a:solidFill>
                <a:latin typeface="Constantia"/>
              </a:rPr>
              <a:t>to</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a:t>
            </a:r>
            <a:r>
              <a:rPr lang="en-US" sz="2400" dirty="0">
                <a:solidFill>
                  <a:prstClr val="black"/>
                </a:solidFill>
                <a:latin typeface="Constantia"/>
              </a:rPr>
              <a:t>columnar cells and much in folding of the thyroid epithelium </a:t>
            </a:r>
            <a:r>
              <a:rPr lang="en-US" sz="2400" dirty="0" smtClean="0">
                <a:solidFill>
                  <a:prstClr val="black"/>
                </a:solidFill>
                <a:latin typeface="Constantia"/>
              </a:rPr>
              <a:t>into</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a:t>
            </a:r>
            <a:r>
              <a:rPr lang="en-US" sz="2400" dirty="0">
                <a:solidFill>
                  <a:prstClr val="black"/>
                </a:solidFill>
                <a:latin typeface="Constantia"/>
              </a:rPr>
              <a:t>the </a:t>
            </a:r>
            <a:r>
              <a:rPr lang="en-US" sz="2400" dirty="0" smtClean="0">
                <a:solidFill>
                  <a:prstClr val="black"/>
                </a:solidFill>
                <a:latin typeface="Constantia"/>
              </a:rPr>
              <a:t>follicles.</a:t>
            </a:r>
            <a:r>
              <a:rPr lang="en-US" sz="2400" dirty="0">
                <a:solidFill>
                  <a:prstClr val="black"/>
                </a:solidFill>
                <a:latin typeface="Constantia"/>
              </a:rPr>
              <a:t/>
            </a:r>
            <a:br>
              <a:rPr lang="en-US" sz="2400" dirty="0">
                <a:solidFill>
                  <a:prstClr val="black"/>
                </a:solidFill>
                <a:latin typeface="Constantia"/>
              </a:rPr>
            </a:br>
            <a:r>
              <a:rPr lang="en-US" sz="24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In</a:t>
            </a:r>
            <a:r>
              <a:rPr lang="en-US" sz="2400" dirty="0" smtClean="0">
                <a:solidFill>
                  <a:prstClr val="black"/>
                </a:solidFill>
                <a:latin typeface="Constantia"/>
              </a:rPr>
              <a:t> </a:t>
            </a:r>
            <a:r>
              <a:rPr lang="en-US" sz="24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summary</a:t>
            </a:r>
            <a:r>
              <a:rPr lang="en-US" sz="2400" b="1" i="1" dirty="0">
                <a:ln w="10541" cmpd="sng">
                  <a:solidFill>
                    <a:schemeClr val="accent1">
                      <a:shade val="88000"/>
                      <a:satMod val="110000"/>
                    </a:schemeClr>
                  </a:solidFill>
                  <a:prstDash val="solid"/>
                </a:ln>
                <a:solidFill>
                  <a:schemeClr val="accent2">
                    <a:lumMod val="50000"/>
                  </a:schemeClr>
                </a:solidFill>
                <a:latin typeface="Constantia"/>
              </a:rPr>
              <a:t>, </a:t>
            </a:r>
            <a:r>
              <a:rPr lang="en-US" sz="2400" dirty="0">
                <a:solidFill>
                  <a:prstClr val="black"/>
                </a:solidFill>
                <a:latin typeface="Constantia"/>
              </a:rPr>
              <a:t>TSH increases all the known secretory activities of the thyroid glandular cells. The most important early effect after administration  of TSH is to initiate proteolysis of the thyroglobulin, which causes release of </a:t>
            </a:r>
            <a:r>
              <a:rPr lang="en-US" sz="2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400" dirty="0">
                <a:solidFill>
                  <a:prstClr val="black"/>
                </a:solidFill>
                <a:latin typeface="Constantia"/>
              </a:rPr>
              <a:t> and </a:t>
            </a:r>
            <a:r>
              <a:rPr lang="en-US" sz="2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triiodothyronine</a:t>
            </a:r>
            <a:r>
              <a:rPr lang="en-US" sz="2400" dirty="0">
                <a:solidFill>
                  <a:prstClr val="black"/>
                </a:solidFill>
                <a:latin typeface="Constantia"/>
              </a:rPr>
              <a:t> into the blood within 30 minutes. The other effects require hours or even days and weeks to develop fully.</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1063596661"/>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700" b="1" u="sng" dirty="0" smtClean="0">
                <a:ln w="10541" cmpd="sng">
                  <a:solidFill>
                    <a:schemeClr val="accent1">
                      <a:shade val="88000"/>
                      <a:satMod val="110000"/>
                    </a:schemeClr>
                  </a:solidFill>
                  <a:prstDash val="solid"/>
                </a:ln>
                <a:solidFill>
                  <a:schemeClr val="accent6">
                    <a:lumMod val="75000"/>
                  </a:schemeClr>
                </a:solidFill>
                <a:latin typeface="Constantia"/>
              </a:rPr>
              <a:t/>
            </a:r>
            <a:br>
              <a:rPr lang="en-US" sz="2700" b="1" u="sng" dirty="0" smtClean="0">
                <a:ln w="10541" cmpd="sng">
                  <a:solidFill>
                    <a:schemeClr val="accent1">
                      <a:shade val="88000"/>
                      <a:satMod val="110000"/>
                    </a:schemeClr>
                  </a:solidFill>
                  <a:prstDash val="solid"/>
                </a:ln>
                <a:solidFill>
                  <a:schemeClr val="accent6">
                    <a:lumMod val="75000"/>
                  </a:schemeClr>
                </a:solidFill>
                <a:latin typeface="Constantia"/>
              </a:rPr>
            </a:br>
            <a:r>
              <a:rPr lang="en-US" sz="2700" b="1" u="sng" dirty="0">
                <a:ln w="10541" cmpd="sng">
                  <a:solidFill>
                    <a:schemeClr val="accent1">
                      <a:shade val="88000"/>
                      <a:satMod val="110000"/>
                    </a:schemeClr>
                  </a:solidFill>
                  <a:prstDash val="solid"/>
                </a:ln>
                <a:solidFill>
                  <a:schemeClr val="accent6">
                    <a:lumMod val="75000"/>
                  </a:schemeClr>
                </a:solidFill>
                <a:latin typeface="Constantia"/>
              </a:rPr>
              <a:t/>
            </a:r>
            <a:br>
              <a:rPr lang="en-US" sz="2700" b="1" u="sng" dirty="0">
                <a:ln w="10541" cmpd="sng">
                  <a:solidFill>
                    <a:schemeClr val="accent1">
                      <a:shade val="88000"/>
                      <a:satMod val="110000"/>
                    </a:schemeClr>
                  </a:solidFill>
                  <a:prstDash val="solid"/>
                </a:ln>
                <a:solidFill>
                  <a:schemeClr val="accent6">
                    <a:lumMod val="75000"/>
                  </a:schemeClr>
                </a:solidFill>
                <a:latin typeface="Constantia"/>
              </a:rPr>
            </a:br>
            <a:r>
              <a:rPr lang="en-US" sz="2700" b="1" u="sng" dirty="0" smtClean="0">
                <a:ln w="10541" cmpd="sng">
                  <a:solidFill>
                    <a:schemeClr val="accent1">
                      <a:shade val="88000"/>
                      <a:satMod val="110000"/>
                    </a:schemeClr>
                  </a:solidFill>
                  <a:prstDash val="solid"/>
                </a:ln>
                <a:solidFill>
                  <a:schemeClr val="accent6">
                    <a:lumMod val="75000"/>
                  </a:schemeClr>
                </a:solidFill>
                <a:latin typeface="Constantia"/>
              </a:rPr>
              <a:t>Cyclic </a:t>
            </a:r>
            <a:r>
              <a:rPr lang="en-US" sz="2700" b="1" u="sng" dirty="0">
                <a:ln w="10541" cmpd="sng">
                  <a:solidFill>
                    <a:schemeClr val="accent1">
                      <a:shade val="88000"/>
                      <a:satMod val="110000"/>
                    </a:schemeClr>
                  </a:solidFill>
                  <a:prstDash val="solid"/>
                </a:ln>
                <a:solidFill>
                  <a:schemeClr val="accent6">
                    <a:lumMod val="75000"/>
                  </a:schemeClr>
                </a:solidFill>
                <a:latin typeface="Constantia"/>
              </a:rPr>
              <a:t>Adenosine Monophosphate Mediates the Stimulatory Effect of TSH.</a:t>
            </a:r>
            <a:r>
              <a:rPr lang="en-US" sz="2700" b="1" dirty="0">
                <a:ln w="10541" cmpd="sng">
                  <a:solidFill>
                    <a:schemeClr val="accent1">
                      <a:shade val="88000"/>
                      <a:satMod val="110000"/>
                    </a:schemeClr>
                  </a:solidFill>
                  <a:prstDash val="solid"/>
                </a:ln>
                <a:solidFill>
                  <a:schemeClr val="accent6">
                    <a:lumMod val="75000"/>
                  </a:schemeClr>
                </a:solidFill>
                <a:latin typeface="Constantia"/>
              </a:rPr>
              <a:t/>
            </a:r>
            <a:br>
              <a:rPr lang="en-US" sz="2700" b="1" dirty="0">
                <a:ln w="10541" cmpd="sng">
                  <a:solidFill>
                    <a:schemeClr val="accent1">
                      <a:shade val="88000"/>
                      <a:satMod val="110000"/>
                    </a:schemeClr>
                  </a:solidFill>
                  <a:prstDash val="solid"/>
                </a:ln>
                <a:solidFill>
                  <a:schemeClr val="accent6">
                    <a:lumMod val="75000"/>
                  </a:schemeClr>
                </a:solidFill>
                <a:latin typeface="Constantia"/>
              </a:rPr>
            </a:br>
            <a:r>
              <a:rPr lang="en-US" sz="2200" b="1" dirty="0">
                <a:solidFill>
                  <a:prstClr val="black"/>
                </a:solidFill>
                <a:latin typeface="Constantia"/>
              </a:rPr>
              <a:t> </a:t>
            </a:r>
            <a:r>
              <a:rPr lang="en-US" sz="2200" dirty="0">
                <a:solidFill>
                  <a:prstClr val="black"/>
                </a:solidFill>
                <a:latin typeface="Constantia"/>
              </a:rPr>
              <a:t>In the past, it was difficult to explain the many and varied effects of TSH on the thyroid cell. It is now clear that most, if not all, of these effects result from activation of the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second messenger</a:t>
            </a:r>
            <a:r>
              <a:rPr lang="en-US" sz="2200" dirty="0">
                <a:solidFill>
                  <a:prstClr val="black"/>
                </a:solidFill>
                <a:latin typeface="Constantia"/>
              </a:rPr>
              <a:t>” </a:t>
            </a:r>
            <a:r>
              <a:rPr lang="en-US" sz="2200" b="1" i="1" dirty="0">
                <a:ln w="10541" cmpd="sng">
                  <a:solidFill>
                    <a:schemeClr val="accent1">
                      <a:shade val="88000"/>
                      <a:satMod val="110000"/>
                    </a:schemeClr>
                  </a:solidFill>
                  <a:prstDash val="solid"/>
                </a:ln>
                <a:solidFill>
                  <a:schemeClr val="accent2">
                    <a:lumMod val="75000"/>
                  </a:schemeClr>
                </a:solidFill>
                <a:latin typeface="Constantia"/>
              </a:rPr>
              <a:t>cyclic adenosine monophosphate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cAMP</a:t>
            </a:r>
            <a:r>
              <a:rPr lang="en-US" sz="2200" b="1" i="1" dirty="0">
                <a:ln w="10541" cmpd="sng">
                  <a:solidFill>
                    <a:schemeClr val="accent1">
                      <a:shade val="88000"/>
                      <a:satMod val="110000"/>
                    </a:schemeClr>
                  </a:solidFill>
                  <a:prstDash val="solid"/>
                </a:ln>
                <a:solidFill>
                  <a:schemeClr val="accent2">
                    <a:lumMod val="75000"/>
                  </a:schemeClr>
                </a:solidFill>
                <a:latin typeface="Constantia"/>
              </a:rPr>
              <a:t>) </a:t>
            </a:r>
            <a:r>
              <a:rPr lang="en-US" sz="2200" dirty="0">
                <a:solidFill>
                  <a:prstClr val="black"/>
                </a:solidFill>
                <a:latin typeface="Constantia"/>
              </a:rPr>
              <a:t>system of the cell.</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3200" b="1" u="sng" dirty="0">
                <a:ln w="1905"/>
                <a:solidFill>
                  <a:srgbClr val="00B050"/>
                </a:solidFill>
                <a:effectLst>
                  <a:innerShdw blurRad="69850" dist="43180" dir="5400000">
                    <a:srgbClr val="000000">
                      <a:alpha val="65000"/>
                    </a:srgbClr>
                  </a:innerShdw>
                </a:effectLst>
                <a:latin typeface="Constantia"/>
              </a:rPr>
              <a:t>The first </a:t>
            </a:r>
            <a:r>
              <a:rPr lang="en-US" sz="2200" dirty="0">
                <a:solidFill>
                  <a:prstClr val="black"/>
                </a:solidFill>
                <a:latin typeface="Constantia"/>
              </a:rPr>
              <a:t>event in this activation is binding of TSH with specific TSH receptors on the basal membrane surfaces of the thyroid cell. </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3200" b="1" u="sng" dirty="0">
                <a:ln w="1905"/>
                <a:solidFill>
                  <a:srgbClr val="00B050"/>
                </a:solidFill>
                <a:effectLst>
                  <a:innerShdw blurRad="69850" dist="43180" dir="5400000">
                    <a:srgbClr val="000000">
                      <a:alpha val="65000"/>
                    </a:srgbClr>
                  </a:innerShdw>
                </a:effectLst>
                <a:latin typeface="Constantia"/>
              </a:rPr>
              <a:t>This then </a:t>
            </a:r>
            <a:r>
              <a:rPr lang="en-US" sz="2200" dirty="0">
                <a:solidFill>
                  <a:prstClr val="black"/>
                </a:solidFill>
                <a:latin typeface="Constantia"/>
              </a:rPr>
              <a:t>activates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adenylyl </a:t>
            </a:r>
            <a:r>
              <a:rPr lang="en-US" sz="22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cyclase</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200" dirty="0">
                <a:solidFill>
                  <a:prstClr val="black"/>
                </a:solidFill>
                <a:latin typeface="Constantia"/>
              </a:rPr>
              <a:t>in the membrane, which increases the formation of </a:t>
            </a:r>
            <a:r>
              <a:rPr lang="en-US" sz="2200" dirty="0" err="1">
                <a:solidFill>
                  <a:prstClr val="black"/>
                </a:solidFill>
                <a:latin typeface="Constantia"/>
              </a:rPr>
              <a:t>cAMP</a:t>
            </a:r>
            <a:r>
              <a:rPr lang="en-US" sz="2200" dirty="0">
                <a:solidFill>
                  <a:prstClr val="black"/>
                </a:solidFill>
                <a:latin typeface="Constantia"/>
              </a:rPr>
              <a:t> inside the cell.</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 </a:t>
            </a:r>
            <a:r>
              <a:rPr lang="en-US" sz="3200" b="1" u="sng" dirty="0">
                <a:ln w="1905"/>
                <a:solidFill>
                  <a:srgbClr val="00B050"/>
                </a:solidFill>
                <a:effectLst>
                  <a:innerShdw blurRad="69850" dist="43180" dir="5400000">
                    <a:srgbClr val="000000">
                      <a:alpha val="65000"/>
                    </a:srgbClr>
                  </a:innerShdw>
                </a:effectLst>
                <a:latin typeface="Constantia"/>
              </a:rPr>
              <a:t>Finally</a:t>
            </a:r>
            <a:r>
              <a:rPr lang="en-US" sz="2200" b="1" i="1" u="sng" dirty="0">
                <a:solidFill>
                  <a:prstClr val="black"/>
                </a:solidFill>
                <a:latin typeface="Constantia"/>
              </a:rPr>
              <a:t>,</a:t>
            </a:r>
            <a:r>
              <a:rPr lang="en-US" sz="2200" dirty="0">
                <a:solidFill>
                  <a:prstClr val="black"/>
                </a:solidFill>
                <a:latin typeface="Constantia"/>
              </a:rPr>
              <a:t> the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cAMP</a:t>
            </a:r>
            <a:r>
              <a:rPr lang="en-US" sz="2200" dirty="0">
                <a:solidFill>
                  <a:prstClr val="black"/>
                </a:solidFill>
                <a:latin typeface="Constantia"/>
              </a:rPr>
              <a:t> acts as a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second messenger </a:t>
            </a:r>
            <a:r>
              <a:rPr lang="en-US" sz="2200" dirty="0">
                <a:solidFill>
                  <a:prstClr val="black"/>
                </a:solidFill>
                <a:latin typeface="Constantia"/>
              </a:rPr>
              <a:t>to activate protein </a:t>
            </a:r>
            <a:r>
              <a:rPr lang="en-US" sz="2200" dirty="0" err="1">
                <a:solidFill>
                  <a:prstClr val="black"/>
                </a:solidFill>
                <a:latin typeface="Constantia"/>
              </a:rPr>
              <a:t>kinase,which</a:t>
            </a:r>
            <a:r>
              <a:rPr lang="en-US" sz="2200" dirty="0">
                <a:solidFill>
                  <a:prstClr val="black"/>
                </a:solidFill>
                <a:latin typeface="Constantia"/>
              </a:rPr>
              <a:t> causes multiple </a:t>
            </a:r>
            <a:r>
              <a:rPr lang="en-US" sz="2200" dirty="0" err="1">
                <a:solidFill>
                  <a:prstClr val="black"/>
                </a:solidFill>
                <a:latin typeface="Constantia"/>
              </a:rPr>
              <a:t>phosphorylations</a:t>
            </a:r>
            <a:r>
              <a:rPr lang="en-US" sz="2200" dirty="0">
                <a:solidFill>
                  <a:prstClr val="black"/>
                </a:solidFill>
                <a:latin typeface="Constantia"/>
              </a:rPr>
              <a:t> throughout the cell. </a:t>
            </a:r>
            <a:br>
              <a:rPr lang="en-US" sz="2200" dirty="0">
                <a:solidFill>
                  <a:prstClr val="black"/>
                </a:solidFill>
                <a:latin typeface="Constantia"/>
              </a:rPr>
            </a:br>
            <a:r>
              <a:rPr lang="en-US" sz="2200" dirty="0">
                <a:solidFill>
                  <a:prstClr val="black"/>
                </a:solidFill>
                <a:latin typeface="Constantia"/>
              </a:rPr>
              <a:t>The result is both an immediate increase in secretion of thyroid hormones and prolonged growth of the thyroid glandular tissue itself.</a:t>
            </a:r>
            <a:br>
              <a:rPr lang="en-US" sz="2200" dirty="0">
                <a:solidFill>
                  <a:prstClr val="black"/>
                </a:solidFill>
                <a:latin typeface="Constantia"/>
              </a:rPr>
            </a:br>
            <a:r>
              <a:rPr lang="en-US" sz="2200" dirty="0">
                <a:solidFill>
                  <a:prstClr val="black"/>
                </a:solidFill>
                <a:latin typeface="Constantia"/>
              </a:rPr>
              <a:t>This method for control of thyroid cell activity is similar to the function of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cAMP</a:t>
            </a:r>
            <a:r>
              <a:rPr lang="en-US" sz="2200" dirty="0">
                <a:solidFill>
                  <a:prstClr val="black"/>
                </a:solidFill>
                <a:latin typeface="Constantia"/>
              </a:rPr>
              <a:t> as a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second messenger</a:t>
            </a:r>
            <a:r>
              <a:rPr lang="en-US" sz="2200" dirty="0">
                <a:solidFill>
                  <a:prstClr val="black"/>
                </a:solidFill>
                <a:latin typeface="Constantia"/>
              </a:rPr>
              <a:t>” in many other target tissues of the body.</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047426906"/>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Feedback Effect of Thyroid Hormone to Decrease Anterior Pituitary Secretion of TSH</a:t>
            </a:r>
            <a:r>
              <a:rPr lang="en-US" sz="2600" b="1" u="sng" dirty="0">
                <a:solidFill>
                  <a:prstClr val="black"/>
                </a:solidFill>
                <a:latin typeface="Constantia"/>
              </a:rPr>
              <a:t/>
            </a:r>
            <a:br>
              <a:rPr lang="en-US" sz="2600" b="1" u="sng"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Increased thyroid hormone in the body fluids decreases secretion of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TSH</a:t>
            </a:r>
            <a:r>
              <a:rPr lang="en-US" sz="2600" dirty="0">
                <a:solidFill>
                  <a:prstClr val="black"/>
                </a:solidFill>
                <a:latin typeface="Constantia"/>
              </a:rPr>
              <a:t> by the anterior pituitary. When the rate of thyroid hormone secretion rises to about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1.75</a:t>
            </a:r>
            <a:r>
              <a:rPr lang="en-US" sz="2600" dirty="0">
                <a:solidFill>
                  <a:prstClr val="black"/>
                </a:solidFill>
                <a:latin typeface="Constantia"/>
              </a:rPr>
              <a:t> times normal, the rate of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TSH</a:t>
            </a:r>
            <a:r>
              <a:rPr lang="en-US" sz="2600" dirty="0">
                <a:solidFill>
                  <a:prstClr val="black"/>
                </a:solidFill>
                <a:latin typeface="Constantia"/>
              </a:rPr>
              <a:t> secretion falls essentially to zero.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Almost all this feedback depressant effect occurs even when the anterior pituitary has been separated from the hypothalamus. Therefore, as show in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76-7</a:t>
            </a:r>
            <a:r>
              <a:rPr lang="en-US" sz="2600" dirty="0">
                <a:solidFill>
                  <a:prstClr val="black"/>
                </a:solidFill>
                <a:latin typeface="Constantia"/>
              </a:rPr>
              <a:t>,  it is probable </a:t>
            </a:r>
            <a:r>
              <a:rPr lang="en-US" sz="2600" dirty="0" smtClean="0">
                <a:solidFill>
                  <a:prstClr val="black"/>
                </a:solidFill>
                <a:latin typeface="Constantia"/>
              </a:rPr>
              <a:t>that increased </a:t>
            </a:r>
            <a:r>
              <a:rPr lang="en-US" sz="2600" dirty="0">
                <a:solidFill>
                  <a:prstClr val="black"/>
                </a:solidFill>
                <a:latin typeface="Constantia"/>
              </a:rPr>
              <a:t>thyroid hormone inhibits anterior pituitary secretion of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TSH</a:t>
            </a:r>
            <a:r>
              <a:rPr lang="en-US" sz="2600" dirty="0">
                <a:solidFill>
                  <a:prstClr val="black"/>
                </a:solidFill>
                <a:latin typeface="Constantia"/>
              </a:rPr>
              <a:t> mainly by a direct effect on the anterior pituitary gland itself. Regardless of the mechanism of the feedback, its effect is to maintain an almost constant concentration of free thyroid hormones in the circulating body fluids.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18005373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395536" y="332656"/>
            <a:ext cx="8064896" cy="5976664"/>
          </a:xfrm>
          <a:prstGeom prst="rect">
            <a:avLst/>
          </a:prstGeom>
          <a:ln w="38100">
            <a:solidFill>
              <a:schemeClr val="tx2">
                <a:lumMod val="75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9689174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771"/>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3100" b="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Antithyroid</a:t>
            </a: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Substances </a:t>
            </a:r>
            <a:r>
              <a:rPr lang="en-US" sz="3100" b="1" u="sng"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Suppres</a:t>
            </a:r>
            <a:r>
              <a:rPr lang="en-US" sz="31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Thyroid secretion </a:t>
            </a:r>
            <a:r>
              <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Drugs that suppress thyroid secretion are called </a:t>
            </a:r>
            <a:r>
              <a:rPr lang="en-US" sz="2700" b="1" dirty="0" err="1">
                <a:ln w="1905"/>
                <a:solidFill>
                  <a:srgbClr val="00B050"/>
                </a:solidFill>
                <a:effectLst>
                  <a:innerShdw blurRad="69850" dist="43180" dir="5400000">
                    <a:srgbClr val="000000">
                      <a:alpha val="65000"/>
                    </a:srgbClr>
                  </a:innerShdw>
                </a:effectLst>
                <a:latin typeface="Constantia"/>
              </a:rPr>
              <a:t>antithyroid</a:t>
            </a:r>
            <a:r>
              <a:rPr lang="en-US" sz="2700" b="1" dirty="0">
                <a:ln w="1905"/>
                <a:solidFill>
                  <a:srgbClr val="00B050"/>
                </a:solidFill>
                <a:effectLst>
                  <a:innerShdw blurRad="69850" dist="43180" dir="5400000">
                    <a:srgbClr val="000000">
                      <a:alpha val="65000"/>
                    </a:srgbClr>
                  </a:innerShdw>
                </a:effectLst>
                <a:latin typeface="Constantia"/>
              </a:rPr>
              <a:t> </a:t>
            </a:r>
            <a:r>
              <a:rPr lang="en-US" sz="2700" b="1" dirty="0" err="1">
                <a:ln w="1905"/>
                <a:solidFill>
                  <a:srgbClr val="00B050"/>
                </a:solidFill>
                <a:effectLst>
                  <a:innerShdw blurRad="69850" dist="43180" dir="5400000">
                    <a:srgbClr val="000000">
                      <a:alpha val="65000"/>
                    </a:srgbClr>
                  </a:innerShdw>
                </a:effectLst>
                <a:latin typeface="Constantia"/>
              </a:rPr>
              <a:t>substances</a:t>
            </a:r>
            <a:r>
              <a:rPr lang="en-US" sz="2600" dirty="0" err="1">
                <a:solidFill>
                  <a:prstClr val="black"/>
                </a:solidFill>
                <a:latin typeface="Constantia"/>
              </a:rPr>
              <a:t>.The</a:t>
            </a:r>
            <a:r>
              <a:rPr lang="en-US" sz="2600" dirty="0">
                <a:solidFill>
                  <a:prstClr val="black"/>
                </a:solidFill>
                <a:latin typeface="Constantia"/>
              </a:rPr>
              <a:t> best known of these substances are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thiocyanate</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6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propylthiouracil</a:t>
            </a:r>
            <a:r>
              <a:rPr lang="en-US" sz="2600" dirty="0">
                <a:solidFill>
                  <a:prstClr val="black"/>
                </a:solidFill>
                <a:latin typeface="Constantia"/>
              </a:rPr>
              <a:t>, and high concentrations of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inorganic iodides</a:t>
            </a:r>
            <a:r>
              <a:rPr lang="en-US" sz="2600" i="1" dirty="0">
                <a:solidFill>
                  <a:prstClr val="black"/>
                </a:solidFill>
                <a:latin typeface="Constantia"/>
              </a:rPr>
              <a:t>. </a:t>
            </a:r>
            <a:r>
              <a:rPr lang="en-US" sz="2600" dirty="0">
                <a:solidFill>
                  <a:prstClr val="black"/>
                </a:solidFill>
                <a:latin typeface="Constantia"/>
              </a:rPr>
              <a:t>The mechanism by which each of these blocks thyroid secretion is different from the others, and they can be explained as follows.</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1. </a:t>
            </a:r>
            <a:r>
              <a:rPr lang="en-US" sz="2600" b="1" dirty="0" err="1" smtClean="0">
                <a:solidFill>
                  <a:schemeClr val="accent2">
                    <a:lumMod val="75000"/>
                  </a:schemeClr>
                </a:solidFill>
                <a:latin typeface="Constantia"/>
              </a:rPr>
              <a:t>Thiocyanate</a:t>
            </a:r>
            <a:r>
              <a:rPr lang="en-US" sz="2600" b="1" dirty="0" smtClean="0">
                <a:solidFill>
                  <a:schemeClr val="accent2">
                    <a:lumMod val="75000"/>
                  </a:schemeClr>
                </a:solidFill>
                <a:latin typeface="Constantia"/>
              </a:rPr>
              <a:t> </a:t>
            </a:r>
            <a:r>
              <a:rPr lang="en-US" sz="2600" b="1" dirty="0">
                <a:solidFill>
                  <a:schemeClr val="accent2">
                    <a:lumMod val="75000"/>
                  </a:schemeClr>
                </a:solidFill>
                <a:latin typeface="Constantia"/>
              </a:rPr>
              <a:t>Ions Decrease Iodide Trapping.</a:t>
            </a:r>
            <a:r>
              <a:rPr lang="en-US" sz="2600" dirty="0">
                <a:solidFill>
                  <a:schemeClr val="accent2">
                    <a:lumMod val="75000"/>
                  </a:schemeClr>
                </a:solidFill>
                <a:latin typeface="Constantia"/>
              </a:rPr>
              <a:t/>
            </a:r>
            <a:br>
              <a:rPr lang="en-US" sz="2600" dirty="0">
                <a:solidFill>
                  <a:schemeClr val="accent2">
                    <a:lumMod val="75000"/>
                  </a:schemeClr>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2. </a:t>
            </a:r>
            <a:r>
              <a:rPr lang="en-US" sz="2600" b="1" dirty="0" err="1" smtClean="0">
                <a:solidFill>
                  <a:schemeClr val="accent2">
                    <a:lumMod val="75000"/>
                  </a:schemeClr>
                </a:solidFill>
                <a:latin typeface="Constantia"/>
              </a:rPr>
              <a:t>Propylthiouracil</a:t>
            </a:r>
            <a:r>
              <a:rPr lang="en-US" sz="2600" b="1" dirty="0" smtClean="0">
                <a:solidFill>
                  <a:schemeClr val="accent2">
                    <a:lumMod val="75000"/>
                  </a:schemeClr>
                </a:solidFill>
                <a:latin typeface="Constantia"/>
              </a:rPr>
              <a:t> </a:t>
            </a:r>
            <a:r>
              <a:rPr lang="en-US" sz="2600" b="1" dirty="0">
                <a:solidFill>
                  <a:schemeClr val="accent2">
                    <a:lumMod val="75000"/>
                  </a:schemeClr>
                </a:solidFill>
                <a:latin typeface="Constantia"/>
              </a:rPr>
              <a:t>Decreases Thyroid </a:t>
            </a:r>
            <a:r>
              <a:rPr lang="en-US" sz="2600" b="1" dirty="0" smtClean="0">
                <a:solidFill>
                  <a:schemeClr val="accent2">
                    <a:lumMod val="75000"/>
                  </a:schemeClr>
                </a:solidFill>
                <a:latin typeface="Constantia"/>
              </a:rPr>
              <a:t>Hormone </a:t>
            </a:r>
            <a:r>
              <a:rPr lang="en-US" sz="2600" b="1" dirty="0" smtClean="0">
                <a:solidFill>
                  <a:prstClr val="black"/>
                </a:solidFill>
                <a:latin typeface="Constantia"/>
              </a:rPr>
              <a:t/>
            </a:r>
            <a:br>
              <a:rPr lang="en-US" sz="2600" b="1" dirty="0" smtClean="0">
                <a:solidFill>
                  <a:prstClr val="black"/>
                </a:solidFill>
                <a:latin typeface="Constantia"/>
              </a:rPr>
            </a:br>
            <a:r>
              <a:rPr lang="en-US" sz="2600" b="1" dirty="0">
                <a:solidFill>
                  <a:prstClr val="black"/>
                </a:solidFill>
                <a:latin typeface="Constantia"/>
              </a:rPr>
              <a:t> </a:t>
            </a:r>
            <a:r>
              <a:rPr lang="en-US" sz="2600" b="1" dirty="0" smtClean="0">
                <a:solidFill>
                  <a:prstClr val="black"/>
                </a:solidFill>
                <a:latin typeface="Constantia"/>
              </a:rPr>
              <a:t>    </a:t>
            </a:r>
            <a:r>
              <a:rPr lang="en-US" sz="2600" b="1" dirty="0" smtClean="0">
                <a:solidFill>
                  <a:schemeClr val="accent2">
                    <a:lumMod val="75000"/>
                  </a:schemeClr>
                </a:solidFill>
                <a:latin typeface="Constantia"/>
              </a:rPr>
              <a:t>Formation</a:t>
            </a:r>
            <a:r>
              <a:rPr lang="en-US" sz="2600" b="1" dirty="0">
                <a:solidFill>
                  <a:schemeClr val="accent2">
                    <a:lumMod val="75000"/>
                  </a:schemeClr>
                </a:solidFill>
                <a:latin typeface="Constantia"/>
              </a:rPr>
              <a:t>.</a:t>
            </a:r>
            <a:r>
              <a:rPr lang="en-US" sz="2600" b="1" dirty="0">
                <a:solidFill>
                  <a:prstClr val="black"/>
                </a:solidFill>
                <a:latin typeface="Constantia"/>
              </a:rPr>
              <a:t> </a:t>
            </a:r>
            <a:r>
              <a:rPr lang="en-US" sz="2600" b="1" dirty="0" smtClean="0">
                <a:solidFill>
                  <a:prstClr val="black"/>
                </a:solidFill>
                <a:latin typeface="Constantia"/>
              </a:rPr>
              <a:t> </a:t>
            </a:r>
            <a:r>
              <a:rPr lang="en-US" sz="2600" dirty="0" err="1" smtClean="0">
                <a:solidFill>
                  <a:prstClr val="black"/>
                </a:solidFill>
                <a:latin typeface="Constantia"/>
              </a:rPr>
              <a:t>Propylthiouracil</a:t>
            </a:r>
            <a:r>
              <a:rPr lang="en-US" sz="2600" dirty="0" smtClean="0">
                <a:solidFill>
                  <a:prstClr val="black"/>
                </a:solidFill>
                <a:latin typeface="Constantia"/>
              </a:rPr>
              <a:t> </a:t>
            </a:r>
            <a:r>
              <a:rPr lang="en-US" sz="2600" dirty="0">
                <a:solidFill>
                  <a:prstClr val="black"/>
                </a:solidFill>
                <a:latin typeface="Constantia"/>
              </a:rPr>
              <a:t>(and other, similar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compounds</a:t>
            </a:r>
            <a:r>
              <a:rPr lang="en-US" sz="2600" dirty="0">
                <a:solidFill>
                  <a:prstClr val="black"/>
                </a:solidFill>
                <a:latin typeface="Constantia"/>
              </a:rPr>
              <a:t>, such as </a:t>
            </a:r>
            <a:r>
              <a:rPr lang="en-US" sz="2600" dirty="0" err="1">
                <a:solidFill>
                  <a:prstClr val="black"/>
                </a:solidFill>
                <a:latin typeface="Constantia"/>
              </a:rPr>
              <a:t>methimazole</a:t>
            </a:r>
            <a:r>
              <a:rPr lang="en-US" sz="2600" dirty="0">
                <a:solidFill>
                  <a:prstClr val="black"/>
                </a:solidFill>
                <a:latin typeface="Constantia"/>
              </a:rPr>
              <a:t> and </a:t>
            </a:r>
            <a:r>
              <a:rPr lang="en-US" sz="2600" dirty="0" err="1">
                <a:solidFill>
                  <a:prstClr val="black"/>
                </a:solidFill>
                <a:latin typeface="Constantia"/>
              </a:rPr>
              <a:t>carbimazole</a:t>
            </a:r>
            <a:r>
              <a:rPr lang="en-US" sz="2600" dirty="0">
                <a:solidFill>
                  <a:prstClr val="black"/>
                </a:solidFill>
                <a:latin typeface="Constantia"/>
              </a:rPr>
              <a:t>) </a:t>
            </a:r>
            <a:r>
              <a:rPr lang="en-US" sz="2600" dirty="0" smtClean="0">
                <a:solidFill>
                  <a:prstClr val="black"/>
                </a:solidFill>
                <a:latin typeface="Constantia"/>
              </a:rPr>
              <a:t>prevents</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a:t>
            </a:r>
            <a:r>
              <a:rPr lang="en-US" sz="2600" dirty="0">
                <a:solidFill>
                  <a:prstClr val="black"/>
                </a:solidFill>
                <a:latin typeface="Constantia"/>
              </a:rPr>
              <a:t>formation of thyroid hormone from iodides and tyrosine.</a:t>
            </a:r>
            <a:br>
              <a:rPr lang="en-US" sz="2600" dirty="0">
                <a:solidFill>
                  <a:prstClr val="black"/>
                </a:solidFill>
                <a:latin typeface="Constantia"/>
              </a:rPr>
            </a:br>
            <a:r>
              <a:rPr lang="en-US" sz="3200" b="1" dirty="0">
                <a:ln w="1905"/>
                <a:solidFill>
                  <a:srgbClr val="00B050"/>
                </a:solidFill>
                <a:effectLst>
                  <a:innerShdw blurRad="69850" dist="43180" dir="5400000">
                    <a:srgbClr val="000000">
                      <a:alpha val="65000"/>
                    </a:srgbClr>
                  </a:innerShdw>
                </a:effectLst>
                <a:latin typeface="Constantia"/>
              </a:rPr>
              <a:t>3. </a:t>
            </a:r>
            <a:r>
              <a:rPr lang="en-US" sz="2600" b="1" dirty="0" smtClean="0">
                <a:solidFill>
                  <a:schemeClr val="accent2">
                    <a:lumMod val="75000"/>
                  </a:schemeClr>
                </a:solidFill>
                <a:latin typeface="Constantia"/>
              </a:rPr>
              <a:t>Iodides </a:t>
            </a:r>
            <a:r>
              <a:rPr lang="en-US" sz="2600" b="1" dirty="0">
                <a:solidFill>
                  <a:schemeClr val="accent2">
                    <a:lumMod val="75000"/>
                  </a:schemeClr>
                </a:solidFill>
                <a:latin typeface="Constantia"/>
              </a:rPr>
              <a:t>in High Concentrations Decrease Thyroid Activity </a:t>
            </a:r>
            <a:r>
              <a:rPr lang="en-US" sz="2600" b="1" dirty="0" smtClean="0">
                <a:solidFill>
                  <a:schemeClr val="accent2">
                    <a:lumMod val="75000"/>
                  </a:schemeClr>
                </a:solidFill>
                <a:latin typeface="Constantia"/>
              </a:rPr>
              <a:t>and</a:t>
            </a:r>
            <a:br>
              <a:rPr lang="en-US" sz="2600" b="1" dirty="0" smtClean="0">
                <a:solidFill>
                  <a:schemeClr val="accent2">
                    <a:lumMod val="75000"/>
                  </a:schemeClr>
                </a:solidFill>
                <a:latin typeface="Constantia"/>
              </a:rPr>
            </a:br>
            <a:r>
              <a:rPr lang="en-US" sz="2600" b="1" dirty="0">
                <a:solidFill>
                  <a:schemeClr val="accent2">
                    <a:lumMod val="75000"/>
                  </a:schemeClr>
                </a:solidFill>
                <a:latin typeface="Constantia"/>
              </a:rPr>
              <a:t> </a:t>
            </a:r>
            <a:r>
              <a:rPr lang="en-US" sz="2600" b="1" dirty="0" smtClean="0">
                <a:solidFill>
                  <a:schemeClr val="accent2">
                    <a:lumMod val="75000"/>
                  </a:schemeClr>
                </a:solidFill>
                <a:latin typeface="Constantia"/>
              </a:rPr>
              <a:t>    </a:t>
            </a:r>
            <a:r>
              <a:rPr lang="en-US" sz="2600" b="1" dirty="0">
                <a:solidFill>
                  <a:schemeClr val="accent2">
                    <a:lumMod val="75000"/>
                  </a:schemeClr>
                </a:solidFill>
                <a:latin typeface="Constantia"/>
              </a:rPr>
              <a:t>Thyroid Gland Size.</a:t>
            </a:r>
            <a:r>
              <a:rPr lang="en-US" sz="2600" dirty="0">
                <a:solidFill>
                  <a:schemeClr val="accent2">
                    <a:lumMod val="75000"/>
                  </a:schemeClr>
                </a:solidFill>
                <a:latin typeface="Constantia"/>
              </a:rPr>
              <a:t/>
            </a:r>
            <a:br>
              <a:rPr lang="en-US" sz="2600" dirty="0">
                <a:solidFill>
                  <a:schemeClr val="accent2">
                    <a:lumMod val="75000"/>
                  </a:schemeClr>
                </a:solidFill>
                <a:latin typeface="Constantia"/>
              </a:rPr>
            </a:br>
            <a:endParaRPr lang="ar-IQ" dirty="0">
              <a:solidFill>
                <a:schemeClr val="accent2">
                  <a:lumMod val="75000"/>
                </a:schemeClr>
              </a:solidFill>
            </a:endParaRPr>
          </a:p>
        </p:txBody>
      </p:sp>
    </p:spTree>
    <p:extLst>
      <p:ext uri="{BB962C8B-B14F-4D97-AF65-F5344CB8AC3E}">
        <p14:creationId xmlns:p14="http://schemas.microsoft.com/office/powerpoint/2010/main" val="1996678466"/>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800" b="1" u="sng" cap="all" dirty="0">
                <a:ln w="9000" cmpd="sng">
                  <a:solidFill>
                    <a:schemeClr val="accent4">
                      <a:shade val="50000"/>
                      <a:satMod val="120000"/>
                    </a:schemeClr>
                  </a:solidFill>
                  <a:prstDash val="solid"/>
                </a:ln>
                <a:solidFill>
                  <a:srgbClr val="C00000"/>
                </a:solidFill>
                <a:effectLst>
                  <a:reflection blurRad="12700" stA="28000" endPos="45000" dist="1000" dir="5400000" sy="-100000" algn="bl" rotWithShape="0"/>
                </a:effectLst>
                <a:latin typeface="Constantia"/>
              </a:rPr>
              <a:t>Synthesis and Secretion of the Thyroid Metabolic Hormones</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About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93</a:t>
            </a:r>
            <a:r>
              <a:rPr lang="en-US" sz="2600" dirty="0">
                <a:solidFill>
                  <a:prstClr val="black"/>
                </a:solidFill>
                <a:latin typeface="Constantia"/>
              </a:rPr>
              <a:t> per cent of the metabolically active hormones secreted by the thyroid gland is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and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7</a:t>
            </a:r>
            <a:r>
              <a:rPr lang="en-US" sz="2600" dirty="0">
                <a:solidFill>
                  <a:prstClr val="black"/>
                </a:solidFill>
                <a:latin typeface="Constantia"/>
              </a:rPr>
              <a:t> per cent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However, almost all the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is eventually converted to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in the tissues, so that both are functionally important. The functions of these two hormones are qualitatively the same, but they differ in rapidity and intensity of action.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Triiodothyronine</a:t>
            </a:r>
            <a:r>
              <a:rPr lang="en-US" sz="2600" dirty="0">
                <a:solidFill>
                  <a:prstClr val="black"/>
                </a:solidFill>
                <a:latin typeface="Constantia"/>
              </a:rPr>
              <a:t> is about four times as potent as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but it is present in the blood in much smaller quantities and persists for a much shorter time than does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40544350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Diseases of the Thyroid Hyperthyroidism</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Most effects of hyperthyroidism are obvious from the preceding discussion of the various physiologic effects of thyroid hormone. However, some specific effects should be mentioned in connection especially with the development, diagnosis, and treatment of hyperthyroidism.</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Causes of Hyperthyroidism (Toxic Goiter, Thyrotoxicosis, Graves’ Disease).</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In most patients with hyperthyroidism, the thyroid gland is increased to two to three times normal size, with tremendous hyperplasia and in folding of the follicular cell lining into the follicles, so that the number of cells is increased greatly. Also, each cell increases its rate of secretion several fold;  </a:t>
            </a:r>
            <a:r>
              <a:rPr lang="en-US" sz="2600" dirty="0" err="1">
                <a:solidFill>
                  <a:prstClr val="black"/>
                </a:solidFill>
                <a:latin typeface="Constantia"/>
              </a:rPr>
              <a:t>adioactive</a:t>
            </a:r>
            <a:r>
              <a:rPr lang="en-US" sz="2600" dirty="0">
                <a:solidFill>
                  <a:prstClr val="black"/>
                </a:solidFill>
                <a:latin typeface="Constantia"/>
              </a:rPr>
              <a:t> iodine uptake studies indicate that some of these hyperplastic glands secrete thyroid hormone at rates </a:t>
            </a:r>
            <a:r>
              <a:rPr lang="en-US" sz="2600" b="1" dirty="0">
                <a:ln w="10541" cmpd="sng">
                  <a:solidFill>
                    <a:schemeClr val="accent1">
                      <a:shade val="88000"/>
                      <a:satMod val="110000"/>
                    </a:schemeClr>
                  </a:solidFill>
                  <a:prstDash val="solid"/>
                </a:ln>
                <a:solidFill>
                  <a:srgbClr val="7030A0"/>
                </a:solidFill>
                <a:latin typeface="Constantia"/>
              </a:rPr>
              <a:t>5</a:t>
            </a:r>
            <a:r>
              <a:rPr lang="en-US" sz="2600" dirty="0">
                <a:solidFill>
                  <a:prstClr val="black"/>
                </a:solidFill>
                <a:latin typeface="Constantia"/>
              </a:rPr>
              <a:t> to </a:t>
            </a:r>
            <a:r>
              <a:rPr lang="en-US" sz="2600" b="1" dirty="0">
                <a:ln w="10541" cmpd="sng">
                  <a:solidFill>
                    <a:schemeClr val="accent1">
                      <a:shade val="88000"/>
                      <a:satMod val="110000"/>
                    </a:schemeClr>
                  </a:solidFill>
                  <a:prstDash val="solid"/>
                </a:ln>
                <a:solidFill>
                  <a:srgbClr val="7030A0"/>
                </a:solidFill>
                <a:latin typeface="Constantia"/>
              </a:rPr>
              <a:t>15</a:t>
            </a:r>
            <a:r>
              <a:rPr lang="en-US" sz="2600" dirty="0">
                <a:solidFill>
                  <a:prstClr val="black"/>
                </a:solidFill>
                <a:latin typeface="Constantia"/>
              </a:rPr>
              <a:t> times normal.</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9148405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Graves disease </a:t>
            </a:r>
            <a:r>
              <a:rPr lang="en-US" sz="2400" b="1" dirty="0" smtClean="0">
                <a:solidFill>
                  <a:prstClr val="black"/>
                </a:solidFill>
                <a:latin typeface="Constantia"/>
              </a:rPr>
              <a:t>, </a:t>
            </a:r>
            <a:r>
              <a:rPr lang="en-US" sz="2400" dirty="0" smtClean="0">
                <a:solidFill>
                  <a:prstClr val="black"/>
                </a:solidFill>
                <a:latin typeface="Constantia"/>
              </a:rPr>
              <a:t>the </a:t>
            </a:r>
            <a:r>
              <a:rPr lang="en-US" sz="2400" dirty="0">
                <a:solidFill>
                  <a:prstClr val="black"/>
                </a:solidFill>
                <a:latin typeface="Constantia"/>
              </a:rPr>
              <a:t>most </a:t>
            </a:r>
            <a:r>
              <a:rPr lang="en-US" sz="2400" dirty="0" smtClean="0">
                <a:solidFill>
                  <a:prstClr val="black"/>
                </a:solidFill>
                <a:latin typeface="Constantia"/>
              </a:rPr>
              <a:t>common form </a:t>
            </a:r>
            <a:r>
              <a:rPr lang="en-US" sz="2400" dirty="0">
                <a:solidFill>
                  <a:prstClr val="black"/>
                </a:solidFill>
                <a:latin typeface="Constantia"/>
              </a:rPr>
              <a:t>of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hypothyroidism</a:t>
            </a:r>
            <a:r>
              <a:rPr lang="en-US" sz="2400" dirty="0">
                <a:solidFill>
                  <a:prstClr val="black"/>
                </a:solidFill>
                <a:latin typeface="Constantia"/>
              </a:rPr>
              <a:t> is an autoimmune </a:t>
            </a:r>
            <a:r>
              <a:rPr lang="en-US" sz="2400" dirty="0" smtClean="0">
                <a:solidFill>
                  <a:prstClr val="black"/>
                </a:solidFill>
                <a:latin typeface="Constantia"/>
              </a:rPr>
              <a:t>disease </a:t>
            </a:r>
            <a:r>
              <a:rPr lang="en-US" sz="2400" dirty="0">
                <a:solidFill>
                  <a:prstClr val="black"/>
                </a:solidFill>
                <a:latin typeface="Constantia"/>
              </a:rPr>
              <a:t>in which antibodies called </a:t>
            </a:r>
            <a:r>
              <a:rPr lang="en-US" sz="2400" b="1" i="1" u="sng" dirty="0">
                <a:ln w="10541" cmpd="sng">
                  <a:solidFill>
                    <a:schemeClr val="accent1">
                      <a:shade val="88000"/>
                      <a:satMod val="110000"/>
                    </a:schemeClr>
                  </a:solidFill>
                  <a:prstDash val="solid"/>
                </a:ln>
                <a:solidFill>
                  <a:srgbClr val="FF0000"/>
                </a:solidFill>
                <a:latin typeface="Constantia"/>
              </a:rPr>
              <a:t>thyroid-stimulating immunoglobulin (TSIs) </a:t>
            </a:r>
            <a:r>
              <a:rPr lang="en-US" sz="2400" dirty="0">
                <a:solidFill>
                  <a:prstClr val="black"/>
                </a:solidFill>
                <a:latin typeface="Constantia"/>
              </a:rPr>
              <a:t>from against the </a:t>
            </a:r>
            <a:r>
              <a:rPr lang="en-US" sz="2700" b="1" dirty="0">
                <a:ln w="1905"/>
                <a:solidFill>
                  <a:srgbClr val="00B050"/>
                </a:solidFill>
                <a:effectLst>
                  <a:innerShdw blurRad="69850" dist="43180" dir="5400000">
                    <a:srgbClr val="000000">
                      <a:alpha val="65000"/>
                    </a:srgbClr>
                  </a:innerShdw>
                </a:effectLst>
                <a:latin typeface="Constantia"/>
              </a:rPr>
              <a:t>TSH</a:t>
            </a:r>
            <a:r>
              <a:rPr lang="en-US" sz="2400" dirty="0">
                <a:solidFill>
                  <a:prstClr val="black"/>
                </a:solidFill>
                <a:latin typeface="Constantia"/>
              </a:rPr>
              <a:t> receptor in the Thyroid gland These antibody  that bind with </a:t>
            </a:r>
            <a:r>
              <a:rPr lang="en-US" sz="2400" dirty="0" smtClean="0">
                <a:solidFill>
                  <a:prstClr val="black"/>
                </a:solidFill>
                <a:latin typeface="Constantia"/>
              </a:rPr>
              <a:t>the same </a:t>
            </a:r>
            <a:r>
              <a:rPr lang="en-US" sz="2400" dirty="0">
                <a:solidFill>
                  <a:prstClr val="black"/>
                </a:solidFill>
                <a:latin typeface="Constantia"/>
              </a:rPr>
              <a:t>membrane receptors that bind </a:t>
            </a:r>
            <a:r>
              <a:rPr lang="en-US" sz="2700" b="1" dirty="0">
                <a:ln w="1905"/>
                <a:solidFill>
                  <a:srgbClr val="00B050"/>
                </a:solidFill>
                <a:effectLst>
                  <a:innerShdw blurRad="69850" dist="43180" dir="5400000">
                    <a:srgbClr val="000000">
                      <a:alpha val="65000"/>
                    </a:srgbClr>
                  </a:innerShdw>
                </a:effectLst>
                <a:latin typeface="Constantia"/>
              </a:rPr>
              <a:t>TSH</a:t>
            </a:r>
            <a:r>
              <a:rPr lang="en-US" sz="2400" dirty="0">
                <a:solidFill>
                  <a:prstClr val="black"/>
                </a:solidFill>
                <a:latin typeface="Constantia"/>
              </a:rPr>
              <a:t>. They induce continual activation of the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cAMP</a:t>
            </a:r>
            <a:r>
              <a:rPr lang="en-US" sz="2400" dirty="0">
                <a:solidFill>
                  <a:prstClr val="black"/>
                </a:solidFill>
                <a:latin typeface="Constantia"/>
              </a:rPr>
              <a:t> system of the </a:t>
            </a:r>
            <a:r>
              <a:rPr lang="en-US" sz="2400" dirty="0" err="1">
                <a:solidFill>
                  <a:prstClr val="black"/>
                </a:solidFill>
                <a:latin typeface="Constantia"/>
              </a:rPr>
              <a:t>cells,with</a:t>
            </a:r>
            <a:r>
              <a:rPr lang="en-US" sz="2400" dirty="0">
                <a:solidFill>
                  <a:prstClr val="black"/>
                </a:solidFill>
                <a:latin typeface="Constantia"/>
              </a:rPr>
              <a:t> resultant development of hyperthyroidism. These antibodies </a:t>
            </a:r>
            <a:r>
              <a:rPr lang="en-US" sz="2400" b="1" i="1" u="sng" dirty="0">
                <a:ln w="10541" cmpd="sng">
                  <a:solidFill>
                    <a:schemeClr val="accent1">
                      <a:shade val="88000"/>
                      <a:satMod val="110000"/>
                    </a:schemeClr>
                  </a:solidFill>
                  <a:prstDash val="solid"/>
                </a:ln>
                <a:solidFill>
                  <a:srgbClr val="FF0000"/>
                </a:solidFill>
                <a:latin typeface="Constantia"/>
              </a:rPr>
              <a:t>TSI</a:t>
            </a:r>
            <a:r>
              <a:rPr lang="en-US" sz="2400" dirty="0">
                <a:solidFill>
                  <a:prstClr val="black"/>
                </a:solidFill>
                <a:latin typeface="Constantia"/>
              </a:rPr>
              <a:t> have a prolonged stimulating effect on the thyroid gland, lasting for as long as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12</a:t>
            </a:r>
            <a:r>
              <a:rPr lang="en-US" sz="2400" dirty="0">
                <a:solidFill>
                  <a:prstClr val="black"/>
                </a:solidFill>
                <a:latin typeface="Constantia"/>
              </a:rPr>
              <a:t> hours, in contrast to a little over 1 hour for </a:t>
            </a:r>
            <a:r>
              <a:rPr lang="en-US" sz="2700" b="1" dirty="0">
                <a:ln w="1905"/>
                <a:solidFill>
                  <a:srgbClr val="00B050"/>
                </a:solidFill>
                <a:effectLst>
                  <a:innerShdw blurRad="69850" dist="43180" dir="5400000">
                    <a:srgbClr val="000000">
                      <a:alpha val="65000"/>
                    </a:srgbClr>
                  </a:innerShdw>
                </a:effectLst>
                <a:latin typeface="Constantia"/>
              </a:rPr>
              <a:t>TSH</a:t>
            </a:r>
            <a:r>
              <a:rPr lang="en-US" sz="2400" dirty="0">
                <a:solidFill>
                  <a:prstClr val="black"/>
                </a:solidFill>
                <a:latin typeface="Constantia"/>
              </a:rPr>
              <a:t>. The high level of thyroid hormone secretion caused by </a:t>
            </a:r>
            <a:r>
              <a:rPr lang="en-US" sz="2400" b="1" i="1" u="sng" dirty="0">
                <a:ln w="10541" cmpd="sng">
                  <a:solidFill>
                    <a:schemeClr val="accent1">
                      <a:shade val="88000"/>
                      <a:satMod val="110000"/>
                    </a:schemeClr>
                  </a:solidFill>
                  <a:prstDash val="solid"/>
                </a:ln>
                <a:solidFill>
                  <a:srgbClr val="FF0000"/>
                </a:solidFill>
                <a:latin typeface="Constantia"/>
              </a:rPr>
              <a:t>TSI</a:t>
            </a:r>
            <a:r>
              <a:rPr lang="en-US" sz="2400" dirty="0">
                <a:solidFill>
                  <a:prstClr val="black"/>
                </a:solidFill>
                <a:latin typeface="Constantia"/>
              </a:rPr>
              <a:t> in turn suppresses anterior pituitary formation of </a:t>
            </a:r>
            <a:r>
              <a:rPr lang="en-US" sz="2700" b="1" dirty="0">
                <a:ln w="1905"/>
                <a:solidFill>
                  <a:srgbClr val="00B050"/>
                </a:solidFill>
                <a:effectLst>
                  <a:innerShdw blurRad="69850" dist="43180" dir="5400000">
                    <a:srgbClr val="000000">
                      <a:alpha val="65000"/>
                    </a:srgbClr>
                  </a:innerShdw>
                </a:effectLst>
                <a:latin typeface="Constantia"/>
              </a:rPr>
              <a:t>TSH</a:t>
            </a:r>
            <a:r>
              <a:rPr lang="en-US" sz="2400" dirty="0">
                <a:solidFill>
                  <a:prstClr val="black"/>
                </a:solidFill>
                <a:latin typeface="Constantia"/>
              </a:rPr>
              <a:t>.  Therefore, </a:t>
            </a:r>
            <a:r>
              <a:rPr lang="en-US" sz="2700" b="1" dirty="0">
                <a:ln w="1905"/>
                <a:solidFill>
                  <a:srgbClr val="00B050"/>
                </a:solidFill>
                <a:effectLst>
                  <a:innerShdw blurRad="69850" dist="43180" dir="5400000">
                    <a:srgbClr val="000000">
                      <a:alpha val="65000"/>
                    </a:srgbClr>
                  </a:innerShdw>
                </a:effectLst>
                <a:latin typeface="Constantia"/>
              </a:rPr>
              <a:t>TSH</a:t>
            </a:r>
            <a:r>
              <a:rPr lang="en-US" sz="2400" dirty="0">
                <a:solidFill>
                  <a:prstClr val="black"/>
                </a:solidFill>
                <a:latin typeface="Constantia"/>
              </a:rPr>
              <a:t> concentration are less than normal (often essentially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zero</a:t>
            </a:r>
            <a:r>
              <a:rPr lang="en-US" sz="2400" dirty="0">
                <a:solidFill>
                  <a:prstClr val="black"/>
                </a:solidFill>
                <a:latin typeface="Constantia"/>
              </a:rPr>
              <a:t>) rather than enhanced in almost all patients with </a:t>
            </a:r>
            <a:r>
              <a:rPr lang="en-US" sz="2400" dirty="0" err="1">
                <a:solidFill>
                  <a:prstClr val="black"/>
                </a:solidFill>
                <a:latin typeface="Constantia"/>
              </a:rPr>
              <a:t>Granes</a:t>
            </a:r>
            <a:r>
              <a:rPr lang="en-US" sz="2400" dirty="0">
                <a:solidFill>
                  <a:prstClr val="black"/>
                </a:solidFill>
                <a:latin typeface="Constantia"/>
              </a:rPr>
              <a:t> disease , The antibodies that cause hyperthyroidism almost certainly occur as the result of autoimmunity that has developed against thyroid tissue. Presumably, at some time in the history of the person, an excess of thyroid cell antigens was released from the thyroid cells, and this has resulted in the formation of antibodies against the thyroid gland itself.</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384961923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3200" b="1" u="sng" dirty="0">
                <a:ln w="10541" cmpd="sng">
                  <a:solidFill>
                    <a:schemeClr val="accent1">
                      <a:shade val="88000"/>
                      <a:satMod val="110000"/>
                    </a:schemeClr>
                  </a:solidFill>
                  <a:prstDash val="solid"/>
                </a:ln>
                <a:solidFill>
                  <a:schemeClr val="accent6">
                    <a:lumMod val="50000"/>
                  </a:schemeClr>
                </a:solidFill>
                <a:latin typeface="Constantia"/>
              </a:rPr>
              <a:t>Thyroid Adenoma.</a:t>
            </a:r>
            <a:r>
              <a:rPr lang="en-US" sz="3200" b="1" dirty="0">
                <a:ln w="10541" cmpd="sng">
                  <a:solidFill>
                    <a:schemeClr val="accent1">
                      <a:shade val="88000"/>
                      <a:satMod val="110000"/>
                    </a:schemeClr>
                  </a:solidFill>
                  <a:prstDash val="solid"/>
                </a:ln>
                <a:solidFill>
                  <a:schemeClr val="accent6">
                    <a:lumMod val="50000"/>
                  </a:schemeClr>
                </a:solidFill>
                <a:latin typeface="Constantia"/>
              </a:rPr>
              <a:t> </a:t>
            </a:r>
            <a:r>
              <a:rPr lang="en-US" sz="2600" b="1" dirty="0">
                <a:solidFill>
                  <a:prstClr val="black"/>
                </a:solidFill>
                <a:latin typeface="Constantia"/>
              </a:rPr>
              <a:t/>
            </a:r>
            <a:br>
              <a:rPr lang="en-US" sz="2600" b="1" dirty="0">
                <a:solidFill>
                  <a:prstClr val="black"/>
                </a:solidFill>
                <a:latin typeface="Constantia"/>
              </a:rPr>
            </a:br>
            <a:r>
              <a:rPr lang="en-US" sz="2600" dirty="0">
                <a:solidFill>
                  <a:prstClr val="black"/>
                </a:solidFill>
                <a:latin typeface="Constantia"/>
              </a:rPr>
              <a:t>Hyperthyroidism occasionally results from a localized adenoma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 tumor</a:t>
            </a:r>
            <a:r>
              <a:rPr lang="en-US" sz="2600" dirty="0">
                <a:solidFill>
                  <a:prstClr val="black"/>
                </a:solidFill>
                <a:latin typeface="Constantia"/>
              </a:rPr>
              <a:t>) that develops in the thyroid tissue and secretes large quantities of thyroid hormone.</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This is different from the more usual type of hyperthyroidism, in that it usually is not associated with evidence of any autoimmune disease. </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An interesting effect of the adenoma is that as long as it continues to secrete large quantities of thyroid hormone, secretory function in the remainder of the thyroid gland is almost totally inhibited because the thyroid hormone from the adenoma depresses the production of TSH by the pituitary gland.</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38340666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800" b="1" u="sng" dirty="0">
                <a:ln w="10541" cmpd="sng">
                  <a:solidFill>
                    <a:schemeClr val="accent1">
                      <a:shade val="88000"/>
                      <a:satMod val="110000"/>
                    </a:schemeClr>
                  </a:solidFill>
                  <a:prstDash val="solid"/>
                </a:ln>
                <a:solidFill>
                  <a:srgbClr val="7030A0"/>
                </a:solidFill>
                <a:latin typeface="Constantia"/>
              </a:rPr>
              <a:t>Symptoms of Hyperthyroidism</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symptoms of hyperthyroidism are obvious from the preceding discussion of the physiology of the thyroid hormones: </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1.</a:t>
            </a:r>
            <a:r>
              <a:rPr lang="en-US" sz="22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Constantia"/>
              </a:rPr>
              <a:t> </a:t>
            </a:r>
            <a:r>
              <a:rPr lang="en-US" sz="2200" dirty="0" smtClean="0">
                <a:solidFill>
                  <a:prstClr val="black"/>
                </a:solidFill>
                <a:latin typeface="Constantia"/>
              </a:rPr>
              <a:t>a </a:t>
            </a:r>
            <a:r>
              <a:rPr lang="en-US" sz="2200" dirty="0">
                <a:solidFill>
                  <a:prstClr val="black"/>
                </a:solidFill>
                <a:latin typeface="Constantia"/>
              </a:rPr>
              <a:t>high state of excitability,</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2.</a:t>
            </a:r>
            <a:r>
              <a:rPr lang="en-US" sz="2200" dirty="0" smtClean="0">
                <a:solidFill>
                  <a:prstClr val="black"/>
                </a:solidFill>
                <a:latin typeface="Constantia"/>
              </a:rPr>
              <a:t> intolerance </a:t>
            </a:r>
            <a:r>
              <a:rPr lang="en-US" sz="2200" dirty="0">
                <a:solidFill>
                  <a:prstClr val="black"/>
                </a:solidFill>
                <a:latin typeface="Constantia"/>
              </a:rPr>
              <a:t>to heat, </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3.</a:t>
            </a:r>
            <a:r>
              <a:rPr lang="en-US" sz="2200" dirty="0" smtClean="0">
                <a:solidFill>
                  <a:prstClr val="black"/>
                </a:solidFill>
                <a:latin typeface="Constantia"/>
              </a:rPr>
              <a:t> increased </a:t>
            </a:r>
            <a:r>
              <a:rPr lang="en-US" sz="2200" dirty="0">
                <a:solidFill>
                  <a:prstClr val="black"/>
                </a:solidFill>
                <a:latin typeface="Constantia"/>
              </a:rPr>
              <a:t>sweating, </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4.</a:t>
            </a:r>
            <a:r>
              <a:rPr lang="en-US" sz="2200" dirty="0" smtClean="0">
                <a:solidFill>
                  <a:prstClr val="black"/>
                </a:solidFill>
                <a:latin typeface="Constantia"/>
              </a:rPr>
              <a:t> mild </a:t>
            </a:r>
            <a:r>
              <a:rPr lang="en-US" sz="2200" dirty="0">
                <a:solidFill>
                  <a:prstClr val="black"/>
                </a:solidFill>
                <a:latin typeface="Constantia"/>
              </a:rPr>
              <a:t>to extreme weight loss (sometimes as much as </a:t>
            </a:r>
            <a:r>
              <a:rPr lang="en-US" sz="2400" b="1" dirty="0">
                <a:ln w="1905"/>
                <a:solidFill>
                  <a:srgbClr val="00B050"/>
                </a:solidFill>
                <a:effectLst>
                  <a:innerShdw blurRad="69850" dist="43180" dir="5400000">
                    <a:srgbClr val="000000">
                      <a:alpha val="65000"/>
                    </a:srgbClr>
                  </a:innerShdw>
                </a:effectLst>
                <a:latin typeface="Constantia"/>
              </a:rPr>
              <a:t>100</a:t>
            </a:r>
            <a:r>
              <a:rPr lang="en-US" sz="2200" dirty="0">
                <a:solidFill>
                  <a:prstClr val="black"/>
                </a:solidFill>
                <a:latin typeface="Constantia"/>
              </a:rPr>
              <a:t> pounds),</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5.</a:t>
            </a:r>
            <a:r>
              <a:rPr lang="en-US" sz="2200" dirty="0" smtClean="0">
                <a:solidFill>
                  <a:prstClr val="black"/>
                </a:solidFill>
                <a:latin typeface="Constantia"/>
              </a:rPr>
              <a:t> varying </a:t>
            </a:r>
            <a:r>
              <a:rPr lang="en-US" sz="2200" dirty="0">
                <a:solidFill>
                  <a:prstClr val="black"/>
                </a:solidFill>
                <a:latin typeface="Constantia"/>
              </a:rPr>
              <a:t>degrees of diarrhea,</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6.</a:t>
            </a:r>
            <a:r>
              <a:rPr lang="en-US" sz="2200" dirty="0" smtClean="0">
                <a:solidFill>
                  <a:prstClr val="black"/>
                </a:solidFill>
                <a:latin typeface="Constantia"/>
              </a:rPr>
              <a:t> muscle </a:t>
            </a:r>
            <a:r>
              <a:rPr lang="en-US" sz="2200" dirty="0">
                <a:solidFill>
                  <a:prstClr val="black"/>
                </a:solidFill>
                <a:latin typeface="Constantia"/>
              </a:rPr>
              <a:t>weakness,</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7.</a:t>
            </a:r>
            <a:r>
              <a:rPr lang="en-US" sz="2200" dirty="0" smtClean="0">
                <a:solidFill>
                  <a:prstClr val="black"/>
                </a:solidFill>
                <a:latin typeface="Constantia"/>
              </a:rPr>
              <a:t> nervousness </a:t>
            </a:r>
            <a:r>
              <a:rPr lang="en-US" sz="2200" dirty="0">
                <a:solidFill>
                  <a:prstClr val="black"/>
                </a:solidFill>
                <a:latin typeface="Constantia"/>
              </a:rPr>
              <a:t>or other psychic disorders, </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8.</a:t>
            </a:r>
            <a:r>
              <a:rPr lang="en-US" sz="2200" dirty="0" smtClean="0">
                <a:solidFill>
                  <a:prstClr val="black"/>
                </a:solidFill>
                <a:latin typeface="Constantia"/>
              </a:rPr>
              <a:t> extreme </a:t>
            </a:r>
            <a:r>
              <a:rPr lang="en-US" sz="2200" dirty="0">
                <a:solidFill>
                  <a:prstClr val="black"/>
                </a:solidFill>
                <a:latin typeface="Constantia"/>
              </a:rPr>
              <a:t>fatigue but inability to sleep, </a:t>
            </a:r>
            <a:br>
              <a:rPr lang="en-US" sz="22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9.</a:t>
            </a:r>
            <a:r>
              <a:rPr lang="en-US" sz="2200" dirty="0" smtClean="0">
                <a:solidFill>
                  <a:prstClr val="black"/>
                </a:solidFill>
                <a:latin typeface="Constantia"/>
              </a:rPr>
              <a:t> tremor </a:t>
            </a:r>
            <a:r>
              <a:rPr lang="en-US" sz="2200" dirty="0">
                <a:solidFill>
                  <a:prstClr val="black"/>
                </a:solidFill>
                <a:latin typeface="Constantia"/>
              </a:rPr>
              <a:t>of the hands.</a:t>
            </a:r>
            <a:br>
              <a:rPr lang="en-US"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Exophthalmos.</a:t>
            </a:r>
            <a:r>
              <a:rPr lang="en-US" sz="2200" b="1" dirty="0">
                <a:solidFill>
                  <a:prstClr val="black"/>
                </a:solidFill>
                <a:latin typeface="Constantia"/>
              </a:rPr>
              <a:t> </a:t>
            </a:r>
            <a:r>
              <a:rPr lang="en-US" sz="2200" dirty="0">
                <a:solidFill>
                  <a:prstClr val="black"/>
                </a:solidFill>
                <a:latin typeface="Constantia"/>
              </a:rPr>
              <a:t>Most people with hyperthyroidism develop some degree of protrusion of the eyeballs, This condition is called </a:t>
            </a:r>
            <a:r>
              <a:rPr lang="en-US" sz="22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exophthalmos</a:t>
            </a:r>
            <a:r>
              <a:rPr lang="en-US" sz="2200" i="1" dirty="0">
                <a:solidFill>
                  <a:prstClr val="black"/>
                </a:solidFill>
                <a:latin typeface="Constantia"/>
              </a:rPr>
              <a:t>. </a:t>
            </a:r>
            <a:r>
              <a:rPr lang="en-US" sz="2200" dirty="0">
                <a:solidFill>
                  <a:prstClr val="black"/>
                </a:solidFill>
                <a:latin typeface="Constantia"/>
              </a:rPr>
              <a:t>A major degree of exophthalmos occurs in about one third of hyperthyroid patients .</a:t>
            </a:r>
            <a:endParaRPr lang="ar-IQ" dirty="0"/>
          </a:p>
        </p:txBody>
      </p:sp>
    </p:spTree>
    <p:extLst>
      <p:ext uri="{BB962C8B-B14F-4D97-AF65-F5344CB8AC3E}">
        <p14:creationId xmlns:p14="http://schemas.microsoft.com/office/powerpoint/2010/main" val="286126523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Hypothyroidism</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effects of hypothyroidism, in general, are opposite to those of </a:t>
            </a:r>
            <a:r>
              <a:rPr lang="en-US" sz="2700" b="1" dirty="0">
                <a:ln w="1905"/>
                <a:solidFill>
                  <a:srgbClr val="00B050"/>
                </a:solidFill>
                <a:effectLst>
                  <a:innerShdw blurRad="69850" dist="43180" dir="5400000">
                    <a:srgbClr val="000000">
                      <a:alpha val="65000"/>
                    </a:srgbClr>
                  </a:innerShdw>
                </a:effectLst>
                <a:latin typeface="Constantia"/>
              </a:rPr>
              <a:t>hyperthyroidism</a:t>
            </a:r>
            <a:r>
              <a:rPr lang="en-US" sz="2600" dirty="0">
                <a:solidFill>
                  <a:prstClr val="black"/>
                </a:solidFill>
                <a:latin typeface="Constantia"/>
              </a:rPr>
              <a:t>, but there are a few physiologic mechanisms peculiar to hypothyroidism.</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700" b="1" dirty="0">
                <a:ln w="1905"/>
                <a:solidFill>
                  <a:srgbClr val="00B050"/>
                </a:solidFill>
                <a:effectLst>
                  <a:innerShdw blurRad="69850" dist="43180" dir="5400000">
                    <a:srgbClr val="000000">
                      <a:alpha val="65000"/>
                    </a:srgbClr>
                  </a:innerShdw>
                </a:effectLst>
                <a:latin typeface="Constantia"/>
              </a:rPr>
              <a:t>Hypothyroidism</a:t>
            </a:r>
            <a:r>
              <a:rPr lang="en-US" sz="2600" dirty="0">
                <a:solidFill>
                  <a:prstClr val="black"/>
                </a:solidFill>
                <a:latin typeface="Constantia"/>
              </a:rPr>
              <a:t>, like </a:t>
            </a:r>
            <a:r>
              <a:rPr lang="en-US" sz="2700" b="1" dirty="0">
                <a:ln w="1905"/>
                <a:solidFill>
                  <a:srgbClr val="00B050"/>
                </a:solidFill>
                <a:effectLst>
                  <a:innerShdw blurRad="69850" dist="43180" dir="5400000">
                    <a:srgbClr val="000000">
                      <a:alpha val="65000"/>
                    </a:srgbClr>
                  </a:innerShdw>
                </a:effectLst>
                <a:latin typeface="Constantia"/>
              </a:rPr>
              <a:t>hyperthyroidism</a:t>
            </a:r>
            <a:r>
              <a:rPr lang="en-US" sz="2600" dirty="0">
                <a:solidFill>
                  <a:prstClr val="black"/>
                </a:solidFill>
                <a:latin typeface="Constantia"/>
              </a:rPr>
              <a:t>, probably is initiated by autoimmunity against the thyroid gland, but immunity that destroys the gland rather than stimulates </a:t>
            </a:r>
            <a:r>
              <a:rPr lang="en-US" sz="2600" dirty="0" err="1">
                <a:solidFill>
                  <a:prstClr val="black"/>
                </a:solidFill>
                <a:latin typeface="Constantia"/>
              </a:rPr>
              <a:t>it.The</a:t>
            </a:r>
            <a:r>
              <a:rPr lang="en-US" sz="2600" dirty="0">
                <a:solidFill>
                  <a:prstClr val="black"/>
                </a:solidFill>
                <a:latin typeface="Constantia"/>
              </a:rPr>
              <a:t> thyroid glands of most of these patients first have autoimmune “thyroiditis,” which means thyroid inflammation.</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This causes progressive deterioration and finally fibrosis of the gland, with resultant diminished or absent secretion of thyroid hormone. Several other types of </a:t>
            </a:r>
            <a:r>
              <a:rPr lang="en-US" sz="2700" b="1" dirty="0">
                <a:ln w="1905"/>
                <a:solidFill>
                  <a:srgbClr val="00B050"/>
                </a:solidFill>
                <a:effectLst>
                  <a:innerShdw blurRad="69850" dist="43180" dir="5400000">
                    <a:srgbClr val="000000">
                      <a:alpha val="65000"/>
                    </a:srgbClr>
                  </a:innerShdw>
                </a:effectLst>
                <a:latin typeface="Constantia"/>
              </a:rPr>
              <a:t>hypothyroidism</a:t>
            </a:r>
            <a:r>
              <a:rPr lang="en-US" sz="2600" dirty="0">
                <a:solidFill>
                  <a:prstClr val="black"/>
                </a:solidFill>
                <a:latin typeface="Constantia"/>
              </a:rPr>
              <a:t> also occur, often associated with development of enlarged thyroid glands, called </a:t>
            </a:r>
            <a:r>
              <a:rPr lang="en-US" sz="2600" b="1" i="1" dirty="0">
                <a:ln w="1905"/>
                <a:solidFill>
                  <a:srgbClr val="7030A0"/>
                </a:solidFill>
                <a:effectLst>
                  <a:innerShdw blurRad="69850" dist="43180" dir="5400000">
                    <a:srgbClr val="000000">
                      <a:alpha val="65000"/>
                    </a:srgbClr>
                  </a:innerShdw>
                </a:effectLst>
                <a:latin typeface="Constantia"/>
              </a:rPr>
              <a:t>thyroid goiter</a:t>
            </a:r>
            <a:r>
              <a:rPr lang="en-US" sz="2600" dirty="0">
                <a:solidFill>
                  <a:prstClr val="black"/>
                </a:solidFill>
                <a:latin typeface="Constantia"/>
              </a:rPr>
              <a:t>, as follows.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24356424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7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7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31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Endemic </a:t>
            </a: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Colloid Goiter Caused by Dietary Iodide Deficiency.</a:t>
            </a:r>
            <a:r>
              <a:rPr lang="en-US" sz="2200" dirty="0">
                <a:solidFill>
                  <a:prstClr val="black"/>
                </a:solidFill>
                <a:latin typeface="Constantia"/>
              </a:rPr>
              <a:t/>
            </a:r>
            <a:br>
              <a:rPr lang="en-US" sz="2200" dirty="0">
                <a:solidFill>
                  <a:prstClr val="black"/>
                </a:solidFill>
                <a:latin typeface="Constantia"/>
              </a:rPr>
            </a:br>
            <a:r>
              <a:rPr lang="en-US" sz="2200" b="1" dirty="0">
                <a:solidFill>
                  <a:prstClr val="black"/>
                </a:solidFill>
                <a:latin typeface="Constantia"/>
              </a:rPr>
              <a:t> </a:t>
            </a:r>
            <a:r>
              <a:rPr lang="en-US" sz="2200" dirty="0">
                <a:solidFill>
                  <a:prstClr val="black"/>
                </a:solidFill>
                <a:latin typeface="Constantia"/>
              </a:rPr>
              <a:t>The term “goiter” means a greatly enlarged thyroid gland. As pointed out in the discussion of iodine metabolism, about </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50</a:t>
            </a:r>
            <a:r>
              <a:rPr lang="en-US" sz="2200" dirty="0">
                <a:solidFill>
                  <a:prstClr val="black"/>
                </a:solidFill>
                <a:latin typeface="Constantia"/>
              </a:rPr>
              <a:t> milligrams of iodine are required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each year</a:t>
            </a:r>
            <a:r>
              <a:rPr lang="en-US" sz="2200" i="1" dirty="0">
                <a:solidFill>
                  <a:prstClr val="black"/>
                </a:solidFill>
                <a:latin typeface="Constantia"/>
              </a:rPr>
              <a:t> </a:t>
            </a:r>
            <a:r>
              <a:rPr lang="en-US" sz="2200" dirty="0">
                <a:solidFill>
                  <a:prstClr val="black"/>
                </a:solidFill>
                <a:latin typeface="Constantia"/>
              </a:rPr>
              <a:t>for the formation of adequate quantities of thyroid hormone. In certain areas of the world, notably in the Swiss Alps, the Andes, and the Great Lakes region of the United States, insufficient iodine is present in the soil for the foodstuffs to contain even this minute quantity. Therefore, in the days before iodized table salt, many people who lived in these areas developed extremely large thyroid glands, called </a:t>
            </a:r>
            <a:r>
              <a:rPr lang="en-US" sz="2200" b="1" u="sng" dirty="0">
                <a:ln w="10541" cmpd="sng">
                  <a:solidFill>
                    <a:schemeClr val="accent1">
                      <a:shade val="88000"/>
                      <a:satMod val="110000"/>
                    </a:schemeClr>
                  </a:solidFill>
                  <a:prstDash val="solid"/>
                </a:ln>
                <a:solidFill>
                  <a:srgbClr val="7030A0"/>
                </a:solidFill>
                <a:latin typeface="Constantia"/>
              </a:rPr>
              <a:t>endemic goiters</a:t>
            </a:r>
            <a:r>
              <a:rPr lang="en-US" sz="2200" i="1" dirty="0">
                <a:solidFill>
                  <a:prstClr val="black"/>
                </a:solidFill>
                <a:latin typeface="Constantia"/>
              </a:rPr>
              <a:t>.</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Mechanism for development of large endemic goiters is the following: Lack of iodine prevents production of both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thyroxine</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200" dirty="0">
                <a:solidFill>
                  <a:prstClr val="black"/>
                </a:solidFill>
                <a:latin typeface="Constantia"/>
              </a:rPr>
              <a:t>and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triiodothyronine</a:t>
            </a:r>
            <a:r>
              <a:rPr lang="en-US" sz="2200" dirty="0">
                <a:solidFill>
                  <a:prstClr val="black"/>
                </a:solidFill>
                <a:latin typeface="Constantia"/>
              </a:rPr>
              <a:t>. As a result, no hormone is available to inhibit production of </a:t>
            </a:r>
            <a:r>
              <a:rPr lang="en-US" sz="2700" b="1" dirty="0">
                <a:ln w="1905"/>
                <a:solidFill>
                  <a:srgbClr val="00B050"/>
                </a:solidFill>
                <a:effectLst>
                  <a:innerShdw blurRad="69850" dist="43180" dir="5400000">
                    <a:srgbClr val="000000">
                      <a:alpha val="65000"/>
                    </a:srgbClr>
                  </a:innerShdw>
                </a:effectLst>
                <a:latin typeface="Constantia"/>
              </a:rPr>
              <a:t>TSH</a:t>
            </a:r>
            <a:r>
              <a:rPr lang="en-US" sz="2200" dirty="0">
                <a:solidFill>
                  <a:prstClr val="black"/>
                </a:solidFill>
                <a:latin typeface="Constantia"/>
              </a:rPr>
              <a:t> by the anterior pituitary; this causes the pituitary to secrete excessively large quantities of </a:t>
            </a:r>
            <a:r>
              <a:rPr lang="en-US" sz="2700" b="1" dirty="0" err="1">
                <a:ln w="1905"/>
                <a:solidFill>
                  <a:srgbClr val="00B050"/>
                </a:solidFill>
                <a:effectLst>
                  <a:innerShdw blurRad="69850" dist="43180" dir="5400000">
                    <a:srgbClr val="000000">
                      <a:alpha val="65000"/>
                    </a:srgbClr>
                  </a:innerShdw>
                </a:effectLst>
                <a:latin typeface="Constantia"/>
              </a:rPr>
              <a:t>TSH</a:t>
            </a:r>
            <a:r>
              <a:rPr lang="en-US" sz="2200" dirty="0" err="1">
                <a:solidFill>
                  <a:prstClr val="black"/>
                </a:solidFill>
                <a:latin typeface="Constantia"/>
              </a:rPr>
              <a:t>.The</a:t>
            </a:r>
            <a:r>
              <a:rPr lang="en-US" sz="2200" dirty="0">
                <a:solidFill>
                  <a:prstClr val="black"/>
                </a:solidFill>
                <a:latin typeface="Constantia"/>
              </a:rPr>
              <a:t> </a:t>
            </a:r>
            <a:r>
              <a:rPr lang="en-US" sz="2700" b="1" dirty="0">
                <a:ln w="1905"/>
                <a:solidFill>
                  <a:srgbClr val="00B050"/>
                </a:solidFill>
                <a:effectLst>
                  <a:innerShdw blurRad="69850" dist="43180" dir="5400000">
                    <a:srgbClr val="000000">
                      <a:alpha val="65000"/>
                    </a:srgbClr>
                  </a:innerShdw>
                </a:effectLst>
                <a:latin typeface="Constantia"/>
              </a:rPr>
              <a:t>TSH </a:t>
            </a:r>
            <a:r>
              <a:rPr lang="en-US" sz="2200" dirty="0">
                <a:solidFill>
                  <a:prstClr val="black"/>
                </a:solidFill>
                <a:latin typeface="Constantia"/>
              </a:rPr>
              <a:t>then stimulates the thyroid cells to secrete tremendous amounts of thyroglobulin colloid into the follicles, and the gland grows larger and larger. But because of lack of iodine,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thyroxine</a:t>
            </a:r>
            <a:r>
              <a:rPr lang="en-US" sz="2200" dirty="0">
                <a:solidFill>
                  <a:prstClr val="black"/>
                </a:solidFill>
                <a:latin typeface="Constantia"/>
              </a:rPr>
              <a:t> and </a:t>
            </a:r>
            <a:r>
              <a:rPr lang="en-US" sz="2200" b="1" i="1" dirty="0" err="1">
                <a:ln w="10541" cmpd="sng">
                  <a:solidFill>
                    <a:schemeClr val="accent1">
                      <a:shade val="88000"/>
                      <a:satMod val="110000"/>
                    </a:schemeClr>
                  </a:solidFill>
                  <a:prstDash val="solid"/>
                </a:ln>
                <a:solidFill>
                  <a:schemeClr val="accent2">
                    <a:lumMod val="75000"/>
                  </a:schemeClr>
                </a:solidFill>
                <a:latin typeface="Constantia"/>
              </a:rPr>
              <a:t>triiodothyronine</a:t>
            </a:r>
            <a:r>
              <a:rPr lang="en-US" sz="2200" dirty="0">
                <a:solidFill>
                  <a:prstClr val="black"/>
                </a:solidFill>
                <a:latin typeface="Constantia"/>
              </a:rPr>
              <a:t> </a:t>
            </a:r>
            <a:r>
              <a:rPr lang="en-US" sz="2200" dirty="0" smtClean="0">
                <a:solidFill>
                  <a:prstClr val="black"/>
                </a:solidFill>
                <a:latin typeface="Constantia"/>
              </a:rPr>
              <a:t>production does </a:t>
            </a:r>
            <a:r>
              <a:rPr lang="en-US" sz="2200" dirty="0">
                <a:solidFill>
                  <a:prstClr val="black"/>
                </a:solidFill>
                <a:latin typeface="Constantia"/>
              </a:rPr>
              <a:t>not occur in the thyroglobulin molecule and therefore does not cause the normal suppression of </a:t>
            </a:r>
            <a:r>
              <a:rPr lang="en-US" sz="2700" b="1" dirty="0">
                <a:ln w="1905"/>
                <a:solidFill>
                  <a:srgbClr val="00B050"/>
                </a:solidFill>
                <a:effectLst>
                  <a:innerShdw blurRad="69850" dist="43180" dir="5400000">
                    <a:srgbClr val="000000">
                      <a:alpha val="65000"/>
                    </a:srgbClr>
                  </a:innerShdw>
                </a:effectLst>
                <a:latin typeface="Constantia"/>
              </a:rPr>
              <a:t>TSH</a:t>
            </a:r>
            <a:r>
              <a:rPr lang="en-US" sz="2200" dirty="0">
                <a:solidFill>
                  <a:prstClr val="black"/>
                </a:solidFill>
                <a:latin typeface="Constantia"/>
              </a:rPr>
              <a:t> production by the anterior pituitary. The follicles become tremendous in size, and the thyroid gland may increase to </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10</a:t>
            </a:r>
            <a:r>
              <a:rPr lang="en-US" sz="2200" dirty="0">
                <a:solidFill>
                  <a:prstClr val="black"/>
                </a:solidFill>
                <a:latin typeface="Constantia"/>
              </a:rPr>
              <a:t> to </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20</a:t>
            </a:r>
            <a:r>
              <a:rPr lang="en-US" sz="2200" dirty="0">
                <a:solidFill>
                  <a:prstClr val="black"/>
                </a:solidFill>
                <a:latin typeface="Constantia"/>
              </a:rPr>
              <a:t> times normal size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4290811058"/>
      </p:ext>
    </p:extLst>
  </p:cSld>
  <p:clrMapOvr>
    <a:masterClrMapping/>
  </p:clrMapOvr>
  <p:transition spd="slow">
    <p:push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3200" b="1" u="sng" dirty="0" smtClean="0">
                <a:ln w="10541" cmpd="sng">
                  <a:solidFill>
                    <a:schemeClr val="accent1">
                      <a:shade val="88000"/>
                      <a:satMod val="110000"/>
                    </a:schemeClr>
                  </a:solidFill>
                  <a:prstDash val="solid"/>
                </a:ln>
                <a:solidFill>
                  <a:srgbClr val="00B050"/>
                </a:solidFill>
                <a:latin typeface="Constantia"/>
              </a:rPr>
              <a:t>Atherosclerosis  </a:t>
            </a:r>
            <a:r>
              <a:rPr lang="en-US" sz="3200" b="1" u="sng" dirty="0">
                <a:ln w="10541" cmpd="sng">
                  <a:solidFill>
                    <a:schemeClr val="accent1">
                      <a:shade val="88000"/>
                      <a:satMod val="110000"/>
                    </a:schemeClr>
                  </a:solidFill>
                  <a:prstDash val="solid"/>
                </a:ln>
                <a:solidFill>
                  <a:srgbClr val="00B050"/>
                </a:solidFill>
                <a:latin typeface="Constantia"/>
              </a:rPr>
              <a:t>in </a:t>
            </a:r>
            <a:r>
              <a:rPr lang="en-US" sz="3200" b="1" u="sng" dirty="0" smtClean="0">
                <a:ln w="10541" cmpd="sng">
                  <a:solidFill>
                    <a:schemeClr val="accent1">
                      <a:shade val="88000"/>
                      <a:satMod val="110000"/>
                    </a:schemeClr>
                  </a:solidFill>
                  <a:prstDash val="solid"/>
                </a:ln>
                <a:solidFill>
                  <a:srgbClr val="00B050"/>
                </a:solidFill>
                <a:latin typeface="Constantia"/>
              </a:rPr>
              <a:t> Hypothyroidism</a:t>
            </a:r>
            <a:r>
              <a:rPr lang="en-US" sz="3200" b="1" dirty="0">
                <a:ln w="10541" cmpd="sng">
                  <a:solidFill>
                    <a:schemeClr val="accent1">
                      <a:shade val="88000"/>
                      <a:satMod val="110000"/>
                    </a:schemeClr>
                  </a:solidFill>
                  <a:prstDash val="solid"/>
                </a:ln>
                <a:solidFill>
                  <a:srgbClr val="00B050"/>
                </a:solidFill>
                <a:latin typeface="Constantia"/>
              </a:rPr>
              <a:t>. </a:t>
            </a:r>
            <a:r>
              <a:rPr lang="en-US" sz="2600" b="1" dirty="0">
                <a:solidFill>
                  <a:prstClr val="black"/>
                </a:solidFill>
                <a:latin typeface="Constantia"/>
              </a:rPr>
              <a:t/>
            </a:r>
            <a:br>
              <a:rPr lang="en-US" sz="2600" b="1"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As pointed out earlier, lack of thyroid hormone increases the quantity of blood cholesterol because of altered fat and cholesterol metabolism and diminished liver excretion of cholesterol in the </a:t>
            </a:r>
            <a:r>
              <a:rPr lang="en-US" sz="2600" dirty="0" err="1">
                <a:solidFill>
                  <a:prstClr val="black"/>
                </a:solidFill>
                <a:latin typeface="Constantia"/>
              </a:rPr>
              <a:t>bile.The</a:t>
            </a:r>
            <a:r>
              <a:rPr lang="en-US" sz="2600" dirty="0">
                <a:solidFill>
                  <a:prstClr val="black"/>
                </a:solidFill>
                <a:latin typeface="Constantia"/>
              </a:rPr>
              <a:t> increase in blood cholesterol is usually associated with  increased atherosclerosis.</a:t>
            </a:r>
            <a:br>
              <a:rPr lang="en-US"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Therefore, many hypothyroid patients, particularly those with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myxedema</a:t>
            </a:r>
            <a:r>
              <a:rPr lang="en-US" sz="2600" dirty="0">
                <a:solidFill>
                  <a:prstClr val="black"/>
                </a:solidFill>
                <a:latin typeface="Constantia"/>
              </a:rPr>
              <a:t>, </a:t>
            </a:r>
            <a:r>
              <a:rPr lang="en-US" sz="2600" dirty="0" err="1" smtClean="0">
                <a:solidFill>
                  <a:prstClr val="black"/>
                </a:solidFill>
                <a:latin typeface="Constantia"/>
              </a:rPr>
              <a:t>develope</a:t>
            </a:r>
            <a:r>
              <a:rPr lang="en-US" sz="2600" dirty="0" smtClean="0">
                <a:solidFill>
                  <a:prstClr val="black"/>
                </a:solidFill>
                <a:latin typeface="Constantia"/>
              </a:rPr>
              <a:t>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atherosclerosis</a:t>
            </a:r>
            <a:r>
              <a:rPr lang="en-US" sz="2600" dirty="0">
                <a:solidFill>
                  <a:prstClr val="black"/>
                </a:solidFill>
                <a:latin typeface="Constantia"/>
              </a:rPr>
              <a:t>, which in turn results in peripheral vascular disease, deafness, and coronary artery disease with consequent early death.</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541598408"/>
      </p:ext>
    </p:extLst>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32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Diagnostic Tests in Hypothyroidism. </a:t>
            </a:r>
            <a:r>
              <a:rPr lang="en-US" sz="32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32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tests already described for diagnosis of hyperthyroidism give opposite results in hypothyroidism. </a:t>
            </a:r>
            <a:br>
              <a:rPr lang="en-US" sz="2600" dirty="0">
                <a:solidFill>
                  <a:prstClr val="black"/>
                </a:solidFill>
                <a:latin typeface="Constantia"/>
              </a:rPr>
            </a:br>
            <a:r>
              <a:rPr lang="en-US" sz="2600" dirty="0">
                <a:solidFill>
                  <a:prstClr val="black"/>
                </a:solidFill>
                <a:latin typeface="Constantia"/>
              </a:rPr>
              <a:t>The free </a:t>
            </a:r>
            <a:r>
              <a:rPr lang="en-US" sz="2600" dirty="0" err="1">
                <a:solidFill>
                  <a:prstClr val="black"/>
                </a:solidFill>
                <a:latin typeface="Constantia"/>
              </a:rPr>
              <a:t>thyroxine</a:t>
            </a:r>
            <a:r>
              <a:rPr lang="en-US" sz="2600" dirty="0">
                <a:solidFill>
                  <a:prstClr val="black"/>
                </a:solidFill>
                <a:latin typeface="Constantia"/>
              </a:rPr>
              <a:t> in the blood is low</a:t>
            </a:r>
            <a:r>
              <a:rPr lang="en-US" sz="2600" dirty="0" smtClean="0">
                <a:solidFill>
                  <a:prstClr val="black"/>
                </a:solidFill>
                <a:latin typeface="Constantia"/>
              </a:rPr>
              <a:t>. The </a:t>
            </a:r>
            <a:r>
              <a:rPr lang="en-US" sz="2600" dirty="0">
                <a:solidFill>
                  <a:prstClr val="black"/>
                </a:solidFill>
                <a:latin typeface="Constantia"/>
              </a:rPr>
              <a:t>basal metabolic rate in myxedema ranges between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-30 </a:t>
            </a:r>
            <a:r>
              <a:rPr lang="en-US" sz="2600" dirty="0">
                <a:solidFill>
                  <a:prstClr val="black"/>
                </a:solidFill>
                <a:latin typeface="Constantia"/>
              </a:rPr>
              <a:t>and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-50</a:t>
            </a:r>
            <a:r>
              <a:rPr lang="en-US" sz="2600" dirty="0">
                <a:solidFill>
                  <a:prstClr val="black"/>
                </a:solidFill>
                <a:latin typeface="Constantia"/>
              </a:rPr>
              <a:t>. And the secretion of </a:t>
            </a:r>
            <a:r>
              <a:rPr lang="en-US" sz="2600" b="1" dirty="0">
                <a:ln w="900" cmpd="sng">
                  <a:solidFill>
                    <a:schemeClr val="accent1">
                      <a:satMod val="190000"/>
                      <a:alpha val="55000"/>
                    </a:schemeClr>
                  </a:solidFill>
                  <a:prstDash val="solid"/>
                </a:ln>
                <a:solidFill>
                  <a:srgbClr val="FF0000"/>
                </a:solidFill>
                <a:effectLst>
                  <a:innerShdw blurRad="101600" dist="76200" dir="5400000">
                    <a:schemeClr val="accent1">
                      <a:satMod val="190000"/>
                      <a:tint val="100000"/>
                      <a:alpha val="74000"/>
                    </a:schemeClr>
                  </a:innerShdw>
                </a:effectLst>
                <a:latin typeface="Constantia"/>
              </a:rPr>
              <a:t>TSH</a:t>
            </a:r>
            <a:r>
              <a:rPr lang="en-US" sz="2600" dirty="0">
                <a:solidFill>
                  <a:prstClr val="black"/>
                </a:solidFill>
                <a:latin typeface="Constantia"/>
              </a:rPr>
              <a:t> by the anterior pituitary when a test dose of </a:t>
            </a:r>
            <a:r>
              <a:rPr lang="en-US" sz="2400" b="1" dirty="0">
                <a:ln w="1905"/>
                <a:solidFill>
                  <a:srgbClr val="00B050"/>
                </a:solidFill>
                <a:effectLst>
                  <a:innerShdw blurRad="69850" dist="43180" dir="5400000">
                    <a:srgbClr val="000000">
                      <a:alpha val="65000"/>
                    </a:srgbClr>
                  </a:innerShdw>
                </a:effectLst>
                <a:latin typeface="Constantia"/>
              </a:rPr>
              <a:t>TRH</a:t>
            </a:r>
            <a:r>
              <a:rPr lang="en-US" sz="2600" dirty="0">
                <a:solidFill>
                  <a:prstClr val="black"/>
                </a:solidFill>
                <a:latin typeface="Constantia"/>
              </a:rPr>
              <a:t> is administered is usually greatly increased (except in those rare instances of hypothyroidism caused by depressed response of the pituitary gland to </a:t>
            </a:r>
            <a:r>
              <a:rPr lang="en-US" sz="2400" b="1" dirty="0">
                <a:ln w="1905"/>
                <a:solidFill>
                  <a:srgbClr val="00B050"/>
                </a:solidFill>
                <a:effectLst>
                  <a:innerShdw blurRad="69850" dist="43180" dir="5400000">
                    <a:srgbClr val="000000">
                      <a:alpha val="65000"/>
                    </a:srgbClr>
                  </a:innerShdw>
                </a:effectLst>
                <a:latin typeface="Constantia"/>
              </a:rPr>
              <a:t>TRH</a:t>
            </a:r>
            <a:r>
              <a:rPr lang="en-US" sz="2600" dirty="0">
                <a:solidFill>
                  <a:prstClr val="black"/>
                </a:solidFill>
                <a:latin typeface="Constantia"/>
              </a:rPr>
              <a:t>) .</a:t>
            </a:r>
            <a:r>
              <a:rPr lang="en-US" sz="2400" b="1" dirty="0">
                <a:ln w="1905"/>
                <a:solidFill>
                  <a:srgbClr val="00B050"/>
                </a:solidFill>
                <a:effectLst>
                  <a:innerShdw blurRad="69850" dist="43180" dir="5400000">
                    <a:srgbClr val="000000">
                      <a:alpha val="65000"/>
                    </a:srgbClr>
                  </a:innerShdw>
                </a:effectLst>
                <a:latin typeface="Constantia"/>
              </a:rPr>
              <a:t/>
            </a:r>
            <a:br>
              <a:rPr lang="en-US" sz="2400" b="1" dirty="0">
                <a:ln w="1905"/>
                <a:solidFill>
                  <a:srgbClr val="00B050"/>
                </a:solidFill>
                <a:effectLst>
                  <a:innerShdw blurRad="69850" dist="43180" dir="5400000">
                    <a:srgbClr val="000000">
                      <a:alpha val="65000"/>
                    </a:srgbClr>
                  </a:innerShdw>
                </a:effectLst>
                <a:latin typeface="Constantia"/>
              </a:rPr>
            </a:br>
            <a:endParaRPr lang="ar-IQ" sz="2400" b="1" dirty="0">
              <a:ln w="1905"/>
              <a:solidFill>
                <a:srgbClr val="00B050"/>
              </a:solidFill>
              <a:effectLst>
                <a:innerShdw blurRad="69850" dist="43180" dir="5400000">
                  <a:srgbClr val="000000">
                    <a:alpha val="65000"/>
                  </a:srgbClr>
                </a:innerShdw>
              </a:effectLst>
              <a:latin typeface="Constantia"/>
            </a:endParaRPr>
          </a:p>
        </p:txBody>
      </p:sp>
    </p:spTree>
    <p:extLst>
      <p:ext uri="{BB962C8B-B14F-4D97-AF65-F5344CB8AC3E}">
        <p14:creationId xmlns:p14="http://schemas.microsoft.com/office/powerpoint/2010/main" val="1062821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32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Physiologic Anatomy of the Thyroid Gland</a:t>
            </a:r>
            <a:r>
              <a:rPr lang="en-US" sz="32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3200" dirty="0">
                <a:solidFill>
                  <a:prstClr val="black"/>
                </a:solidFill>
                <a:latin typeface="Constantia"/>
              </a:rPr>
              <a:t/>
            </a:r>
            <a:br>
              <a:rPr lang="en-US" sz="3200" dirty="0">
                <a:solidFill>
                  <a:prstClr val="black"/>
                </a:solidFill>
                <a:latin typeface="Constantia"/>
              </a:rPr>
            </a:br>
            <a:r>
              <a:rPr lang="en-US" sz="2600" dirty="0">
                <a:solidFill>
                  <a:prstClr val="black"/>
                </a:solidFill>
                <a:latin typeface="Constantia"/>
              </a:rPr>
              <a:t>The thyroid gland is composed, </a:t>
            </a:r>
            <a:r>
              <a:rPr lang="en-US" sz="2800" b="1" dirty="0">
                <a:ln w="1905"/>
                <a:solidFill>
                  <a:srgbClr val="00B050"/>
                </a:solidFill>
                <a:effectLst>
                  <a:innerShdw blurRad="69850" dist="43180" dir="5400000">
                    <a:srgbClr val="000000">
                      <a:alpha val="65000"/>
                    </a:srgbClr>
                  </a:innerShdw>
                </a:effectLst>
                <a:latin typeface="Constantia"/>
              </a:rPr>
              <a:t>Figure 76–1</a:t>
            </a:r>
            <a:r>
              <a:rPr lang="en-US" sz="2600" dirty="0">
                <a:solidFill>
                  <a:prstClr val="black"/>
                </a:solidFill>
                <a:latin typeface="Constantia"/>
              </a:rPr>
              <a:t>, of large numbers of closed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follicles</a:t>
            </a:r>
            <a:r>
              <a:rPr lang="en-US" sz="2600" i="1" dirty="0">
                <a:solidFill>
                  <a:prstClr val="black"/>
                </a:solidFill>
                <a:latin typeface="Constantia"/>
              </a:rPr>
              <a:t> </a:t>
            </a:r>
            <a:r>
              <a:rPr lang="en-US" sz="2600" dirty="0">
                <a:solidFill>
                  <a:prstClr val="black"/>
                </a:solidFill>
                <a:latin typeface="Constantia"/>
              </a:rPr>
              <a:t>(</a:t>
            </a:r>
            <a:r>
              <a:rPr lang="en-US" sz="2600" b="1" dirty="0">
                <a:ln w="18000">
                  <a:solidFill>
                    <a:schemeClr val="accent2">
                      <a:satMod val="140000"/>
                    </a:schemeClr>
                  </a:solidFill>
                  <a:prstDash val="solid"/>
                  <a:miter lim="800000"/>
                </a:ln>
                <a:solidFill>
                  <a:schemeClr val="accent3">
                    <a:lumMod val="75000"/>
                  </a:schemeClr>
                </a:solidFill>
                <a:effectLst>
                  <a:outerShdw blurRad="25500" dist="23000" dir="7020000" algn="tl">
                    <a:srgbClr val="000000">
                      <a:alpha val="50000"/>
                    </a:srgbClr>
                  </a:outerShdw>
                </a:effectLst>
                <a:latin typeface="Constantia"/>
              </a:rPr>
              <a:t>100</a:t>
            </a:r>
            <a:r>
              <a:rPr lang="en-US" sz="2600" dirty="0">
                <a:solidFill>
                  <a:prstClr val="black"/>
                </a:solidFill>
                <a:latin typeface="Constantia"/>
              </a:rPr>
              <a:t> to </a:t>
            </a:r>
            <a:r>
              <a:rPr lang="en-US" sz="2600" b="1" dirty="0">
                <a:ln w="18000">
                  <a:solidFill>
                    <a:schemeClr val="accent2">
                      <a:satMod val="140000"/>
                    </a:schemeClr>
                  </a:solidFill>
                  <a:prstDash val="solid"/>
                  <a:miter lim="800000"/>
                </a:ln>
                <a:solidFill>
                  <a:schemeClr val="accent3">
                    <a:lumMod val="75000"/>
                  </a:schemeClr>
                </a:solidFill>
                <a:effectLst>
                  <a:outerShdw blurRad="25500" dist="23000" dir="7020000" algn="tl">
                    <a:srgbClr val="000000">
                      <a:alpha val="50000"/>
                    </a:srgbClr>
                  </a:outerShdw>
                </a:effectLst>
                <a:latin typeface="Constantia"/>
              </a:rPr>
              <a:t>300</a:t>
            </a:r>
            <a:r>
              <a:rPr lang="en-US" sz="2600" dirty="0">
                <a:solidFill>
                  <a:prstClr val="black"/>
                </a:solidFill>
                <a:latin typeface="Constantia"/>
              </a:rPr>
              <a:t> micrometers in diameter) filled with a secretory substance called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colloid</a:t>
            </a:r>
            <a:r>
              <a:rPr lang="en-US" sz="2600" i="1" dirty="0">
                <a:solidFill>
                  <a:prstClr val="black"/>
                </a:solidFill>
                <a:latin typeface="Constantia"/>
              </a:rPr>
              <a:t> </a:t>
            </a:r>
            <a:r>
              <a:rPr lang="en-US" sz="2600" dirty="0">
                <a:solidFill>
                  <a:prstClr val="black"/>
                </a:solidFill>
                <a:latin typeface="Constantia"/>
              </a:rPr>
              <a:t>and lined with </a:t>
            </a:r>
            <a:r>
              <a:rPr lang="en-US" sz="2600" b="1" i="1" dirty="0">
                <a:ln w="12700">
                  <a:solidFill>
                    <a:schemeClr val="tx2">
                      <a:satMod val="155000"/>
                    </a:schemeClr>
                  </a:solidFill>
                  <a:prstDash val="solid"/>
                </a:ln>
                <a:solidFill>
                  <a:schemeClr val="accent6">
                    <a:lumMod val="75000"/>
                  </a:schemeClr>
                </a:solidFill>
                <a:effectLst>
                  <a:outerShdw blurRad="41275" dist="20320" dir="1800000" algn="tl" rotWithShape="0">
                    <a:srgbClr val="000000">
                      <a:alpha val="40000"/>
                    </a:srgbClr>
                  </a:outerShdw>
                </a:effectLst>
                <a:latin typeface="Constantia"/>
              </a:rPr>
              <a:t>cuboidal epithelial cells </a:t>
            </a:r>
            <a:r>
              <a:rPr lang="en-US" sz="2600" dirty="0">
                <a:solidFill>
                  <a:prstClr val="black"/>
                </a:solidFill>
                <a:latin typeface="Constantia"/>
              </a:rPr>
              <a:t>that secrete into the interior of the </a:t>
            </a:r>
            <a:r>
              <a:rPr lang="en-US" sz="2600" dirty="0" err="1">
                <a:solidFill>
                  <a:prstClr val="black"/>
                </a:solidFill>
                <a:latin typeface="Constantia"/>
              </a:rPr>
              <a:t>follicles.The</a:t>
            </a:r>
            <a:r>
              <a:rPr lang="en-US" sz="2600" dirty="0">
                <a:solidFill>
                  <a:prstClr val="black"/>
                </a:solidFill>
                <a:latin typeface="Constantia"/>
              </a:rPr>
              <a:t> major constituent of colloid is the large glycoprotein  </a:t>
            </a:r>
            <a:r>
              <a:rPr lang="en-US" sz="2600" b="1" i="1" dirty="0">
                <a:ln w="12700">
                  <a:solidFill>
                    <a:schemeClr val="tx2">
                      <a:satMod val="155000"/>
                    </a:schemeClr>
                  </a:solidFill>
                  <a:prstDash val="solid"/>
                </a:ln>
                <a:solidFill>
                  <a:schemeClr val="accent6">
                    <a:lumMod val="75000"/>
                  </a:schemeClr>
                </a:solidFill>
                <a:effectLst>
                  <a:outerShdw blurRad="41275" dist="20320" dir="1800000" algn="tl" rotWithShape="0">
                    <a:srgbClr val="000000">
                      <a:alpha val="40000"/>
                    </a:srgbClr>
                  </a:outerShdw>
                </a:effectLst>
                <a:latin typeface="Constantia"/>
              </a:rPr>
              <a:t>th</a:t>
            </a:r>
            <a:r>
              <a:rPr lang="en-US" sz="2600" b="1" i="1" dirty="0">
                <a:ln w="12700">
                  <a:solidFill>
                    <a:schemeClr val="tx2">
                      <a:satMod val="155000"/>
                    </a:schemeClr>
                  </a:solidFill>
                  <a:prstDash val="solid"/>
                </a:ln>
                <a:solidFill>
                  <a:schemeClr val="accent6">
                    <a:lumMod val="75000"/>
                  </a:schemeClr>
                </a:solidFill>
                <a:effectLst>
                  <a:outerShdw blurRad="41275" dist="20320" dir="1800000" algn="tl" rotWithShape="0">
                    <a:srgbClr val="000000">
                      <a:alpha val="40000"/>
                    </a:srgbClr>
                  </a:outerShdw>
                </a:effectLst>
                <a:latin typeface="Constantia"/>
              </a:rPr>
              <a:t>yroglobulin</a:t>
            </a:r>
            <a:r>
              <a:rPr lang="en-US" sz="2600" dirty="0">
                <a:solidFill>
                  <a:prstClr val="black"/>
                </a:solidFill>
                <a:latin typeface="Constantia"/>
              </a:rPr>
              <a:t>, which contains the thyroid hormones within its molecule. Once the secretion has entered the follicles, it must be absorbed back through the follicular epithelium into the blood before it can function in the </a:t>
            </a:r>
            <a:r>
              <a:rPr lang="en-US" sz="2600" dirty="0" err="1">
                <a:solidFill>
                  <a:prstClr val="black"/>
                </a:solidFill>
                <a:latin typeface="Constantia"/>
              </a:rPr>
              <a:t>body.The</a:t>
            </a:r>
            <a:r>
              <a:rPr lang="en-US" sz="2600" dirty="0">
                <a:solidFill>
                  <a:prstClr val="black"/>
                </a:solidFill>
                <a:latin typeface="Constantia"/>
              </a:rPr>
              <a:t> thyroid gland has a blood flow about five times the weight of the gland each minute, which is a blood supply as great as that of any other area of the body, with the possible exception of the adrenal cortex.</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0675915"/>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475656" y="764704"/>
            <a:ext cx="6408712" cy="5184576"/>
          </a:xfrm>
          <a:prstGeom prst="rect">
            <a:avLst/>
          </a:prstGeom>
          <a:ln w="38100">
            <a:solidFill>
              <a:schemeClr val="accent6">
                <a:lumMod val="75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5395683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Iodine Is Required for Formation of </a:t>
            </a:r>
            <a:r>
              <a:rPr lang="en-US" sz="26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Thyroxine</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To form normal quantities of </a:t>
            </a: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thyroxine</a:t>
            </a:r>
            <a:r>
              <a:rPr lang="en-US" sz="2600" dirty="0">
                <a:solidFill>
                  <a:prstClr val="black"/>
                </a:solidFill>
                <a:latin typeface="Constantia"/>
              </a:rPr>
              <a:t>, about 50 milligrams of ingested iodine in the form of iodides are required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each year</a:t>
            </a:r>
            <a:r>
              <a:rPr lang="en-US" sz="2600" dirty="0">
                <a:solidFill>
                  <a:prstClr val="black"/>
                </a:solidFill>
                <a:latin typeface="Constantia"/>
              </a:rPr>
              <a:t>, or about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 mg/week</a:t>
            </a:r>
            <a:r>
              <a:rPr lang="en-US" sz="2600" dirty="0">
                <a:solidFill>
                  <a:prstClr val="black"/>
                </a:solidFill>
                <a:latin typeface="Constantia"/>
              </a:rPr>
              <a:t>. To prevent iodine deficiency, common table salt is iodized with about 1 part sodium iodide to every 100,000 parts sodium chloride.</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b="1" u="sng" dirty="0">
                <a:ln w="1905"/>
                <a:solidFill>
                  <a:schemeClr val="accent2">
                    <a:lumMod val="75000"/>
                  </a:schemeClr>
                </a:solidFill>
                <a:effectLst>
                  <a:innerShdw blurRad="69850" dist="43180" dir="5400000">
                    <a:srgbClr val="000000">
                      <a:alpha val="65000"/>
                    </a:srgbClr>
                  </a:innerShdw>
                </a:effectLst>
                <a:latin typeface="Lucida Calligraphy" pitchFamily="66" charset="0"/>
              </a:rPr>
              <a:t>Fate of Ingested Iodides.</a:t>
            </a:r>
            <a:r>
              <a:rPr lang="en-US" sz="2600" b="1" dirty="0">
                <a:ln w="1905"/>
                <a:solidFill>
                  <a:schemeClr val="accent2">
                    <a:lumMod val="75000"/>
                  </a:schemeClr>
                </a:solidFill>
                <a:effectLst>
                  <a:innerShdw blurRad="69850" dist="43180" dir="5400000">
                    <a:srgbClr val="000000">
                      <a:alpha val="65000"/>
                    </a:srgbClr>
                  </a:innerShdw>
                </a:effectLst>
                <a:latin typeface="Lucida Calligraphy" pitchFamily="66" charset="0"/>
              </a:rPr>
              <a:t/>
            </a:r>
            <a:br>
              <a:rPr lang="en-US" sz="2600" b="1" dirty="0">
                <a:ln w="1905"/>
                <a:solidFill>
                  <a:schemeClr val="accent2">
                    <a:lumMod val="75000"/>
                  </a:schemeClr>
                </a:solidFill>
                <a:effectLst>
                  <a:innerShdw blurRad="69850" dist="43180" dir="5400000">
                    <a:srgbClr val="000000">
                      <a:alpha val="65000"/>
                    </a:srgbClr>
                  </a:innerShdw>
                </a:effectLst>
                <a:latin typeface="Lucida Calligraphy" pitchFamily="66" charset="0"/>
              </a:rPr>
            </a:br>
            <a:r>
              <a:rPr lang="en-US" sz="2600" dirty="0">
                <a:solidFill>
                  <a:prstClr val="black"/>
                </a:solidFill>
                <a:latin typeface="Constantia"/>
              </a:rPr>
              <a:t>Iodides ingested orally are absorbed from the gastrointestinal tract into the blood in about the same manner as chlorides. Normally, most of the iodides are rapidly excreted by the kidneys, but only after about one fifth are selectively removed from the circulating blood by the cells of the thyroid gland and used for synthesis of the thyroid hormones.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601832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0000"/>
          </a:bodyPr>
          <a:lstStyle/>
          <a:p>
            <a:pPr lvl="0" algn="l">
              <a:spcBef>
                <a:spcPct val="20000"/>
              </a:spcBef>
            </a:pPr>
            <a:r>
              <a:rPr lang="en-US" sz="2000" b="1" u="sng" dirty="0" smtClean="0">
                <a:solidFill>
                  <a:prstClr val="black"/>
                </a:solidFill>
                <a:latin typeface="Constantia"/>
              </a:rPr>
              <a:t/>
            </a:r>
            <a:br>
              <a:rPr lang="en-US" sz="2000" b="1" u="sng" dirty="0" smtClean="0">
                <a:solidFill>
                  <a:prstClr val="black"/>
                </a:solidFill>
                <a:latin typeface="Constantia"/>
              </a:rPr>
            </a:br>
            <a:r>
              <a:rPr lang="en-US" sz="2000" b="1" u="sng" dirty="0">
                <a:solidFill>
                  <a:prstClr val="black"/>
                </a:solidFill>
                <a:latin typeface="Constantia"/>
              </a:rPr>
              <a:t/>
            </a:r>
            <a:br>
              <a:rPr lang="en-US" sz="2000" b="1" u="sng" dirty="0">
                <a:solidFill>
                  <a:prstClr val="black"/>
                </a:solidFill>
                <a:latin typeface="Constantia"/>
              </a:rPr>
            </a:br>
            <a:r>
              <a:rPr lang="en-US" sz="22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Iodide  Pump  </a:t>
            </a:r>
            <a:r>
              <a:rPr lang="en-US" sz="22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(Iodide Trapping)</a:t>
            </a:r>
            <a:r>
              <a:rPr lang="en-US" sz="2200" dirty="0">
                <a:solidFill>
                  <a:prstClr val="black"/>
                </a:solidFill>
                <a:latin typeface="Constantia"/>
              </a:rPr>
              <a:t/>
            </a:r>
            <a:br>
              <a:rPr lang="en-US" sz="2200" dirty="0">
                <a:solidFill>
                  <a:prstClr val="black"/>
                </a:solidFill>
                <a:latin typeface="Constantia"/>
              </a:rPr>
            </a:br>
            <a:r>
              <a:rPr lang="en-US" sz="2000" dirty="0">
                <a:solidFill>
                  <a:prstClr val="black"/>
                </a:solidFill>
                <a:latin typeface="Constantia"/>
              </a:rPr>
              <a:t>The first stage in the formation of thyroid hormones,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76–2</a:t>
            </a:r>
            <a:r>
              <a:rPr lang="en-US" sz="2000" dirty="0">
                <a:solidFill>
                  <a:prstClr val="black"/>
                </a:solidFill>
                <a:latin typeface="Constantia"/>
              </a:rPr>
              <a:t>,  is transport of iodides from the blood into the thyroid glandular cells and </a:t>
            </a:r>
            <a:r>
              <a:rPr lang="en-US" sz="2000" dirty="0" err="1">
                <a:solidFill>
                  <a:prstClr val="black"/>
                </a:solidFill>
                <a:latin typeface="Constantia"/>
              </a:rPr>
              <a:t>follicles.The</a:t>
            </a:r>
            <a:r>
              <a:rPr lang="en-US" sz="2000" dirty="0">
                <a:solidFill>
                  <a:prstClr val="black"/>
                </a:solidFill>
                <a:latin typeface="Constantia"/>
              </a:rPr>
              <a:t> basal membrane of the thyroid cell has the specific ability to pump the iodide actively to the interior of the cell. This is achieved by the action of  a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sodium-iodide </a:t>
            </a:r>
            <a:r>
              <a:rPr lang="en-US" sz="20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sympoter</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(NIS),</a:t>
            </a:r>
            <a:r>
              <a:rPr lang="en-US" sz="2000" dirty="0">
                <a:solidFill>
                  <a:prstClr val="black"/>
                </a:solidFill>
                <a:latin typeface="Constantia"/>
              </a:rPr>
              <a:t>which co-transport one iodide ion along with two sodium ions across the </a:t>
            </a:r>
            <a:r>
              <a:rPr lang="en-US" sz="2000" dirty="0" err="1">
                <a:solidFill>
                  <a:prstClr val="black"/>
                </a:solidFill>
                <a:latin typeface="Constantia"/>
              </a:rPr>
              <a:t>basolateral</a:t>
            </a:r>
            <a:r>
              <a:rPr lang="en-US" sz="2000" dirty="0">
                <a:solidFill>
                  <a:prstClr val="black"/>
                </a:solidFill>
                <a:latin typeface="Constantia"/>
              </a:rPr>
              <a:t> (plasma) membrane into the cell. </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energy for transporting iodide against a concentration grained comes from the sodium-potassium ATPase pump, which pumps sodium out of the cell, thereby establishing low intracellular sodium concentration and a gradient for facilitated diffusion of sodium into the cell.</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This process of concentration the iodide in the cell is called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iodide trapping</a:t>
            </a:r>
            <a:r>
              <a:rPr lang="en-US" sz="2000" dirty="0">
                <a:solidFill>
                  <a:prstClr val="black"/>
                </a:solidFill>
                <a:latin typeface="Constantia"/>
              </a:rPr>
              <a:t>. In a normal gland, the iodide pump concentrates the iodide to about </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30</a:t>
            </a:r>
            <a:r>
              <a:rPr lang="en-US" sz="2000" dirty="0" smtClean="0">
                <a:solidFill>
                  <a:prstClr val="black"/>
                </a:solidFill>
                <a:latin typeface="Constantia"/>
              </a:rPr>
              <a:t> </a:t>
            </a:r>
            <a:r>
              <a:rPr lang="en-US" sz="2000" dirty="0">
                <a:solidFill>
                  <a:prstClr val="black"/>
                </a:solidFill>
                <a:latin typeface="Constantia"/>
              </a:rPr>
              <a:t>times its concentration in the blood. When the thyroid gland becomes maximally active, this concentration ratio can rise to as high as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250</a:t>
            </a:r>
            <a:r>
              <a:rPr lang="en-US" sz="2000" dirty="0">
                <a:solidFill>
                  <a:prstClr val="black"/>
                </a:solidFill>
                <a:latin typeface="Constantia"/>
              </a:rPr>
              <a:t> times. The rate of iodide trapping by the thyroid is influenced by several factors, the most important being the concentration of TSH; TSH stimulates and </a:t>
            </a:r>
            <a:r>
              <a:rPr lang="en-US" sz="2000" dirty="0" err="1">
                <a:solidFill>
                  <a:prstClr val="black"/>
                </a:solidFill>
                <a:latin typeface="Constantia"/>
              </a:rPr>
              <a:t>hypophysectomy</a:t>
            </a:r>
            <a:r>
              <a:rPr lang="en-US" sz="2000" dirty="0">
                <a:solidFill>
                  <a:prstClr val="black"/>
                </a:solidFill>
                <a:latin typeface="Constantia"/>
              </a:rPr>
              <a:t> greatly diminishes the activity of the iodide pump in thyroid cells. </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Iodide is transport out of the thyroid cells across the apical membrane into the follicle by a chloride-iodide ion counter-transporter molecule called </a:t>
            </a:r>
            <a:r>
              <a:rPr lang="en-US" sz="20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pendrin</a:t>
            </a:r>
            <a:r>
              <a:rPr lang="en-US" sz="2000" dirty="0">
                <a:solidFill>
                  <a:prstClr val="black"/>
                </a:solidFill>
                <a:latin typeface="Constantia"/>
              </a:rPr>
              <a:t>.  The thyroid epithelial cells also secrete into the follicle thyroglobulin that </a:t>
            </a:r>
            <a:r>
              <a:rPr lang="en-US" sz="2000" dirty="0" err="1">
                <a:solidFill>
                  <a:prstClr val="black"/>
                </a:solidFill>
                <a:latin typeface="Constantia"/>
              </a:rPr>
              <a:t>contaims</a:t>
            </a:r>
            <a:r>
              <a:rPr lang="en-US" sz="2000" dirty="0">
                <a:solidFill>
                  <a:prstClr val="black"/>
                </a:solidFill>
                <a:latin typeface="Constantia"/>
              </a:rPr>
              <a:t> tyrosine amino acids to which the iodide ions will bind </a:t>
            </a:r>
            <a:r>
              <a:rPr lang="en-US" sz="1200" dirty="0">
                <a:solidFill>
                  <a:prstClr val="black"/>
                </a:solidFill>
                <a:latin typeface="Constantia"/>
              </a:rPr>
              <a:t>.</a:t>
            </a:r>
            <a:br>
              <a:rPr lang="en-US" sz="1200" dirty="0">
                <a:solidFill>
                  <a:prstClr val="black"/>
                </a:solidFill>
                <a:latin typeface="Constantia"/>
              </a:rPr>
            </a:br>
            <a:endParaRPr lang="ar-IQ" dirty="0"/>
          </a:p>
        </p:txBody>
      </p:sp>
    </p:spTree>
    <p:extLst>
      <p:ext uri="{BB962C8B-B14F-4D97-AF65-F5344CB8AC3E}">
        <p14:creationId xmlns:p14="http://schemas.microsoft.com/office/powerpoint/2010/main" val="201849473"/>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323528" y="332656"/>
            <a:ext cx="8352928" cy="6048672"/>
          </a:xfrm>
          <a:prstGeom prst="rect">
            <a:avLst/>
          </a:prstGeom>
          <a:ln w="38100">
            <a:solidFill>
              <a:schemeClr val="accent3">
                <a:lumMod val="50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2768402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Thyroglobulin, and Chemistry of </a:t>
            </a:r>
            <a:r>
              <a:rPr lang="en-US" sz="26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Thyroxine</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and </a:t>
            </a:r>
            <a:r>
              <a:rPr lang="en-US" sz="26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Triiodothyronine</a:t>
            </a:r>
            <a:r>
              <a:rPr lang="en-US" sz="26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t>
            </a:r>
            <a:r>
              <a:rPr lang="en-US" sz="2600" dirty="0">
                <a:solidFill>
                  <a:prstClr val="black"/>
                </a:solidFill>
                <a:latin typeface="Constantia"/>
              </a:rPr>
              <a:t/>
            </a:r>
            <a:br>
              <a:rPr lang="en-US" sz="2600" dirty="0">
                <a:solidFill>
                  <a:prstClr val="black"/>
                </a:solidFill>
                <a:latin typeface="Constantia"/>
              </a:rPr>
            </a:br>
            <a:r>
              <a:rPr lang="en-US" sz="2600" b="1" u="sng" dirty="0">
                <a:ln w="900" cmpd="sng">
                  <a:solidFill>
                    <a:schemeClr val="accent1">
                      <a:satMod val="190000"/>
                      <a:alpha val="55000"/>
                    </a:schemeClr>
                  </a:solidFill>
                  <a:prstDash val="solid"/>
                </a:ln>
                <a:solidFill>
                  <a:schemeClr val="accent6">
                    <a:lumMod val="75000"/>
                  </a:schemeClr>
                </a:solidFill>
                <a:effectLst>
                  <a:innerShdw blurRad="101600" dist="76200" dir="5400000">
                    <a:schemeClr val="accent1">
                      <a:satMod val="190000"/>
                      <a:tint val="100000"/>
                      <a:alpha val="74000"/>
                    </a:schemeClr>
                  </a:innerShdw>
                </a:effectLst>
                <a:latin typeface="Constantia"/>
              </a:rPr>
              <a:t>Formation </a:t>
            </a:r>
            <a:r>
              <a:rPr lang="en-US" sz="2600" b="1" u="sng" dirty="0" err="1">
                <a:ln w="900" cmpd="sng">
                  <a:solidFill>
                    <a:schemeClr val="accent1">
                      <a:satMod val="190000"/>
                      <a:alpha val="55000"/>
                    </a:schemeClr>
                  </a:solidFill>
                  <a:prstDash val="solid"/>
                </a:ln>
                <a:solidFill>
                  <a:schemeClr val="accent6">
                    <a:lumMod val="75000"/>
                  </a:schemeClr>
                </a:solidFill>
                <a:effectLst>
                  <a:innerShdw blurRad="101600" dist="76200" dir="5400000">
                    <a:schemeClr val="accent1">
                      <a:satMod val="190000"/>
                      <a:tint val="100000"/>
                      <a:alpha val="74000"/>
                    </a:schemeClr>
                  </a:innerShdw>
                </a:effectLst>
                <a:latin typeface="Constantia"/>
              </a:rPr>
              <a:t>Formation</a:t>
            </a:r>
            <a:r>
              <a:rPr lang="en-US" sz="2600" b="1" u="sng" dirty="0">
                <a:ln w="900" cmpd="sng">
                  <a:solidFill>
                    <a:schemeClr val="accent1">
                      <a:satMod val="190000"/>
                      <a:alpha val="55000"/>
                    </a:schemeClr>
                  </a:solidFill>
                  <a:prstDash val="solid"/>
                </a:ln>
                <a:solidFill>
                  <a:schemeClr val="accent6">
                    <a:lumMod val="75000"/>
                  </a:schemeClr>
                </a:solidFill>
                <a:effectLst>
                  <a:innerShdw blurRad="101600" dist="76200" dir="5400000">
                    <a:schemeClr val="accent1">
                      <a:satMod val="190000"/>
                      <a:tint val="100000"/>
                      <a:alpha val="74000"/>
                    </a:schemeClr>
                  </a:innerShdw>
                </a:effectLst>
                <a:latin typeface="Constantia"/>
              </a:rPr>
              <a:t> and Secretion of Thyroglobulin by the Thyroid  Cells. </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thyroid cells are typical protein-secreting </a:t>
            </a:r>
            <a:r>
              <a:rPr lang="en-US" sz="2600" dirty="0" smtClean="0">
                <a:solidFill>
                  <a:prstClr val="black"/>
                </a:solidFill>
                <a:latin typeface="Constantia"/>
              </a:rPr>
              <a:t> glandular cells. </a:t>
            </a:r>
            <a:r>
              <a:rPr lang="en-US" sz="2600" dirty="0">
                <a:solidFill>
                  <a:prstClr val="black"/>
                </a:solidFill>
                <a:latin typeface="Constantia"/>
              </a:rPr>
              <a:t>The endoplasmic reticulum and Golgi apparatus synthesize and secrete into the follicles a large glycoprotein molecule called </a:t>
            </a:r>
            <a:r>
              <a:rPr lang="en-US" sz="2600" b="1" i="1" dirty="0">
                <a:ln w="10541" cmpd="sng">
                  <a:solidFill>
                    <a:schemeClr val="accent1">
                      <a:shade val="88000"/>
                      <a:satMod val="110000"/>
                    </a:schemeClr>
                  </a:solidFill>
                  <a:prstDash val="solid"/>
                </a:ln>
                <a:solidFill>
                  <a:schemeClr val="accent2">
                    <a:lumMod val="75000"/>
                  </a:schemeClr>
                </a:solidFill>
                <a:latin typeface="Constantia"/>
              </a:rPr>
              <a:t>thyroglobulin</a:t>
            </a:r>
            <a:r>
              <a:rPr lang="en-US" sz="2600" dirty="0">
                <a:solidFill>
                  <a:prstClr val="black"/>
                </a:solidFill>
                <a:latin typeface="Constantia"/>
              </a:rPr>
              <a:t>, with a molecular weight of about </a:t>
            </a:r>
            <a:r>
              <a:rPr lang="en-US" sz="2600" b="1" i="1" dirty="0">
                <a:ln w="10541" cmpd="sng">
                  <a:solidFill>
                    <a:schemeClr val="accent1">
                      <a:shade val="88000"/>
                      <a:satMod val="110000"/>
                    </a:schemeClr>
                  </a:solidFill>
                  <a:prstDash val="solid"/>
                </a:ln>
                <a:solidFill>
                  <a:schemeClr val="accent2">
                    <a:lumMod val="75000"/>
                  </a:schemeClr>
                </a:solidFill>
                <a:latin typeface="Constantia"/>
              </a:rPr>
              <a:t>335,000</a:t>
            </a:r>
            <a:r>
              <a:rPr lang="en-US" sz="2600" dirty="0">
                <a:solidFill>
                  <a:prstClr val="black"/>
                </a:solidFill>
                <a:latin typeface="Constantia"/>
              </a:rPr>
              <a:t>.   Each molecule of </a:t>
            </a:r>
            <a:r>
              <a:rPr lang="en-US" sz="2600" b="1" i="1" dirty="0">
                <a:ln w="10541" cmpd="sng">
                  <a:solidFill>
                    <a:schemeClr val="accent1">
                      <a:shade val="88000"/>
                      <a:satMod val="110000"/>
                    </a:schemeClr>
                  </a:solidFill>
                  <a:prstDash val="solid"/>
                </a:ln>
                <a:solidFill>
                  <a:schemeClr val="accent2">
                    <a:lumMod val="75000"/>
                  </a:schemeClr>
                </a:solidFill>
                <a:latin typeface="Constantia"/>
              </a:rPr>
              <a:t>thyroglobulin</a:t>
            </a:r>
            <a:r>
              <a:rPr lang="en-US" sz="2600" dirty="0">
                <a:solidFill>
                  <a:prstClr val="black"/>
                </a:solidFill>
                <a:latin typeface="Constantia"/>
              </a:rPr>
              <a:t> contains about 70 tyrosine amino acids, and they are the major substrates that combine with iodine to form the thyroid hormones. </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Thus, the thyroid hormones form </a:t>
            </a:r>
            <a:r>
              <a:rPr lang="en-US" sz="2600" dirty="0">
                <a:solidFill>
                  <a:schemeClr val="accent2">
                    <a:lumMod val="75000"/>
                  </a:schemeClr>
                </a:solidFill>
                <a:latin typeface="Constantia"/>
              </a:rPr>
              <a:t>within</a:t>
            </a:r>
            <a:r>
              <a:rPr lang="en-US" sz="2600" i="1" dirty="0">
                <a:solidFill>
                  <a:prstClr val="black"/>
                </a:solidFill>
                <a:latin typeface="Constantia"/>
              </a:rPr>
              <a:t> </a:t>
            </a:r>
            <a:r>
              <a:rPr lang="en-US" sz="2600" dirty="0">
                <a:solidFill>
                  <a:prstClr val="black"/>
                </a:solidFill>
                <a:latin typeface="Constantia"/>
              </a:rPr>
              <a:t>the thyroglobulin molecule. That is, the </a:t>
            </a:r>
            <a:r>
              <a:rPr lang="en-US" sz="2600" b="1" i="1" dirty="0" err="1">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thyroxine</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600" dirty="0">
                <a:solidFill>
                  <a:prstClr val="black"/>
                </a:solidFill>
                <a:latin typeface="Constantia"/>
              </a:rPr>
              <a:t>and </a:t>
            </a:r>
            <a:r>
              <a:rPr lang="en-US" sz="2600" b="1" i="1" dirty="0" err="1">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triiodothyronine</a:t>
            </a:r>
            <a:r>
              <a:rPr lang="en-US" sz="2600" dirty="0">
                <a:solidFill>
                  <a:prstClr val="black"/>
                </a:solidFill>
                <a:latin typeface="Constantia"/>
              </a:rPr>
              <a:t> hormones formed from the tyrosine amino acids remain part of the thyroglobulin molecule during synthesis of the thyroid hormones and even afterward as stored hormones in the follicular colloid.</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23898731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366</Words>
  <Application>Microsoft Office PowerPoint</Application>
  <PresentationFormat>On-screen Show (4:3)</PresentationFormat>
  <Paragraphs>32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Thyroid Gland  Dr. Noori  M  Luaibi </vt:lpstr>
      <vt:lpstr>Thyroid Metabolic Hormones The thyroid gland, located immediately below the larynx on each side of and anterior to the trachea, is one of the largest of the endocrine glands, normally weighing 15 to 20 grams in adults. The thyroid secretes two major hormones, thyroxine and triiodothyronine, commonly called T4 and T3, respectively. Both of these hormones profoundly increase the metabolic rate of the body. Complete lack of thyroid secretion usually causes the basal metabolic rate to fall 40 to 50 per cent below normal, and extreme excesses of thyroid secretion can increase the basal metabolic rate to 60 to 100 per cent above normal. Thyroid secretion is controlled primarily by thyroid-stimulating hormone (TSH) secreted by the anterior pituitary gland. The thyroid gland also secretes calcitonin, an important hormone for calcium metabolism . </vt:lpstr>
      <vt:lpstr>Synthesis and Secretion of the Thyroid Metabolic Hormones About 93 per cent of the metabolically active hormones secreted by the thyroid gland is thyroxine, and 7 per cent triiodothyronine. However, almost all the thyroxine is eventually converted to triiodothyronine in the tissues, so that both are functionally important. The functions of these two hormones are qualitatively the same, but they differ in rapidity and intensity of action. Triiodothyronine is about four times as potent as thyroxine, but it is present in the blood in much smaller quantities and persists for a much shorter time than does thyroxine. </vt:lpstr>
      <vt:lpstr>Physiologic Anatomy of the Thyroid Gland. The thyroid gland is composed, Figure 76–1, of large numbers of closed follicles (100 to 300 micrometers in diameter) filled with a secretory substance called colloid and lined with cuboidal epithelial cells that secrete into the interior of the follicles.The major constituent of colloid is the large glycoprotein  thyroglobulin, which contains the thyroid hormones within its molecule. Once the secretion has entered the follicles, it must be absorbed back through the follicular epithelium into the blood before it can function in the body.The thyroid gland has a blood flow about five times the weight of the gland each minute, which is a blood supply as great as that of any other area of the body, with the possible exception of the adrenal cortex. </vt:lpstr>
      <vt:lpstr>PowerPoint Presentation</vt:lpstr>
      <vt:lpstr>Iodine Is Required for Formation of Thyroxine To form normal quantities of thyroxine, about 50 milligrams of ingested iodine in the form of iodides are required each year, or about 1 mg/week. To prevent iodine deficiency, common table salt is iodized with about 1 part sodium iodide to every 100,000 parts sodium chloride.  Fate of Ingested Iodides. Iodides ingested orally are absorbed from the gastrointestinal tract into the blood in about the same manner as chlorides. Normally, most of the iodides are rapidly excreted by the kidneys, but only after about one fifth are selectively removed from the circulating blood by the cells of the thyroid gland and used for synthesis of the thyroid hormones. </vt:lpstr>
      <vt:lpstr>  Iodide  Pump  (Iodide Trapping) The first stage in the formation of thyroid hormones, Figure 76–2,  is transport of iodides from the blood into the thyroid glandular cells and follicles.The basal membrane of the thyroid cell has the specific ability to pump the iodide actively to the interior of the cell. This is achieved by the action of  a sodium-iodide sympoter (NIS),which co-transport one iodide ion along with two sodium ions across the basolateral (plasma) membrane into the cell.   The energy for transporting iodide against a concentration grained comes from the sodium-potassium ATPase pump, which pumps sodium out of the cell, thereby establishing low intracellular sodium concentration and a gradient for facilitated diffusion of sodium into the cell.  This process of concentration the iodide in the cell is called iodide trapping. In a normal gland, the iodide pump concentrates the iodide to about 30 times its concentration in the blood. When the thyroid gland becomes maximally active, this concentration ratio can rise to as high as 250 times. The rate of iodide trapping by the thyroid is influenced by several factors, the most important being the concentration of TSH; TSH stimulates and hypophysectomy greatly diminishes the activity of the iodide pump in thyroid cells.   Iodide is transport out of the thyroid cells across the apical membrane into the follicle by a chloride-iodide ion counter-transporter molecule called pendrin.  The thyroid epithelial cells also secrete into the follicle thyroglobulin that contaims tyrosine amino acids to which the iodide ions will bind . </vt:lpstr>
      <vt:lpstr>PowerPoint Presentation</vt:lpstr>
      <vt:lpstr>Thyroglobulin, and Chemistry of Thyroxine and Triiodothyronine  Formation Formation and Secretion of Thyroglobulin by the Thyroid  Cells.  The thyroid cells are typical protein-secreting  glandular cells. The endoplasmic reticulum and Golgi apparatus synthesize and secrete into the follicles a large glycoprotein molecule called thyroglobulin, with a molecular weight of about 335,000.   Each molecule of thyroglobulin contains about 70 tyrosine amino acids, and they are the major substrates that combine with iodine to form the thyroid hormones.  Thus, the thyroid hormones form within the thyroglobulin molecule. That is, the thyroxine and triiodothyronine hormones formed from the tyrosine amino acids remain part of the thyroglobulin molecule during synthesis of the thyroid hormones and even afterward as stored hormones in the follicular colloid. </vt:lpstr>
      <vt:lpstr>Oxidation  of  the  Iodide  Ion. The first essential step in the formation of the thyroid hormones is  conversion of the iodide ions to an oxidized form of iodine, either nascent iodine (I0) or I_3, that is then capable of combining directly with the amino acid tyrosine. This oxidation of iodine is promoted by the enzyme peroxidase and its accompanying hydrogen peroxide, which provide a potent system capable of oxidizing iodides.   The peroxidase is either located in the apical membrane of the cell or attached to it, thus providing the oxidized iodine at exactly the point in the cell where the thyroglobulin molecule issues forth from the Golgi apparatus and through the cell membrane into the stored thyroid gland colloid.   When the peroxidase system is blocked or when it is hereditarily absent from the cells, the rate of formation of thyroid hormones falls to zero. </vt:lpstr>
      <vt:lpstr>Iodination of Tyrosine and Formation of the Thyroid Hormones— “Organification” of Thyroglobulin. The binding of iodine with the thyroglobulin molecule is called  organification of the thyroglobulin. Oxidized iodine even in the molecular form will bind directly but very slowly with the amino acid tyrosine. In the thyroid cells, however, the oxidized iodine is associated with an iodinase enzyme (Figure 76–2) that causes the process to occur within seconds or minutes.Therefore, almost as rapidly as the thyroglobulin molecule is released from the Golgi apparatus or as it is secreted through the apical cell membrane into the follicle, iodine binds with about one sixth of the tyrosine amino acids within the thyroglobulin molecule. (Figure 76–3 (shows the successive stages of iodination of tyrosine and final formation of the two important thyroid hormones, thyroxine and triiodothyronine. Tyrosine is first iodized to monoiodotyrosine and then to diiodotyrosine. Then, during the next few minutes, hours, and even days, more and more of the iodotyrosine residues become coupled with one another.  The major hormonal product of the coupling reaction is the molecule thyroxine (T4), which is formed when two molecules of diiodotyrosine are joined together; the thyroxine then remains part of the thyroglobulin molecule .  Or one molecule of monoiodotyrosine couples with one molecule of diiodotyrosine to form triiiodothyronine(T3), which  represents about one fifteenth of the final hormones , small amounts of reverse T3 (RT3)  are formed by coupling of diiodotyrosine with monoiodotyrosine , but RT3 dose not appear to be of functional significance in humans.</vt:lpstr>
      <vt:lpstr>PowerPoint Presentation</vt:lpstr>
      <vt:lpstr>Storage  of  Thyroglobulin.  The thyroid gland is unusual among the endocrine glands in its ability to store large amounts of hormone. After synthesis of the thyroid hormones has run its course, each thyroglobulin molecule contains up to 30 thyroxine molecules and a few triiodothyronine molecules. In this form, the thyroid hormones are stored in the follicles in an amount sufficient to supply the body with its normal requirements of thyroid hormones for 2 to 3 months. Therefore, when synthesis of thyroid hormone ceases, the physiologic effects of deficiency are not observed for several months. </vt:lpstr>
      <vt:lpstr>  Release of Thyroxine and Triiodothyronine from the Thyroid Gland Thyroglobulin itself is not released into the circulating blood in measurable amounts; instead, thyroxine and triiodothyronine must first be cleaved from the thyroglobulin molecule, and then these free hormones arereleased.   This process occurs as follows: The apical surface of the thyroid cells sends out pseudopod extensions that close around small portions of the colloid to form pinocytic vesicles that enter the apex of the thyroid cell. Then lysosomes in the cell cytoplasm immediately fuse with these vesicles to form digestive vesicles containing digestive enzymes from the lysosomes mixed with the colloid. Multiple proteases among the enzymes digest the thyroglobulin molecules and release thyroxine and triiodothyronine in free form.  These then diffuse through the base of the thyroid cell into the surrounding capillaries. Thus, the thyroid hormones are released into the blood. About three quarters of the iodinated tyrosine in the thyroglobulin never becomes thyroid hormones but remains monoiodotyrosine and diiodotyrosine.  During the digestion of the thyroglobulin molecule to cause release of thyroxine and triiodothyronine, these iodinated tyrosines also are freed from the thyroglobulin molecules. However, they are not secreted into the blood. Instead, their iodine is cleaved from them by a deiodinase enzyme that makes virtually all this iodine available again for recycling within the gland for forming additional thyroid hormones. In the congenital absence of this deiodinase enzyme, many persons become iodine-deficient because of failure of this recycling process. </vt:lpstr>
      <vt:lpstr>Daily  Rate  of  Secretion of  Thyroxine and  Triiodothyronine.  About 93 per cent of the thyroid hormone released from the thyroid gland is normally thyroxine and only 7 per cent is triiodothyronine. However, during the ensuing few days, about one half of the thyroxine is slowly deiodinated to form additional triiodothyronine. Therefore, the hormone finally delivered to and used by the tissues is mainly triiodothyronine, a total of about 35 micrograms of triiodothyronine per day. </vt:lpstr>
      <vt:lpstr> Transport of Thyroxine and Triiodothyronine to Tissues Thyroxine and Triiodothyronine Are Bound to Plasma Proteins. On entering the blood, over 99 per cent of the thyroxine and triiodothyronine combines immediately with several of the plasma proteins, all of which are synthesized by the liver. They combine mainly with thyroxine-binding globulin and much less so with thyroxine-binding prealbumin and albumin. Thyroxine and Triiodothyronine Are Released Slowly to Tissue Cells.  Because of high affinity of the plasma-binding proteins for the thyroid hormones, these substances— in particular, thyroxine—are released to the tissue cells slowly. Half the thyroxine in the blood is released to the tissue cells about every 6 days, whereas half the triiodothyronine—because of its lower affinity—is released to the cells in about 1 day. On entering the tissue cells, both thyroxine and triiodothyronine again bind with intracellular proteins, the thyroxine binding more strongly than the triiodothyronine. Therefore, they are again stored, but this time in the target cells themselves, and they are used slowly over a period of days or weeks. </vt:lpstr>
      <vt:lpstr>Thyroid Hormones Have Slow Onset and Long Duration of Action. After injection of a large quantity of thyroxine into a human being, essentially no effect on the metabolic rate can be discerned for 2 to 3 days, thereby demonstrating that there is a long latent period before thyroxine activity begins. Once activity does begin, it increases progressively and reaches a maximum in 10 to 12 days Figure 76–4.  Thereafter, it decreases with a half-life of about 15 days. Some of the activity persists for as long as 6 weeks to 2 months.  The actions of triiodothyronine occur about four times as rapidly as those of thyroxine, with a latent  period as short as 6 to 12 hours and maximal cellular activity occurring within 2 to 3 days.   Most of the latency and prolonged period of action of these hormones are probably caused by their binding with proteins both in the plasma and in the tissue cells, followed by their slow release.  </vt:lpstr>
      <vt:lpstr>PowerPoint Presentation</vt:lpstr>
      <vt:lpstr>Physiologic Functions of the Thyroid Hormones  1. Thyroid Hormones Increase the Transcription of Large       Numbers of Genes 2. Thyroid Hormones Activate Nuclear Receptors. 3. Thyroid Hormones Increase Cellular Metabolic Activity 4. Thyroid Hormones Increase the Number and Activity of       Mitochondria. 5. Thyroid Hormones Increase Active Transport of Ions       Through Cell Membranes. 6. Effect of Thyroid Hormone on Growth.  </vt:lpstr>
      <vt:lpstr> 7. Effects of Thyroid Hormone on Specific Bodily Mechanisms       include: A) Stimulation of Carbohydrate Metabolism.  Thyroid hormone stimulates almost all aspects of carbohydrate metabolism, including rapid uptake of glucose by the cells, enhanced glycolysis, enhanced gluconeogenesis, increased rate of absorption from the gastrointestinal tract, and even increased insulin secretion with its resultant secondary effects on carbohydrate metabolism. All these effects probably result from the overall increase in cellular metabolic enzymes caused by thyroid hormone. B) Stimulation of Fat Metabolism.   Effect on Plasma and Liver Fats. Increased thyroid hormone decreases the concentrations of cholesterol, phospholipids, and triglycerides in the plasma, even though it increases the free fatty acids. Conversely, decreased thyroid secretion greatly increases the plasma concentrations of cholesterol, phospholipids, and triglycerides and almost always causes excessive  deposition of fat in the liver as well.The large increase in circulating plasma cholesterol in prolonged hypothyroidism is often associated with severe atherosclerosis. C) Increased Requirement for Vitamins. D) Increased Basal Metabolic Rate. E) Decreased Body Weight. </vt:lpstr>
      <vt:lpstr>8. Effect of Thyroid Hormones on the Cardiovascular System       include: ֎. Increased Heart Rate. ֎. Increased Heart Strength. ֎. Normal Arterial Pressure. ֎. Increased Respiration. ֎. Increased Gastrointestinal Motility  9. Excitatory Effects on the Central Nervous System.  10. Effect on the Function of the Muscles. Include Muscle         Tremor.  11. Effect on Sleep.  </vt:lpstr>
      <vt:lpstr>12. Effect on Other Endocrine Glands.   Increased thyroid hormone increases the rates of secretion of most other endocrine glands, but it also increases the need of the tissues for the hormones. For instance, increased thyroxine secretion increases the rate of glucose metabolism everywhere in the body and therefore causes a corresponding need for increased insulin secretion by the pancreas. Also, thyroid hormone increases many metabolic activities related to bone formation and, as a consequence, increases the need for parathyroid hormone. Thyroid hormone also increases the rate at which adrenal glucocorticoids are inactivated by the liver. This leads to feedback increase in adrenocorticotropic hormone production by the anterior pituitary and, therefore, increased rate of glucocorticoid secretion by the adrenal glands. </vt:lpstr>
      <vt:lpstr>13. Effect of Thyroid Hormone on Sexual Function. For normal sexual function, thyroid secretion needs to be approximately normal   In men, lack of thyroid hormone is likely to cause loss of  libido; great excesses of the hormone, however, sometimes cause impotence.  In women, lack of thyroid hormone often causes menorrhagia and polymenorrhea— that is, respectively, excessive and frequent menstrual bleeding. Yet, strangely enough, in other women thyroid lack may cause irregular periods and occasionally even amenorrhea.  A hypothyroid woman, like a man, is likely to have greatly decreased libido.To make the picture still more confusing.   In the hyperthyroid woman, oligomenorrhea, which means greatly reduced bleeding, is common, and occasionally amenorrhea results. </vt:lpstr>
      <vt:lpstr>Regulation  of  Thyroid  Hormone  Secretion To maintain normal levels of metabolic activity in the body, precisely the right amount of thyroid hormone must be secreted at all times; to achieve this, specific feedback mechanisms operate through the hypothalamus and anterior pituitary gland to control the rate of thyroid secretion. These  mechanisms are as follows.  TSH (from  the  Anterior  Pituitary  Gland) Increases  Thyroid  Secretion. TSH, also known as thyrotropin, is an anterior pituitary hormone, a glycoprotein with a molecular weight of about 28,000., increases the secretion of thyroxine and triiodothyronine by the thyroid gland. Its specific effects on the thyroid gland are as follows: </vt:lpstr>
      <vt:lpstr>         1. Increased proteolysis of the thyroglobulin that has already been       stored in the follicles, with resultant release of the thyroid     hormones into the circulating blood and diminishment of the     follicular substance itself. 2. Increased activity of the iodide pump, which increases the rate of     “iodide trapping” in the glandular cells, sometimes increasing the     ratio of intracellular to extracellular iodide concentration in the      glandular substance to as much as eight times normal. 3. Increased iodination of tyrosine to form the thyroid hormones. 4. Increased size and increased secretory activity of the thyroid cells. 5. Increased number of thyroid cells plus a change from cuboidal to     columnar cells and much in folding of the thyroid epithelium into     the follicles. In summary, TSH increases all the known secretory activities of the thyroid glandular cells. The most important early effect after administration  of TSH is to initiate proteolysis of the thyroglobulin, which causes release of thyroxine and triiodothyronine into the blood within 30 minutes. The other effects require hours or even days and weeks to develop fully. </vt:lpstr>
      <vt:lpstr>  Cyclic Adenosine Monophosphate Mediates the Stimulatory Effect of TSH.  In the past, it was difficult to explain the many and varied effects of TSH on the thyroid cell. It is now clear that most, if not all, of these effects result from activation of the “second messenger” cyclic adenosine monophosphate (cAMP) system of the cell.  The first event in this activation is binding of TSH with specific TSH receptors on the basal membrane surfaces of the thyroid cell.   This then activates adenylyl cyclase in the membrane, which increases the formation of cAMP inside the cell.   Finally, the cAMP acts as a second messenger to activate protein kinase,which causes multiple phosphorylations throughout the cell.  The result is both an immediate increase in secretion of thyroid hormones and prolonged growth of the thyroid glandular tissue itself. This method for control of thyroid cell activity is similar to the function of cAMP as a “second messenger” in many other target tissues of the body.  </vt:lpstr>
      <vt:lpstr>Feedback Effect of Thyroid Hormone to Decrease Anterior Pituitary Secretion of TSH  Increased thyroid hormone in the body fluids decreases secretion of TSH by the anterior pituitary. When the rate of thyroid hormone secretion rises to about 1.75 times normal, the rate of TSH secretion falls essentially to zero.   Almost all this feedback depressant effect occurs even when the anterior pituitary has been separated from the hypothalamus. Therefore, as show in Figure 76-7,  it is probable that increased thyroid hormone inhibits anterior pituitary secretion of TSH mainly by a direct effect on the anterior pituitary gland itself. Regardless of the mechanism of the feedback, its effect is to maintain an almost constant concentration of free thyroid hormones in the circulating body fluids. </vt:lpstr>
      <vt:lpstr>PowerPoint Presentation</vt:lpstr>
      <vt:lpstr>Antithyroid Substances Suppres Thyroid secretion    Drugs that suppress thyroid secretion are called antithyroid substances.The best known of these substances are thiocyanate, propylthiouracil, and high concentrations of inorganic iodides. The mechanism by which each of these blocks thyroid secretion is different from the others, and they can be explained as follows. 1. Thiocyanate Ions Decrease Iodide Trapping. 2. Propylthiouracil Decreases Thyroid Hormone       Formation.  Propylthiouracil (and other, similar       compounds, such as methimazole and carbimazole) prevents      formation of thyroid hormone from iodides and tyrosine. 3. Iodides in High Concentrations Decrease Thyroid Activity and      Thyroid Gland Size. </vt:lpstr>
      <vt:lpstr>Diseases of the Thyroid Hyperthyroidism Most effects of hyperthyroidism are obvious from the preceding discussion of the various physiologic effects of thyroid hormone. However, some specific effects should be mentioned in connection especially with the development, diagnosis, and treatment of hyperthyroidism.  Causes of Hyperthyroidism (Toxic Goiter, Thyrotoxicosis, Graves’ Disease). In most patients with hyperthyroidism, the thyroid gland is increased to two to three times normal size, with tremendous hyperplasia and in folding of the follicular cell lining into the follicles, so that the number of cells is increased greatly. Also, each cell increases its rate of secretion several fold;  adioactive iodine uptake studies indicate that some of these hyperplastic glands secrete thyroid hormone at rates 5 to 15 times normal. </vt:lpstr>
      <vt:lpstr>Graves disease , the most common form of hypothyroidism is an autoimmune disease in which antibodies called thyroid-stimulating immunoglobulin (TSIs) from against the TSH receptor in the Thyroid gland These antibody  that bind with the same membrane receptors that bind TSH. They induce continual activation of the cAMP system of the cells,with resultant development of hyperthyroidism. These antibodies TSI have a prolonged stimulating effect on the thyroid gland, lasting for as long as 12 hours, in contrast to a little over 1 hour for TSH. The high level of thyroid hormone secretion caused by TSI in turn suppresses anterior pituitary formation of TSH.  Therefore, TSH concentration are less than normal (often essentially zero) rather than enhanced in almost all patients with Granes disease , The antibodies that cause hyperthyroidism almost certainly occur as the result of autoimmunity that has developed against thyroid tissue. Presumably, at some time in the history of the person, an excess of thyroid cell antigens was released from the thyroid cells, and this has resulted in the formation of antibodies against the thyroid gland itself. </vt:lpstr>
      <vt:lpstr>Thyroid Adenoma.  Hyperthyroidism occasionally results from a localized adenoma (a tumor) that develops in the thyroid tissue and secretes large quantities of thyroid hormone.  This is different from the more usual type of hyperthyroidism, in that it usually is not associated with evidence of any autoimmune disease.   An interesting effect of the adenoma is that as long as it continues to secrete large quantities of thyroid hormone, secretory function in the remainder of the thyroid gland is almost totally inhibited because the thyroid hormone from the adenoma depresses the production of TSH by the pituitary gland. </vt:lpstr>
      <vt:lpstr>Symptoms of Hyperthyroidism The symptoms of hyperthyroidism are obvious from the preceding discussion of the physiology of the thyroid hormones:   1. a high state of excitability, 2. intolerance to heat,  3. increased sweating,  4. mild to extreme weight loss (sometimes as much as 100 pounds), 5. varying degrees of diarrhea, 6. muscle weakness, 7. nervousness or other psychic disorders,  8. extreme fatigue but inability to sleep,  9. tremor of the hands.  Exophthalmos. Most people with hyperthyroidism develop some degree of protrusion of the eyeballs, This condition is called exophthalmos. A major degree of exophthalmos occurs in about one third of hyperthyroid patients .</vt:lpstr>
      <vt:lpstr>Hypothyroidism The effects of hypothyroidism, in general, are opposite to those of hyperthyroidism, but there are a few physiologic mechanisms peculiar to hypothyroidism.  Hypothyroidism, like hyperthyroidism, probably is initiated by autoimmunity against the thyroid gland, but immunity that destroys the gland rather than stimulates it.The thyroid glands of most of these patients first have autoimmune “thyroiditis,” which means thyroid inflammation.  This causes progressive deterioration and finally fibrosis of the gland, with resultant diminished or absent secretion of thyroid hormone. Several other types of hypothyroidism also occur, often associated with development of enlarged thyroid glands, called thyroid goiter, as follows. </vt:lpstr>
      <vt:lpstr> Endemic Colloid Goiter Caused by Dietary Iodide Deficiency.  The term “goiter” means a greatly enlarged thyroid gland. As pointed out in the discussion of iodine metabolism, about 50 milligrams of iodine are required each year for the formation of adequate quantities of thyroid hormone. In certain areas of the world, notably in the Swiss Alps, the Andes, and the Great Lakes region of the United States, insufficient iodine is present in the soil for the foodstuffs to contain even this minute quantity. Therefore, in the days before iodized table salt, many people who lived in these areas developed extremely large thyroid glands, called endemic goiters. The Mechanism for development of large endemic goiters is the following: Lack of iodine prevents production of both thyroxine and triiodothyronine. As a result, no hormone is available to inhibit production of TSH by the anterior pituitary; this causes the pituitary to secrete excessively large quantities of TSH.The TSH then stimulates the thyroid cells to secrete tremendous amounts of thyroglobulin colloid into the follicles, and the gland grows larger and larger. But because of lack of iodine, thyroxine and triiodothyronine production does not occur in the thyroglobulin molecule and therefore does not cause the normal suppression of TSH production by the anterior pituitary. The follicles become tremendous in size, and the thyroid gland may increase to 10 to 20 times normal size . </vt:lpstr>
      <vt:lpstr>Atherosclerosis  in  Hypothyroidism.   As pointed out earlier, lack of thyroid hormone increases the quantity of blood cholesterol because of altered fat and cholesterol metabolism and diminished liver excretion of cholesterol in the bile.The increase in blood cholesterol is usually associated with  increased atherosclerosis.  Therefore, many hypothyroid patients, particularly those with myxedema, develope atherosclerosis, which in turn results in peripheral vascular disease, deafness, and coronary artery disease with consequent early death. </vt:lpstr>
      <vt:lpstr>Diagnostic Tests in Hypothyroidism.   The tests already described for diagnosis of hyperthyroidism give opposite results in hypothyroidism.  The free thyroxine in the blood is low. The basal metabolic rate in myxedema ranges between -30 and -50. And the secretion of TSH by the anterior pituitary when a test dose of TRH is administered is usually greatly increased (except in those rare instances of hypothyroidism caused by depressed response of the pituitary gland to TRH) .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Thyroid Gland  Dr. Noori  M  Luaibi </dc:title>
  <dc:creator>DELL</dc:creator>
  <cp:lastModifiedBy>DELL</cp:lastModifiedBy>
  <cp:revision>20</cp:revision>
  <dcterms:created xsi:type="dcterms:W3CDTF">2006-08-16T00:00:00Z</dcterms:created>
  <dcterms:modified xsi:type="dcterms:W3CDTF">2017-03-24T01:32:14Z</dcterms:modified>
</cp:coreProperties>
</file>