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0" r:id="rId4"/>
    <p:sldId id="259" r:id="rId5"/>
    <p:sldId id="267" r:id="rId6"/>
    <p:sldId id="281" r:id="rId7"/>
    <p:sldId id="268" r:id="rId8"/>
    <p:sldId id="261" r:id="rId9"/>
    <p:sldId id="262" r:id="rId10"/>
    <p:sldId id="263" r:id="rId11"/>
    <p:sldId id="279" r:id="rId12"/>
    <p:sldId id="269" r:id="rId13"/>
    <p:sldId id="270" r:id="rId14"/>
    <p:sldId id="282" r:id="rId15"/>
    <p:sldId id="264" r:id="rId16"/>
    <p:sldId id="271" r:id="rId17"/>
    <p:sldId id="265" r:id="rId18"/>
    <p:sldId id="266" r:id="rId19"/>
    <p:sldId id="272" r:id="rId20"/>
    <p:sldId id="273" r:id="rId21"/>
    <p:sldId id="275" r:id="rId22"/>
    <p:sldId id="297" r:id="rId23"/>
    <p:sldId id="293" r:id="rId24"/>
    <p:sldId id="298" r:id="rId25"/>
    <p:sldId id="276" r:id="rId26"/>
    <p:sldId id="278" r:id="rId27"/>
    <p:sldId id="290" r:id="rId28"/>
    <p:sldId id="292" r:id="rId29"/>
    <p:sldId id="291" r:id="rId30"/>
    <p:sldId id="277" r:id="rId31"/>
    <p:sldId id="283" r:id="rId32"/>
    <p:sldId id="284" r:id="rId33"/>
    <p:sldId id="285" r:id="rId34"/>
    <p:sldId id="286" r:id="rId35"/>
    <p:sldId id="287" r:id="rId36"/>
    <p:sldId id="288" r:id="rId37"/>
    <p:sldId id="289"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590800" y="1371600"/>
            <a:ext cx="3988592" cy="1200329"/>
          </a:xfrm>
          <a:prstGeom prst="rect">
            <a:avLst/>
          </a:prstGeom>
        </p:spPr>
        <p:txBody>
          <a:bodyPr wrap="none">
            <a:spAutoFit/>
          </a:bodyPr>
          <a:lstStyle/>
          <a:p>
            <a:r>
              <a:rPr lang="en-US" sz="72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lgerian" pitchFamily="82" charset="0"/>
              </a:rPr>
              <a:t>Ovaries</a:t>
            </a:r>
            <a:endParaRPr lang="ar-IQ" sz="72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lgerian" pitchFamily="82" charset="0"/>
            </a:endParaRPr>
          </a:p>
        </p:txBody>
      </p:sp>
      <p:sp>
        <p:nvSpPr>
          <p:cNvPr id="3" name="Rectangle 2"/>
          <p:cNvSpPr/>
          <p:nvPr/>
        </p:nvSpPr>
        <p:spPr>
          <a:xfrm>
            <a:off x="4047128" y="2782669"/>
            <a:ext cx="1075936" cy="923330"/>
          </a:xfrm>
          <a:prstGeom prst="rect">
            <a:avLst/>
          </a:prstGeom>
        </p:spPr>
        <p:txBody>
          <a:bodyPr wrap="none">
            <a:spAutoFit/>
          </a:bodyPr>
          <a:lstStyle/>
          <a:p>
            <a:r>
              <a:rPr lang="en-US" sz="54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lgerian" pitchFamily="82" charset="0"/>
              </a:rPr>
              <a:t>By</a:t>
            </a:r>
            <a:endParaRPr lang="en-US" sz="54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lgerian" pitchFamily="82" charset="0"/>
            </a:endParaRPr>
          </a:p>
        </p:txBody>
      </p:sp>
      <p:sp>
        <p:nvSpPr>
          <p:cNvPr id="4" name="Rectangle 3"/>
          <p:cNvSpPr/>
          <p:nvPr/>
        </p:nvSpPr>
        <p:spPr>
          <a:xfrm>
            <a:off x="289688" y="4343400"/>
            <a:ext cx="8590813" cy="830997"/>
          </a:xfrm>
          <a:prstGeom prst="rect">
            <a:avLst/>
          </a:prstGeom>
        </p:spPr>
        <p:txBody>
          <a:bodyPr wrap="none">
            <a:spAutoFit/>
          </a:bodyPr>
          <a:lstStyle/>
          <a:p>
            <a:r>
              <a:rPr lang="en-US" sz="4800" b="1" dirty="0">
                <a:ln w="1905"/>
                <a:solidFill>
                  <a:srgbClr val="C00000"/>
                </a:solidFill>
                <a:effectLst>
                  <a:innerShdw blurRad="69850" dist="43180" dir="5400000">
                    <a:srgbClr val="000000">
                      <a:alpha val="65000"/>
                    </a:srgbClr>
                  </a:innerShdw>
                </a:effectLst>
                <a:latin typeface="Algerian" pitchFamily="82" charset="0"/>
              </a:rPr>
              <a:t>Dr. </a:t>
            </a:r>
            <a:r>
              <a:rPr lang="en-US" sz="4800" b="1" dirty="0" err="1">
                <a:ln w="1905"/>
                <a:solidFill>
                  <a:srgbClr val="C00000"/>
                </a:solidFill>
                <a:effectLst>
                  <a:innerShdw blurRad="69850" dist="43180" dir="5400000">
                    <a:srgbClr val="000000">
                      <a:alpha val="65000"/>
                    </a:srgbClr>
                  </a:innerShdw>
                </a:effectLst>
                <a:latin typeface="Algerian" pitchFamily="82" charset="0"/>
              </a:rPr>
              <a:t>Noori</a:t>
            </a:r>
            <a:r>
              <a:rPr lang="en-US" sz="4800" b="1" dirty="0">
                <a:ln w="1905"/>
                <a:solidFill>
                  <a:srgbClr val="C00000"/>
                </a:solidFill>
                <a:effectLst>
                  <a:innerShdw blurRad="69850" dist="43180" dir="5400000">
                    <a:srgbClr val="000000">
                      <a:alpha val="65000"/>
                    </a:srgbClr>
                  </a:innerShdw>
                </a:effectLst>
                <a:latin typeface="Algerian" pitchFamily="82" charset="0"/>
              </a:rPr>
              <a:t> Mohammed </a:t>
            </a:r>
            <a:r>
              <a:rPr lang="en-US" sz="4800" b="1" dirty="0" err="1">
                <a:ln w="1905"/>
                <a:solidFill>
                  <a:srgbClr val="C00000"/>
                </a:solidFill>
                <a:effectLst>
                  <a:innerShdw blurRad="69850" dist="43180" dir="5400000">
                    <a:srgbClr val="000000">
                      <a:alpha val="65000"/>
                    </a:srgbClr>
                  </a:innerShdw>
                </a:effectLst>
                <a:latin typeface="Algerian" pitchFamily="82" charset="0"/>
              </a:rPr>
              <a:t>Luaibi</a:t>
            </a:r>
            <a:endParaRPr lang="en-US" sz="4800" b="1" dirty="0">
              <a:ln w="1905"/>
              <a:solidFill>
                <a:srgbClr val="C00000"/>
              </a:solidFill>
              <a:effectLst>
                <a:innerShdw blurRad="69850" dist="43180" dir="5400000">
                  <a:srgbClr val="000000">
                    <a:alpha val="65000"/>
                  </a:srgbClr>
                </a:innerShdw>
              </a:effectLst>
              <a:latin typeface="Algerian" pitchFamily="82" charset="0"/>
            </a:endParaRPr>
          </a:p>
        </p:txBody>
      </p:sp>
    </p:spTree>
    <p:extLst>
      <p:ext uri="{BB962C8B-B14F-4D97-AF65-F5344CB8AC3E}">
        <p14:creationId xmlns:p14="http://schemas.microsoft.com/office/powerpoint/2010/main" val="9934793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FCB"/>
            </a:gs>
            <a:gs pos="13000">
              <a:srgbClr val="F8B049"/>
            </a:gs>
            <a:gs pos="21001">
              <a:srgbClr val="F8B049"/>
            </a:gs>
            <a:gs pos="63000">
              <a:srgbClr val="FEE7F2"/>
            </a:gs>
            <a:gs pos="67000">
              <a:schemeClr val="tx2">
                <a:lumMod val="40000"/>
                <a:lumOff val="60000"/>
              </a:schemeClr>
            </a:gs>
            <a:gs pos="69000">
              <a:schemeClr val="accent3">
                <a:lumMod val="60000"/>
                <a:lumOff val="40000"/>
              </a:schemeClr>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87438"/>
            <a:ext cx="8686800" cy="523220"/>
          </a:xfrm>
          <a:prstGeom prst="rect">
            <a:avLst/>
          </a:prstGeom>
        </p:spPr>
        <p:txBody>
          <a:bodyPr wrap="square">
            <a:spAutoFit/>
          </a:bodyPr>
          <a:lstStyle/>
          <a:p>
            <a:r>
              <a:rPr lang="en-US" sz="2800" b="1" dirty="0">
                <a:ln w="1905"/>
                <a:solidFill>
                  <a:srgbClr val="002060"/>
                </a:solidFill>
                <a:effectLst>
                  <a:innerShdw blurRad="69850" dist="43180" dir="5400000">
                    <a:srgbClr val="000000">
                      <a:alpha val="65000"/>
                    </a:srgbClr>
                  </a:innerShdw>
                </a:effectLst>
                <a:latin typeface="Bernard MT Condensed" pitchFamily="18" charset="0"/>
              </a:rPr>
              <a:t>The outermost layer </a:t>
            </a:r>
            <a:r>
              <a:rPr lang="en-US" sz="2800" dirty="0"/>
              <a:t>is called the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germinal epithelium</a:t>
            </a:r>
            <a:r>
              <a:rPr lang="en-US" sz="2800" dirty="0"/>
              <a:t>.</a:t>
            </a:r>
            <a:endParaRPr lang="ar-IQ" sz="2800" dirty="0"/>
          </a:p>
        </p:txBody>
      </p:sp>
      <p:sp>
        <p:nvSpPr>
          <p:cNvPr id="3" name="Rectangle 2"/>
          <p:cNvSpPr/>
          <p:nvPr/>
        </p:nvSpPr>
        <p:spPr>
          <a:xfrm>
            <a:off x="0" y="545697"/>
            <a:ext cx="9144000" cy="4401205"/>
          </a:xfrm>
          <a:prstGeom prst="rect">
            <a:avLst/>
          </a:prstGeom>
        </p:spPr>
        <p:txBody>
          <a:bodyPr wrap="square">
            <a:spAutoFit/>
          </a:bodyPr>
          <a:lstStyle/>
          <a:p>
            <a:r>
              <a:rPr lang="en-US" sz="2800" b="1" dirty="0">
                <a:ln w="1905"/>
                <a:solidFill>
                  <a:srgbClr val="002060"/>
                </a:solidFill>
                <a:effectLst>
                  <a:innerShdw blurRad="69850" dist="43180" dir="5400000">
                    <a:srgbClr val="000000">
                      <a:alpha val="65000"/>
                    </a:srgbClr>
                  </a:innerShdw>
                </a:effectLst>
                <a:latin typeface="Bernard MT Condensed" pitchFamily="18" charset="0"/>
              </a:rPr>
              <a:t>The outer layer </a:t>
            </a:r>
            <a:r>
              <a:rPr lang="en-US" sz="2800" dirty="0"/>
              <a:t>is the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ovarian cortex</a:t>
            </a:r>
            <a:r>
              <a:rPr lang="en-US" sz="2800" dirty="0"/>
              <a:t>, consisting of </a:t>
            </a:r>
            <a:r>
              <a:rPr lang="en-US"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ovarian follicles</a:t>
            </a:r>
            <a:r>
              <a:rPr lang="en-US" sz="2800" dirty="0"/>
              <a:t> and </a:t>
            </a:r>
            <a:r>
              <a:rPr lang="en-US" sz="2800" b="1" dirty="0" err="1">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stroma</a:t>
            </a:r>
            <a:r>
              <a:rPr lang="en-US" sz="2800" dirty="0"/>
              <a:t> in between them. Included in the follicles are the </a:t>
            </a:r>
            <a:r>
              <a:rPr lang="en-US"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cumulus </a:t>
            </a:r>
            <a:r>
              <a:rPr lang="en-US" sz="2800" b="1" dirty="0" err="1">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oophorus</a:t>
            </a:r>
            <a:r>
              <a:rPr lang="en-US" sz="2800" dirty="0"/>
              <a:t>, </a:t>
            </a:r>
            <a:r>
              <a:rPr lang="en-US" sz="2800" b="1" dirty="0" err="1">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membrana</a:t>
            </a:r>
            <a:r>
              <a:rPr lang="en-US"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granulosa</a:t>
            </a:r>
            <a:r>
              <a:rPr lang="en-US"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 </a:t>
            </a:r>
            <a:r>
              <a:rPr lang="en-US" sz="2800" dirty="0"/>
              <a:t>(and the </a:t>
            </a:r>
            <a:r>
              <a:rPr lang="en-US" sz="2800" b="1" dirty="0" err="1">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granulosa</a:t>
            </a:r>
            <a:r>
              <a:rPr lang="en-US"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 cells</a:t>
            </a:r>
            <a:r>
              <a:rPr lang="en-US" sz="2800" dirty="0"/>
              <a:t> inside it), </a:t>
            </a:r>
            <a:r>
              <a:rPr lang="en-US"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corona </a:t>
            </a:r>
            <a:r>
              <a:rPr lang="en-US" sz="2800" b="1" dirty="0" err="1">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radiata</a:t>
            </a:r>
            <a:r>
              <a:rPr lang="en-US" sz="2800" dirty="0"/>
              <a:t>, </a:t>
            </a:r>
            <a:r>
              <a:rPr lang="en-US" sz="2800" b="1" dirty="0" err="1">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zona</a:t>
            </a:r>
            <a:r>
              <a:rPr lang="en-US"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 </a:t>
            </a:r>
            <a:r>
              <a:rPr lang="en-US" sz="2800" b="1" dirty="0" err="1">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pellucida</a:t>
            </a:r>
            <a:r>
              <a:rPr lang="en-US" sz="2800" dirty="0"/>
              <a:t>, and </a:t>
            </a:r>
            <a:r>
              <a:rPr lang="en-US"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primary oocyte. </a:t>
            </a:r>
            <a:r>
              <a:rPr lang="en-US" sz="2800" b="1" dirty="0">
                <a:ln w="1905"/>
                <a:solidFill>
                  <a:srgbClr val="00B0F0"/>
                </a:solidFill>
                <a:effectLst>
                  <a:innerShdw blurRad="69850" dist="43180" dir="5400000">
                    <a:srgbClr val="000000">
                      <a:alpha val="65000"/>
                    </a:srgbClr>
                  </a:innerShdw>
                </a:effectLst>
              </a:rPr>
              <a:t>Theca</a:t>
            </a:r>
            <a:r>
              <a:rPr lang="en-US" sz="2800" dirty="0"/>
              <a:t> of follicle, </a:t>
            </a:r>
            <a:r>
              <a:rPr lang="en-US" sz="2800" b="1" dirty="0" err="1">
                <a:ln w="1905"/>
                <a:solidFill>
                  <a:srgbClr val="00B0F0"/>
                </a:solidFill>
                <a:effectLst>
                  <a:innerShdw blurRad="69850" dist="43180" dir="5400000">
                    <a:srgbClr val="000000">
                      <a:alpha val="65000"/>
                    </a:srgbClr>
                  </a:innerShdw>
                </a:effectLst>
              </a:rPr>
              <a:t>antrum</a:t>
            </a:r>
            <a:r>
              <a:rPr lang="en-US" sz="2800" dirty="0"/>
              <a:t> and </a:t>
            </a:r>
            <a:r>
              <a:rPr lang="en-US" sz="2800" b="1" dirty="0">
                <a:ln w="1905"/>
                <a:solidFill>
                  <a:srgbClr val="00B0F0"/>
                </a:solidFill>
                <a:effectLst>
                  <a:innerShdw blurRad="69850" dist="43180" dir="5400000">
                    <a:srgbClr val="000000">
                      <a:alpha val="65000"/>
                    </a:srgbClr>
                  </a:innerShdw>
                </a:effectLst>
              </a:rPr>
              <a:t>liquor </a:t>
            </a:r>
            <a:r>
              <a:rPr lang="en-US" sz="2800" b="1" dirty="0" err="1">
                <a:ln w="1905"/>
                <a:solidFill>
                  <a:srgbClr val="00B0F0"/>
                </a:solidFill>
                <a:effectLst>
                  <a:innerShdw blurRad="69850" dist="43180" dir="5400000">
                    <a:srgbClr val="000000">
                      <a:alpha val="65000"/>
                    </a:srgbClr>
                  </a:innerShdw>
                </a:effectLst>
              </a:rPr>
              <a:t>folliculi</a:t>
            </a:r>
            <a:r>
              <a:rPr lang="en-US" sz="2800" b="1" dirty="0">
                <a:ln w="1905"/>
                <a:solidFill>
                  <a:srgbClr val="00B0F0"/>
                </a:solidFill>
                <a:effectLst>
                  <a:innerShdw blurRad="69850" dist="43180" dir="5400000">
                    <a:srgbClr val="000000">
                      <a:alpha val="65000"/>
                    </a:srgbClr>
                  </a:innerShdw>
                </a:effectLst>
              </a:rPr>
              <a:t> </a:t>
            </a:r>
            <a:r>
              <a:rPr lang="en-US" sz="2800" dirty="0"/>
              <a:t>are also contained in the follicle. Also in the </a:t>
            </a:r>
            <a:r>
              <a:rPr lang="en-US"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cortex</a:t>
            </a:r>
            <a:r>
              <a:rPr lang="en-US" sz="2800" dirty="0"/>
              <a:t> is the </a:t>
            </a:r>
            <a:r>
              <a:rPr lang="en-US"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corpus </a:t>
            </a:r>
            <a:r>
              <a:rPr lang="en-US" sz="2800" b="1" dirty="0" err="1">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luteum</a:t>
            </a:r>
            <a:r>
              <a:rPr lang="en-US"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 </a:t>
            </a:r>
            <a:r>
              <a:rPr lang="en-US" sz="2800" dirty="0"/>
              <a:t>derived from the follicles. </a:t>
            </a:r>
            <a:r>
              <a:rPr lang="en-US" sz="2800" b="1" dirty="0">
                <a:ln w="1905"/>
                <a:solidFill>
                  <a:srgbClr val="002060"/>
                </a:solidFill>
                <a:effectLst>
                  <a:innerShdw blurRad="69850" dist="43180" dir="5400000">
                    <a:srgbClr val="000000">
                      <a:alpha val="65000"/>
                    </a:srgbClr>
                  </a:innerShdw>
                </a:effectLst>
                <a:latin typeface="Bernard MT Condensed" pitchFamily="18" charset="0"/>
              </a:rPr>
              <a:t>The innermost layer </a:t>
            </a:r>
            <a:r>
              <a:rPr lang="en-US" sz="2800" dirty="0"/>
              <a:t>is the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ovarian </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medulla</a:t>
            </a:r>
            <a:r>
              <a:rPr lang="en-US" sz="2800" dirty="0" smtClean="0"/>
              <a:t>. </a:t>
            </a:r>
            <a:r>
              <a:rPr lang="en-US" sz="2800" dirty="0"/>
              <a:t>It can be hard to distinguish between the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cortex</a:t>
            </a:r>
            <a:r>
              <a:rPr lang="en-US" sz="2800" dirty="0"/>
              <a:t> and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medulla</a:t>
            </a:r>
            <a:r>
              <a:rPr lang="en-US" sz="2800" dirty="0"/>
              <a:t>, but follicles are usually not found in the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medulla</a:t>
            </a:r>
            <a:r>
              <a:rPr lang="en-US" sz="2800" dirty="0"/>
              <a:t>.</a:t>
            </a:r>
            <a:endParaRPr lang="ar-IQ" sz="2800" dirty="0"/>
          </a:p>
        </p:txBody>
      </p:sp>
      <p:sp>
        <p:nvSpPr>
          <p:cNvPr id="4" name="Rectangle 3"/>
          <p:cNvSpPr/>
          <p:nvPr/>
        </p:nvSpPr>
        <p:spPr>
          <a:xfrm>
            <a:off x="-1" y="4946902"/>
            <a:ext cx="9096829" cy="1815882"/>
          </a:xfrm>
          <a:prstGeom prst="rect">
            <a:avLst/>
          </a:prstGeom>
        </p:spPr>
        <p:txBody>
          <a:bodyPr wrap="square">
            <a:spAutoFit/>
          </a:bodyPr>
          <a:lstStyle/>
          <a:p>
            <a:r>
              <a:rPr lang="en-US" sz="2800" dirty="0"/>
              <a:t>Follicular cells flat epithelial cells that originate from surface epithelium covering 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ovary</a:t>
            </a:r>
            <a:r>
              <a:rPr lang="en-US" sz="2800" dirty="0"/>
              <a:t>, are surrounded by </a:t>
            </a:r>
            <a:r>
              <a:rPr lang="en-US" sz="2800" b="1" dirty="0" err="1">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Granulosa</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cells</a:t>
            </a:r>
            <a:r>
              <a:rPr lang="en-US" sz="2800" dirty="0"/>
              <a:t> - that have changed from flat to cuboidal and proliferated to produce a stratified epithelium</a:t>
            </a:r>
            <a:endParaRPr lang="ar-IQ" sz="2800" dirty="0"/>
          </a:p>
        </p:txBody>
      </p:sp>
    </p:spTree>
    <p:extLst>
      <p:ext uri="{BB962C8B-B14F-4D97-AF65-F5344CB8AC3E}">
        <p14:creationId xmlns:p14="http://schemas.microsoft.com/office/powerpoint/2010/main" val="300932983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551"/>
          <a:stretch/>
        </p:blipFill>
        <p:spPr bwMode="auto">
          <a:xfrm>
            <a:off x="0" y="0"/>
            <a:ext cx="90677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27656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randombar(horizont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84"/>
            <a:ext cx="33528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1600209"/>
            <a:ext cx="335280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b="1" dirty="0">
                <a:ln w="1905"/>
                <a:solidFill>
                  <a:srgbClr val="0070C0"/>
                </a:solidFill>
                <a:effectLst>
                  <a:innerShdw blurRad="69850" dist="43180" dir="5400000">
                    <a:srgbClr val="000000">
                      <a:alpha val="65000"/>
                    </a:srgbClr>
                  </a:innerShdw>
                </a:effectLst>
              </a:rPr>
              <a:t>oocyte surrounded by </a:t>
            </a:r>
            <a:r>
              <a:rPr lang="en-US" b="1" dirty="0" err="1">
                <a:ln w="1905"/>
                <a:solidFill>
                  <a:srgbClr val="0070C0"/>
                </a:solidFill>
                <a:effectLst>
                  <a:innerShdw blurRad="69850" dist="43180" dir="5400000">
                    <a:srgbClr val="000000">
                      <a:alpha val="65000"/>
                    </a:srgbClr>
                  </a:innerShdw>
                </a:effectLst>
              </a:rPr>
              <a:t>granulosa</a:t>
            </a:r>
            <a:r>
              <a:rPr lang="en-US" b="1" dirty="0">
                <a:ln w="1905"/>
                <a:solidFill>
                  <a:srgbClr val="0070C0"/>
                </a:solidFill>
                <a:effectLst>
                  <a:innerShdw blurRad="69850" dist="43180" dir="5400000">
                    <a:srgbClr val="000000">
                      <a:alpha val="65000"/>
                    </a:srgbClr>
                  </a:innerShdw>
                </a:effectLst>
              </a:rPr>
              <a:t> cells. Fluorescence microscopy</a:t>
            </a:r>
            <a:endParaRPr lang="ar-IQ" b="1" dirty="0">
              <a:ln w="1905"/>
              <a:solidFill>
                <a:srgbClr val="0070C0"/>
              </a:solidFill>
              <a:effectLst>
                <a:innerShdw blurRad="69850" dist="43180" dir="5400000">
                  <a:srgbClr val="000000">
                    <a:alpha val="65000"/>
                  </a:srgbClr>
                </a:innerShdw>
              </a:effectLs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136344" y="-769030"/>
            <a:ext cx="2232026" cy="379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62800" y="14514"/>
            <a:ext cx="198120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b="1" dirty="0">
                <a:ln w="1905"/>
                <a:solidFill>
                  <a:srgbClr val="002060"/>
                </a:solidFill>
                <a:effectLst>
                  <a:innerShdw blurRad="69850" dist="43180" dir="5400000">
                    <a:srgbClr val="000000">
                      <a:alpha val="65000"/>
                    </a:srgbClr>
                  </a:innerShdw>
                </a:effectLst>
              </a:rPr>
              <a:t>Histology section of a mature ovarian follicle. The oocyte is the large, round, pink-staining cell at top center of the image</a:t>
            </a:r>
            <a:endParaRPr lang="ar-IQ" b="1" dirty="0">
              <a:ln w="1905"/>
              <a:solidFill>
                <a:srgbClr val="002060"/>
              </a:solidFill>
              <a:effectLst>
                <a:innerShdw blurRad="69850" dist="43180" dir="5400000">
                  <a:srgbClr val="000000">
                    <a:alpha val="65000"/>
                  </a:srgbClr>
                </a:innerShdw>
              </a:effectLst>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46540"/>
            <a:ext cx="9144000" cy="461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92974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randombar(horizontal)">
                                      <p:cBhvr>
                                        <p:cTn id="21" dur="500"/>
                                        <p:tgtEl>
                                          <p:spTgt spid="409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barn(inVertical)">
                                      <p:cBhvr>
                                        <p:cTn id="3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4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549676"/>
            <a:ext cx="914400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dirty="0"/>
              <a:t>Human ovum examined fresh in the liquor </a:t>
            </a:r>
            <a:r>
              <a:rPr lang="en-US" sz="2400" dirty="0" err="1"/>
              <a:t>folliculi</a:t>
            </a:r>
            <a:r>
              <a:rPr lang="en-US" sz="2400" dirty="0"/>
              <a:t>. The </a:t>
            </a:r>
            <a:r>
              <a:rPr lang="en-US" sz="2400" b="1" dirty="0" err="1">
                <a:solidFill>
                  <a:srgbClr val="FF0000"/>
                </a:solidFill>
              </a:rPr>
              <a:t>zona</a:t>
            </a:r>
            <a:r>
              <a:rPr lang="en-US" sz="2400" b="1" dirty="0">
                <a:solidFill>
                  <a:srgbClr val="FF0000"/>
                </a:solidFill>
              </a:rPr>
              <a:t> </a:t>
            </a:r>
            <a:r>
              <a:rPr lang="en-US" sz="2400" b="1" dirty="0" err="1">
                <a:solidFill>
                  <a:srgbClr val="FF0000"/>
                </a:solidFill>
              </a:rPr>
              <a:t>pellucida</a:t>
            </a:r>
            <a:r>
              <a:rPr lang="en-US" sz="2400" b="1" dirty="0">
                <a:solidFill>
                  <a:srgbClr val="FF0000"/>
                </a:solidFill>
              </a:rPr>
              <a:t> </a:t>
            </a:r>
            <a:r>
              <a:rPr lang="en-US" sz="2400" dirty="0"/>
              <a:t>is seen as a </a:t>
            </a:r>
            <a:r>
              <a:rPr lang="en-US" sz="2400" b="1" dirty="0">
                <a:solidFill>
                  <a:srgbClr val="00B050"/>
                </a:solidFill>
              </a:rPr>
              <a:t>thick clear girdle</a:t>
            </a:r>
            <a:r>
              <a:rPr lang="en-US" sz="2400" dirty="0"/>
              <a:t> surrounded by the cells of the </a:t>
            </a:r>
            <a:r>
              <a:rPr lang="en-US" sz="2400" b="1" dirty="0">
                <a:solidFill>
                  <a:srgbClr val="0070C0"/>
                </a:solidFill>
              </a:rPr>
              <a:t>corona </a:t>
            </a:r>
            <a:r>
              <a:rPr lang="en-US" sz="2400" b="1" dirty="0" err="1">
                <a:solidFill>
                  <a:srgbClr val="0070C0"/>
                </a:solidFill>
              </a:rPr>
              <a:t>radiata</a:t>
            </a:r>
            <a:r>
              <a:rPr lang="en-US" sz="2400" dirty="0" smtClean="0"/>
              <a:t>.</a:t>
            </a:r>
            <a:endParaRPr lang="en-US" sz="2400" dirty="0"/>
          </a:p>
          <a:p>
            <a:r>
              <a:rPr lang="en-US" sz="2400" dirty="0"/>
              <a:t>The </a:t>
            </a:r>
            <a:r>
              <a:rPr lang="en-US" sz="2400" b="1" dirty="0">
                <a:solidFill>
                  <a:srgbClr val="FF0000"/>
                </a:solidFill>
              </a:rPr>
              <a:t>egg</a:t>
            </a:r>
            <a:r>
              <a:rPr lang="en-US" sz="2400" dirty="0"/>
              <a:t> itself shows a </a:t>
            </a:r>
            <a:r>
              <a:rPr lang="en-US" sz="2400" b="1" dirty="0">
                <a:solidFill>
                  <a:srgbClr val="00B050"/>
                </a:solidFill>
              </a:rPr>
              <a:t>central granular </a:t>
            </a:r>
            <a:r>
              <a:rPr lang="en-US" sz="2400" b="1" dirty="0" err="1">
                <a:solidFill>
                  <a:srgbClr val="00B050"/>
                </a:solidFill>
              </a:rPr>
              <a:t>deutoplasmic</a:t>
            </a:r>
            <a:r>
              <a:rPr lang="en-US" sz="2400" b="1" dirty="0">
                <a:solidFill>
                  <a:srgbClr val="00B050"/>
                </a:solidFill>
              </a:rPr>
              <a:t> area </a:t>
            </a:r>
            <a:r>
              <a:rPr lang="en-US" sz="2400" dirty="0"/>
              <a:t>and a peripheral clear layer, and encloses the germinal vesicle, in which is seen the germinal spot</a:t>
            </a:r>
            <a:endParaRPr lang="ar-IQ" sz="2400" dirty="0"/>
          </a:p>
        </p:txBody>
      </p:sp>
    </p:spTree>
    <p:extLst>
      <p:ext uri="{BB962C8B-B14F-4D97-AF65-F5344CB8AC3E}">
        <p14:creationId xmlns:p14="http://schemas.microsoft.com/office/powerpoint/2010/main" val="75082112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154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16540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80">
                                          <p:stCondLst>
                                            <p:cond delay="0"/>
                                          </p:stCondLst>
                                        </p:cTn>
                                        <p:tgtEl>
                                          <p:spTgt spid="13314"/>
                                        </p:tgtEl>
                                      </p:cBhvr>
                                    </p:animEffect>
                                    <p:anim calcmode="lin" valueType="num">
                                      <p:cBhvr>
                                        <p:cTn id="8" dur="1822" tmFilter="0,0; 0.14,0.36; 0.43,0.73; 0.71,0.91; 1.0,1.0">
                                          <p:stCondLst>
                                            <p:cond delay="0"/>
                                          </p:stCondLst>
                                        </p:cTn>
                                        <p:tgtEl>
                                          <p:spTgt spid="133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4"/>
                                        </p:tgtEl>
                                      </p:cBhvr>
                                      <p:to x="100000" y="60000"/>
                                    </p:animScale>
                                    <p:animScale>
                                      <p:cBhvr>
                                        <p:cTn id="14" dur="166" decel="50000">
                                          <p:stCondLst>
                                            <p:cond delay="676"/>
                                          </p:stCondLst>
                                        </p:cTn>
                                        <p:tgtEl>
                                          <p:spTgt spid="13314"/>
                                        </p:tgtEl>
                                      </p:cBhvr>
                                      <p:to x="100000" y="100000"/>
                                    </p:animScale>
                                    <p:animScale>
                                      <p:cBhvr>
                                        <p:cTn id="15" dur="26">
                                          <p:stCondLst>
                                            <p:cond delay="1312"/>
                                          </p:stCondLst>
                                        </p:cTn>
                                        <p:tgtEl>
                                          <p:spTgt spid="13314"/>
                                        </p:tgtEl>
                                      </p:cBhvr>
                                      <p:to x="100000" y="80000"/>
                                    </p:animScale>
                                    <p:animScale>
                                      <p:cBhvr>
                                        <p:cTn id="16" dur="166" decel="50000">
                                          <p:stCondLst>
                                            <p:cond delay="1338"/>
                                          </p:stCondLst>
                                        </p:cTn>
                                        <p:tgtEl>
                                          <p:spTgt spid="13314"/>
                                        </p:tgtEl>
                                      </p:cBhvr>
                                      <p:to x="100000" y="100000"/>
                                    </p:animScale>
                                    <p:animScale>
                                      <p:cBhvr>
                                        <p:cTn id="17" dur="26">
                                          <p:stCondLst>
                                            <p:cond delay="1642"/>
                                          </p:stCondLst>
                                        </p:cTn>
                                        <p:tgtEl>
                                          <p:spTgt spid="13314"/>
                                        </p:tgtEl>
                                      </p:cBhvr>
                                      <p:to x="100000" y="90000"/>
                                    </p:animScale>
                                    <p:animScale>
                                      <p:cBhvr>
                                        <p:cTn id="18" dur="166" decel="50000">
                                          <p:stCondLst>
                                            <p:cond delay="1668"/>
                                          </p:stCondLst>
                                        </p:cTn>
                                        <p:tgtEl>
                                          <p:spTgt spid="13314"/>
                                        </p:tgtEl>
                                      </p:cBhvr>
                                      <p:to x="100000" y="100000"/>
                                    </p:animScale>
                                    <p:animScale>
                                      <p:cBhvr>
                                        <p:cTn id="19" dur="26">
                                          <p:stCondLst>
                                            <p:cond delay="1808"/>
                                          </p:stCondLst>
                                        </p:cTn>
                                        <p:tgtEl>
                                          <p:spTgt spid="13314"/>
                                        </p:tgtEl>
                                      </p:cBhvr>
                                      <p:to x="100000" y="95000"/>
                                    </p:animScale>
                                    <p:animScale>
                                      <p:cBhvr>
                                        <p:cTn id="20" dur="166" decel="50000">
                                          <p:stCondLst>
                                            <p:cond delay="1834"/>
                                          </p:stCondLst>
                                        </p:cTn>
                                        <p:tgtEl>
                                          <p:spTgt spid="133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FFC000"/>
            </a:gs>
            <a:gs pos="58000">
              <a:schemeClr val="accent3">
                <a:lumMod val="60000"/>
                <a:lumOff val="40000"/>
              </a:schemeClr>
            </a:gs>
            <a:gs pos="71001">
              <a:srgbClr val="C0524E"/>
            </a:gs>
            <a:gs pos="94000">
              <a:srgbClr val="EBDAD4"/>
            </a:gs>
            <a:gs pos="100000">
              <a:srgbClr val="7030A0"/>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4515" y="0"/>
            <a:ext cx="9144000" cy="2246769"/>
          </a:xfrm>
          <a:prstGeom prst="rect">
            <a:avLst/>
          </a:prstGeom>
        </p:spPr>
        <p:txBody>
          <a:bodyPr wrap="square">
            <a:spAutoFit/>
          </a:bodyPr>
          <a:lstStyle/>
          <a:p>
            <a:r>
              <a:rPr lang="en-US" sz="2800" b="1" dirty="0">
                <a:solidFill>
                  <a:srgbClr val="FF0000"/>
                </a:solidFill>
              </a:rPr>
              <a:t>At puberty</a:t>
            </a:r>
            <a:r>
              <a:rPr lang="en-US" sz="2800" dirty="0"/>
              <a:t>, 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ovary</a:t>
            </a:r>
            <a:r>
              <a:rPr lang="en-US" sz="2800" dirty="0"/>
              <a:t> begins to secrete increasing levels of hormones. Secondary sex characteristics begin to develop in response to the hormones. The ability to produce </a:t>
            </a:r>
            <a:r>
              <a:rPr lang="en-US" sz="28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eggs</a:t>
            </a:r>
            <a:r>
              <a:rPr lang="en-US" sz="2800" dirty="0"/>
              <a:t> and reproduce develops. 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ovary</a:t>
            </a:r>
            <a:r>
              <a:rPr lang="en-US" sz="2800" dirty="0"/>
              <a:t> changes structure and function beginning at </a:t>
            </a:r>
            <a:r>
              <a:rPr lang="en-US" sz="2800" b="1" dirty="0">
                <a:solidFill>
                  <a:srgbClr val="FF0000"/>
                </a:solidFill>
              </a:rPr>
              <a:t>puberty</a:t>
            </a:r>
            <a:r>
              <a:rPr lang="en-US" sz="2800" dirty="0"/>
              <a:t>.</a:t>
            </a:r>
            <a:endParaRPr lang="ar-IQ" sz="2800" dirty="0"/>
          </a:p>
        </p:txBody>
      </p:sp>
      <p:sp>
        <p:nvSpPr>
          <p:cNvPr id="3" name="Rectangle 2"/>
          <p:cNvSpPr/>
          <p:nvPr/>
        </p:nvSpPr>
        <p:spPr>
          <a:xfrm>
            <a:off x="-14515" y="2362199"/>
            <a:ext cx="6059090" cy="523220"/>
          </a:xfrm>
          <a:prstGeom prst="rect">
            <a:avLst/>
          </a:prstGeom>
        </p:spPr>
        <p:txBody>
          <a:bodyPr wrap="square">
            <a:spAutoFit/>
          </a:bodyPr>
          <a:lstStyle/>
          <a:p>
            <a:r>
              <a:rPr lang="en-US" sz="2800" b="1" dirty="0">
                <a:ln w="1905"/>
                <a:solidFill>
                  <a:srgbClr val="C00000"/>
                </a:solidFill>
                <a:effectLst>
                  <a:innerShdw blurRad="69850" dist="43180" dir="5400000">
                    <a:srgbClr val="000000">
                      <a:alpha val="65000"/>
                    </a:srgbClr>
                  </a:innerShdw>
                </a:effectLst>
                <a:latin typeface="Lucida Calligraphy" pitchFamily="66" charset="0"/>
              </a:rPr>
              <a:t>Gamete </a:t>
            </a:r>
            <a:r>
              <a:rPr lang="en-US" sz="2800" b="1" dirty="0" smtClean="0">
                <a:ln w="1905"/>
                <a:solidFill>
                  <a:srgbClr val="C00000"/>
                </a:solidFill>
                <a:effectLst>
                  <a:innerShdw blurRad="69850" dist="43180" dir="5400000">
                    <a:srgbClr val="000000">
                      <a:alpha val="65000"/>
                    </a:srgbClr>
                  </a:innerShdw>
                </a:effectLst>
                <a:latin typeface="Lucida Calligraphy" pitchFamily="66" charset="0"/>
              </a:rPr>
              <a:t>production </a:t>
            </a:r>
            <a:r>
              <a:rPr lang="en-US" sz="2800" b="1" dirty="0">
                <a:ln w="1905"/>
                <a:solidFill>
                  <a:srgbClr val="C00000"/>
                </a:solidFill>
                <a:effectLst>
                  <a:innerShdw blurRad="69850" dist="43180" dir="5400000">
                    <a:srgbClr val="000000">
                      <a:alpha val="65000"/>
                    </a:srgbClr>
                  </a:innerShdw>
                </a:effectLst>
                <a:latin typeface="Lucida Calligraphy" pitchFamily="66" charset="0"/>
              </a:rPr>
              <a:t>(</a:t>
            </a:r>
            <a:r>
              <a:rPr lang="en-US" sz="2800" b="1" dirty="0">
                <a:ln w="1905"/>
                <a:solidFill>
                  <a:srgbClr val="C00000"/>
                </a:solidFill>
                <a:effectLst>
                  <a:innerShdw blurRad="69850" dist="43180" dir="5400000">
                    <a:srgbClr val="000000">
                      <a:alpha val="65000"/>
                    </a:srgbClr>
                  </a:innerShdw>
                </a:effectLst>
                <a:latin typeface="Lucida Calligraphy" pitchFamily="66" charset="0"/>
              </a:rPr>
              <a:t>Oogenesis)</a:t>
            </a:r>
            <a:endParaRPr lang="ar-IQ" sz="2800" b="1" dirty="0">
              <a:ln w="1905"/>
              <a:solidFill>
                <a:srgbClr val="C00000"/>
              </a:solidFill>
              <a:effectLst>
                <a:innerShdw blurRad="69850" dist="43180" dir="5400000">
                  <a:srgbClr val="000000">
                    <a:alpha val="65000"/>
                  </a:srgbClr>
                </a:innerShdw>
              </a:effectLst>
              <a:latin typeface="Lucida Calligraphy" pitchFamily="66" charset="0"/>
            </a:endParaRPr>
          </a:p>
        </p:txBody>
      </p:sp>
      <p:sp>
        <p:nvSpPr>
          <p:cNvPr id="4" name="Rectangle 3"/>
          <p:cNvSpPr/>
          <p:nvPr/>
        </p:nvSpPr>
        <p:spPr>
          <a:xfrm>
            <a:off x="-14516" y="2971800"/>
            <a:ext cx="9122229" cy="3539430"/>
          </a:xfrm>
          <a:prstGeom prst="rect">
            <a:avLst/>
          </a:prstGeom>
        </p:spPr>
        <p:txBody>
          <a:bodyPr wrap="square">
            <a:spAutoFit/>
          </a:bodyPr>
          <a:lstStyle/>
          <a:p>
            <a:r>
              <a:rPr lang="en-US" sz="2800" dirty="0"/>
              <a:t>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ovaries</a:t>
            </a:r>
            <a:r>
              <a:rPr lang="en-US" sz="2800" dirty="0"/>
              <a:t> are the site of production and periodical release of </a:t>
            </a:r>
            <a:r>
              <a:rPr lang="en-US" sz="28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egg</a:t>
            </a:r>
            <a:r>
              <a:rPr lang="en-US" sz="2800" dirty="0"/>
              <a:t> cells, the </a:t>
            </a:r>
            <a:r>
              <a:rPr lang="en-US" sz="28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female gametes</a:t>
            </a:r>
            <a:r>
              <a:rPr lang="en-US" sz="2800" dirty="0"/>
              <a:t>. In 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ovaries</a:t>
            </a:r>
            <a:r>
              <a:rPr lang="en-US" sz="2800" dirty="0"/>
              <a:t>, the developing </a:t>
            </a:r>
            <a:r>
              <a:rPr lang="en-US" sz="28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egg</a:t>
            </a:r>
            <a:r>
              <a:rPr lang="en-US" sz="2800" dirty="0"/>
              <a:t> cells (or </a:t>
            </a:r>
            <a:r>
              <a:rPr lang="en-US" sz="28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oocytes</a:t>
            </a:r>
            <a:r>
              <a:rPr lang="en-US" sz="2800" dirty="0"/>
              <a:t>) mature in the fluid-filled follicles. Typically, only one </a:t>
            </a:r>
            <a:r>
              <a:rPr lang="en-US" sz="28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oocyte</a:t>
            </a:r>
            <a:r>
              <a:rPr lang="en-US" sz="2800" dirty="0"/>
              <a:t> develops at a time, but others can also mature simultaneously. Follicles are composed of different types and number of cells according to the stage of their </a:t>
            </a:r>
            <a:r>
              <a:rPr lang="en-US" sz="2800" b="1" dirty="0">
                <a:solidFill>
                  <a:srgbClr val="FF0000"/>
                </a:solidFill>
              </a:rPr>
              <a:t>maturation</a:t>
            </a:r>
            <a:r>
              <a:rPr lang="en-US" sz="2800" dirty="0"/>
              <a:t>, and their </a:t>
            </a:r>
            <a:r>
              <a:rPr lang="en-US" sz="2800" b="1" dirty="0">
                <a:solidFill>
                  <a:srgbClr val="FF0000"/>
                </a:solidFill>
              </a:rPr>
              <a:t>size</a:t>
            </a:r>
            <a:r>
              <a:rPr lang="en-US" sz="2800" dirty="0"/>
              <a:t> is indicative of the stage of oocyte development</a:t>
            </a:r>
            <a:endParaRPr lang="ar-IQ" sz="2800" dirty="0"/>
          </a:p>
        </p:txBody>
      </p:sp>
    </p:spTree>
    <p:extLst>
      <p:ext uri="{BB962C8B-B14F-4D97-AF65-F5344CB8AC3E}">
        <p14:creationId xmlns:p14="http://schemas.microsoft.com/office/powerpoint/2010/main" val="112582998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72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324600" y="326571"/>
            <a:ext cx="2667000" cy="2800767"/>
          </a:xfrm>
          <a:prstGeom prst="rect">
            <a:avLst/>
          </a:prstGeom>
        </p:spPr>
        <p:txBody>
          <a:bodyPr wrap="square">
            <a:spAutoFit/>
          </a:bodyPr>
          <a:lstStyle/>
          <a:p>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Section of vesicular ovarian </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follicle</a:t>
            </a:r>
            <a:endParaRPr lang="ar-IQ"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2830200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9186">
              <a:schemeClr val="accent2">
                <a:lumMod val="40000"/>
                <a:lumOff val="60000"/>
              </a:schemeClr>
            </a:gs>
            <a:gs pos="0">
              <a:srgbClr val="8488C4"/>
            </a:gs>
            <a:gs pos="53000">
              <a:srgbClr val="D4DEFF"/>
            </a:gs>
            <a:gs pos="83000">
              <a:srgbClr val="92D050"/>
            </a:gs>
            <a:gs pos="100000">
              <a:srgbClr val="96AB94"/>
            </a:gs>
          </a:gsLst>
          <a:lin ang="189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3108543"/>
          </a:xfrm>
          <a:prstGeom prst="rect">
            <a:avLst/>
          </a:prstGeom>
        </p:spPr>
        <p:txBody>
          <a:bodyPr wrap="square">
            <a:spAutoFit/>
          </a:bodyPr>
          <a:lstStyle/>
          <a:p>
            <a:r>
              <a:rPr lang="en-US" sz="2800" dirty="0"/>
              <a:t>When the </a:t>
            </a:r>
            <a:r>
              <a:rPr lang="en-US" sz="28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oocyte</a:t>
            </a:r>
            <a:r>
              <a:rPr lang="en-US" sz="2800" dirty="0"/>
              <a:t> finishes its maturation in 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ovary</a:t>
            </a:r>
            <a:r>
              <a:rPr lang="en-US" sz="2800" dirty="0"/>
              <a:t>, a surge of luteinizing hormone secreted by the pituitary gland stimulates the release of the </a:t>
            </a:r>
            <a:r>
              <a:rPr lang="en-US" sz="28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oocyte</a:t>
            </a:r>
            <a:r>
              <a:rPr lang="en-US" sz="2800" dirty="0"/>
              <a:t> through the rupture of the follicle, a process called </a:t>
            </a:r>
            <a:r>
              <a:rPr lang="en-US" sz="2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ovulation</a:t>
            </a:r>
            <a:r>
              <a:rPr lang="en-US" sz="2800" dirty="0" smtClean="0"/>
              <a:t>. The </a:t>
            </a:r>
            <a:r>
              <a:rPr lang="en-US" sz="2800" dirty="0"/>
              <a:t>follicle remains functional and reorganizes into a </a:t>
            </a:r>
            <a:r>
              <a:rPr lang="en-US" sz="2800" b="1" dirty="0">
                <a:solidFill>
                  <a:srgbClr val="FF0000"/>
                </a:solidFill>
              </a:rPr>
              <a:t>corpus </a:t>
            </a:r>
            <a:r>
              <a:rPr lang="en-US" sz="2800" b="1" dirty="0" err="1">
                <a:solidFill>
                  <a:srgbClr val="FF0000"/>
                </a:solidFill>
              </a:rPr>
              <a:t>luteum</a:t>
            </a:r>
            <a:r>
              <a:rPr lang="en-US" sz="2800" dirty="0"/>
              <a:t>, which secretes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progesterone</a:t>
            </a:r>
            <a:r>
              <a:rPr lang="en-US" sz="2800" dirty="0"/>
              <a:t> in order to prepare the </a:t>
            </a:r>
            <a:r>
              <a:rPr lang="en-US" sz="2800" b="1" dirty="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rPr>
              <a:t>uterus</a:t>
            </a:r>
            <a:r>
              <a:rPr lang="en-US" sz="2800" dirty="0"/>
              <a:t> for an eventual implantation of the </a:t>
            </a:r>
            <a:r>
              <a:rPr lang="en-US" sz="2800" b="1" dirty="0">
                <a:solidFill>
                  <a:srgbClr val="FF0000"/>
                </a:solidFill>
              </a:rPr>
              <a:t>embryo</a:t>
            </a:r>
            <a:endParaRPr lang="ar-IQ" sz="2800" b="1" dirty="0">
              <a:solidFill>
                <a:srgbClr val="FF0000"/>
              </a:solidFill>
            </a:endParaRPr>
          </a:p>
        </p:txBody>
      </p:sp>
      <p:sp>
        <p:nvSpPr>
          <p:cNvPr id="3" name="Rectangle 2"/>
          <p:cNvSpPr/>
          <p:nvPr/>
        </p:nvSpPr>
        <p:spPr>
          <a:xfrm>
            <a:off x="-3631" y="3226237"/>
            <a:ext cx="3823483"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2800" b="1" dirty="0">
                <a:ln w="1905"/>
                <a:solidFill>
                  <a:srgbClr val="C00000"/>
                </a:solidFill>
                <a:effectLst>
                  <a:innerShdw blurRad="69850" dist="43180" dir="5400000">
                    <a:srgbClr val="000000">
                      <a:alpha val="65000"/>
                    </a:srgbClr>
                  </a:innerShdw>
                </a:effectLst>
                <a:latin typeface="Lucida Calligraphy" pitchFamily="66" charset="0"/>
              </a:rPr>
              <a:t>Hormone secretion</a:t>
            </a:r>
            <a:endParaRPr lang="ar-IQ" sz="2800" b="1" dirty="0">
              <a:ln w="1905"/>
              <a:solidFill>
                <a:srgbClr val="C00000"/>
              </a:solidFill>
              <a:effectLst>
                <a:innerShdw blurRad="69850" dist="43180" dir="5400000">
                  <a:srgbClr val="000000">
                    <a:alpha val="65000"/>
                  </a:srgbClr>
                </a:innerShdw>
              </a:effectLst>
              <a:latin typeface="Lucida Calligraphy" pitchFamily="66" charset="0"/>
            </a:endParaRPr>
          </a:p>
        </p:txBody>
      </p:sp>
      <p:sp>
        <p:nvSpPr>
          <p:cNvPr id="4" name="Rectangle 3"/>
          <p:cNvSpPr/>
          <p:nvPr/>
        </p:nvSpPr>
        <p:spPr>
          <a:xfrm>
            <a:off x="0" y="3749457"/>
            <a:ext cx="9144000" cy="3108543"/>
          </a:xfrm>
          <a:prstGeom prst="rect">
            <a:avLst/>
          </a:prstGeom>
        </p:spPr>
        <p:txBody>
          <a:bodyPr wrap="square">
            <a:spAutoFit/>
          </a:bodyPr>
          <a:lstStyle/>
          <a:p>
            <a:r>
              <a:rPr lang="en-US" sz="2800" dirty="0"/>
              <a:t>At maturity,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ovaries</a:t>
            </a:r>
            <a:r>
              <a:rPr lang="en-US" sz="2800" dirty="0"/>
              <a:t> secrete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estrogen</a:t>
            </a:r>
            <a:r>
              <a:rPr lang="en-US" sz="2800" dirty="0"/>
              <a:t>, </a:t>
            </a:r>
            <a:r>
              <a:rPr lang="en-US" sz="2800" b="1" dirty="0" err="1">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t</a:t>
            </a:r>
            <a:r>
              <a:rPr lang="en-US" sz="2800" b="1" dirty="0" err="1">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e</a:t>
            </a:r>
            <a:r>
              <a:rPr lang="en-US" sz="2800" b="1" dirty="0" err="1">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stosterone</a:t>
            </a:r>
            <a:r>
              <a:rPr lang="en-US" sz="2800" dirty="0" err="1" smtClean="0"/>
              <a:t>,</a:t>
            </a:r>
            <a:r>
              <a:rPr lang="en-US" sz="2800" b="1" dirty="0" err="1">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inhibin</a:t>
            </a:r>
            <a:r>
              <a:rPr lang="en-US" sz="2800" dirty="0"/>
              <a:t>, and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progesterone</a:t>
            </a:r>
            <a:r>
              <a:rPr lang="en-US" sz="2800" dirty="0" smtClean="0"/>
              <a:t>. </a:t>
            </a:r>
            <a:r>
              <a:rPr lang="en-US" sz="2800" dirty="0"/>
              <a:t>In women, fifty percent of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testosterone</a:t>
            </a:r>
            <a:r>
              <a:rPr lang="en-US" sz="2800" dirty="0"/>
              <a:t> is produced by 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ovaries</a:t>
            </a:r>
            <a:r>
              <a:rPr lang="en-US" sz="2800" dirty="0"/>
              <a:t> and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adrenal glands </a:t>
            </a:r>
            <a:r>
              <a:rPr lang="en-US" sz="2800" dirty="0"/>
              <a:t>and released directly into the blood </a:t>
            </a:r>
            <a:r>
              <a:rPr lang="en-US" sz="2800" dirty="0" smtClean="0"/>
              <a:t>stream.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Estrogen</a:t>
            </a:r>
            <a:r>
              <a:rPr lang="en-US" sz="2800" dirty="0"/>
              <a:t> is responsible for the appearance of secondary sex characteristics for females at </a:t>
            </a:r>
            <a:r>
              <a:rPr lang="en-US" sz="2800" b="1" dirty="0">
                <a:solidFill>
                  <a:srgbClr val="FF0000"/>
                </a:solidFill>
              </a:rPr>
              <a:t>puberty</a:t>
            </a:r>
            <a:r>
              <a:rPr lang="en-US" sz="2800" dirty="0"/>
              <a:t> and for the maturation and maintenance of the reproductive organs in their mature functional state. </a:t>
            </a:r>
            <a:endParaRPr lang="ar-IQ" sz="2800" dirty="0"/>
          </a:p>
        </p:txBody>
      </p:sp>
    </p:spTree>
    <p:extLst>
      <p:ext uri="{BB962C8B-B14F-4D97-AF65-F5344CB8AC3E}">
        <p14:creationId xmlns:p14="http://schemas.microsoft.com/office/powerpoint/2010/main" val="253203318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FFFF0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8143" y="87086"/>
            <a:ext cx="9067800" cy="1200329"/>
          </a:xfrm>
          <a:prstGeom prst="rect">
            <a:avLst/>
          </a:prstGeom>
        </p:spPr>
        <p:txBody>
          <a:bodyPr wrap="square">
            <a:spAutoFit/>
          </a:bodyPr>
          <a:lstStyle/>
          <a:p>
            <a:r>
              <a:rPr lang="en-US" sz="24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Progesterone</a:t>
            </a:r>
            <a:r>
              <a:rPr lang="en-US" sz="2400" dirty="0"/>
              <a:t> prepares the </a:t>
            </a:r>
            <a:r>
              <a:rPr lang="en-US" sz="2400" b="1" dirty="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rPr>
              <a:t>uterus</a:t>
            </a:r>
            <a:r>
              <a:rPr lang="en-US" sz="2400" dirty="0"/>
              <a:t> for pregnancy, and the mammary glands for lactation. </a:t>
            </a:r>
            <a:r>
              <a:rPr lang="en-US" sz="24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Progesterone</a:t>
            </a:r>
            <a:r>
              <a:rPr lang="en-US" sz="2400" dirty="0"/>
              <a:t> functions with </a:t>
            </a:r>
            <a:r>
              <a:rPr lang="en-US" sz="24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estrogen</a:t>
            </a:r>
            <a:r>
              <a:rPr lang="en-US" sz="2400" dirty="0"/>
              <a:t> by promoting menstrual cycle changes in the </a:t>
            </a:r>
            <a:r>
              <a:rPr lang="en-US" sz="2400" dirty="0" smtClean="0"/>
              <a:t>endometrium</a:t>
            </a:r>
            <a:endParaRPr lang="en-US" sz="24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7415"/>
            <a:ext cx="9144000" cy="55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62008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wipe(down)">
                                      <p:cBhvr>
                                        <p:cTn id="14" dur="580">
                                          <p:stCondLst>
                                            <p:cond delay="0"/>
                                          </p:stCondLst>
                                        </p:cTn>
                                        <p:tgtEl>
                                          <p:spTgt spid="23554"/>
                                        </p:tgtEl>
                                      </p:cBhvr>
                                    </p:animEffect>
                                    <p:anim calcmode="lin" valueType="num">
                                      <p:cBhvr>
                                        <p:cTn id="15" dur="1822" tmFilter="0,0; 0.14,0.36; 0.43,0.73; 0.71,0.91; 1.0,1.0">
                                          <p:stCondLst>
                                            <p:cond delay="0"/>
                                          </p:stCondLst>
                                        </p:cTn>
                                        <p:tgtEl>
                                          <p:spTgt spid="2355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355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355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355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3554"/>
                                        </p:tgtEl>
                                        <p:attrNameLst>
                                          <p:attrName>ppt_y</p:attrName>
                                        </p:attrNameLst>
                                      </p:cBhvr>
                                      <p:tavLst>
                                        <p:tav tm="0" fmla="#ppt_y-sin(pi*$)/81">
                                          <p:val>
                                            <p:fltVal val="0"/>
                                          </p:val>
                                        </p:tav>
                                        <p:tav tm="100000">
                                          <p:val>
                                            <p:fltVal val="1"/>
                                          </p:val>
                                        </p:tav>
                                      </p:tavLst>
                                    </p:anim>
                                    <p:animScale>
                                      <p:cBhvr>
                                        <p:cTn id="20" dur="26">
                                          <p:stCondLst>
                                            <p:cond delay="650"/>
                                          </p:stCondLst>
                                        </p:cTn>
                                        <p:tgtEl>
                                          <p:spTgt spid="23554"/>
                                        </p:tgtEl>
                                      </p:cBhvr>
                                      <p:to x="100000" y="60000"/>
                                    </p:animScale>
                                    <p:animScale>
                                      <p:cBhvr>
                                        <p:cTn id="21" dur="166" decel="50000">
                                          <p:stCondLst>
                                            <p:cond delay="676"/>
                                          </p:stCondLst>
                                        </p:cTn>
                                        <p:tgtEl>
                                          <p:spTgt spid="23554"/>
                                        </p:tgtEl>
                                      </p:cBhvr>
                                      <p:to x="100000" y="100000"/>
                                    </p:animScale>
                                    <p:animScale>
                                      <p:cBhvr>
                                        <p:cTn id="22" dur="26">
                                          <p:stCondLst>
                                            <p:cond delay="1312"/>
                                          </p:stCondLst>
                                        </p:cTn>
                                        <p:tgtEl>
                                          <p:spTgt spid="23554"/>
                                        </p:tgtEl>
                                      </p:cBhvr>
                                      <p:to x="100000" y="80000"/>
                                    </p:animScale>
                                    <p:animScale>
                                      <p:cBhvr>
                                        <p:cTn id="23" dur="166" decel="50000">
                                          <p:stCondLst>
                                            <p:cond delay="1338"/>
                                          </p:stCondLst>
                                        </p:cTn>
                                        <p:tgtEl>
                                          <p:spTgt spid="23554"/>
                                        </p:tgtEl>
                                      </p:cBhvr>
                                      <p:to x="100000" y="100000"/>
                                    </p:animScale>
                                    <p:animScale>
                                      <p:cBhvr>
                                        <p:cTn id="24" dur="26">
                                          <p:stCondLst>
                                            <p:cond delay="1642"/>
                                          </p:stCondLst>
                                        </p:cTn>
                                        <p:tgtEl>
                                          <p:spTgt spid="23554"/>
                                        </p:tgtEl>
                                      </p:cBhvr>
                                      <p:to x="100000" y="90000"/>
                                    </p:animScale>
                                    <p:animScale>
                                      <p:cBhvr>
                                        <p:cTn id="25" dur="166" decel="50000">
                                          <p:stCondLst>
                                            <p:cond delay="1668"/>
                                          </p:stCondLst>
                                        </p:cTn>
                                        <p:tgtEl>
                                          <p:spTgt spid="23554"/>
                                        </p:tgtEl>
                                      </p:cBhvr>
                                      <p:to x="100000" y="100000"/>
                                    </p:animScale>
                                    <p:animScale>
                                      <p:cBhvr>
                                        <p:cTn id="26" dur="26">
                                          <p:stCondLst>
                                            <p:cond delay="1808"/>
                                          </p:stCondLst>
                                        </p:cTn>
                                        <p:tgtEl>
                                          <p:spTgt spid="23554"/>
                                        </p:tgtEl>
                                      </p:cBhvr>
                                      <p:to x="100000" y="95000"/>
                                    </p:animScale>
                                    <p:animScale>
                                      <p:cBhvr>
                                        <p:cTn id="27" dur="166" decel="50000">
                                          <p:stCondLst>
                                            <p:cond delay="1834"/>
                                          </p:stCondLst>
                                        </p:cTn>
                                        <p:tgtEl>
                                          <p:spTgt spid="235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chemeClr val="accent2">
                <a:lumMod val="40000"/>
                <a:lumOff val="60000"/>
              </a:schemeClr>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169015"/>
            <a:ext cx="8114400" cy="584775"/>
          </a:xfrm>
          <a:prstGeom prst="rect">
            <a:avLst/>
          </a:prstGeom>
        </p:spPr>
        <p:txBody>
          <a:bodyPr wrap="square">
            <a:spAutoFit/>
          </a:bodyPr>
          <a:lstStyle/>
          <a:p>
            <a:r>
              <a:rPr lang="en-US" sz="32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lgerian" pitchFamily="82" charset="0"/>
              </a:rPr>
              <a:t>The Female Cycle (Menstrual cycle)</a:t>
            </a:r>
            <a:endParaRPr lang="ar-IQ" sz="32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lgerian" pitchFamily="82" charset="0"/>
            </a:endParaRPr>
          </a:p>
        </p:txBody>
      </p:sp>
      <p:sp>
        <p:nvSpPr>
          <p:cNvPr id="3" name="Rectangle 2"/>
          <p:cNvSpPr/>
          <p:nvPr/>
        </p:nvSpPr>
        <p:spPr>
          <a:xfrm>
            <a:off x="0" y="1066800"/>
            <a:ext cx="9100457" cy="4832092"/>
          </a:xfrm>
          <a:prstGeom prst="rect">
            <a:avLst/>
          </a:prstGeom>
        </p:spPr>
        <p:txBody>
          <a:bodyPr wrap="square">
            <a:spAutoFit/>
          </a:bodyPr>
          <a:lstStyle/>
          <a:p>
            <a:r>
              <a:rPr lang="en-US" sz="2800" dirty="0"/>
              <a:t>The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menstrual cycle </a:t>
            </a:r>
            <a:r>
              <a:rPr lang="en-US" sz="2800" dirty="0"/>
              <a:t>is the regular natural change that occurs in the female reproductive system (specifically the </a:t>
            </a:r>
            <a:r>
              <a:rPr lang="en-US" sz="2800" b="1" dirty="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rPr>
              <a:t>uterus</a:t>
            </a:r>
            <a:r>
              <a:rPr lang="en-US" sz="2800" dirty="0"/>
              <a:t> and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ovaries</a:t>
            </a:r>
            <a:r>
              <a:rPr lang="en-US" sz="2800" dirty="0"/>
              <a:t>) that makes pregnancy </a:t>
            </a:r>
            <a:r>
              <a:rPr lang="en-US" sz="2800" dirty="0" smtClean="0"/>
              <a:t>possible. The </a:t>
            </a:r>
            <a:r>
              <a:rPr lang="en-US" sz="2800" dirty="0"/>
              <a:t>cycle is required for the production of </a:t>
            </a:r>
            <a:r>
              <a:rPr lang="en-US" sz="2800" b="1" dirty="0" err="1">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ovocytes</a:t>
            </a:r>
            <a:r>
              <a:rPr lang="en-US" sz="2800" dirty="0"/>
              <a:t>, and for the preparation of the </a:t>
            </a:r>
            <a:r>
              <a:rPr lang="en-US" sz="2800" b="1" dirty="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rPr>
              <a:t>uterus</a:t>
            </a:r>
            <a:r>
              <a:rPr lang="en-US" sz="2800" dirty="0"/>
              <a:t> for </a:t>
            </a:r>
            <a:r>
              <a:rPr lang="en-US" sz="2800" dirty="0" smtClean="0"/>
              <a:t>pregnancy. </a:t>
            </a:r>
            <a:r>
              <a:rPr lang="en-US" sz="2800" dirty="0"/>
              <a:t>Up to </a:t>
            </a:r>
            <a:r>
              <a:rPr lang="en-US" sz="2800" b="1" dirty="0">
                <a:solidFill>
                  <a:srgbClr val="FF0000"/>
                </a:solidFill>
              </a:rPr>
              <a:t>80</a:t>
            </a:r>
            <a:r>
              <a:rPr lang="en-US" sz="2800" dirty="0"/>
              <a:t>% of women report having some symptoms during the one to </a:t>
            </a:r>
            <a:r>
              <a:rPr lang="en-US" sz="2800" b="1" dirty="0">
                <a:solidFill>
                  <a:srgbClr val="FF0000"/>
                </a:solidFill>
              </a:rPr>
              <a:t>two</a:t>
            </a:r>
            <a:r>
              <a:rPr lang="en-US" sz="2800" dirty="0"/>
              <a:t> weeks prior to </a:t>
            </a:r>
            <a:r>
              <a:rPr lang="en-US" sz="2800" dirty="0" smtClean="0"/>
              <a:t>menstruation. </a:t>
            </a:r>
            <a:r>
              <a:rPr lang="en-US" sz="2800" dirty="0"/>
              <a:t>Common symptoms include </a:t>
            </a:r>
            <a:r>
              <a:rPr lang="en-US" sz="2800" b="1" dirty="0">
                <a:solidFill>
                  <a:srgbClr val="00B050"/>
                </a:solidFill>
              </a:rPr>
              <a:t>acne</a:t>
            </a:r>
            <a:r>
              <a:rPr lang="en-US" sz="2800" dirty="0"/>
              <a:t>, </a:t>
            </a:r>
            <a:r>
              <a:rPr lang="en-US" sz="2800" b="1" dirty="0">
                <a:solidFill>
                  <a:srgbClr val="00B050"/>
                </a:solidFill>
              </a:rPr>
              <a:t>tender breasts</a:t>
            </a:r>
            <a:r>
              <a:rPr lang="en-US" sz="2800" dirty="0"/>
              <a:t>, </a:t>
            </a:r>
            <a:r>
              <a:rPr lang="en-US" sz="2800" b="1" dirty="0">
                <a:solidFill>
                  <a:srgbClr val="00B050"/>
                </a:solidFill>
              </a:rPr>
              <a:t>bloating</a:t>
            </a:r>
            <a:r>
              <a:rPr lang="en-US" sz="2800" dirty="0"/>
              <a:t>, </a:t>
            </a:r>
            <a:r>
              <a:rPr lang="en-US" sz="2800" b="1" dirty="0">
                <a:solidFill>
                  <a:srgbClr val="00B050"/>
                </a:solidFill>
              </a:rPr>
              <a:t>feeling tired</a:t>
            </a:r>
            <a:r>
              <a:rPr lang="en-US" sz="2800" dirty="0"/>
              <a:t>, </a:t>
            </a:r>
            <a:r>
              <a:rPr lang="en-US" sz="2800" b="1" dirty="0">
                <a:solidFill>
                  <a:srgbClr val="00B050"/>
                </a:solidFill>
              </a:rPr>
              <a:t>irritability</a:t>
            </a:r>
            <a:r>
              <a:rPr lang="en-US" sz="2800" dirty="0"/>
              <a:t> and </a:t>
            </a:r>
            <a:r>
              <a:rPr lang="en-US" sz="2800" b="1" dirty="0">
                <a:solidFill>
                  <a:srgbClr val="00B050"/>
                </a:solidFill>
              </a:rPr>
              <a:t>mood </a:t>
            </a:r>
            <a:r>
              <a:rPr lang="en-US" sz="2800" b="1" dirty="0">
                <a:solidFill>
                  <a:srgbClr val="00B050"/>
                </a:solidFill>
              </a:rPr>
              <a:t>changes</a:t>
            </a:r>
            <a:r>
              <a:rPr lang="en-US" sz="2800" dirty="0" smtClean="0"/>
              <a:t>. </a:t>
            </a:r>
            <a:r>
              <a:rPr lang="en-US" sz="2800" dirty="0"/>
              <a:t>These symptoms interfere with normal life and therefore qualify as premenstrual syndrome in </a:t>
            </a:r>
            <a:r>
              <a:rPr lang="en-US" sz="2800" b="1" dirty="0">
                <a:solidFill>
                  <a:srgbClr val="FF0000"/>
                </a:solidFill>
              </a:rPr>
              <a:t>20</a:t>
            </a:r>
            <a:r>
              <a:rPr lang="en-US" sz="2800" dirty="0"/>
              <a:t> to </a:t>
            </a:r>
            <a:r>
              <a:rPr lang="en-US" sz="2800" b="1" dirty="0">
                <a:solidFill>
                  <a:srgbClr val="FF0000"/>
                </a:solidFill>
              </a:rPr>
              <a:t>30</a:t>
            </a:r>
            <a:r>
              <a:rPr lang="en-US" sz="2800" dirty="0"/>
              <a:t>% of women. </a:t>
            </a:r>
            <a:r>
              <a:rPr lang="en-US" sz="2800" dirty="0"/>
              <a:t>In </a:t>
            </a:r>
            <a:r>
              <a:rPr lang="en-US" sz="2800" b="1" dirty="0">
                <a:solidFill>
                  <a:srgbClr val="FF0000"/>
                </a:solidFill>
              </a:rPr>
              <a:t>3</a:t>
            </a:r>
            <a:r>
              <a:rPr lang="en-US" sz="2800" dirty="0"/>
              <a:t> to </a:t>
            </a:r>
            <a:r>
              <a:rPr lang="en-US" sz="2800" b="1" dirty="0">
                <a:solidFill>
                  <a:srgbClr val="FF0000"/>
                </a:solidFill>
              </a:rPr>
              <a:t>8</a:t>
            </a:r>
            <a:r>
              <a:rPr lang="en-US" sz="2800" dirty="0"/>
              <a:t>%, they are </a:t>
            </a:r>
            <a:r>
              <a:rPr lang="en-US" sz="2800" dirty="0" smtClean="0"/>
              <a:t>severe.</a:t>
            </a:r>
            <a:endParaRPr lang="ar-IQ" sz="2800" dirty="0"/>
          </a:p>
        </p:txBody>
      </p:sp>
    </p:spTree>
    <p:extLst>
      <p:ext uri="{BB962C8B-B14F-4D97-AF65-F5344CB8AC3E}">
        <p14:creationId xmlns:p14="http://schemas.microsoft.com/office/powerpoint/2010/main" val="110186219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chemeClr val="tx2">
                <a:lumMod val="40000"/>
                <a:lumOff val="60000"/>
              </a:schemeClr>
            </a:gs>
            <a:gs pos="45000">
              <a:srgbClr val="E6D78A"/>
            </a:gs>
            <a:gs pos="77000">
              <a:schemeClr val="accent1">
                <a:lumMod val="60000"/>
                <a:lumOff val="40000"/>
              </a:schemeClr>
            </a:gs>
            <a:gs pos="100000">
              <a:srgbClr val="E6DCAC"/>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391886" y="874931"/>
            <a:ext cx="8229600" cy="5693866"/>
          </a:xfrm>
          <a:prstGeom prst="rect">
            <a:avLst/>
          </a:prstGeom>
        </p:spPr>
        <p:txBody>
          <a:bodyPr wrap="square">
            <a:spAutoFit/>
          </a:bodyPr>
          <a:lstStyle/>
          <a:p>
            <a:r>
              <a:rPr lang="en-US" sz="2800" dirty="0"/>
              <a:t>The </a:t>
            </a:r>
            <a:r>
              <a:rPr lang="en-US" sz="2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ovaries</a:t>
            </a:r>
            <a:r>
              <a:rPr lang="en-US" sz="2800" dirty="0"/>
              <a:t> are the female pelvic reproductive organs that house the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ova</a:t>
            </a:r>
            <a:r>
              <a:rPr lang="en-US" sz="2800" dirty="0"/>
              <a:t> and are also responsible for the production of sex hormones. They are paired organs located on either side of 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uterus</a:t>
            </a:r>
            <a:r>
              <a:rPr lang="en-US" sz="2800" dirty="0"/>
              <a:t> within the broad ligament below 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uterine</a:t>
            </a:r>
            <a:r>
              <a:rPr lang="en-US" sz="2800" dirty="0"/>
              <a:t>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fallopian</a:t>
            </a:r>
            <a:r>
              <a:rPr lang="en-US" sz="2800" dirty="0"/>
              <a:t>)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tubes</a:t>
            </a:r>
            <a:r>
              <a:rPr lang="en-US" sz="2800" dirty="0"/>
              <a:t>. The </a:t>
            </a:r>
            <a:r>
              <a:rPr lang="en-US" sz="2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ovary</a:t>
            </a:r>
            <a:r>
              <a:rPr lang="en-US" sz="2800" dirty="0"/>
              <a:t> is within the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ovarian fossa</a:t>
            </a:r>
            <a:r>
              <a:rPr lang="en-US" sz="2800" dirty="0"/>
              <a:t>, a space that is bound by the </a:t>
            </a:r>
            <a:r>
              <a:rPr lang="en-US" sz="2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external iliac vessels</a:t>
            </a:r>
            <a:r>
              <a:rPr lang="en-US" sz="2800" dirty="0"/>
              <a:t>, </a:t>
            </a:r>
            <a:r>
              <a:rPr lang="en-US" sz="2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obliterated umbilical artery</a:t>
            </a:r>
            <a:r>
              <a:rPr lang="en-US" sz="2800" dirty="0"/>
              <a:t>, and the </a:t>
            </a:r>
            <a:r>
              <a:rPr lang="en-US" sz="2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ureter</a:t>
            </a:r>
            <a:r>
              <a:rPr lang="en-US" sz="2800" dirty="0"/>
              <a:t>. The </a:t>
            </a:r>
            <a:r>
              <a:rPr lang="en-US" sz="2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ovaries</a:t>
            </a:r>
            <a:r>
              <a:rPr lang="en-US" sz="2800" dirty="0"/>
              <a:t> are responsible for housing and releasing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ova</a:t>
            </a:r>
            <a:r>
              <a:rPr lang="en-US" sz="2800" dirty="0"/>
              <a:t>, or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eggs</a:t>
            </a:r>
            <a:r>
              <a:rPr lang="en-US" sz="2800" dirty="0"/>
              <a:t>, necessary for reproduction. At birth, a female has </a:t>
            </a:r>
            <a:r>
              <a:rPr lang="en-US" sz="2800" dirty="0" smtClean="0"/>
              <a:t>approximately </a:t>
            </a:r>
            <a:r>
              <a:rPr lang="en-US" sz="2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1</a:t>
            </a:r>
            <a:r>
              <a:rPr lang="en-US" sz="2800" dirty="0" smtClean="0"/>
              <a:t> -</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2 </a:t>
            </a:r>
            <a:r>
              <a:rPr lang="en-US" sz="2800" dirty="0"/>
              <a:t>million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eggs</a:t>
            </a:r>
            <a:r>
              <a:rPr lang="en-US" sz="2800" dirty="0"/>
              <a:t>, but only </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300</a:t>
            </a:r>
            <a:r>
              <a:rPr lang="en-US" sz="2800" dirty="0"/>
              <a:t> of these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eggs</a:t>
            </a:r>
            <a:r>
              <a:rPr lang="en-US" sz="2800" dirty="0"/>
              <a:t> will ever become mature and be released for the purpose of fertilization.</a:t>
            </a:r>
            <a:endParaRPr lang="ar-IQ" sz="2800" dirty="0"/>
          </a:p>
        </p:txBody>
      </p:sp>
      <p:sp>
        <p:nvSpPr>
          <p:cNvPr id="3" name="Rectangle 2"/>
          <p:cNvSpPr/>
          <p:nvPr/>
        </p:nvSpPr>
        <p:spPr>
          <a:xfrm>
            <a:off x="228600" y="228600"/>
            <a:ext cx="2284343" cy="646331"/>
          </a:xfrm>
          <a:prstGeom prst="rect">
            <a:avLst/>
          </a:prstGeom>
        </p:spPr>
        <p:txBody>
          <a:bodyPr wrap="none">
            <a:spAutoFit/>
          </a:bodyPr>
          <a:lstStyle/>
          <a:p>
            <a:r>
              <a:rPr lang="en-US" sz="3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astellar" pitchFamily="18" charset="0"/>
              </a:rPr>
              <a:t>ovaries</a:t>
            </a:r>
            <a:endParaRPr lang="ar-IQ" sz="3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Castellar" pitchFamily="18" charset="0"/>
            </a:endParaRPr>
          </a:p>
        </p:txBody>
      </p:sp>
    </p:spTree>
    <p:extLst>
      <p:ext uri="{BB962C8B-B14F-4D97-AF65-F5344CB8AC3E}">
        <p14:creationId xmlns:p14="http://schemas.microsoft.com/office/powerpoint/2010/main" val="3695362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53000">
              <a:srgbClr val="D4DEFF"/>
            </a:gs>
            <a:gs pos="83000">
              <a:schemeClr val="tx2">
                <a:lumMod val="40000"/>
                <a:lumOff val="60000"/>
              </a:schemeClr>
            </a:gs>
            <a:gs pos="100000">
              <a:srgbClr val="96AB94"/>
            </a:gs>
          </a:gsLst>
          <a:lin ang="135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18143"/>
            <a:ext cx="9144000" cy="3970318"/>
          </a:xfrm>
          <a:prstGeom prst="rect">
            <a:avLst/>
          </a:prstGeom>
        </p:spPr>
        <p:txBody>
          <a:bodyPr wrap="square">
            <a:spAutoFit/>
          </a:bodyPr>
          <a:lstStyle/>
          <a:p>
            <a:r>
              <a:rPr lang="en-US" sz="2800" dirty="0"/>
              <a:t>The first period usually begins between </a:t>
            </a:r>
            <a:r>
              <a:rPr lang="en-US" sz="2800" b="1" dirty="0">
                <a:solidFill>
                  <a:srgbClr val="FF0000"/>
                </a:solidFill>
              </a:rPr>
              <a:t>twelve </a:t>
            </a:r>
            <a:r>
              <a:rPr lang="en-US" sz="2800" dirty="0"/>
              <a:t>and </a:t>
            </a:r>
            <a:r>
              <a:rPr lang="en-US" sz="2800" b="1" dirty="0">
                <a:solidFill>
                  <a:srgbClr val="FF0000"/>
                </a:solidFill>
              </a:rPr>
              <a:t>fifteen</a:t>
            </a:r>
            <a:r>
              <a:rPr lang="en-US" sz="2800" dirty="0"/>
              <a:t> years of age, a point in time known as </a:t>
            </a:r>
            <a:r>
              <a:rPr lang="en-US" sz="2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menarche</a:t>
            </a:r>
            <a:r>
              <a:rPr lang="en-US" sz="2800" dirty="0" smtClean="0"/>
              <a:t>. They </a:t>
            </a:r>
            <a:r>
              <a:rPr lang="en-US" sz="2800" dirty="0"/>
              <a:t>may occasionally start as early as </a:t>
            </a:r>
            <a:r>
              <a:rPr lang="en-US" sz="2800" b="1" dirty="0">
                <a:solidFill>
                  <a:srgbClr val="FF0000"/>
                </a:solidFill>
              </a:rPr>
              <a:t>eight</a:t>
            </a:r>
            <a:r>
              <a:rPr lang="en-US" sz="2800" dirty="0"/>
              <a:t>, and this onset may still be </a:t>
            </a:r>
            <a:r>
              <a:rPr lang="en-US" sz="2800" dirty="0" smtClean="0"/>
              <a:t>normal. The </a:t>
            </a:r>
            <a:r>
              <a:rPr lang="en-US" sz="2800" dirty="0"/>
              <a:t>typical length of time between the first day of one period and the first day of the next is </a:t>
            </a:r>
            <a:r>
              <a:rPr lang="en-US" sz="2800" b="1" dirty="0">
                <a:solidFill>
                  <a:srgbClr val="FF0000"/>
                </a:solidFill>
              </a:rPr>
              <a:t>21</a:t>
            </a:r>
            <a:r>
              <a:rPr lang="en-US" sz="2800" dirty="0"/>
              <a:t> to </a:t>
            </a:r>
            <a:r>
              <a:rPr lang="en-US" sz="2800" b="1" dirty="0">
                <a:solidFill>
                  <a:srgbClr val="FF0000"/>
                </a:solidFill>
              </a:rPr>
              <a:t>45</a:t>
            </a:r>
            <a:r>
              <a:rPr lang="en-US" sz="2800" dirty="0"/>
              <a:t> days in young women and </a:t>
            </a:r>
            <a:r>
              <a:rPr lang="en-US" sz="2800" b="1" dirty="0">
                <a:solidFill>
                  <a:srgbClr val="FF0000"/>
                </a:solidFill>
              </a:rPr>
              <a:t>21</a:t>
            </a:r>
            <a:r>
              <a:rPr lang="en-US" sz="2800" dirty="0"/>
              <a:t> to </a:t>
            </a:r>
            <a:r>
              <a:rPr lang="en-US" sz="2800" b="1" dirty="0">
                <a:solidFill>
                  <a:srgbClr val="FF0000"/>
                </a:solidFill>
              </a:rPr>
              <a:t>35</a:t>
            </a:r>
            <a:r>
              <a:rPr lang="en-US" sz="2800" dirty="0"/>
              <a:t> days in adults (an average of </a:t>
            </a:r>
            <a:r>
              <a:rPr lang="en-US" sz="2800" b="1" dirty="0">
                <a:solidFill>
                  <a:srgbClr val="FF0000"/>
                </a:solidFill>
              </a:rPr>
              <a:t>28</a:t>
            </a:r>
            <a:r>
              <a:rPr lang="en-US" sz="2800" dirty="0"/>
              <a:t> </a:t>
            </a:r>
            <a:r>
              <a:rPr lang="en-US" sz="2800" dirty="0" smtClean="0"/>
              <a:t>days).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Menstruation</a:t>
            </a:r>
            <a:r>
              <a:rPr lang="en-US" sz="2800" dirty="0" smtClean="0"/>
              <a:t> </a:t>
            </a:r>
            <a:r>
              <a:rPr lang="en-US" sz="2800" dirty="0"/>
              <a:t>stops occurring after </a:t>
            </a:r>
            <a:r>
              <a:rPr lang="en-US" sz="2800" b="1" dirty="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rPr>
              <a:t>menopause</a:t>
            </a:r>
            <a:r>
              <a:rPr lang="en-US" sz="2800" dirty="0"/>
              <a:t> which usually occurs between </a:t>
            </a:r>
            <a:r>
              <a:rPr lang="en-US" sz="2800" b="1" dirty="0">
                <a:solidFill>
                  <a:srgbClr val="FF0000"/>
                </a:solidFill>
              </a:rPr>
              <a:t>45</a:t>
            </a:r>
            <a:r>
              <a:rPr lang="en-US" sz="2800" dirty="0"/>
              <a:t> and </a:t>
            </a:r>
            <a:r>
              <a:rPr lang="en-US" sz="2800" b="1" dirty="0">
                <a:solidFill>
                  <a:srgbClr val="FF0000"/>
                </a:solidFill>
              </a:rPr>
              <a:t>55</a:t>
            </a:r>
            <a:r>
              <a:rPr lang="en-US" sz="2800" dirty="0"/>
              <a:t> years of </a:t>
            </a:r>
            <a:r>
              <a:rPr lang="en-US" sz="2800" dirty="0" smtClean="0"/>
              <a:t>age. </a:t>
            </a:r>
            <a:r>
              <a:rPr lang="en-US" sz="2800" dirty="0"/>
              <a:t>Bleeding usually lasts around </a:t>
            </a:r>
            <a:r>
              <a:rPr lang="en-US" sz="2800" b="1" dirty="0">
                <a:solidFill>
                  <a:srgbClr val="FF0000"/>
                </a:solidFill>
              </a:rPr>
              <a:t>2</a:t>
            </a:r>
            <a:r>
              <a:rPr lang="en-US" sz="2800" dirty="0"/>
              <a:t> to </a:t>
            </a:r>
            <a:r>
              <a:rPr lang="en-US" sz="2800" b="1" dirty="0">
                <a:solidFill>
                  <a:srgbClr val="FF0000"/>
                </a:solidFill>
              </a:rPr>
              <a:t>7</a:t>
            </a:r>
            <a:r>
              <a:rPr lang="en-US" sz="2800" dirty="0"/>
              <a:t> </a:t>
            </a:r>
            <a:r>
              <a:rPr lang="en-US" sz="2800" dirty="0" smtClean="0"/>
              <a:t>days.</a:t>
            </a:r>
            <a:endParaRPr lang="ar-IQ" sz="2800" dirty="0"/>
          </a:p>
        </p:txBody>
      </p:sp>
    </p:spTree>
    <p:extLst>
      <p:ext uri="{BB962C8B-B14F-4D97-AF65-F5344CB8AC3E}">
        <p14:creationId xmlns:p14="http://schemas.microsoft.com/office/powerpoint/2010/main" val="14339905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64999">
              <a:schemeClr val="accent2">
                <a:lumMod val="40000"/>
                <a:lumOff val="60000"/>
              </a:schemeClr>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65314"/>
            <a:ext cx="8991600" cy="3539430"/>
          </a:xfrm>
          <a:prstGeom prst="rect">
            <a:avLst/>
          </a:prstGeom>
        </p:spPr>
        <p:txBody>
          <a:bodyPr wrap="square">
            <a:spAutoFit/>
          </a:bodyPr>
          <a:lstStyle/>
          <a:p>
            <a:r>
              <a:rPr lang="en-US" sz="2800" dirty="0"/>
              <a:t>The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menstrual cycle </a:t>
            </a:r>
            <a:r>
              <a:rPr lang="en-US" sz="2800" dirty="0"/>
              <a:t>is governed by hormonal </a:t>
            </a:r>
            <a:r>
              <a:rPr lang="en-US" sz="2800" dirty="0" smtClean="0"/>
              <a:t>changes. </a:t>
            </a:r>
            <a:r>
              <a:rPr lang="en-US" sz="2800" dirty="0"/>
              <a:t>These changes can be altered by using hormonal birth control to prevent </a:t>
            </a:r>
            <a:r>
              <a:rPr lang="en-US" sz="2800" dirty="0" smtClean="0"/>
              <a:t>pregnancy. </a:t>
            </a:r>
            <a:r>
              <a:rPr lang="en-US" sz="2800" dirty="0"/>
              <a:t>Each cycle can be divided into </a:t>
            </a:r>
            <a:r>
              <a:rPr lang="en-US" sz="2800" b="1" dirty="0">
                <a:solidFill>
                  <a:srgbClr val="FF0000"/>
                </a:solidFill>
              </a:rPr>
              <a:t>three phases </a:t>
            </a:r>
            <a:r>
              <a:rPr lang="en-US" sz="2800" dirty="0"/>
              <a:t>based on events in 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ovary</a:t>
            </a:r>
            <a:r>
              <a:rPr lang="en-US" sz="2800" dirty="0"/>
              <a:t> (</a:t>
            </a:r>
            <a:r>
              <a:rPr lang="en-US" sz="2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ovarian cycle</a:t>
            </a:r>
            <a:r>
              <a:rPr lang="en-US" sz="2800" dirty="0"/>
              <a:t>) or in the </a:t>
            </a:r>
            <a:r>
              <a:rPr lang="en-US" sz="2800" b="1" dirty="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rPr>
              <a:t>uterus</a:t>
            </a:r>
            <a:r>
              <a:rPr lang="en-US" sz="2800" dirty="0"/>
              <a:t> (</a:t>
            </a:r>
            <a:r>
              <a:rPr lang="en-US" sz="2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uterine cycle</a:t>
            </a:r>
            <a:r>
              <a:rPr lang="en-US" sz="2800" dirty="0" smtClean="0"/>
              <a:t>). </a:t>
            </a:r>
            <a:r>
              <a:rPr lang="en-US" sz="2800" dirty="0"/>
              <a:t>The </a:t>
            </a:r>
            <a:r>
              <a:rPr lang="en-US" sz="2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ovarian cycle </a:t>
            </a:r>
            <a:r>
              <a:rPr lang="en-US" sz="2800" dirty="0"/>
              <a:t>consists of the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follicular phase</a:t>
            </a:r>
            <a:r>
              <a:rPr lang="en-US" sz="2800" dirty="0"/>
              <a:t>,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ovulation</a:t>
            </a:r>
            <a:r>
              <a:rPr lang="en-US" sz="2800" dirty="0"/>
              <a:t>, and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luteal phase </a:t>
            </a:r>
            <a:r>
              <a:rPr lang="en-US" sz="2800" dirty="0"/>
              <a:t>whereas the </a:t>
            </a:r>
            <a:r>
              <a:rPr lang="en-US" sz="2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uterine cycle </a:t>
            </a:r>
            <a:r>
              <a:rPr lang="en-US" sz="2800" dirty="0"/>
              <a:t>is divided into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menstruation</a:t>
            </a:r>
            <a:r>
              <a:rPr lang="en-US" sz="2800" dirty="0"/>
              <a:t>,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proliferative</a:t>
            </a:r>
            <a:r>
              <a:rPr lang="en-US" sz="2800" dirty="0"/>
              <a:t>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phase</a:t>
            </a:r>
            <a:r>
              <a:rPr lang="en-US" sz="2800" dirty="0"/>
              <a:t>, and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secretory phase</a:t>
            </a:r>
            <a:r>
              <a:rPr lang="en-US" sz="2800" dirty="0"/>
              <a:t>.</a:t>
            </a:r>
            <a:endParaRPr lang="ar-IQ" sz="2800" dirty="0"/>
          </a:p>
        </p:txBody>
      </p:sp>
      <p:sp>
        <p:nvSpPr>
          <p:cNvPr id="3" name="Rectangle 2"/>
          <p:cNvSpPr/>
          <p:nvPr/>
        </p:nvSpPr>
        <p:spPr>
          <a:xfrm>
            <a:off x="29028" y="3352800"/>
            <a:ext cx="9144000" cy="2677656"/>
          </a:xfrm>
          <a:prstGeom prst="rect">
            <a:avLst/>
          </a:prstGeom>
        </p:spPr>
        <p:txBody>
          <a:bodyPr wrap="square">
            <a:spAutoFit/>
          </a:bodyPr>
          <a:lstStyle/>
          <a:p>
            <a:r>
              <a:rPr lang="en-US" sz="2800" dirty="0"/>
              <a:t>Stimulated by gradually increasing amounts of </a:t>
            </a:r>
            <a:r>
              <a:rPr lang="en-US" sz="28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estrogen</a:t>
            </a:r>
            <a:r>
              <a:rPr lang="en-US" sz="2800" dirty="0"/>
              <a:t> in the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follicular phase</a:t>
            </a:r>
            <a:r>
              <a:rPr lang="en-US" sz="2800" dirty="0"/>
              <a:t>, discharges of blood (menses) flow stop, and the lining of the </a:t>
            </a:r>
            <a:r>
              <a:rPr lang="en-US" sz="2800" b="1" dirty="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rPr>
              <a:t>uterus</a:t>
            </a:r>
            <a:r>
              <a:rPr lang="en-US" sz="2800" dirty="0"/>
              <a:t> thickens. </a:t>
            </a:r>
            <a:r>
              <a:rPr lang="en-US" sz="2800" dirty="0"/>
              <a:t>Follicles in 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ovary</a:t>
            </a:r>
            <a:r>
              <a:rPr lang="en-US" sz="2800" dirty="0"/>
              <a:t> begin developing under the influence of a complex interplay of hormones, and after </a:t>
            </a:r>
            <a:r>
              <a:rPr lang="en-US" sz="2800" b="1" dirty="0">
                <a:solidFill>
                  <a:srgbClr val="FF0000"/>
                </a:solidFill>
              </a:rPr>
              <a:t>several</a:t>
            </a:r>
            <a:r>
              <a:rPr lang="en-US" sz="2800" dirty="0"/>
              <a:t> days one or occasionally </a:t>
            </a:r>
            <a:r>
              <a:rPr lang="en-US" sz="2800" b="1" dirty="0">
                <a:solidFill>
                  <a:srgbClr val="FF0000"/>
                </a:solidFill>
              </a:rPr>
              <a:t>two </a:t>
            </a:r>
            <a:r>
              <a:rPr lang="en-US" sz="2800" dirty="0"/>
              <a:t>become dominant (non-dominant follicles shrink and die). </a:t>
            </a:r>
            <a:endParaRPr lang="ar-IQ" sz="2800" dirty="0"/>
          </a:p>
        </p:txBody>
      </p:sp>
    </p:spTree>
    <p:extLst>
      <p:ext uri="{BB962C8B-B14F-4D97-AF65-F5344CB8AC3E}">
        <p14:creationId xmlns:p14="http://schemas.microsoft.com/office/powerpoint/2010/main" val="16004543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5176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29"/>
            <a:ext cx="9144000" cy="684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44877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602"/>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45491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53000">
              <a:srgbClr val="D4DEFF"/>
            </a:gs>
            <a:gs pos="83000">
              <a:schemeClr val="accent4">
                <a:lumMod val="40000"/>
                <a:lumOff val="60000"/>
              </a:schemeClr>
            </a:gs>
            <a:gs pos="100000">
              <a:srgbClr val="96AB94"/>
            </a:gs>
          </a:gsLst>
          <a:lin ang="135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45143" y="228600"/>
            <a:ext cx="8763000" cy="6124754"/>
          </a:xfrm>
          <a:prstGeom prst="rect">
            <a:avLst/>
          </a:prstGeom>
        </p:spPr>
        <p:txBody>
          <a:bodyPr wrap="square">
            <a:spAutoFit/>
          </a:bodyPr>
          <a:lstStyle/>
          <a:p>
            <a:r>
              <a:rPr lang="en-US" dirty="0"/>
              <a:t> </a:t>
            </a:r>
            <a:r>
              <a:rPr lang="en-US" sz="2800" dirty="0"/>
              <a:t>Approximately mid-cycle, </a:t>
            </a:r>
            <a:r>
              <a:rPr lang="en-US" sz="2800" b="1" dirty="0">
                <a:solidFill>
                  <a:srgbClr val="FF0000"/>
                </a:solidFill>
              </a:rPr>
              <a:t>24</a:t>
            </a:r>
            <a:r>
              <a:rPr lang="en-US" sz="2800" dirty="0"/>
              <a:t>–</a:t>
            </a:r>
            <a:r>
              <a:rPr lang="en-US" sz="2800" b="1" dirty="0">
                <a:solidFill>
                  <a:srgbClr val="FF0000"/>
                </a:solidFill>
              </a:rPr>
              <a:t>36</a:t>
            </a:r>
            <a:r>
              <a:rPr lang="en-US" sz="2800" dirty="0"/>
              <a:t> hours after the luteinizing hormone (</a:t>
            </a:r>
            <a:r>
              <a:rPr lang="en-US" sz="2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LH</a:t>
            </a:r>
            <a:r>
              <a:rPr lang="en-US" sz="2800" dirty="0"/>
              <a:t>) surges, the dominant follicle releases an </a:t>
            </a:r>
            <a:r>
              <a:rPr lang="en-US" sz="2800" b="1" dirty="0" err="1">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ovocyte</a:t>
            </a:r>
            <a:r>
              <a:rPr lang="en-US" sz="2800" dirty="0"/>
              <a:t>, in an event called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ovulation</a:t>
            </a:r>
            <a:r>
              <a:rPr lang="en-US" sz="2800" dirty="0"/>
              <a:t>. After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ovulation</a:t>
            </a:r>
            <a:r>
              <a:rPr lang="en-US" sz="2800" dirty="0"/>
              <a:t>, the </a:t>
            </a:r>
            <a:r>
              <a:rPr lang="en-US" sz="2800" b="1" dirty="0" err="1">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ovocyte</a:t>
            </a:r>
            <a:r>
              <a:rPr lang="en-US" sz="2800" dirty="0"/>
              <a:t> only lives for </a:t>
            </a:r>
            <a:r>
              <a:rPr lang="en-US" sz="2800" b="1" dirty="0">
                <a:solidFill>
                  <a:srgbClr val="FF0000"/>
                </a:solidFill>
              </a:rPr>
              <a:t>24</a:t>
            </a:r>
            <a:r>
              <a:rPr lang="en-US" sz="2800" dirty="0"/>
              <a:t> hours or less without fertilization while the remains of the dominant follicle in 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ovary</a:t>
            </a:r>
            <a:r>
              <a:rPr lang="en-US" sz="2800" dirty="0"/>
              <a:t> become a </a:t>
            </a:r>
            <a:r>
              <a:rPr lang="en-US" sz="2800" b="1" dirty="0">
                <a:solidFill>
                  <a:srgbClr val="FF0000"/>
                </a:solidFill>
              </a:rPr>
              <a:t>corpus </a:t>
            </a:r>
            <a:r>
              <a:rPr lang="en-US" sz="2800" b="1" dirty="0" err="1">
                <a:solidFill>
                  <a:srgbClr val="FF0000"/>
                </a:solidFill>
              </a:rPr>
              <a:t>luteum</a:t>
            </a:r>
            <a:r>
              <a:rPr lang="en-US" sz="2800" dirty="0"/>
              <a:t>; this body has a primary function of producing large amounts of </a:t>
            </a:r>
            <a:r>
              <a:rPr lang="en-US" sz="28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progesterone</a:t>
            </a:r>
            <a:r>
              <a:rPr lang="en-US" sz="2800" dirty="0"/>
              <a:t>. Under the influence of </a:t>
            </a:r>
            <a:r>
              <a:rPr lang="en-US" sz="28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progesterone</a:t>
            </a:r>
            <a:r>
              <a:rPr lang="en-US" sz="2800" dirty="0"/>
              <a:t>, the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uterine lining </a:t>
            </a:r>
            <a:r>
              <a:rPr lang="en-US" sz="2800" dirty="0"/>
              <a:t>changes to prepare for potential implantation of an embryo to establish a pregnancy. If implantation does not occur within approximately </a:t>
            </a:r>
            <a:r>
              <a:rPr lang="en-US" sz="2800" b="1" dirty="0">
                <a:solidFill>
                  <a:srgbClr val="FF0000"/>
                </a:solidFill>
              </a:rPr>
              <a:t>two</a:t>
            </a:r>
            <a:r>
              <a:rPr lang="en-US" sz="2800" dirty="0"/>
              <a:t> weeks, the </a:t>
            </a:r>
            <a:r>
              <a:rPr lang="en-US" sz="2800" b="1" dirty="0">
                <a:solidFill>
                  <a:srgbClr val="FF0000"/>
                </a:solidFill>
              </a:rPr>
              <a:t>corpus </a:t>
            </a:r>
            <a:r>
              <a:rPr lang="en-US" sz="2800" b="1" dirty="0" err="1">
                <a:solidFill>
                  <a:srgbClr val="FF0000"/>
                </a:solidFill>
              </a:rPr>
              <a:t>luteum</a:t>
            </a:r>
            <a:r>
              <a:rPr lang="en-US" sz="2800" b="1" dirty="0">
                <a:solidFill>
                  <a:srgbClr val="FF0000"/>
                </a:solidFill>
              </a:rPr>
              <a:t> </a:t>
            </a:r>
            <a:r>
              <a:rPr lang="en-US" sz="2800" dirty="0"/>
              <a:t>will involute, causing a sharp drop in levels of both </a:t>
            </a:r>
            <a:r>
              <a:rPr lang="en-US" sz="28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progesterone</a:t>
            </a:r>
            <a:r>
              <a:rPr lang="en-US" sz="2800" dirty="0"/>
              <a:t> and </a:t>
            </a:r>
            <a:r>
              <a:rPr lang="en-US" sz="28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estrogen</a:t>
            </a:r>
            <a:r>
              <a:rPr lang="en-US" sz="2800" dirty="0"/>
              <a:t>. The hormone drop causes the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uterus</a:t>
            </a:r>
            <a:r>
              <a:rPr lang="en-US" sz="2800" dirty="0"/>
              <a:t> to shed its lining in a process termed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menstruation</a:t>
            </a:r>
            <a:r>
              <a:rPr lang="en-US" sz="2800" dirty="0"/>
              <a:t>. </a:t>
            </a:r>
            <a:endParaRPr lang="ar-IQ" sz="2800" dirty="0"/>
          </a:p>
        </p:txBody>
      </p:sp>
    </p:spTree>
    <p:extLst>
      <p:ext uri="{BB962C8B-B14F-4D97-AF65-F5344CB8AC3E}">
        <p14:creationId xmlns:p14="http://schemas.microsoft.com/office/powerpoint/2010/main" val="315244519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575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81199" y="5750557"/>
            <a:ext cx="5639685" cy="830997"/>
          </a:xfrm>
          <a:prstGeom prst="rect">
            <a:avLst/>
          </a:prstGeom>
        </p:spPr>
        <p:txBody>
          <a:bodyPr wrap="none">
            <a:spAutoFit/>
          </a:bodyPr>
          <a:lstStyle/>
          <a:p>
            <a:r>
              <a:rPr lang="en-US" sz="4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lgerian" pitchFamily="82" charset="0"/>
              </a:rPr>
              <a:t>Menstrual cycle</a:t>
            </a:r>
            <a:endParaRPr lang="ar-IQ" sz="4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lgerian" pitchFamily="82" charset="0"/>
            </a:endParaRPr>
          </a:p>
        </p:txBody>
      </p:sp>
    </p:spTree>
    <p:extLst>
      <p:ext uri="{BB962C8B-B14F-4D97-AF65-F5344CB8AC3E}">
        <p14:creationId xmlns:p14="http://schemas.microsoft.com/office/powerpoint/2010/main" val="282894972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815"/>
          <a:stretch/>
        </p:blipFill>
        <p:spPr bwMode="auto">
          <a:xfrm>
            <a:off x="29029"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38414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08366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39779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934" b="6066"/>
          <a:stretch/>
        </p:blipFill>
        <p:spPr bwMode="auto">
          <a:xfrm>
            <a:off x="-32657" y="0"/>
            <a:ext cx="5029199"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941" b="7653"/>
          <a:stretch/>
        </p:blipFill>
        <p:spPr bwMode="auto">
          <a:xfrm>
            <a:off x="5029199" y="0"/>
            <a:ext cx="4114801"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203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16000">
              <a:schemeClr val="tx2">
                <a:lumMod val="40000"/>
                <a:lumOff val="60000"/>
              </a:schemeClr>
            </a:gs>
            <a:gs pos="17999">
              <a:srgbClr val="FFFFFF"/>
            </a:gs>
            <a:gs pos="42000">
              <a:schemeClr val="accent2">
                <a:lumMod val="40000"/>
                <a:lumOff val="60000"/>
              </a:schemeClr>
            </a:gs>
            <a:gs pos="53000">
              <a:srgbClr val="CFCFCF"/>
            </a:gs>
            <a:gs pos="66000">
              <a:srgbClr val="CFCFCF"/>
            </a:gs>
            <a:gs pos="75999">
              <a:schemeClr val="accent3">
                <a:lumMod val="60000"/>
                <a:lumOff val="40000"/>
              </a:schemeClr>
            </a:gs>
            <a:gs pos="78999">
              <a:srgbClr val="FFFFFF"/>
            </a:gs>
            <a:gs pos="100000">
              <a:srgbClr val="7F7F7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0"/>
            <a:ext cx="8915400" cy="4462760"/>
          </a:xfrm>
          <a:prstGeom prst="rect">
            <a:avLst/>
          </a:prstGeom>
        </p:spPr>
        <p:txBody>
          <a:bodyPr wrap="square">
            <a:spAutoFit/>
          </a:bodyPr>
          <a:lstStyle/>
          <a:p>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gerian" pitchFamily="82" charset="0"/>
              </a:rPr>
              <a:t>Fertilization</a:t>
            </a:r>
            <a:r>
              <a:rPr lang="en-US" dirty="0"/>
              <a:t> </a:t>
            </a:r>
            <a:r>
              <a:rPr lang="en-US" dirty="0" smtClean="0"/>
              <a:t>                                                                                                     </a:t>
            </a:r>
            <a:r>
              <a:rPr lang="en-US" sz="2800" dirty="0" smtClean="0"/>
              <a:t>usually </a:t>
            </a:r>
            <a:r>
              <a:rPr lang="en-US" sz="2800" dirty="0"/>
              <a:t>occurs in the Fallopian tubes and marks the beginning of </a:t>
            </a:r>
            <a:r>
              <a:rPr lang="en-US" sz="2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embryogenesis</a:t>
            </a:r>
            <a:r>
              <a:rPr lang="en-US" sz="2800" dirty="0"/>
              <a:t>. </a:t>
            </a:r>
            <a:r>
              <a:rPr lang="en-US" sz="2800" dirty="0"/>
              <a:t>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zygote</a:t>
            </a:r>
            <a:r>
              <a:rPr lang="en-US" sz="2800" dirty="0"/>
              <a:t> will then divide over enough generations of cells to form a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blastocyst</a:t>
            </a:r>
            <a:r>
              <a:rPr lang="en-US" sz="2800" dirty="0"/>
              <a:t>, which implants itself in the wall of the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uterus</a:t>
            </a:r>
            <a:r>
              <a:rPr lang="en-US" sz="2800" dirty="0"/>
              <a:t>. This begins the period of </a:t>
            </a:r>
            <a:r>
              <a:rPr lang="en-US" sz="2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gestation </a:t>
            </a:r>
            <a:r>
              <a:rPr lang="en-US" sz="2800" dirty="0"/>
              <a:t>and 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embryo</a:t>
            </a:r>
            <a:r>
              <a:rPr lang="en-US" sz="2800" dirty="0"/>
              <a:t> will continue to develop until full-term. When 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fetus</a:t>
            </a:r>
            <a:r>
              <a:rPr lang="en-US" sz="2800" dirty="0"/>
              <a:t> has developed enough to survive outside the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uterus</a:t>
            </a:r>
            <a:r>
              <a:rPr lang="en-US" sz="2800" dirty="0"/>
              <a:t>, the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cervix</a:t>
            </a:r>
            <a:r>
              <a:rPr lang="en-US" sz="2800" dirty="0"/>
              <a:t> dilates and contractions of the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uterus</a:t>
            </a:r>
            <a:r>
              <a:rPr lang="en-US" sz="2800" dirty="0"/>
              <a:t> propel 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newborn</a:t>
            </a:r>
            <a:r>
              <a:rPr lang="en-US" sz="2800" dirty="0"/>
              <a:t> through the birth canal (the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vagina</a:t>
            </a:r>
            <a:r>
              <a:rPr lang="en-US" sz="2800" dirty="0"/>
              <a:t>).</a:t>
            </a:r>
            <a:endParaRPr lang="ar-IQ" sz="2800" dirty="0"/>
          </a:p>
        </p:txBody>
      </p:sp>
    </p:spTree>
    <p:extLst>
      <p:ext uri="{BB962C8B-B14F-4D97-AF65-F5344CB8AC3E}">
        <p14:creationId xmlns:p14="http://schemas.microsoft.com/office/powerpoint/2010/main" val="165010557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17999">
              <a:srgbClr val="FEE7F2"/>
            </a:gs>
            <a:gs pos="36000">
              <a:srgbClr val="FAC77D"/>
            </a:gs>
            <a:gs pos="61000">
              <a:schemeClr val="accent3">
                <a:lumMod val="60000"/>
                <a:lumOff val="40000"/>
              </a:schemeClr>
            </a:gs>
            <a:gs pos="82001">
              <a:srgbClr val="FBD49C"/>
            </a:gs>
            <a:gs pos="100000">
              <a:srgbClr val="FFFF00"/>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7257" y="171118"/>
            <a:ext cx="8183651" cy="584775"/>
          </a:xfrm>
          <a:prstGeom prst="rect">
            <a:avLst/>
          </a:prstGeom>
        </p:spPr>
        <p:txBody>
          <a:bodyPr wrap="none">
            <a:spAutoFit/>
          </a:bodyPr>
          <a:lstStyle/>
          <a:p>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gerian" pitchFamily="82" charset="0"/>
              </a:rPr>
              <a:t>Hormonal changes during pregnancy</a:t>
            </a:r>
            <a:endParaRPr lang="ar-IQ"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gerian" pitchFamily="82" charset="0"/>
            </a:endParaRPr>
          </a:p>
        </p:txBody>
      </p:sp>
      <p:sp>
        <p:nvSpPr>
          <p:cNvPr id="3" name="Rectangle 2"/>
          <p:cNvSpPr/>
          <p:nvPr/>
        </p:nvSpPr>
        <p:spPr>
          <a:xfrm>
            <a:off x="7257" y="786072"/>
            <a:ext cx="9136743" cy="5262979"/>
          </a:xfrm>
          <a:prstGeom prst="rect">
            <a:avLst/>
          </a:prstGeom>
        </p:spPr>
        <p:txBody>
          <a:bodyPr wrap="square">
            <a:spAutoFit/>
          </a:bodyPr>
          <a:lstStyle/>
          <a:p>
            <a:r>
              <a:rPr lang="en-US" sz="2800" dirty="0"/>
              <a:t>Plasma levels of </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human chorionic gonadotropin </a:t>
            </a:r>
            <a:r>
              <a:rPr lang="en-US" sz="2800" dirty="0"/>
              <a:t>increase immediately upon implantation of the </a:t>
            </a:r>
            <a:r>
              <a:rPr lang="en-US" sz="28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ovum</a:t>
            </a:r>
            <a:r>
              <a:rPr lang="en-US" sz="2800" dirty="0"/>
              <a:t>; the hormone is detectable in urine within </a:t>
            </a:r>
            <a:r>
              <a:rPr lang="en-US" sz="2800" b="1" dirty="0">
                <a:solidFill>
                  <a:srgbClr val="FF0000"/>
                </a:solidFill>
              </a:rPr>
              <a:t>2</a:t>
            </a:r>
            <a:r>
              <a:rPr lang="en-US" sz="2800" dirty="0"/>
              <a:t> </a:t>
            </a:r>
            <a:r>
              <a:rPr lang="en-US" sz="2800" dirty="0" err="1"/>
              <a:t>wk</a:t>
            </a:r>
            <a:r>
              <a:rPr lang="en-US" sz="2800" dirty="0"/>
              <a:t> of implantation. It reaches a peak at ≈</a:t>
            </a:r>
            <a:r>
              <a:rPr lang="en-US" sz="2800" b="1" dirty="0">
                <a:solidFill>
                  <a:srgbClr val="FF0000"/>
                </a:solidFill>
              </a:rPr>
              <a:t>8</a:t>
            </a:r>
            <a:r>
              <a:rPr lang="en-US" sz="2800" dirty="0"/>
              <a:t> </a:t>
            </a:r>
            <a:r>
              <a:rPr lang="en-US" sz="2800" dirty="0" err="1"/>
              <a:t>wk</a:t>
            </a:r>
            <a:r>
              <a:rPr lang="en-US" sz="2800" dirty="0"/>
              <a:t> of gestation and then declines to a stable plateau until birth. </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Human chorionic gonadotropin </a:t>
            </a:r>
            <a:r>
              <a:rPr lang="en-US" sz="2800" dirty="0"/>
              <a:t>maintains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corpus </a:t>
            </a:r>
            <a:r>
              <a:rPr lang="en-US" sz="2800" b="1" dirty="0" err="1">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luteum</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 </a:t>
            </a:r>
            <a:r>
              <a:rPr lang="en-US" sz="2800" dirty="0"/>
              <a:t>function for </a:t>
            </a:r>
            <a:r>
              <a:rPr lang="en-US" sz="2800" b="1" dirty="0">
                <a:solidFill>
                  <a:srgbClr val="FF0000"/>
                </a:solidFill>
              </a:rPr>
              <a:t>8</a:t>
            </a:r>
            <a:r>
              <a:rPr lang="en-US" sz="2800" dirty="0"/>
              <a:t>–</a:t>
            </a:r>
            <a:r>
              <a:rPr lang="en-US" sz="2800" b="1" dirty="0">
                <a:solidFill>
                  <a:srgbClr val="FF0000"/>
                </a:solidFill>
              </a:rPr>
              <a:t>10</a:t>
            </a:r>
            <a:r>
              <a:rPr lang="en-US" sz="2800" dirty="0"/>
              <a:t> wk. </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Human placental </a:t>
            </a:r>
            <a:r>
              <a:rPr lang="en-US" sz="2800" b="1" dirty="0" err="1">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lactogen</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 </a:t>
            </a:r>
            <a:r>
              <a:rPr lang="en-US" sz="2800" dirty="0"/>
              <a:t>(also called </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human chorionic </a:t>
            </a:r>
            <a:r>
              <a:rPr lang="en-US" sz="2800" b="1" dirty="0" err="1">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somatomammotropin</a:t>
            </a:r>
            <a:r>
              <a:rPr lang="en-US" sz="2800" dirty="0"/>
              <a:t>) has a structure that closely resembles </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growth hormone</a:t>
            </a:r>
            <a:r>
              <a:rPr lang="en-US" sz="2800" dirty="0"/>
              <a:t>, and its rate of secretion appears to parallel placental growth and may be used as a measure of placental function. At its peak, the rate of secretion of </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placental </a:t>
            </a:r>
            <a:r>
              <a:rPr lang="en-US" sz="2800" b="1" dirty="0" err="1">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lactogen</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 </a:t>
            </a:r>
            <a:r>
              <a:rPr lang="en-US" sz="2800" dirty="0"/>
              <a:t>is </a:t>
            </a:r>
            <a:r>
              <a:rPr lang="en-US" sz="2800" b="1" dirty="0">
                <a:solidFill>
                  <a:srgbClr val="FF0000"/>
                </a:solidFill>
              </a:rPr>
              <a:t>1</a:t>
            </a:r>
            <a:r>
              <a:rPr lang="en-US" sz="2800" dirty="0"/>
              <a:t>–</a:t>
            </a:r>
            <a:r>
              <a:rPr lang="en-US" sz="2800" b="1" dirty="0">
                <a:solidFill>
                  <a:srgbClr val="FF0000"/>
                </a:solidFill>
              </a:rPr>
              <a:t>2</a:t>
            </a:r>
            <a:r>
              <a:rPr lang="en-US" sz="2800" dirty="0"/>
              <a:t> g/d, far in excess of the production of any other hormones. </a:t>
            </a:r>
            <a:endParaRPr lang="ar-IQ" sz="2800" dirty="0"/>
          </a:p>
        </p:txBody>
      </p:sp>
    </p:spTree>
    <p:extLst>
      <p:ext uri="{BB962C8B-B14F-4D97-AF65-F5344CB8AC3E}">
        <p14:creationId xmlns:p14="http://schemas.microsoft.com/office/powerpoint/2010/main" val="138115123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39999">
              <a:schemeClr val="accent6">
                <a:lumMod val="60000"/>
                <a:lumOff val="40000"/>
              </a:schemeClr>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50800" y="76200"/>
            <a:ext cx="9093200" cy="2677656"/>
          </a:xfrm>
          <a:prstGeom prst="rect">
            <a:avLst/>
          </a:prstGeom>
        </p:spPr>
        <p:txBody>
          <a:bodyPr wrap="square">
            <a:spAutoFit/>
          </a:bodyPr>
          <a:lstStyle/>
          <a:p>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Placental </a:t>
            </a:r>
            <a:r>
              <a:rPr lang="en-US" sz="2800" b="1" dirty="0" err="1">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lactogen</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 </a:t>
            </a:r>
            <a:r>
              <a:rPr lang="en-US" sz="2800" dirty="0"/>
              <a:t>stimulates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lipolysis</a:t>
            </a:r>
            <a:r>
              <a:rPr lang="en-US" sz="2800" dirty="0"/>
              <a:t>, antagonizes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insulin</a:t>
            </a:r>
            <a:r>
              <a:rPr lang="en-US" sz="2800" dirty="0"/>
              <a:t> actions and may be important in maintaining a flow of energy-yielding substrates to 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fetus</a:t>
            </a:r>
            <a:r>
              <a:rPr lang="en-US" sz="2800" dirty="0"/>
              <a:t>. </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Placental </a:t>
            </a:r>
            <a:r>
              <a:rPr lang="en-US" sz="2800" b="1" dirty="0" err="1">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lactogen</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 </a:t>
            </a:r>
            <a:r>
              <a:rPr lang="en-US" sz="2800" dirty="0"/>
              <a:t>along with </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prolactin</a:t>
            </a:r>
            <a:r>
              <a:rPr lang="en-US" sz="2800" dirty="0"/>
              <a:t> from the pituitary may promote mammary gland growth. After delivery, </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placental </a:t>
            </a:r>
            <a:r>
              <a:rPr lang="en-US" sz="2800" b="1" dirty="0" err="1">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lactogen</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 </a:t>
            </a:r>
            <a:r>
              <a:rPr lang="en-US" sz="2800" dirty="0"/>
              <a:t>rapidly disappears from the circulation.</a:t>
            </a:r>
            <a:endParaRPr lang="ar-IQ" sz="2800" dirty="0"/>
          </a:p>
        </p:txBody>
      </p:sp>
      <p:sp>
        <p:nvSpPr>
          <p:cNvPr id="3" name="Rectangle 2"/>
          <p:cNvSpPr/>
          <p:nvPr/>
        </p:nvSpPr>
        <p:spPr>
          <a:xfrm>
            <a:off x="0" y="2753856"/>
            <a:ext cx="9143999" cy="3108543"/>
          </a:xfrm>
          <a:prstGeom prst="rect">
            <a:avLst/>
          </a:prstGeom>
        </p:spPr>
        <p:txBody>
          <a:bodyPr wrap="square">
            <a:spAutoFit/>
          </a:bodyPr>
          <a:lstStyle/>
          <a:p>
            <a:r>
              <a:rPr lang="en-US" sz="2800" dirty="0"/>
              <a:t>The </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placenta</a:t>
            </a:r>
            <a:r>
              <a:rPr lang="en-US" sz="2800" dirty="0"/>
              <a:t> becomes the main source of steroid hormones at weeks </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8</a:t>
            </a:r>
            <a:r>
              <a:rPr lang="en-US" sz="2800" dirty="0"/>
              <a:t>–</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10 </a:t>
            </a:r>
            <a:r>
              <a:rPr lang="en-US" sz="2800" dirty="0"/>
              <a:t>of gestation. Before then, </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progesterone</a:t>
            </a:r>
            <a:r>
              <a:rPr lang="en-US" sz="2800" dirty="0"/>
              <a:t> and </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estrogens</a:t>
            </a:r>
            <a:r>
              <a:rPr lang="en-US" sz="2800" dirty="0"/>
              <a:t> are synthesized in the maternal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corpus </a:t>
            </a:r>
            <a:r>
              <a:rPr lang="en-US" sz="2800" b="1" dirty="0" err="1">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luteum</a:t>
            </a:r>
            <a:r>
              <a:rPr lang="en-US" sz="2800" dirty="0"/>
              <a:t>. These hormones play essential roles in maintaining the early uterine environment and development of 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placenta</a:t>
            </a:r>
            <a:r>
              <a:rPr lang="en-US" sz="2800" dirty="0"/>
              <a:t>. </a:t>
            </a:r>
            <a:r>
              <a:rPr lang="en-US" sz="2800" dirty="0"/>
              <a:t>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placenta</a:t>
            </a:r>
            <a:r>
              <a:rPr lang="en-US" sz="2800" dirty="0"/>
              <a:t> takes over </a:t>
            </a:r>
            <a:r>
              <a:rPr lang="en-US" sz="28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progesterone</a:t>
            </a:r>
            <a:r>
              <a:rPr lang="en-US" sz="2800" dirty="0"/>
              <a:t> production, which increases throughout pregnancy. </a:t>
            </a:r>
            <a:endParaRPr lang="ar-IQ" sz="2800" dirty="0"/>
          </a:p>
        </p:txBody>
      </p:sp>
    </p:spTree>
    <p:extLst>
      <p:ext uri="{BB962C8B-B14F-4D97-AF65-F5344CB8AC3E}">
        <p14:creationId xmlns:p14="http://schemas.microsoft.com/office/powerpoint/2010/main" val="92030670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81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3539430"/>
          </a:xfrm>
          <a:prstGeom prst="rect">
            <a:avLst/>
          </a:prstGeom>
        </p:spPr>
        <p:txBody>
          <a:bodyPr wrap="square">
            <a:spAutoFit/>
          </a:bodyPr>
          <a:lstStyle/>
          <a:p>
            <a:r>
              <a:rPr lang="en-US" sz="28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Progesterone</a:t>
            </a:r>
            <a:r>
              <a:rPr lang="en-US" sz="2800" dirty="0"/>
              <a:t>, known as the hormone of pregnancy, stimulates </a:t>
            </a:r>
            <a:r>
              <a:rPr lang="en-US" sz="2800" b="1" dirty="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rPr>
              <a:t>maternal respiration</a:t>
            </a:r>
            <a:r>
              <a:rPr lang="en-US" sz="2800" dirty="0"/>
              <a:t>; </a:t>
            </a:r>
            <a:r>
              <a:rPr lang="en-US" sz="2800" b="1" dirty="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rPr>
              <a:t>relaxes smooth muscle</a:t>
            </a:r>
            <a:r>
              <a:rPr lang="en-US" sz="2800" dirty="0"/>
              <a:t>, notably in the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uterus</a:t>
            </a:r>
            <a:r>
              <a:rPr lang="en-US" sz="2800" dirty="0"/>
              <a:t> and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gastrointestinal tract</a:t>
            </a:r>
            <a:r>
              <a:rPr lang="en-US" sz="2800" dirty="0"/>
              <a:t>; and may act as an immunosuppressant in the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placenta</a:t>
            </a:r>
            <a:r>
              <a:rPr lang="en-US" sz="2800" dirty="0"/>
              <a:t>, where its concentration can be </a:t>
            </a:r>
            <a:r>
              <a:rPr lang="en-US" sz="2800" b="1" dirty="0">
                <a:solidFill>
                  <a:srgbClr val="FF0000"/>
                </a:solidFill>
              </a:rPr>
              <a:t>50 </a:t>
            </a:r>
            <a:r>
              <a:rPr lang="en-US" sz="2800" dirty="0"/>
              <a:t>times greater than in plasma. </a:t>
            </a:r>
            <a:r>
              <a:rPr lang="en-US" sz="28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Progesterone</a:t>
            </a:r>
            <a:r>
              <a:rPr lang="en-US" sz="2800" dirty="0"/>
              <a:t> may promote lobular development in the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breast</a:t>
            </a:r>
            <a:r>
              <a:rPr lang="en-US" sz="2800" dirty="0"/>
              <a:t> and is responsible for the inhibition of milk secretion during pregnancy.</a:t>
            </a:r>
          </a:p>
        </p:txBody>
      </p:sp>
      <p:sp>
        <p:nvSpPr>
          <p:cNvPr id="3" name="Rectangle 2"/>
          <p:cNvSpPr/>
          <p:nvPr/>
        </p:nvSpPr>
        <p:spPr>
          <a:xfrm>
            <a:off x="0" y="3540267"/>
            <a:ext cx="9067800" cy="2246769"/>
          </a:xfrm>
          <a:prstGeom prst="rect">
            <a:avLst/>
          </a:prstGeom>
        </p:spPr>
        <p:txBody>
          <a:bodyPr wrap="square">
            <a:spAutoFit/>
          </a:bodyPr>
          <a:lstStyle/>
          <a:p>
            <a:r>
              <a:rPr lang="en-US" sz="2800" dirty="0"/>
              <a:t>The functions of high </a:t>
            </a:r>
            <a:r>
              <a:rPr lang="en-US" sz="28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estrogen </a:t>
            </a:r>
            <a:r>
              <a:rPr lang="en-US" sz="2800" dirty="0"/>
              <a:t>levels in pregnancy include stimulation of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uterine growth</a:t>
            </a:r>
            <a:r>
              <a:rPr lang="en-US" sz="2800" dirty="0"/>
              <a:t>, enhancement of uterine blood flow and possibly promotion of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breast</a:t>
            </a:r>
            <a:r>
              <a:rPr lang="en-US" sz="2800" dirty="0"/>
              <a:t> development. Because </a:t>
            </a:r>
            <a:r>
              <a:rPr lang="en-US" sz="28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estrogen </a:t>
            </a:r>
            <a:r>
              <a:rPr lang="en-US" sz="2800" dirty="0"/>
              <a:t>precursors originate in the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fetus</a:t>
            </a:r>
            <a:r>
              <a:rPr lang="en-US" sz="2800" dirty="0"/>
              <a:t>, </a:t>
            </a:r>
            <a:r>
              <a:rPr lang="en-US" sz="28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maternal estrogen</a:t>
            </a:r>
            <a:r>
              <a:rPr lang="en-US" sz="2800" dirty="0"/>
              <a:t> levels can be used as a measure of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fetal</a:t>
            </a:r>
            <a:r>
              <a:rPr lang="en-US" sz="2800" dirty="0"/>
              <a:t> viability.</a:t>
            </a:r>
            <a:endParaRPr lang="ar-IQ" sz="2800" dirty="0"/>
          </a:p>
        </p:txBody>
      </p:sp>
    </p:spTree>
    <p:extLst>
      <p:ext uri="{BB962C8B-B14F-4D97-AF65-F5344CB8AC3E}">
        <p14:creationId xmlns:p14="http://schemas.microsoft.com/office/powerpoint/2010/main" val="138644665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chemeClr val="accent3">
                <a:lumMod val="40000"/>
                <a:lumOff val="60000"/>
              </a:schemeClr>
            </a:gs>
            <a:gs pos="100000">
              <a:schemeClr val="tx2">
                <a:lumMod val="40000"/>
                <a:lumOff val="60000"/>
              </a:schemeClr>
            </a:gs>
          </a:gsLst>
          <a:lin ang="81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89625"/>
            <a:ext cx="9144000" cy="3539430"/>
          </a:xfrm>
          <a:prstGeom prst="rect">
            <a:avLst/>
          </a:prstGeom>
        </p:spPr>
        <p:txBody>
          <a:bodyPr wrap="square">
            <a:spAutoFit/>
          </a:bodyPr>
          <a:lstStyle/>
          <a:p>
            <a:r>
              <a:rPr lang="en-US" sz="2800" dirty="0"/>
              <a:t>The increased amount of </a:t>
            </a:r>
            <a:r>
              <a:rPr lang="en-US" sz="28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estrogens</a:t>
            </a:r>
            <a:r>
              <a:rPr lang="en-US" sz="2800" dirty="0"/>
              <a:t> during pregnancy also stimulates a population of cells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somatotrophs</a:t>
            </a:r>
            <a:r>
              <a:rPr lang="en-US" sz="2800" dirty="0"/>
              <a:t>) in the maternal pituitary to become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mammotrophs</a:t>
            </a:r>
            <a:r>
              <a:rPr lang="en-US" sz="2800" dirty="0"/>
              <a:t>, or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prolactin-secreting cells</a:t>
            </a:r>
            <a:r>
              <a:rPr lang="en-US" sz="2800" dirty="0"/>
              <a:t>. The increased </a:t>
            </a:r>
            <a:r>
              <a:rPr lang="en-US" sz="28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prolactin</a:t>
            </a:r>
            <a:r>
              <a:rPr lang="en-US" sz="2800" dirty="0"/>
              <a:t> secretion probably helps promote mammary development. In addition, the increased number of pituitary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mammotrophs</a:t>
            </a:r>
            <a:r>
              <a:rPr lang="en-US" sz="2800" dirty="0"/>
              <a:t> at the end of pregnancy provides the large amounts of </a:t>
            </a:r>
            <a:r>
              <a:rPr lang="en-US" sz="28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prolactin</a:t>
            </a:r>
            <a:r>
              <a:rPr lang="en-US" sz="2800" dirty="0"/>
              <a:t> necessary to initiate and maintain lactation.</a:t>
            </a:r>
            <a:endParaRPr lang="ar-IQ" sz="2800" dirty="0"/>
          </a:p>
        </p:txBody>
      </p:sp>
      <p:sp>
        <p:nvSpPr>
          <p:cNvPr id="3" name="Rectangle 2"/>
          <p:cNvSpPr/>
          <p:nvPr/>
        </p:nvSpPr>
        <p:spPr>
          <a:xfrm>
            <a:off x="0" y="3705254"/>
            <a:ext cx="7744428" cy="584775"/>
          </a:xfrm>
          <a:prstGeom prst="rect">
            <a:avLst/>
          </a:prstGeom>
        </p:spPr>
        <p:txBody>
          <a:bodyPr wrap="none">
            <a:spAutoFit/>
          </a:bodyPr>
          <a:lstStyle/>
          <a:p>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gerian" pitchFamily="82" charset="0"/>
              </a:rPr>
              <a:t>Endocrine regulation of lactation</a:t>
            </a:r>
            <a:endParaRPr lang="ar-IQ"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gerian" pitchFamily="82" charset="0"/>
            </a:endParaRPr>
          </a:p>
        </p:txBody>
      </p:sp>
      <p:sp>
        <p:nvSpPr>
          <p:cNvPr id="4" name="Rectangle 3"/>
          <p:cNvSpPr/>
          <p:nvPr/>
        </p:nvSpPr>
        <p:spPr>
          <a:xfrm>
            <a:off x="76200" y="4253144"/>
            <a:ext cx="8991600" cy="2246769"/>
          </a:xfrm>
          <a:prstGeom prst="rect">
            <a:avLst/>
          </a:prstGeom>
        </p:spPr>
        <p:txBody>
          <a:bodyPr wrap="square">
            <a:spAutoFit/>
          </a:bodyPr>
          <a:lstStyle/>
          <a:p>
            <a:r>
              <a:rPr lang="en-US" sz="2800" dirty="0"/>
              <a:t>he establishment and maintenance of human lactation are under the influence of complex neuroendocrine control mechanisms (28). After parturition, elevated levels of prolactin and withdrawal of estrogens and progesterone results in the onset of milk secretion (</a:t>
            </a:r>
            <a:r>
              <a:rPr lang="en-US" sz="2800" dirty="0" err="1"/>
              <a:t>lactogenesis</a:t>
            </a:r>
            <a:r>
              <a:rPr lang="en-US" sz="2800" dirty="0"/>
              <a:t>). </a:t>
            </a:r>
            <a:endParaRPr lang="ar-IQ" sz="2800" dirty="0"/>
          </a:p>
        </p:txBody>
      </p:sp>
    </p:spTree>
    <p:extLst>
      <p:ext uri="{BB962C8B-B14F-4D97-AF65-F5344CB8AC3E}">
        <p14:creationId xmlns:p14="http://schemas.microsoft.com/office/powerpoint/2010/main" val="3134240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13000">
              <a:srgbClr val="BD922A"/>
            </a:gs>
            <a:gs pos="21001">
              <a:schemeClr val="accent3">
                <a:lumMod val="60000"/>
                <a:lumOff val="40000"/>
              </a:schemeClr>
            </a:gs>
            <a:gs pos="63000">
              <a:srgbClr val="FBE4AE"/>
            </a:gs>
            <a:gs pos="67000">
              <a:schemeClr val="accent1">
                <a:lumMod val="40000"/>
                <a:lumOff val="60000"/>
              </a:schemeClr>
            </a:gs>
            <a:gs pos="69000">
              <a:schemeClr val="accent2">
                <a:lumMod val="40000"/>
                <a:lumOff val="60000"/>
              </a:schemeClr>
            </a:gs>
            <a:gs pos="82001">
              <a:srgbClr val="A28949"/>
            </a:gs>
            <a:gs pos="100000">
              <a:srgbClr val="FAE3B7"/>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4514" y="0"/>
            <a:ext cx="9158514" cy="1384995"/>
          </a:xfrm>
          <a:prstGeom prst="rect">
            <a:avLst/>
          </a:prstGeom>
        </p:spPr>
        <p:txBody>
          <a:bodyPr wrap="square">
            <a:spAutoFit/>
          </a:bodyPr>
          <a:lstStyle/>
          <a:p>
            <a:r>
              <a:rPr lang="en-US" sz="2800" dirty="0"/>
              <a:t>The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breasts</a:t>
            </a:r>
            <a:r>
              <a:rPr lang="en-US" sz="2800" dirty="0"/>
              <a:t> must have undergone appropriate growth and development beginning in puberty and completed during pregnancy for milk secretion to occur. </a:t>
            </a:r>
          </a:p>
        </p:txBody>
      </p:sp>
      <p:sp>
        <p:nvSpPr>
          <p:cNvPr id="3" name="Rectangle 2"/>
          <p:cNvSpPr/>
          <p:nvPr/>
        </p:nvSpPr>
        <p:spPr>
          <a:xfrm>
            <a:off x="0" y="1443841"/>
            <a:ext cx="9144000" cy="4832092"/>
          </a:xfrm>
          <a:prstGeom prst="rect">
            <a:avLst/>
          </a:prstGeom>
        </p:spPr>
        <p:txBody>
          <a:bodyPr wrap="square">
            <a:spAutoFit/>
          </a:bodyPr>
          <a:lstStyle/>
          <a:p>
            <a:r>
              <a:rPr lang="en-US" sz="2800" dirty="0"/>
              <a:t>The initiation of </a:t>
            </a:r>
            <a:r>
              <a:rPr lang="en-US" sz="2800" b="1" dirty="0" err="1">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lactogenesis</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 </a:t>
            </a:r>
            <a:r>
              <a:rPr lang="en-US" sz="2800" dirty="0"/>
              <a:t>does not require infant sucking but lactation cannot be maintained unless the infant is put to the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breast</a:t>
            </a:r>
            <a:r>
              <a:rPr lang="en-US" sz="2800" dirty="0"/>
              <a:t> by </a:t>
            </a:r>
            <a:r>
              <a:rPr lang="en-US" sz="2800" b="1" dirty="0">
                <a:solidFill>
                  <a:srgbClr val="FF0000"/>
                </a:solidFill>
              </a:rPr>
              <a:t>3</a:t>
            </a:r>
            <a:r>
              <a:rPr lang="en-US" sz="2800" dirty="0"/>
              <a:t> or </a:t>
            </a:r>
            <a:r>
              <a:rPr lang="en-US" sz="2800" b="1" dirty="0">
                <a:solidFill>
                  <a:srgbClr val="FF0000"/>
                </a:solidFill>
              </a:rPr>
              <a:t>4</a:t>
            </a:r>
            <a:r>
              <a:rPr lang="en-US" sz="2800" dirty="0"/>
              <a:t> d postpartum. For the first </a:t>
            </a:r>
            <a:r>
              <a:rPr lang="en-US" sz="2800" b="1" dirty="0">
                <a:solidFill>
                  <a:srgbClr val="FF0000"/>
                </a:solidFill>
              </a:rPr>
              <a:t>3</a:t>
            </a:r>
            <a:r>
              <a:rPr lang="en-US" sz="2800" dirty="0"/>
              <a:t>–</a:t>
            </a:r>
            <a:r>
              <a:rPr lang="en-US" sz="2800" b="1" dirty="0">
                <a:solidFill>
                  <a:srgbClr val="FF0000"/>
                </a:solidFill>
              </a:rPr>
              <a:t>5 </a:t>
            </a:r>
            <a:r>
              <a:rPr lang="en-US" sz="2800" dirty="0"/>
              <a:t>d postpartum the mammary secretion is termed “</a:t>
            </a:r>
            <a:r>
              <a:rPr lang="en-US" sz="2800" b="1" dirty="0">
                <a:ln w="1905"/>
                <a:solidFill>
                  <a:srgbClr val="92D050"/>
                </a:solidFill>
                <a:effectLst>
                  <a:innerShdw blurRad="69850" dist="43180" dir="5400000">
                    <a:srgbClr val="000000">
                      <a:alpha val="65000"/>
                    </a:srgbClr>
                  </a:innerShdw>
                </a:effectLst>
              </a:rPr>
              <a:t>colostrum</a:t>
            </a:r>
            <a:r>
              <a:rPr lang="en-US" sz="2800" dirty="0"/>
              <a:t>.” This early milk is thick and straw-colored, rich in minerals and immune factors (i.e., </a:t>
            </a:r>
            <a:r>
              <a:rPr lang="en-US" sz="2800" dirty="0" err="1"/>
              <a:t>lactoferrin</a:t>
            </a:r>
            <a:r>
              <a:rPr lang="en-US" sz="2800" dirty="0"/>
              <a:t> and secretory immunoglobulin A) and low in lactose and total protein. The concentration of lactose increases and that of sodium and chloride decrease as milk secretion is enhanced. The characteristics of mature milk are evident by day </a:t>
            </a:r>
            <a:r>
              <a:rPr lang="en-US" sz="2800" b="1" dirty="0">
                <a:solidFill>
                  <a:srgbClr val="FF0000"/>
                </a:solidFill>
              </a:rPr>
              <a:t>10</a:t>
            </a:r>
            <a:r>
              <a:rPr lang="en-US" sz="2800" dirty="0"/>
              <a:t> of lactation.</a:t>
            </a:r>
            <a:endParaRPr lang="ar-IQ" sz="2800" dirty="0"/>
          </a:p>
        </p:txBody>
      </p:sp>
    </p:spTree>
    <p:extLst>
      <p:ext uri="{BB962C8B-B14F-4D97-AF65-F5344CB8AC3E}">
        <p14:creationId xmlns:p14="http://schemas.microsoft.com/office/powerpoint/2010/main" val="53615313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457200"/>
            <a:ext cx="9144000" cy="5262979"/>
          </a:xfrm>
          <a:prstGeom prst="rect">
            <a:avLst/>
          </a:prstGeom>
        </p:spPr>
        <p:txBody>
          <a:bodyPr wrap="square">
            <a:spAutoFit/>
          </a:bodyPr>
          <a:lstStyle/>
          <a:p>
            <a:r>
              <a:rPr lang="en-US" sz="2800" dirty="0"/>
              <a:t>With established lactation, </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prolactin</a:t>
            </a:r>
            <a:r>
              <a:rPr lang="en-US" sz="2800" dirty="0"/>
              <a:t> is required for maintenance of milk production. </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Prolactin</a:t>
            </a:r>
            <a:r>
              <a:rPr lang="en-US" sz="2800" dirty="0"/>
              <a:t> release into the circulation from </a:t>
            </a:r>
            <a:r>
              <a:rPr lang="en-US" sz="2800" b="1" dirty="0" err="1">
                <a:ln w="1905"/>
                <a:solidFill>
                  <a:srgbClr val="FFFF00"/>
                </a:solidFill>
                <a:effectLst>
                  <a:innerShdw blurRad="69850" dist="43180" dir="5400000">
                    <a:srgbClr val="000000">
                      <a:alpha val="65000"/>
                    </a:srgbClr>
                  </a:innerShdw>
                </a:effectLst>
              </a:rPr>
              <a:t>mammotrophs</a:t>
            </a:r>
            <a:r>
              <a:rPr lang="en-US" sz="2800" dirty="0"/>
              <a:t> in the anterior pituitary is in response to sucking. </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Prolactin</a:t>
            </a:r>
            <a:r>
              <a:rPr lang="en-US" sz="2800" dirty="0"/>
              <a:t> secretion is mediated by a transient decline in the secretion of </a:t>
            </a:r>
            <a:r>
              <a:rPr lang="en-US" sz="28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dopamine</a:t>
            </a:r>
            <a:r>
              <a:rPr lang="en-US" sz="2800" dirty="0"/>
              <a:t> from 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hypothalamus</a:t>
            </a:r>
            <a:r>
              <a:rPr lang="en-US" sz="2800" dirty="0"/>
              <a:t>, which normally inhibits its secretion. Milk secretion continues as long as the infant continues to nurse more than </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once</a:t>
            </a:r>
            <a:r>
              <a:rPr lang="en-US" sz="2800" dirty="0"/>
              <a:t> a day. </a:t>
            </a:r>
            <a:r>
              <a:rPr lang="en-US" sz="2800" dirty="0"/>
              <a:t>The daily milk volume transferred to the infant increases </a:t>
            </a:r>
            <a:r>
              <a:rPr lang="en-US" sz="2800" dirty="0" smtClean="0"/>
              <a:t>through </a:t>
            </a:r>
            <a:r>
              <a:rPr lang="en-US" sz="2800" dirty="0"/>
              <a:t>lactation. </a:t>
            </a:r>
            <a:r>
              <a:rPr lang="en-US" sz="2800" dirty="0"/>
              <a:t>Most women can secrete considerably more milk than needed by a single infant. </a:t>
            </a:r>
            <a:r>
              <a:rPr lang="en-US" sz="2800" dirty="0"/>
              <a:t>Milk secretion is continuous and the quantity produced is principally regulated by infant demand. </a:t>
            </a:r>
            <a:endParaRPr lang="ar-IQ" sz="2800" dirty="0"/>
          </a:p>
        </p:txBody>
      </p:sp>
    </p:spTree>
    <p:extLst>
      <p:ext uri="{BB962C8B-B14F-4D97-AF65-F5344CB8AC3E}">
        <p14:creationId xmlns:p14="http://schemas.microsoft.com/office/powerpoint/2010/main" val="303051327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1771" y="21771"/>
            <a:ext cx="9144000" cy="2677656"/>
          </a:xfrm>
          <a:prstGeom prst="rect">
            <a:avLst/>
          </a:prstGeom>
        </p:spPr>
        <p:txBody>
          <a:bodyPr wrap="square">
            <a:spAutoFit/>
          </a:bodyPr>
          <a:lstStyle/>
          <a:p>
            <a:r>
              <a:rPr lang="en-US" sz="28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Oxytocin</a:t>
            </a:r>
            <a:r>
              <a:rPr lang="en-US" sz="2800" dirty="0"/>
              <a:t> release from 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posterior pituitary </a:t>
            </a:r>
            <a:r>
              <a:rPr lang="en-US" sz="2800" dirty="0"/>
              <a:t>results from neural impulses reaching 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hypothalamus </a:t>
            </a:r>
            <a:r>
              <a:rPr lang="en-US" sz="2800" dirty="0"/>
              <a:t>caused by sucking of the nursing infant. Circulating </a:t>
            </a:r>
            <a:r>
              <a:rPr lang="en-US" sz="28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oxytocin</a:t>
            </a:r>
            <a:r>
              <a:rPr lang="en-US" sz="2800" dirty="0"/>
              <a:t> causes contraction of </a:t>
            </a:r>
            <a:r>
              <a:rPr lang="en-US" sz="28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myoepithelial</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cells </a:t>
            </a:r>
            <a:r>
              <a:rPr lang="en-US" sz="2800" dirty="0"/>
              <a:t>that surround mammary alveoli and ducts, forcing milk into ducts of the nipple so that it can be removed by the infant.</a:t>
            </a:r>
          </a:p>
        </p:txBody>
      </p:sp>
      <p:sp>
        <p:nvSpPr>
          <p:cNvPr id="3" name="Rectangle 2"/>
          <p:cNvSpPr/>
          <p:nvPr/>
        </p:nvSpPr>
        <p:spPr>
          <a:xfrm>
            <a:off x="0" y="2590800"/>
            <a:ext cx="9144000" cy="1384995"/>
          </a:xfrm>
          <a:prstGeom prst="rect">
            <a:avLst/>
          </a:prstGeom>
        </p:spPr>
        <p:txBody>
          <a:bodyPr wrap="square">
            <a:spAutoFit/>
          </a:bodyPr>
          <a:lstStyle/>
          <a:p>
            <a:r>
              <a:rPr lang="en-US" sz="2800" dirty="0"/>
              <a:t>This response is termed “</a:t>
            </a:r>
            <a:r>
              <a:rPr lang="en-US" sz="2800" b="1" dirty="0">
                <a:ln w="1905"/>
                <a:solidFill>
                  <a:srgbClr val="92D050"/>
                </a:solidFill>
                <a:effectLst>
                  <a:innerShdw blurRad="69850" dist="43180" dir="5400000">
                    <a:srgbClr val="000000">
                      <a:alpha val="65000"/>
                    </a:srgbClr>
                  </a:innerShdw>
                </a:effectLst>
              </a:rPr>
              <a:t>milk ejection</a:t>
            </a:r>
            <a:r>
              <a:rPr lang="en-US" sz="2800" dirty="0"/>
              <a:t>” or “</a:t>
            </a:r>
            <a:r>
              <a:rPr lang="en-US" sz="2800" b="1" dirty="0">
                <a:ln w="1905"/>
                <a:solidFill>
                  <a:srgbClr val="92D050"/>
                </a:solidFill>
                <a:effectLst>
                  <a:innerShdw blurRad="69850" dist="43180" dir="5400000">
                    <a:srgbClr val="000000">
                      <a:alpha val="65000"/>
                    </a:srgbClr>
                  </a:innerShdw>
                </a:effectLst>
              </a:rPr>
              <a:t>let-down</a:t>
            </a:r>
            <a:r>
              <a:rPr lang="en-US" sz="2800" dirty="0"/>
              <a:t>” and can be initiated by the mere sight of the infant or by hearing the infant </a:t>
            </a:r>
            <a:r>
              <a:rPr lang="en-US" sz="2800" dirty="0" smtClean="0"/>
              <a:t>cry.</a:t>
            </a:r>
            <a:endParaRPr lang="ar-IQ" sz="2800" dirty="0"/>
          </a:p>
        </p:txBody>
      </p:sp>
      <p:sp>
        <p:nvSpPr>
          <p:cNvPr id="4" name="Rectangle 3"/>
          <p:cNvSpPr/>
          <p:nvPr/>
        </p:nvSpPr>
        <p:spPr>
          <a:xfrm>
            <a:off x="0" y="3954024"/>
            <a:ext cx="9144000" cy="954107"/>
          </a:xfrm>
          <a:prstGeom prst="rect">
            <a:avLst/>
          </a:prstGeom>
        </p:spPr>
        <p:txBody>
          <a:bodyPr wrap="square">
            <a:spAutoFit/>
          </a:bodyPr>
          <a:lstStyle/>
          <a:p>
            <a:r>
              <a:rPr lang="en-US" sz="2800" dirty="0"/>
              <a:t>Milk secretion ceases in </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1</a:t>
            </a:r>
            <a:r>
              <a:rPr lang="en-US" sz="2800" dirty="0"/>
              <a:t> or </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2</a:t>
            </a:r>
            <a:r>
              <a:rPr lang="en-US" sz="2800" dirty="0"/>
              <a:t> d when infant sucking or milk removal is terminated.</a:t>
            </a:r>
            <a:endParaRPr lang="ar-IQ" sz="2800" dirty="0"/>
          </a:p>
        </p:txBody>
      </p:sp>
    </p:spTree>
    <p:extLst>
      <p:ext uri="{BB962C8B-B14F-4D97-AF65-F5344CB8AC3E}">
        <p14:creationId xmlns:p14="http://schemas.microsoft.com/office/powerpoint/2010/main" val="28833161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5588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67875" cy="692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7075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6000">
              <a:schemeClr val="accent3">
                <a:lumMod val="60000"/>
                <a:lumOff val="40000"/>
              </a:schemeClr>
            </a:gs>
            <a:gs pos="17999">
              <a:srgbClr val="FFC000"/>
            </a:gs>
            <a:gs pos="42000">
              <a:schemeClr val="accent3">
                <a:lumMod val="60000"/>
                <a:lumOff val="40000"/>
              </a:schemeClr>
            </a:gs>
            <a:gs pos="53000">
              <a:srgbClr val="CFCFCF"/>
            </a:gs>
            <a:gs pos="66000">
              <a:srgbClr val="CFCFCF"/>
            </a:gs>
            <a:gs pos="75999">
              <a:schemeClr val="accent3">
                <a:lumMod val="60000"/>
                <a:lumOff val="40000"/>
              </a:schemeClr>
            </a:gs>
            <a:gs pos="78999">
              <a:srgbClr val="FFFFFF"/>
            </a:gs>
            <a:gs pos="100000">
              <a:srgbClr val="FFC000"/>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r>
              <a:rPr lang="en-US" sz="2800" dirty="0"/>
              <a:t>The </a:t>
            </a:r>
            <a:r>
              <a:rPr lang="en-US" sz="2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ovaries</a:t>
            </a:r>
            <a:r>
              <a:rPr lang="en-US" sz="2800" dirty="0"/>
              <a:t> are small, </a:t>
            </a:r>
            <a:r>
              <a:rPr lang="en-US" sz="28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oval-shaped</a:t>
            </a:r>
            <a:r>
              <a:rPr lang="en-US" sz="2800" dirty="0"/>
              <a:t>, and grayish in color, with an uneven surface</a:t>
            </a:r>
            <a:r>
              <a:rPr lang="en-US" sz="2800" dirty="0"/>
              <a:t>. located alongside the </a:t>
            </a:r>
            <a:r>
              <a:rPr lang="en-US" sz="2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lateral wall</a:t>
            </a:r>
            <a:r>
              <a:rPr lang="en-US" sz="2800" dirty="0"/>
              <a:t> of 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uterus</a:t>
            </a:r>
            <a:r>
              <a:rPr lang="en-US" sz="2800" dirty="0"/>
              <a:t> in a region called the </a:t>
            </a:r>
            <a:r>
              <a:rPr lang="en-US" sz="2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ovarian fossa</a:t>
            </a:r>
            <a:r>
              <a:rPr lang="en-US" sz="2800" dirty="0"/>
              <a:t>. The </a:t>
            </a:r>
            <a:r>
              <a:rPr lang="en-US" sz="2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ovarian fossa </a:t>
            </a:r>
            <a:r>
              <a:rPr lang="en-US" sz="2800" dirty="0"/>
              <a:t>is the region that is bounded by the </a:t>
            </a:r>
            <a:r>
              <a:rPr lang="en-US" sz="2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externa</a:t>
            </a:r>
            <a:r>
              <a:rPr lang="en-US" sz="2800" dirty="0"/>
              <a:t>l </a:t>
            </a:r>
            <a:r>
              <a:rPr lang="en-US" sz="2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iliac artery </a:t>
            </a:r>
            <a:r>
              <a:rPr lang="en-US" sz="2800" dirty="0"/>
              <a:t>and in front of 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ureter</a:t>
            </a:r>
            <a:r>
              <a:rPr lang="en-US" sz="2800" dirty="0"/>
              <a:t> and the </a:t>
            </a:r>
            <a:r>
              <a:rPr lang="en-US" sz="2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internal iliac artery</a:t>
            </a:r>
            <a:r>
              <a:rPr lang="en-US" sz="2800" dirty="0"/>
              <a:t>. This area is about 4 cm x 3 cm x 2 cm in </a:t>
            </a:r>
            <a:r>
              <a:rPr lang="en-US" sz="2800" dirty="0" smtClean="0"/>
              <a:t>size. The </a:t>
            </a:r>
            <a:r>
              <a:rPr lang="en-US" sz="2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ovaries</a:t>
            </a:r>
            <a:r>
              <a:rPr lang="en-US" sz="2800" dirty="0"/>
              <a:t> are surrounded by a </a:t>
            </a:r>
            <a:r>
              <a:rPr lang="en-US" sz="2800" b="1" dirty="0">
                <a:solidFill>
                  <a:srgbClr val="7030A0"/>
                </a:solidFill>
              </a:rPr>
              <a:t>capsul</a:t>
            </a:r>
            <a:r>
              <a:rPr lang="en-US" sz="2800" b="1" dirty="0">
                <a:solidFill>
                  <a:srgbClr val="7030A0"/>
                </a:solidFill>
              </a:rPr>
              <a:t>e</a:t>
            </a:r>
            <a:r>
              <a:rPr lang="en-US" sz="2800" dirty="0"/>
              <a:t>, and have an outer </a:t>
            </a:r>
            <a:r>
              <a:rPr lang="en-US" sz="2800" b="1" dirty="0">
                <a:solidFill>
                  <a:srgbClr val="7030A0"/>
                </a:solidFill>
              </a:rPr>
              <a:t>cortex</a:t>
            </a:r>
            <a:r>
              <a:rPr lang="en-US" sz="2800" dirty="0"/>
              <a:t> and an inner </a:t>
            </a:r>
            <a:r>
              <a:rPr lang="en-US" sz="2800" b="1" dirty="0" smtClean="0">
                <a:solidFill>
                  <a:srgbClr val="7030A0"/>
                </a:solidFill>
              </a:rPr>
              <a:t>medulla.</a:t>
            </a:r>
            <a:r>
              <a:rPr lang="en-US" sz="2800" dirty="0" smtClean="0"/>
              <a:t> </a:t>
            </a:r>
            <a:r>
              <a:rPr lang="en-US" sz="2800" dirty="0"/>
              <a:t>The actual size of an </a:t>
            </a:r>
            <a:r>
              <a:rPr lang="en-US" sz="2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ovary</a:t>
            </a:r>
            <a:r>
              <a:rPr lang="en-US" sz="2800" dirty="0"/>
              <a:t> depends on a woman’s age and hormonal status; the </a:t>
            </a:r>
            <a:r>
              <a:rPr lang="en-US" sz="2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ovaries</a:t>
            </a:r>
            <a:r>
              <a:rPr lang="en-US" sz="2800" dirty="0"/>
              <a:t>, covered by a modified </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peritoneum</a:t>
            </a:r>
            <a:r>
              <a:rPr lang="en-US" sz="2800" dirty="0"/>
              <a:t>, are approximately </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3</a:t>
            </a:r>
            <a:r>
              <a:rPr lang="en-US" sz="2800" dirty="0"/>
              <a:t>-</a:t>
            </a:r>
            <a:r>
              <a:rPr lang="en-US"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5</a:t>
            </a:r>
            <a:r>
              <a:rPr lang="en-US" sz="2800" dirty="0"/>
              <a:t> cm in length during childbearing years and become much smaller and then </a:t>
            </a:r>
            <a:r>
              <a:rPr lang="en-US" sz="2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atrophic</a:t>
            </a:r>
            <a:r>
              <a:rPr lang="en-US" sz="2800" dirty="0"/>
              <a:t> once menopause occurs. </a:t>
            </a:r>
            <a:r>
              <a:rPr lang="en-US" sz="2800" dirty="0"/>
              <a:t>A cross-section of the </a:t>
            </a:r>
            <a:r>
              <a:rPr lang="en-US" sz="2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ovary</a:t>
            </a:r>
            <a:r>
              <a:rPr lang="en-US" sz="2800" dirty="0"/>
              <a:t> reveals many </a:t>
            </a:r>
            <a:r>
              <a:rPr lang="en-US" sz="2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cystic structures </a:t>
            </a:r>
            <a:r>
              <a:rPr lang="en-US" sz="2800" dirty="0"/>
              <a:t>that vary in size. These </a:t>
            </a:r>
            <a:r>
              <a:rPr lang="en-US" sz="2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structures</a:t>
            </a:r>
            <a:r>
              <a:rPr lang="en-US" sz="2800" dirty="0"/>
              <a:t> represent </a:t>
            </a:r>
            <a:r>
              <a:rPr lang="en-US" sz="2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ovarian follicles </a:t>
            </a:r>
            <a:r>
              <a:rPr lang="en-US" sz="2800" dirty="0"/>
              <a:t>at different stages of development and degeneration. </a:t>
            </a:r>
            <a:endParaRPr lang="ar-IQ" sz="2800" dirty="0"/>
          </a:p>
        </p:txBody>
      </p:sp>
    </p:spTree>
    <p:extLst>
      <p:ext uri="{BB962C8B-B14F-4D97-AF65-F5344CB8AC3E}">
        <p14:creationId xmlns:p14="http://schemas.microsoft.com/office/powerpoint/2010/main" val="38660853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219935"/>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2751"/>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022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92388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0000">
              <a:srgbClr val="9CB86E"/>
            </a:gs>
            <a:gs pos="100000">
              <a:schemeClr val="accent2">
                <a:lumMod val="60000"/>
                <a:lumOff val="40000"/>
              </a:schemeClr>
            </a:gs>
          </a:gsLst>
          <a:lin ang="189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8143" y="141507"/>
            <a:ext cx="9144000" cy="3539430"/>
          </a:xfrm>
          <a:prstGeom prst="rect">
            <a:avLst/>
          </a:prstGeom>
        </p:spPr>
        <p:txBody>
          <a:bodyPr wrap="square">
            <a:spAutoFit/>
          </a:bodyPr>
          <a:lstStyle/>
          <a:p>
            <a:r>
              <a:rPr lang="en-US" sz="2800" dirty="0"/>
              <a:t>Usually, </a:t>
            </a:r>
            <a:r>
              <a:rPr lang="en-US" sz="2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ovulation</a:t>
            </a:r>
            <a:r>
              <a:rPr lang="en-US" sz="2800" dirty="0"/>
              <a:t> occurs in one of the two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ovaries</a:t>
            </a:r>
            <a:r>
              <a:rPr lang="en-US" sz="2800" dirty="0"/>
              <a:t> releasing an </a:t>
            </a:r>
            <a:r>
              <a:rPr lang="en-US" sz="28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egg</a:t>
            </a:r>
            <a:r>
              <a:rPr lang="en-US" sz="2800" dirty="0"/>
              <a:t> each menstrual cycle; however, if there was a case where one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ovary</a:t>
            </a:r>
            <a:r>
              <a:rPr lang="en-US" sz="2800" dirty="0"/>
              <a:t> was absent or dysfunctional then the other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ovary</a:t>
            </a:r>
            <a:r>
              <a:rPr lang="en-US" sz="2800" dirty="0"/>
              <a:t> would continue providing </a:t>
            </a:r>
            <a:r>
              <a:rPr lang="en-US" sz="28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eggs </a:t>
            </a:r>
            <a:r>
              <a:rPr lang="en-US" sz="2800" dirty="0"/>
              <a:t>to be released without any changes in cycle length or </a:t>
            </a:r>
            <a:r>
              <a:rPr lang="en-US" sz="2800" dirty="0"/>
              <a:t>frequency. The side of 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ovary</a:t>
            </a:r>
            <a:r>
              <a:rPr lang="en-US" sz="2800" dirty="0"/>
              <a:t> closest to the </a:t>
            </a:r>
            <a:r>
              <a:rPr lang="en-US" sz="28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fallopian tube</a:t>
            </a:r>
            <a:r>
              <a:rPr lang="en-US" sz="2800" dirty="0"/>
              <a:t> is connected to it by </a:t>
            </a:r>
            <a:r>
              <a:rPr lang="en-US" sz="2800" b="1" dirty="0" err="1">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infundibulopelvic</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 </a:t>
            </a:r>
            <a:r>
              <a:rPr lang="en-US" sz="28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ligament</a:t>
            </a:r>
            <a:r>
              <a:rPr lang="en-US" sz="2800" dirty="0" smtClean="0"/>
              <a:t>, </a:t>
            </a:r>
            <a:r>
              <a:rPr lang="en-US" sz="2800" dirty="0"/>
              <a:t>and the other side points downwards attached to the </a:t>
            </a:r>
            <a:r>
              <a:rPr lang="en-US" sz="2800" b="1" dirty="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rPr>
              <a:t>uterus</a:t>
            </a:r>
            <a:r>
              <a:rPr lang="en-US" sz="2800" dirty="0"/>
              <a:t> via the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ovarian</a:t>
            </a:r>
            <a:r>
              <a:rPr lang="en-US" sz="2800" dirty="0"/>
              <a:t>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ligament</a:t>
            </a:r>
            <a:endParaRPr lang="ar-IQ"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3" name="Rectangle 2"/>
          <p:cNvSpPr/>
          <p:nvPr/>
        </p:nvSpPr>
        <p:spPr>
          <a:xfrm>
            <a:off x="50799" y="4316642"/>
            <a:ext cx="9144001" cy="400110"/>
          </a:xfrm>
          <a:prstGeom prst="rect">
            <a:avLst/>
          </a:prstGeom>
          <a:solidFill>
            <a:schemeClr val="accent6">
              <a:lumMod val="60000"/>
              <a:lumOff val="40000"/>
            </a:schemeClr>
          </a:solidFill>
        </p:spPr>
        <p:txBody>
          <a:bodyPr wrap="square">
            <a:spAutoFit/>
          </a:bodyPr>
          <a:lstStyle/>
          <a:p>
            <a:r>
              <a:rPr lang="en-US" sz="2000" b="1" dirty="0" smtClean="0">
                <a:ln w="900" cmpd="sng">
                  <a:solidFill>
                    <a:schemeClr val="accent1">
                      <a:satMod val="190000"/>
                      <a:alpha val="55000"/>
                    </a:schemeClr>
                  </a:solidFill>
                  <a:prstDash val="solid"/>
                </a:ln>
                <a:solidFill>
                  <a:schemeClr val="tx2">
                    <a:lumMod val="50000"/>
                  </a:schemeClr>
                </a:solidFill>
                <a:effectLst>
                  <a:innerShdw blurRad="101600" dist="76200" dir="5400000">
                    <a:schemeClr val="accent1">
                      <a:satMod val="190000"/>
                      <a:tint val="100000"/>
                      <a:alpha val="74000"/>
                    </a:schemeClr>
                  </a:innerShdw>
                </a:effectLst>
                <a:latin typeface="Castellar" pitchFamily="18" charset="0"/>
              </a:rPr>
              <a:t>Other structures and tissues </a:t>
            </a:r>
            <a:r>
              <a:rPr lang="en-US" sz="2000" b="1" dirty="0">
                <a:ln w="900" cmpd="sng">
                  <a:solidFill>
                    <a:schemeClr val="accent1">
                      <a:satMod val="190000"/>
                      <a:alpha val="55000"/>
                    </a:schemeClr>
                  </a:solidFill>
                  <a:prstDash val="solid"/>
                </a:ln>
                <a:solidFill>
                  <a:schemeClr val="tx2">
                    <a:lumMod val="50000"/>
                  </a:schemeClr>
                </a:solidFill>
                <a:effectLst>
                  <a:innerShdw blurRad="101600" dist="76200" dir="5400000">
                    <a:schemeClr val="accent1">
                      <a:satMod val="190000"/>
                      <a:tint val="100000"/>
                      <a:alpha val="74000"/>
                    </a:schemeClr>
                  </a:innerShdw>
                </a:effectLst>
                <a:latin typeface="Castellar" pitchFamily="18" charset="0"/>
              </a:rPr>
              <a:t>of the </a:t>
            </a:r>
            <a:r>
              <a:rPr lang="en-US" sz="2000" b="1" dirty="0" smtClean="0">
                <a:ln w="900" cmpd="sng">
                  <a:solidFill>
                    <a:schemeClr val="accent1">
                      <a:satMod val="190000"/>
                      <a:alpha val="55000"/>
                    </a:schemeClr>
                  </a:solidFill>
                  <a:prstDash val="solid"/>
                </a:ln>
                <a:solidFill>
                  <a:schemeClr val="tx2">
                    <a:lumMod val="50000"/>
                  </a:schemeClr>
                </a:solidFill>
                <a:effectLst>
                  <a:innerShdw blurRad="101600" dist="76200" dir="5400000">
                    <a:schemeClr val="accent1">
                      <a:satMod val="190000"/>
                      <a:tint val="100000"/>
                      <a:alpha val="74000"/>
                    </a:schemeClr>
                  </a:innerShdw>
                </a:effectLst>
                <a:latin typeface="Castellar" pitchFamily="18" charset="0"/>
              </a:rPr>
              <a:t>ovaries </a:t>
            </a:r>
            <a:r>
              <a:rPr lang="en-US" sz="2000" b="1" dirty="0">
                <a:ln w="900" cmpd="sng">
                  <a:solidFill>
                    <a:schemeClr val="accent1">
                      <a:satMod val="190000"/>
                      <a:alpha val="55000"/>
                    </a:schemeClr>
                  </a:solidFill>
                  <a:prstDash val="solid"/>
                </a:ln>
                <a:solidFill>
                  <a:schemeClr val="tx2">
                    <a:lumMod val="50000"/>
                  </a:schemeClr>
                </a:solidFill>
                <a:effectLst>
                  <a:innerShdw blurRad="101600" dist="76200" dir="5400000">
                    <a:schemeClr val="accent1">
                      <a:satMod val="190000"/>
                      <a:tint val="100000"/>
                      <a:alpha val="74000"/>
                    </a:schemeClr>
                  </a:innerShdw>
                </a:effectLst>
                <a:latin typeface="Castellar" pitchFamily="18" charset="0"/>
              </a:rPr>
              <a:t>include</a:t>
            </a:r>
            <a:r>
              <a:rPr lang="en-US" sz="2000" dirty="0">
                <a:latin typeface="Castellar" pitchFamily="18" charset="0"/>
              </a:rPr>
              <a:t>:</a:t>
            </a:r>
            <a:endParaRPr lang="ar-IQ" sz="2000" dirty="0">
              <a:latin typeface="Castellar" pitchFamily="18" charset="0"/>
            </a:endParaRPr>
          </a:p>
        </p:txBody>
      </p:sp>
      <p:sp>
        <p:nvSpPr>
          <p:cNvPr id="4" name="Rectangle 3"/>
          <p:cNvSpPr/>
          <p:nvPr/>
        </p:nvSpPr>
        <p:spPr>
          <a:xfrm>
            <a:off x="152400" y="5037011"/>
            <a:ext cx="4572000" cy="369332"/>
          </a:xfrm>
          <a:prstGeom prst="rect">
            <a:avLst/>
          </a:prstGeom>
        </p:spPr>
        <p:txBody>
          <a:bodyPr>
            <a:spAutoFit/>
          </a:bodyPr>
          <a:lstStyle/>
          <a:p>
            <a:pPr marL="285750" indent="-285750">
              <a:buFont typeface="Wingdings" pitchFamily="2" charset="2"/>
              <a:buChar char="v"/>
            </a:pPr>
            <a:r>
              <a:rPr lang="en-US" dirty="0">
                <a:solidFill>
                  <a:srgbClr val="002060"/>
                </a:solidFill>
                <a:latin typeface="Algerian" pitchFamily="82" charset="0"/>
              </a:rPr>
              <a:t>Hilum of </a:t>
            </a:r>
            <a:r>
              <a:rPr lang="en-US" dirty="0" smtClean="0">
                <a:solidFill>
                  <a:srgbClr val="002060"/>
                </a:solidFill>
                <a:latin typeface="Algerian" pitchFamily="82" charset="0"/>
              </a:rPr>
              <a:t>ovary</a:t>
            </a:r>
            <a:endParaRPr lang="en-US" dirty="0">
              <a:solidFill>
                <a:srgbClr val="002060"/>
              </a:solidFill>
              <a:latin typeface="Algerian" pitchFamily="82" charset="0"/>
            </a:endParaRPr>
          </a:p>
        </p:txBody>
      </p:sp>
      <p:sp>
        <p:nvSpPr>
          <p:cNvPr id="5" name="Rectangle 4"/>
          <p:cNvSpPr/>
          <p:nvPr/>
        </p:nvSpPr>
        <p:spPr>
          <a:xfrm>
            <a:off x="152400" y="5282080"/>
            <a:ext cx="4572000" cy="646331"/>
          </a:xfrm>
          <a:prstGeom prst="rect">
            <a:avLst/>
          </a:prstGeom>
        </p:spPr>
        <p:txBody>
          <a:bodyPr>
            <a:spAutoFit/>
          </a:bodyPr>
          <a:lstStyle/>
          <a:p>
            <a:pPr marL="285750" indent="-285750">
              <a:buFont typeface="Wingdings" pitchFamily="2" charset="2"/>
              <a:buChar char="v"/>
            </a:pPr>
            <a:endParaRPr lang="en-US" dirty="0">
              <a:solidFill>
                <a:srgbClr val="002060"/>
              </a:solidFill>
            </a:endParaRPr>
          </a:p>
          <a:p>
            <a:pPr marL="285750" indent="-285750">
              <a:buFont typeface="Wingdings" pitchFamily="2" charset="2"/>
              <a:buChar char="v"/>
            </a:pPr>
            <a:r>
              <a:rPr lang="en-US" dirty="0">
                <a:solidFill>
                  <a:srgbClr val="002060"/>
                </a:solidFill>
                <a:latin typeface="Algerian" pitchFamily="82" charset="0"/>
              </a:rPr>
              <a:t>Capsule of ovary</a:t>
            </a:r>
            <a:endParaRPr lang="ar-IQ" dirty="0">
              <a:solidFill>
                <a:srgbClr val="002060"/>
              </a:solidFill>
              <a:latin typeface="Algerian" pitchFamily="82" charset="0"/>
            </a:endParaRPr>
          </a:p>
        </p:txBody>
      </p:sp>
      <p:sp>
        <p:nvSpPr>
          <p:cNvPr id="6" name="Rectangle 5"/>
          <p:cNvSpPr/>
          <p:nvPr/>
        </p:nvSpPr>
        <p:spPr>
          <a:xfrm>
            <a:off x="381000" y="6096000"/>
            <a:ext cx="6934200" cy="369332"/>
          </a:xfrm>
          <a:prstGeom prst="rect">
            <a:avLst/>
          </a:prstGeom>
        </p:spPr>
        <p:txBody>
          <a:bodyPr wrap="square">
            <a:spAutoFit/>
          </a:bodyPr>
          <a:lstStyle/>
          <a:p>
            <a:r>
              <a:rPr lang="en-US" dirty="0">
                <a:solidFill>
                  <a:srgbClr val="C00000"/>
                </a:solidFill>
                <a:latin typeface="Algerian" pitchFamily="82" charset="0"/>
              </a:rPr>
              <a:t>The ovary also contains blood vessels and </a:t>
            </a:r>
            <a:r>
              <a:rPr lang="en-US" dirty="0" err="1">
                <a:solidFill>
                  <a:srgbClr val="C00000"/>
                </a:solidFill>
                <a:latin typeface="Algerian" pitchFamily="82" charset="0"/>
              </a:rPr>
              <a:t>lymphatics</a:t>
            </a:r>
            <a:r>
              <a:rPr lang="en-US" dirty="0">
                <a:solidFill>
                  <a:srgbClr val="C00000"/>
                </a:solidFill>
                <a:latin typeface="Algerian" pitchFamily="82" charset="0"/>
              </a:rPr>
              <a:t>.</a:t>
            </a:r>
            <a:endParaRPr lang="ar-IQ" dirty="0">
              <a:solidFill>
                <a:srgbClr val="C00000"/>
              </a:solidFill>
              <a:latin typeface="Algerian" pitchFamily="82" charset="0"/>
            </a:endParaRPr>
          </a:p>
        </p:txBody>
      </p:sp>
    </p:spTree>
    <p:extLst>
      <p:ext uri="{BB962C8B-B14F-4D97-AF65-F5344CB8AC3E}">
        <p14:creationId xmlns:p14="http://schemas.microsoft.com/office/powerpoint/2010/main" val="15484888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80">
                                          <p:stCondLst>
                                            <p:cond delay="0"/>
                                          </p:stCondLst>
                                        </p:cTn>
                                        <p:tgtEl>
                                          <p:spTgt spid="4">
                                            <p:txEl>
                                              <p:pRg st="0" end="0"/>
                                            </p:txEl>
                                          </p:spTgt>
                                        </p:tgtEl>
                                      </p:cBhvr>
                                    </p:animEffect>
                                    <p:anim calcmode="lin" valueType="num">
                                      <p:cBhvr>
                                        <p:cTn id="20"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0" end="0"/>
                                            </p:txEl>
                                          </p:spTgt>
                                        </p:tgtEl>
                                      </p:cBhvr>
                                      <p:to x="100000" y="60000"/>
                                    </p:animScale>
                                    <p:animScale>
                                      <p:cBhvr>
                                        <p:cTn id="26" dur="166" decel="50000">
                                          <p:stCondLst>
                                            <p:cond delay="676"/>
                                          </p:stCondLst>
                                        </p:cTn>
                                        <p:tgtEl>
                                          <p:spTgt spid="4">
                                            <p:txEl>
                                              <p:pRg st="0" end="0"/>
                                            </p:txEl>
                                          </p:spTgt>
                                        </p:tgtEl>
                                      </p:cBhvr>
                                      <p:to x="100000" y="100000"/>
                                    </p:animScale>
                                    <p:animScale>
                                      <p:cBhvr>
                                        <p:cTn id="27" dur="26">
                                          <p:stCondLst>
                                            <p:cond delay="1312"/>
                                          </p:stCondLst>
                                        </p:cTn>
                                        <p:tgtEl>
                                          <p:spTgt spid="4">
                                            <p:txEl>
                                              <p:pRg st="0" end="0"/>
                                            </p:txEl>
                                          </p:spTgt>
                                        </p:tgtEl>
                                      </p:cBhvr>
                                      <p:to x="100000" y="80000"/>
                                    </p:animScale>
                                    <p:animScale>
                                      <p:cBhvr>
                                        <p:cTn id="28" dur="166" decel="50000">
                                          <p:stCondLst>
                                            <p:cond delay="1338"/>
                                          </p:stCondLst>
                                        </p:cTn>
                                        <p:tgtEl>
                                          <p:spTgt spid="4">
                                            <p:txEl>
                                              <p:pRg st="0" end="0"/>
                                            </p:txEl>
                                          </p:spTgt>
                                        </p:tgtEl>
                                      </p:cBhvr>
                                      <p:to x="100000" y="100000"/>
                                    </p:animScale>
                                    <p:animScale>
                                      <p:cBhvr>
                                        <p:cTn id="29" dur="26">
                                          <p:stCondLst>
                                            <p:cond delay="1642"/>
                                          </p:stCondLst>
                                        </p:cTn>
                                        <p:tgtEl>
                                          <p:spTgt spid="4">
                                            <p:txEl>
                                              <p:pRg st="0" end="0"/>
                                            </p:txEl>
                                          </p:spTgt>
                                        </p:tgtEl>
                                      </p:cBhvr>
                                      <p:to x="100000" y="90000"/>
                                    </p:animScale>
                                    <p:animScale>
                                      <p:cBhvr>
                                        <p:cTn id="30" dur="166" decel="50000">
                                          <p:stCondLst>
                                            <p:cond delay="1668"/>
                                          </p:stCondLst>
                                        </p:cTn>
                                        <p:tgtEl>
                                          <p:spTgt spid="4">
                                            <p:txEl>
                                              <p:pRg st="0" end="0"/>
                                            </p:txEl>
                                          </p:spTgt>
                                        </p:tgtEl>
                                      </p:cBhvr>
                                      <p:to x="100000" y="100000"/>
                                    </p:animScale>
                                    <p:animScale>
                                      <p:cBhvr>
                                        <p:cTn id="31" dur="26">
                                          <p:stCondLst>
                                            <p:cond delay="1808"/>
                                          </p:stCondLst>
                                        </p:cTn>
                                        <p:tgtEl>
                                          <p:spTgt spid="4">
                                            <p:txEl>
                                              <p:pRg st="0" end="0"/>
                                            </p:txEl>
                                          </p:spTgt>
                                        </p:tgtEl>
                                      </p:cBhvr>
                                      <p:to x="100000" y="95000"/>
                                    </p:animScale>
                                    <p:animScale>
                                      <p:cBhvr>
                                        <p:cTn id="32" dur="166" decel="50000">
                                          <p:stCondLst>
                                            <p:cond delay="1834"/>
                                          </p:stCondLst>
                                        </p:cTn>
                                        <p:tgtEl>
                                          <p:spTgt spid="4">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down)">
                                      <p:cBhvr>
                                        <p:cTn id="37" dur="580">
                                          <p:stCondLst>
                                            <p:cond delay="0"/>
                                          </p:stCondLst>
                                        </p:cTn>
                                        <p:tgtEl>
                                          <p:spTgt spid="5">
                                            <p:txEl>
                                              <p:pRg st="1" end="1"/>
                                            </p:txEl>
                                          </p:spTgt>
                                        </p:tgtEl>
                                      </p:cBhvr>
                                    </p:animEffect>
                                    <p:anim calcmode="lin" valueType="num">
                                      <p:cBhvr>
                                        <p:cTn id="38"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xEl>
                                              <p:pRg st="1" end="1"/>
                                            </p:txEl>
                                          </p:spTgt>
                                        </p:tgtEl>
                                      </p:cBhvr>
                                      <p:to x="100000" y="60000"/>
                                    </p:animScale>
                                    <p:animScale>
                                      <p:cBhvr>
                                        <p:cTn id="44" dur="166" decel="50000">
                                          <p:stCondLst>
                                            <p:cond delay="676"/>
                                          </p:stCondLst>
                                        </p:cTn>
                                        <p:tgtEl>
                                          <p:spTgt spid="5">
                                            <p:txEl>
                                              <p:pRg st="1" end="1"/>
                                            </p:txEl>
                                          </p:spTgt>
                                        </p:tgtEl>
                                      </p:cBhvr>
                                      <p:to x="100000" y="100000"/>
                                    </p:animScale>
                                    <p:animScale>
                                      <p:cBhvr>
                                        <p:cTn id="45" dur="26">
                                          <p:stCondLst>
                                            <p:cond delay="1312"/>
                                          </p:stCondLst>
                                        </p:cTn>
                                        <p:tgtEl>
                                          <p:spTgt spid="5">
                                            <p:txEl>
                                              <p:pRg st="1" end="1"/>
                                            </p:txEl>
                                          </p:spTgt>
                                        </p:tgtEl>
                                      </p:cBhvr>
                                      <p:to x="100000" y="80000"/>
                                    </p:animScale>
                                    <p:animScale>
                                      <p:cBhvr>
                                        <p:cTn id="46" dur="166" decel="50000">
                                          <p:stCondLst>
                                            <p:cond delay="1338"/>
                                          </p:stCondLst>
                                        </p:cTn>
                                        <p:tgtEl>
                                          <p:spTgt spid="5">
                                            <p:txEl>
                                              <p:pRg st="1" end="1"/>
                                            </p:txEl>
                                          </p:spTgt>
                                        </p:tgtEl>
                                      </p:cBhvr>
                                      <p:to x="100000" y="100000"/>
                                    </p:animScale>
                                    <p:animScale>
                                      <p:cBhvr>
                                        <p:cTn id="47" dur="26">
                                          <p:stCondLst>
                                            <p:cond delay="1642"/>
                                          </p:stCondLst>
                                        </p:cTn>
                                        <p:tgtEl>
                                          <p:spTgt spid="5">
                                            <p:txEl>
                                              <p:pRg st="1" end="1"/>
                                            </p:txEl>
                                          </p:spTgt>
                                        </p:tgtEl>
                                      </p:cBhvr>
                                      <p:to x="100000" y="90000"/>
                                    </p:animScale>
                                    <p:animScale>
                                      <p:cBhvr>
                                        <p:cTn id="48" dur="166" decel="50000">
                                          <p:stCondLst>
                                            <p:cond delay="1668"/>
                                          </p:stCondLst>
                                        </p:cTn>
                                        <p:tgtEl>
                                          <p:spTgt spid="5">
                                            <p:txEl>
                                              <p:pRg st="1" end="1"/>
                                            </p:txEl>
                                          </p:spTgt>
                                        </p:tgtEl>
                                      </p:cBhvr>
                                      <p:to x="100000" y="100000"/>
                                    </p:animScale>
                                    <p:animScale>
                                      <p:cBhvr>
                                        <p:cTn id="49" dur="26">
                                          <p:stCondLst>
                                            <p:cond delay="1808"/>
                                          </p:stCondLst>
                                        </p:cTn>
                                        <p:tgtEl>
                                          <p:spTgt spid="5">
                                            <p:txEl>
                                              <p:pRg st="1" end="1"/>
                                            </p:txEl>
                                          </p:spTgt>
                                        </p:tgtEl>
                                      </p:cBhvr>
                                      <p:to x="100000" y="95000"/>
                                    </p:animScale>
                                    <p:animScale>
                                      <p:cBhvr>
                                        <p:cTn id="50" dur="166" decel="50000">
                                          <p:stCondLst>
                                            <p:cond delay="1834"/>
                                          </p:stCondLst>
                                        </p:cTn>
                                        <p:tgtEl>
                                          <p:spTgt spid="5">
                                            <p:txEl>
                                              <p:pRg st="1" end="1"/>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FFC000"/>
            </a:gs>
            <a:gs pos="100000">
              <a:srgbClr val="00B050"/>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304800" y="762000"/>
            <a:ext cx="2366353" cy="523220"/>
          </a:xfrm>
          <a:prstGeom prst="rect">
            <a:avLst/>
          </a:prstGeom>
        </p:spPr>
        <p:txBody>
          <a:bodyPr wrap="none">
            <a:spAutoFit/>
          </a:bodyPr>
          <a:lstStyle/>
          <a:p>
            <a:pPr marL="457200" indent="-457200">
              <a:buFont typeface="Wingdings" pitchFamily="2" charset="2"/>
              <a:buChar char="q"/>
            </a:pP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haroni" pitchFamily="2" charset="-79"/>
                <a:cs typeface="Aharoni" pitchFamily="2" charset="-79"/>
              </a:rPr>
              <a:t>Ligaments</a:t>
            </a:r>
            <a:endParaRPr lang="ar-IQ"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haroni" pitchFamily="2" charset="-79"/>
            </a:endParaRPr>
          </a:p>
        </p:txBody>
      </p:sp>
      <p:sp>
        <p:nvSpPr>
          <p:cNvPr id="3" name="Rectangle 2"/>
          <p:cNvSpPr/>
          <p:nvPr/>
        </p:nvSpPr>
        <p:spPr>
          <a:xfrm>
            <a:off x="152400" y="209751"/>
            <a:ext cx="3549370" cy="523220"/>
          </a:xfrm>
          <a:prstGeom prst="rect">
            <a:avLst/>
          </a:prstGeom>
        </p:spPr>
        <p:txBody>
          <a:bodyPr wrap="none">
            <a:spAutoFit/>
          </a:bodyPr>
          <a:lstStyle/>
          <a:p>
            <a:r>
              <a:rPr lang="en-US" sz="2800"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Lucida Calligraphy" pitchFamily="66" charset="0"/>
              </a:rPr>
              <a:t>1. Hilum </a:t>
            </a:r>
            <a:r>
              <a:rPr lang="en-US" sz="2800"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Lucida Calligraphy" pitchFamily="66" charset="0"/>
              </a:rPr>
              <a:t>of ovary</a:t>
            </a:r>
          </a:p>
        </p:txBody>
      </p:sp>
      <p:sp>
        <p:nvSpPr>
          <p:cNvPr id="4" name="Rectangle 3"/>
          <p:cNvSpPr/>
          <p:nvPr/>
        </p:nvSpPr>
        <p:spPr>
          <a:xfrm>
            <a:off x="0" y="1371600"/>
            <a:ext cx="9144000" cy="3539430"/>
          </a:xfrm>
          <a:prstGeom prst="rect">
            <a:avLst/>
          </a:prstGeom>
        </p:spPr>
        <p:txBody>
          <a:bodyPr wrap="square">
            <a:spAutoFit/>
          </a:bodyPr>
          <a:lstStyle/>
          <a:p>
            <a:r>
              <a:rPr lang="en-US" sz="2800" dirty="0"/>
              <a:t>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ovaries</a:t>
            </a:r>
            <a:r>
              <a:rPr lang="en-US" sz="2800" dirty="0"/>
              <a:t> lie within the pelvic cavity, on either side of the </a:t>
            </a:r>
            <a:r>
              <a:rPr lang="en-US" sz="2800" b="1" dirty="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rPr>
              <a:t>uterus</a:t>
            </a:r>
            <a:r>
              <a:rPr lang="en-US" sz="2800" dirty="0"/>
              <a:t>, to which they are attached via a </a:t>
            </a:r>
            <a:r>
              <a:rPr lang="en-US" sz="28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fibrous cord </a:t>
            </a:r>
            <a:r>
              <a:rPr lang="en-US" sz="2800" dirty="0"/>
              <a:t>called the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ovarian ligament</a:t>
            </a:r>
            <a:r>
              <a:rPr lang="en-US" sz="2800" dirty="0"/>
              <a:t>. The ovaries are uncovered in the peritoneal cavity but are tethered to the body wall via the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suspensory ligament </a:t>
            </a:r>
            <a:r>
              <a:rPr lang="en-US" sz="2800" dirty="0"/>
              <a:t>of 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ovary</a:t>
            </a:r>
            <a:r>
              <a:rPr lang="en-US" sz="2800" dirty="0"/>
              <a:t> which is a posterior extension of the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broad ligament </a:t>
            </a:r>
            <a:r>
              <a:rPr lang="en-US" sz="2800" dirty="0"/>
              <a:t>of the </a:t>
            </a:r>
            <a:r>
              <a:rPr lang="en-US" sz="2800" b="1" dirty="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rPr>
              <a:t>uterus</a:t>
            </a:r>
            <a:r>
              <a:rPr lang="en-US" sz="2800" dirty="0"/>
              <a:t>. The part of the </a:t>
            </a:r>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broad ligament </a:t>
            </a:r>
            <a:r>
              <a:rPr lang="en-US" sz="2800" dirty="0"/>
              <a:t>of the </a:t>
            </a:r>
            <a:r>
              <a:rPr lang="en-US" sz="2800" b="1" dirty="0">
                <a:ln w="12700">
                  <a:solidFill>
                    <a:schemeClr val="tx2">
                      <a:satMod val="155000"/>
                    </a:schemeClr>
                  </a:solidFill>
                  <a:prstDash val="solid"/>
                </a:ln>
                <a:solidFill>
                  <a:schemeClr val="bg2">
                    <a:lumMod val="10000"/>
                  </a:schemeClr>
                </a:solidFill>
                <a:effectLst>
                  <a:outerShdw blurRad="41275" dist="20320" dir="1800000" algn="tl" rotWithShape="0">
                    <a:srgbClr val="000000">
                      <a:alpha val="40000"/>
                    </a:srgbClr>
                  </a:outerShdw>
                </a:effectLst>
              </a:rPr>
              <a:t>uterus </a:t>
            </a:r>
            <a:r>
              <a:rPr lang="en-US" sz="2800" dirty="0"/>
              <a:t>that covers 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ovary</a:t>
            </a:r>
            <a:r>
              <a:rPr lang="en-US" sz="2800" dirty="0"/>
              <a:t> is known as the </a:t>
            </a:r>
            <a:r>
              <a:rPr lang="en-US" sz="280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mesovarium</a:t>
            </a:r>
            <a:r>
              <a:rPr lang="en-US" sz="2800" dirty="0"/>
              <a:t>.</a:t>
            </a:r>
            <a:endParaRPr lang="ar-IQ" sz="2800" dirty="0"/>
          </a:p>
        </p:txBody>
      </p:sp>
      <p:sp>
        <p:nvSpPr>
          <p:cNvPr id="5" name="Rectangle 4"/>
          <p:cNvSpPr/>
          <p:nvPr/>
        </p:nvSpPr>
        <p:spPr>
          <a:xfrm>
            <a:off x="152399" y="5039374"/>
            <a:ext cx="3127779" cy="523220"/>
          </a:xfrm>
          <a:prstGeom prst="rect">
            <a:avLst/>
          </a:prstGeom>
        </p:spPr>
        <p:txBody>
          <a:bodyPr wrap="none">
            <a:spAutoFit/>
          </a:bodyPr>
          <a:lstStyle/>
          <a:p>
            <a:pPr marL="457200" indent="-457200">
              <a:buFont typeface="Wingdings" pitchFamily="2" charset="2"/>
              <a:buChar char="q"/>
            </a:pP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haroni" pitchFamily="2" charset="-79"/>
                <a:cs typeface="Aharoni" pitchFamily="2" charset="-79"/>
              </a:rPr>
              <a:t>Microanatomy</a:t>
            </a:r>
            <a:endParaRPr lang="ar-IQ"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haroni" pitchFamily="2" charset="-79"/>
              <a:cs typeface="Aharoni" pitchFamily="2" charset="-79"/>
            </a:endParaRPr>
          </a:p>
        </p:txBody>
      </p:sp>
      <p:sp>
        <p:nvSpPr>
          <p:cNvPr id="6" name="Rectangle 5"/>
          <p:cNvSpPr/>
          <p:nvPr/>
        </p:nvSpPr>
        <p:spPr>
          <a:xfrm>
            <a:off x="0" y="5490146"/>
            <a:ext cx="9144000" cy="1384995"/>
          </a:xfrm>
          <a:prstGeom prst="rect">
            <a:avLst/>
          </a:prstGeom>
        </p:spPr>
        <p:txBody>
          <a:bodyPr wrap="square">
            <a:spAutoFit/>
          </a:bodyPr>
          <a:lstStyle/>
          <a:p>
            <a:r>
              <a:rPr lang="en-US" sz="2800" dirty="0"/>
              <a:t>The surface of 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ovaries</a:t>
            </a:r>
            <a:r>
              <a:rPr lang="en-US" sz="2800" dirty="0"/>
              <a:t> is covered with membrane consisting of a lining of </a:t>
            </a:r>
            <a:r>
              <a:rPr lang="en-US" sz="28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simple cuboidal-to-columnar </a:t>
            </a:r>
            <a:r>
              <a:rPr lang="en-US" sz="2800" dirty="0"/>
              <a:t>shaped </a:t>
            </a:r>
            <a:r>
              <a:rPr lang="en-US" sz="2800" dirty="0" smtClean="0"/>
              <a:t>mesothelium.</a:t>
            </a:r>
            <a:endParaRPr lang="ar-IQ" sz="2800" dirty="0"/>
          </a:p>
        </p:txBody>
      </p:sp>
    </p:spTree>
    <p:extLst>
      <p:ext uri="{BB962C8B-B14F-4D97-AF65-F5344CB8AC3E}">
        <p14:creationId xmlns:p14="http://schemas.microsoft.com/office/powerpoint/2010/main" val="18933623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607</TotalTime>
  <Words>2425</Words>
  <Application>Microsoft Office PowerPoint</Application>
  <PresentationFormat>On-screen Show (4:3)</PresentationFormat>
  <Paragraphs>55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31</cp:revision>
  <dcterms:created xsi:type="dcterms:W3CDTF">2006-08-16T00:00:00Z</dcterms:created>
  <dcterms:modified xsi:type="dcterms:W3CDTF">2017-12-31T20:00:34Z</dcterms:modified>
</cp:coreProperties>
</file>