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0" r:id="rId5"/>
    <p:sldId id="275" r:id="rId6"/>
    <p:sldId id="261" r:id="rId7"/>
    <p:sldId id="264" r:id="rId8"/>
    <p:sldId id="262" r:id="rId9"/>
    <p:sldId id="265" r:id="rId10"/>
    <p:sldId id="277" r:id="rId11"/>
    <p:sldId id="279" r:id="rId12"/>
    <p:sldId id="266" r:id="rId13"/>
    <p:sldId id="268" r:id="rId14"/>
    <p:sldId id="281" r:id="rId15"/>
    <p:sldId id="269" r:id="rId16"/>
    <p:sldId id="270" r:id="rId17"/>
    <p:sldId id="271" r:id="rId18"/>
    <p:sldId id="272" r:id="rId19"/>
    <p:sldId id="274" r:id="rId20"/>
    <p:sldId id="273" r:id="rId21"/>
    <p:sldId id="276" r:id="rId22"/>
    <p:sldId id="278" r:id="rId23"/>
    <p:sldId id="267" r:id="rId24"/>
    <p:sldId id="280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371600"/>
            <a:ext cx="45031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Testes</a:t>
            </a:r>
            <a:endParaRPr lang="ar-IQ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577" y="4267200"/>
            <a:ext cx="8584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Dr. </a:t>
            </a:r>
            <a:r>
              <a:rPr lang="en-US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Noori</a:t>
            </a:r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 Mohammed </a:t>
            </a:r>
            <a:r>
              <a:rPr lang="en-US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Luaibi</a:t>
            </a:r>
            <a:endParaRPr lang="ar-IQ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1321" y="3244334"/>
            <a:ext cx="656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</a:t>
            </a:r>
            <a:endParaRPr lang="ar-IQ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833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"/>
          <a:stretch/>
        </p:blipFill>
        <p:spPr bwMode="auto">
          <a:xfrm>
            <a:off x="0" y="7257"/>
            <a:ext cx="9144000" cy="685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46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4975"/>
            <a:ext cx="4572001" cy="514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0"/>
            <a:ext cx="4572000" cy="6863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Cell division during spermatogenesis. During embryonic development the primordial germ cells migrate to the testis where they become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spermatogonia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At puberty ( usually 12 to 14 years after birth), the </a:t>
            </a:r>
            <a:r>
              <a:rPr lang="en-US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spermatogonia</a:t>
            </a:r>
            <a:r>
              <a:rPr lang="en-US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proliferate rapidly by mitosis. Some begin meiosis to become primary spermatocytes and continue through meiotic division 1 to become secondary spermatocytes. After completion of meiotic division 2, the secondary spermatocytes produce spermatids, </a:t>
            </a:r>
            <a:r>
              <a:rPr 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which differentiate to form spermatozoa.</a:t>
            </a:r>
          </a:p>
        </p:txBody>
      </p:sp>
    </p:spTree>
    <p:extLst>
      <p:ext uri="{BB962C8B-B14F-4D97-AF65-F5344CB8AC3E}">
        <p14:creationId xmlns:p14="http://schemas.microsoft.com/office/powerpoint/2010/main" val="38548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4999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" y="7257"/>
            <a:ext cx="1412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gency FB" pitchFamily="34" charset="0"/>
              </a:rPr>
              <a:t>Layers</a:t>
            </a:r>
            <a:endParaRPr lang="ar-IQ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759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Many anatomical features of the adult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testis</a:t>
            </a:r>
            <a:r>
              <a:rPr lang="en-US" sz="2800" dirty="0"/>
              <a:t> reflect its developmental origin in the abdomen. The layers of tissue enclosing each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testicle</a:t>
            </a:r>
            <a:r>
              <a:rPr lang="en-US" sz="2800" dirty="0"/>
              <a:t> are derived from the layers of the anterior abdominal wall. Notably, the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cremasteric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muscle </a:t>
            </a:r>
            <a:r>
              <a:rPr lang="en-US" sz="2800" dirty="0"/>
              <a:t>arises from the internal oblique muscle.</a:t>
            </a:r>
            <a:endParaRPr lang="ar-IQ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2872979"/>
            <a:ext cx="4607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gency FB" pitchFamily="34" charset="0"/>
              </a:rPr>
              <a:t>The blood–testis barrier</a:t>
            </a:r>
            <a:endParaRPr lang="ar-IQ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19310"/>
            <a:ext cx="91222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Large molecules cannot pass from the blood into the lumen of a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seminiferous tubule </a:t>
            </a:r>
            <a:r>
              <a:rPr lang="en-US" sz="2800" dirty="0"/>
              <a:t>due to the presence of tight junctions between adjacent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Sertoli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cells</a:t>
            </a:r>
            <a:r>
              <a:rPr lang="en-US" sz="2800" dirty="0"/>
              <a:t>. The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spermatogonia</a:t>
            </a:r>
            <a:r>
              <a:rPr lang="en-US" sz="2800" dirty="0"/>
              <a:t> are in the basal compartment (deep to the level of the tight junctions) and the more mature forms such as primary and secondary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spermatocytes</a:t>
            </a:r>
            <a:r>
              <a:rPr lang="en-US" sz="2800" dirty="0"/>
              <a:t> and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spermatids</a:t>
            </a:r>
            <a:r>
              <a:rPr lang="en-US" sz="2800" dirty="0"/>
              <a:t> are in the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adluminal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compartment</a:t>
            </a:r>
            <a:r>
              <a:rPr lang="en-US" sz="2800" dirty="0"/>
              <a:t>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781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3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6273225"/>
            <a:ext cx="5388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Partial sagittal section of testis</a:t>
            </a:r>
            <a:endParaRPr lang="ar-IQ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6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chemeClr val="accent2">
                <a:lumMod val="40000"/>
                <a:lumOff val="60000"/>
              </a:scheme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1043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function of 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blood–testis barrier </a:t>
            </a:r>
            <a:r>
              <a:rPr lang="en-US" sz="3200" dirty="0" smtClean="0"/>
              <a:t>may </a:t>
            </a:r>
            <a:r>
              <a:rPr lang="en-US" sz="3200" dirty="0"/>
              <a:t>be to prevent an auto-immune reaction. Mature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 </a:t>
            </a:r>
            <a:r>
              <a:rPr lang="en-US" sz="3200" dirty="0"/>
              <a:t>(and their antigens) arise long after immune tolerance is established in infancy. Therefore, since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</a:t>
            </a:r>
            <a:r>
              <a:rPr lang="en-US" sz="3200" dirty="0"/>
              <a:t> are </a:t>
            </a:r>
            <a:r>
              <a:rPr lang="en-US" sz="3200" dirty="0" err="1"/>
              <a:t>antigenically</a:t>
            </a:r>
            <a:r>
              <a:rPr lang="en-US" sz="3200" dirty="0"/>
              <a:t> different from self tissue, a male animal can react immunologically to his own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</a:t>
            </a:r>
            <a:r>
              <a:rPr lang="en-US" sz="3200" dirty="0"/>
              <a:t>. In fact, he is capable of making antibodies against them.</a:t>
            </a:r>
            <a:endParaRPr lang="ar-IQ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3429000"/>
            <a:ext cx="6276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Temperature regulation</a:t>
            </a:r>
            <a:endParaRPr lang="ar-IQ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84671"/>
            <a:ext cx="929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Spermatogenesis</a:t>
            </a:r>
            <a:r>
              <a:rPr lang="en-US" sz="3200" dirty="0"/>
              <a:t> is enhanced at temperatures slightly less than core body temperature The </a:t>
            </a:r>
            <a:r>
              <a:rPr lang="en-US" sz="3200" b="1" dirty="0">
                <a:solidFill>
                  <a:srgbClr val="00B050"/>
                </a:solidFill>
              </a:rPr>
              <a:t>spermatogenesis</a:t>
            </a:r>
            <a:r>
              <a:rPr lang="en-US" sz="3200" dirty="0" smtClean="0"/>
              <a:t> is </a:t>
            </a:r>
            <a:r>
              <a:rPr lang="en-US" sz="3200" dirty="0"/>
              <a:t>less efficient at lower and higher temperatures than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33 °C</a:t>
            </a:r>
            <a:r>
              <a:rPr lang="en-US" sz="3200" dirty="0"/>
              <a:t>. Because 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</a:t>
            </a:r>
            <a:r>
              <a:rPr lang="en-US" sz="3200" dirty="0"/>
              <a:t> are located outside the body, the smooth tissue of the scrotum can move them closer or further away from the body.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4382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001">
              <a:srgbClr val="E6E6E6"/>
            </a:gs>
            <a:gs pos="32001">
              <a:schemeClr val="tx2">
                <a:lumMod val="40000"/>
                <a:lumOff val="60000"/>
              </a:schemeClr>
            </a:gs>
            <a:gs pos="47000">
              <a:srgbClr val="E6E6E6"/>
            </a:gs>
            <a:gs pos="85001">
              <a:schemeClr val="accent3">
                <a:lumMod val="60000"/>
                <a:lumOff val="40000"/>
              </a:schemeClr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7" y="2512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temperature of the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</a:t>
            </a:r>
            <a:r>
              <a:rPr lang="en-US" sz="3200" dirty="0"/>
              <a:t> is maintained at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35</a:t>
            </a:r>
            <a:r>
              <a:rPr lang="en-US" sz="3200" dirty="0"/>
              <a:t> degrees Celsius (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95</a:t>
            </a:r>
            <a:r>
              <a:rPr lang="en-US" sz="3200" dirty="0"/>
              <a:t> degrees </a:t>
            </a:r>
            <a:r>
              <a:rPr lang="en-US" sz="3200" b="1" dirty="0">
                <a:solidFill>
                  <a:srgbClr val="00B050"/>
                </a:solidFill>
              </a:rPr>
              <a:t>Fahrenheit</a:t>
            </a:r>
            <a:r>
              <a:rPr lang="en-US" sz="3200" dirty="0"/>
              <a:t>) two degrees below the body temperature of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37</a:t>
            </a:r>
            <a:r>
              <a:rPr lang="en-US" sz="3200" dirty="0"/>
              <a:t> degrees Celsius (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98.6</a:t>
            </a:r>
            <a:r>
              <a:rPr lang="en-US" sz="3200" dirty="0"/>
              <a:t> degrees </a:t>
            </a:r>
            <a:r>
              <a:rPr lang="en-US" sz="3200" b="1" dirty="0">
                <a:solidFill>
                  <a:srgbClr val="00B050"/>
                </a:solidFill>
              </a:rPr>
              <a:t>Fahrenheit</a:t>
            </a:r>
            <a:r>
              <a:rPr lang="en-US" sz="3200" dirty="0"/>
              <a:t>). Higher temperatures affect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spermatogenesis</a:t>
            </a:r>
            <a:r>
              <a:rPr lang="en-US" sz="3200" dirty="0"/>
              <a:t>. There are a number of mechanisms to maintain the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/>
              <a:t>at the optimum </a:t>
            </a:r>
            <a:r>
              <a:rPr lang="en-US" sz="3200" dirty="0" smtClean="0"/>
              <a:t>temperature.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257" y="2971800"/>
            <a:ext cx="91512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cremasteric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muscle</a:t>
            </a:r>
            <a:r>
              <a:rPr lang="en-US" sz="3200" dirty="0"/>
              <a:t> is part of the spermatic cord. When this muscle contracts, the cord is shortened and the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testicle</a:t>
            </a:r>
            <a:r>
              <a:rPr lang="en-US" sz="3200" dirty="0"/>
              <a:t> is moved closer up toward the body, which provides slightly more warmth to maintain optimal testicular temperature. When cooling is required, the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cremasteric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muscle </a:t>
            </a:r>
            <a:r>
              <a:rPr lang="en-US" sz="3200" dirty="0"/>
              <a:t>relaxes and the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testicle</a:t>
            </a:r>
            <a:r>
              <a:rPr lang="en-US" sz="3200" dirty="0"/>
              <a:t> is lowered away from the warm body and is able to cool.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4916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chemeClr val="accent2">
                <a:lumMod val="60000"/>
                <a:lumOff val="40000"/>
              </a:schemeClr>
            </a:gs>
            <a:gs pos="17999">
              <a:srgbClr val="FFFFFF"/>
            </a:gs>
            <a:gs pos="42000">
              <a:schemeClr val="accent5">
                <a:lumMod val="60000"/>
                <a:lumOff val="40000"/>
              </a:schemeClr>
            </a:gs>
            <a:gs pos="53000">
              <a:srgbClr val="CFCFCF"/>
            </a:gs>
            <a:gs pos="66000">
              <a:srgbClr val="CFCFCF"/>
            </a:gs>
            <a:gs pos="75999">
              <a:schemeClr val="accent2">
                <a:lumMod val="60000"/>
                <a:lumOff val="40000"/>
              </a:schemeClr>
            </a:gs>
            <a:gs pos="78999">
              <a:srgbClr val="FFFFFF"/>
            </a:gs>
            <a:gs pos="100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" y="0"/>
            <a:ext cx="3651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Development</a:t>
            </a:r>
            <a:endParaRPr lang="ar-IQ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" y="609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There are two phases in which the testes grow substantially; namely in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embryonic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pubertal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age.</a:t>
            </a:r>
            <a:endParaRPr lang="ar-IQ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71" y="1531311"/>
            <a:ext cx="2282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Embryonic</a:t>
            </a:r>
            <a:endParaRPr lang="ar-IQ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" y="1902797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During mammalian development, the gonads are at first capable of becoming either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ovaries</a:t>
            </a:r>
            <a:r>
              <a:rPr lang="en-US" sz="2800" dirty="0"/>
              <a:t> or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</a:t>
            </a:r>
            <a:r>
              <a:rPr lang="en-US" sz="2800" dirty="0" smtClean="0"/>
              <a:t>. In </a:t>
            </a:r>
            <a:r>
              <a:rPr lang="en-US" sz="2800" dirty="0"/>
              <a:t>humans, starting at about week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en-US" sz="2800" dirty="0"/>
              <a:t> the gonadal rudiments are present within the intermediate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mesoderm</a:t>
            </a:r>
            <a:r>
              <a:rPr lang="en-US" sz="2800" dirty="0"/>
              <a:t> adjacent to the developing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kidneys</a:t>
            </a:r>
            <a:r>
              <a:rPr lang="en-US" sz="2800" dirty="0"/>
              <a:t>. At about week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en-US" sz="2800" dirty="0"/>
              <a:t>, sex cords develop within the forming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</a:t>
            </a:r>
            <a:r>
              <a:rPr lang="en-US" sz="2800" dirty="0"/>
              <a:t>. These are made up of early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Sertoli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cells</a:t>
            </a:r>
            <a:r>
              <a:rPr lang="en-US" sz="2800" dirty="0"/>
              <a:t> that surround and nurture 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germ cells </a:t>
            </a:r>
            <a:r>
              <a:rPr lang="en-US" sz="2800" dirty="0"/>
              <a:t>that migrate into the gonads shortly before sex determination begins. In males, the sex-specific gene </a:t>
            </a:r>
            <a:r>
              <a:rPr lang="en-US" sz="2800" b="1" dirty="0">
                <a:solidFill>
                  <a:srgbClr val="00B050"/>
                </a:solidFill>
              </a:rPr>
              <a:t>SRY</a:t>
            </a:r>
            <a:r>
              <a:rPr lang="en-US" sz="2800" dirty="0"/>
              <a:t> that is found on the </a:t>
            </a:r>
            <a:r>
              <a:rPr lang="en-US" sz="2800" b="1" dirty="0">
                <a:solidFill>
                  <a:srgbClr val="00B050"/>
                </a:solidFill>
              </a:rPr>
              <a:t>Y-chromosome</a:t>
            </a:r>
            <a:r>
              <a:rPr lang="en-US" sz="2800" dirty="0"/>
              <a:t> initiates sex determination by downstream regulation of sex-determining factors, </a:t>
            </a:r>
            <a:r>
              <a:rPr lang="en-US" sz="2800" dirty="0" smtClean="0"/>
              <a:t>which </a:t>
            </a:r>
            <a:r>
              <a:rPr lang="en-US" sz="2800" dirty="0"/>
              <a:t>leads </a:t>
            </a:r>
            <a:r>
              <a:rPr lang="en-US" sz="2800" dirty="0" smtClean="0"/>
              <a:t>to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7313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chemeClr val="accent1">
                <a:lumMod val="40000"/>
                <a:lumOff val="60000"/>
              </a:schemeClr>
            </a:gs>
            <a:gs pos="36000">
              <a:srgbClr val="FAC77D"/>
            </a:gs>
            <a:gs pos="61000">
              <a:schemeClr val="accent3">
                <a:lumMod val="60000"/>
                <a:lumOff val="4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098" y="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development of the male phenotype, including directing development of the early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bipotential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gonad </a:t>
            </a:r>
            <a:r>
              <a:rPr lang="en-US" sz="2600" dirty="0"/>
              <a:t>down the male path of development.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-47384" y="1229195"/>
            <a:ext cx="9419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 </a:t>
            </a:r>
            <a:r>
              <a:rPr lang="en-US" sz="2600" dirty="0"/>
              <a:t>follow the "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path of descent</a:t>
            </a:r>
            <a:r>
              <a:rPr lang="en-US" sz="2600" dirty="0"/>
              <a:t>" from high in the posterior </a:t>
            </a:r>
            <a:r>
              <a:rPr lang="en-US" sz="2400" dirty="0"/>
              <a:t>fetal</a:t>
            </a:r>
            <a:r>
              <a:rPr lang="en-US" sz="2600" dirty="0"/>
              <a:t> abdomen to 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inguinal ring </a:t>
            </a:r>
            <a:r>
              <a:rPr lang="en-US" sz="2600" dirty="0"/>
              <a:t>and beyond to 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inguinal canal</a:t>
            </a:r>
            <a:r>
              <a:rPr lang="en-US" sz="2600" dirty="0"/>
              <a:t> and into 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scrotum</a:t>
            </a:r>
            <a:r>
              <a:rPr lang="en-US" sz="2600" dirty="0"/>
              <a:t>. In most cases both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</a:t>
            </a:r>
            <a:r>
              <a:rPr lang="en-US" sz="2600" dirty="0"/>
              <a:t> have descended by birth. In most other cases, only one testis fails to descend (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cryptorchidism</a:t>
            </a:r>
            <a:r>
              <a:rPr lang="en-US" sz="2600" dirty="0"/>
              <a:t>) and that will probably express itself within a </a:t>
            </a:r>
            <a:r>
              <a:rPr lang="en-US" sz="2600" dirty="0" smtClean="0"/>
              <a:t>year.</a:t>
            </a:r>
            <a:endParaRPr lang="ar-IQ" sz="2600" dirty="0"/>
          </a:p>
        </p:txBody>
      </p:sp>
      <p:sp>
        <p:nvSpPr>
          <p:cNvPr id="4" name="Rectangle 3"/>
          <p:cNvSpPr/>
          <p:nvPr/>
        </p:nvSpPr>
        <p:spPr>
          <a:xfrm>
            <a:off x="-18355" y="3619891"/>
            <a:ext cx="1817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Pubertal</a:t>
            </a:r>
            <a:endParaRPr lang="ar-IQ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7384" y="4114800"/>
            <a:ext cx="94199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The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</a:t>
            </a:r>
            <a:r>
              <a:rPr lang="en-US" sz="2600" dirty="0"/>
              <a:t> grow in response to the start of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spermatogenesis</a:t>
            </a:r>
            <a:r>
              <a:rPr lang="en-US" sz="2600" dirty="0"/>
              <a:t>. </a:t>
            </a:r>
            <a:r>
              <a:rPr lang="en-US" sz="2400" dirty="0"/>
              <a:t>Size</a:t>
            </a:r>
            <a:r>
              <a:rPr lang="en-US" sz="2600" dirty="0"/>
              <a:t> depends on lytic function,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</a:t>
            </a:r>
            <a:r>
              <a:rPr lang="en-US" sz="2600" dirty="0"/>
              <a:t> </a:t>
            </a:r>
            <a:r>
              <a:rPr lang="en-US" sz="2600" dirty="0" smtClean="0"/>
              <a:t>production,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interstitial fluid</a:t>
            </a:r>
            <a:r>
              <a:rPr lang="en-US" sz="2600" dirty="0"/>
              <a:t>, </a:t>
            </a:r>
            <a:r>
              <a:rPr lang="en-US" sz="2400" dirty="0"/>
              <a:t>and</a:t>
            </a:r>
            <a:r>
              <a:rPr lang="en-US" sz="2600" dirty="0"/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Sertoli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cell fluid </a:t>
            </a:r>
            <a:r>
              <a:rPr lang="en-US" sz="2600" dirty="0"/>
              <a:t>production. After puberty, the volume of the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</a:t>
            </a:r>
            <a:r>
              <a:rPr lang="en-US" sz="2600" dirty="0"/>
              <a:t> can be increased by over </a:t>
            </a:r>
            <a:r>
              <a:rPr lang="en-US" sz="2600" b="1" dirty="0">
                <a:solidFill>
                  <a:srgbClr val="FF0000"/>
                </a:solidFill>
              </a:rPr>
              <a:t>500%</a:t>
            </a:r>
            <a:r>
              <a:rPr lang="en-US" sz="2600" dirty="0"/>
              <a:t> as compared to the pre-pubertal </a:t>
            </a:r>
            <a:r>
              <a:rPr lang="en-US" sz="2600" dirty="0" smtClean="0"/>
              <a:t>size.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Testicles</a:t>
            </a:r>
            <a:r>
              <a:rPr lang="en-US" sz="2600" dirty="0" smtClean="0"/>
              <a:t> </a:t>
            </a:r>
            <a:r>
              <a:rPr lang="en-US" sz="2600" dirty="0"/>
              <a:t>are fully descended before one reaches puberty.</a:t>
            </a:r>
            <a:endParaRPr lang="ar-IQ" sz="2600" dirty="0"/>
          </a:p>
        </p:txBody>
      </p:sp>
    </p:spTree>
    <p:extLst>
      <p:ext uri="{BB962C8B-B14F-4D97-AF65-F5344CB8AC3E}">
        <p14:creationId xmlns:p14="http://schemas.microsoft.com/office/powerpoint/2010/main" val="104069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chemeClr val="accent3">
                <a:lumMod val="40000"/>
                <a:lumOff val="60000"/>
              </a:schemeClr>
            </a:gs>
            <a:gs pos="61000">
              <a:srgbClr val="CC99FF"/>
            </a:gs>
            <a:gs pos="82001">
              <a:srgbClr val="99CCFF"/>
            </a:gs>
            <a:gs pos="100000">
              <a:srgbClr val="FFC0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143" y="58057"/>
            <a:ext cx="1599925" cy="64633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Testicle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28" y="545663"/>
            <a:ext cx="91294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 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testicle</a:t>
            </a:r>
            <a:r>
              <a:rPr lang="en-US" sz="2800" dirty="0"/>
              <a:t> or 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testis </a:t>
            </a:r>
            <a:r>
              <a:rPr lang="en-US" sz="2800" dirty="0"/>
              <a:t>is the male </a:t>
            </a:r>
            <a:r>
              <a:rPr lang="en-US" sz="2800" dirty="0" smtClean="0"/>
              <a:t>reproductive gland</a:t>
            </a:r>
            <a:r>
              <a:rPr lang="en-US" sz="2800" dirty="0"/>
              <a:t> in all </a:t>
            </a:r>
            <a:r>
              <a:rPr lang="en-US" sz="2800" dirty="0" smtClean="0"/>
              <a:t>animals, </a:t>
            </a:r>
            <a:r>
              <a:rPr lang="en-US" sz="2800" dirty="0"/>
              <a:t>including humans. It is </a:t>
            </a:r>
            <a:r>
              <a:rPr lang="en-US" sz="2800" dirty="0" smtClean="0"/>
              <a:t>homologous</a:t>
            </a:r>
            <a:r>
              <a:rPr lang="en-US" sz="2800" dirty="0"/>
              <a:t> to the female </a:t>
            </a:r>
            <a:r>
              <a:rPr lang="en-US" sz="2800" dirty="0" smtClean="0"/>
              <a:t>ovary. </a:t>
            </a:r>
            <a:r>
              <a:rPr lang="en-US" sz="2800" dirty="0"/>
              <a:t>The functions of 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</a:t>
            </a:r>
            <a:r>
              <a:rPr lang="en-US" sz="2800" dirty="0"/>
              <a:t> </a:t>
            </a:r>
            <a:r>
              <a:rPr lang="en-US" sz="2800" dirty="0" smtClean="0"/>
              <a:t>are to </a:t>
            </a:r>
            <a:r>
              <a:rPr lang="en-US" sz="2800" dirty="0"/>
              <a:t>produce </a:t>
            </a:r>
            <a:r>
              <a:rPr lang="en-US" sz="2800" dirty="0" smtClean="0"/>
              <a:t>both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</a:t>
            </a:r>
            <a:r>
              <a:rPr lang="en-US" sz="2800" dirty="0"/>
              <a:t> and 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androgens</a:t>
            </a:r>
            <a:r>
              <a:rPr lang="en-US" sz="2800" dirty="0" smtClean="0"/>
              <a:t>, </a:t>
            </a:r>
            <a:r>
              <a:rPr lang="en-US" sz="2800" dirty="0"/>
              <a:t>primarily 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testosterone</a:t>
            </a:r>
            <a:r>
              <a:rPr lang="en-US" sz="2800" dirty="0" smtClean="0"/>
              <a:t>.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Testosterone </a:t>
            </a:r>
            <a:r>
              <a:rPr lang="en-US" sz="2800" dirty="0"/>
              <a:t>release is controlled by the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anterior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pituitary luteinizing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hormone</a:t>
            </a:r>
            <a:r>
              <a:rPr lang="en-US" sz="2800" dirty="0" smtClean="0"/>
              <a:t>; </a:t>
            </a:r>
            <a:r>
              <a:rPr lang="en-US" sz="2800" dirty="0"/>
              <a:t>whereas sperm production is controlled both by the </a:t>
            </a:r>
            <a:r>
              <a:rPr lang="en-US" sz="2800" dirty="0" smtClean="0"/>
              <a:t> 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anterior pituitary  follicle-stimulating hormone</a:t>
            </a:r>
            <a:r>
              <a:rPr lang="en-US" sz="2800" dirty="0"/>
              <a:t> </a:t>
            </a:r>
            <a:r>
              <a:rPr lang="en-US" sz="2800" dirty="0" smtClean="0"/>
              <a:t>and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gonadal  testosterone</a:t>
            </a:r>
            <a:r>
              <a:rPr lang="en-US" sz="2800" dirty="0"/>
              <a:t>.</a:t>
            </a:r>
            <a:endParaRPr lang="ar-IQ" sz="2800" dirty="0"/>
          </a:p>
        </p:txBody>
      </p:sp>
      <p:sp>
        <p:nvSpPr>
          <p:cNvPr id="4" name="Rectangle 3"/>
          <p:cNvSpPr/>
          <p:nvPr/>
        </p:nvSpPr>
        <p:spPr>
          <a:xfrm>
            <a:off x="145142" y="4085093"/>
            <a:ext cx="2478051" cy="646331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Appearance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28" y="4611231"/>
            <a:ext cx="87146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Males have two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testicles</a:t>
            </a:r>
            <a:r>
              <a:rPr lang="en-US" sz="2800" dirty="0"/>
              <a:t> of similar size contained within </a:t>
            </a:r>
            <a:r>
              <a:rPr lang="en-US" sz="2800" dirty="0" smtClean="0"/>
              <a:t>the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scrotum</a:t>
            </a:r>
            <a:r>
              <a:rPr lang="en-US" sz="2800" dirty="0"/>
              <a:t> </a:t>
            </a:r>
            <a:r>
              <a:rPr lang="en-US" sz="2800" dirty="0" smtClean="0"/>
              <a:t>, </a:t>
            </a:r>
            <a:r>
              <a:rPr lang="en-US" sz="2800" dirty="0"/>
              <a:t>which is an extension of the abdominal wall. Scrotal asymmetry is not unusual: one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testicle</a:t>
            </a:r>
            <a:r>
              <a:rPr lang="en-US" sz="2800" dirty="0"/>
              <a:t> extends further down into the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scrotum</a:t>
            </a:r>
            <a:r>
              <a:rPr lang="en-US" sz="2800" dirty="0"/>
              <a:t> than the other due to differences in the anatomy of the vasculature.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746781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45000">
              <a:schemeClr val="accent3">
                <a:lumMod val="40000"/>
                <a:lumOff val="60000"/>
              </a:schemeClr>
            </a:gs>
            <a:gs pos="70000">
              <a:schemeClr val="accent2">
                <a:lumMod val="40000"/>
                <a:lumOff val="6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72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/>
              <a:t>of the male begin to produce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testosterone</a:t>
            </a:r>
            <a:r>
              <a:rPr lang="en-US" sz="3200" dirty="0"/>
              <a:t> at puberty in response to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LH</a:t>
            </a:r>
            <a:r>
              <a:rPr lang="en-US" sz="3200" dirty="0"/>
              <a:t>.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Testosterone</a:t>
            </a:r>
            <a:r>
              <a:rPr lang="en-US" sz="3200" dirty="0"/>
              <a:t> is the primary male sex hormone and an anabolic </a:t>
            </a:r>
            <a:r>
              <a:rPr lang="en-US" sz="3200" dirty="0" smtClean="0"/>
              <a:t>steroid, it </a:t>
            </a:r>
            <a:r>
              <a:rPr lang="en-US" sz="3200" dirty="0"/>
              <a:t>plays a key role in the development of male reproductive tissues such as testes and </a:t>
            </a:r>
            <a:r>
              <a:rPr lang="en-US" sz="3200" dirty="0" smtClean="0"/>
              <a:t>prostate, it promotes </a:t>
            </a:r>
            <a:r>
              <a:rPr lang="en-US" sz="3200" dirty="0"/>
              <a:t>maturation of the male reproductive organs, development of secondary sex </a:t>
            </a:r>
            <a:r>
              <a:rPr lang="en-US" sz="3200" dirty="0" smtClean="0"/>
              <a:t>characteristics(facial </a:t>
            </a:r>
            <a:r>
              <a:rPr lang="en-US" sz="3200" dirty="0"/>
              <a:t>and body </a:t>
            </a:r>
            <a:r>
              <a:rPr lang="en-US" sz="3200" dirty="0" smtClean="0"/>
              <a:t>hair, also deepens </a:t>
            </a:r>
            <a:r>
              <a:rPr lang="en-US" sz="3200" dirty="0"/>
              <a:t>the voice of a male at a certain age and </a:t>
            </a:r>
            <a:r>
              <a:rPr lang="en-US" sz="3200" dirty="0" smtClean="0"/>
              <a:t>maintaining </a:t>
            </a:r>
            <a:r>
              <a:rPr lang="en-US" sz="3200" dirty="0"/>
              <a:t>healthy levels of muscle and bone </a:t>
            </a:r>
            <a:r>
              <a:rPr lang="en-US" sz="3200" dirty="0" smtClean="0"/>
              <a:t>mass) </a:t>
            </a:r>
            <a:r>
              <a:rPr lang="en-US" sz="3200" dirty="0"/>
              <a:t>and production of sperm by the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</a:t>
            </a:r>
            <a:r>
              <a:rPr lang="en-US" sz="3200" dirty="0"/>
              <a:t>.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Testosterone  </a:t>
            </a:r>
            <a:r>
              <a:rPr lang="en-US" sz="3200" dirty="0" smtClean="0"/>
              <a:t>is </a:t>
            </a:r>
            <a:r>
              <a:rPr lang="en-US" sz="3200" dirty="0"/>
              <a:t>biosynthesized in several steps from cholesterol </a:t>
            </a:r>
            <a:r>
              <a:rPr lang="en-US" sz="3200" dirty="0" smtClean="0"/>
              <a:t>and </a:t>
            </a:r>
            <a:r>
              <a:rPr lang="en-US" sz="3200" dirty="0"/>
              <a:t>is converted in the liver to inactive </a:t>
            </a:r>
            <a:r>
              <a:rPr lang="en-US" sz="3200" dirty="0" smtClean="0"/>
              <a:t>metabolites. </a:t>
            </a:r>
            <a:r>
              <a:rPr lang="en-US" sz="3200" dirty="0"/>
              <a:t>It exerts its action through binding to and activation of the androgen receptor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3629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"/>
            <a:ext cx="8001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4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400"/>
            <a:ext cx="4807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testes produce three main hormones</a:t>
            </a:r>
            <a:r>
              <a:rPr lang="en-US" dirty="0"/>
              <a:t>.</a:t>
            </a:r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90251"/>
              </p:ext>
            </p:extLst>
          </p:nvPr>
        </p:nvGraphicFramePr>
        <p:xfrm>
          <a:off x="0" y="469712"/>
          <a:ext cx="8915400" cy="64245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36372"/>
                <a:gridCol w="3432628"/>
                <a:gridCol w="1473200"/>
                <a:gridCol w="1473200"/>
              </a:tblGrid>
              <a:tr h="881093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Action	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Regulation	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Produced by		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Hormone	</a:t>
                      </a:r>
                      <a:endParaRPr lang="ar-IQ" dirty="0"/>
                    </a:p>
                  </a:txBody>
                  <a:tcPr/>
                </a:tc>
              </a:tr>
              <a:tr h="258409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This hormone controls and maintains the growth and functions of the reproductive organs. It enhances libido and is essential for spermatogenesis.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GnRH</a:t>
                      </a:r>
                      <a:r>
                        <a:rPr lang="en-US" dirty="0" smtClean="0"/>
                        <a:t> from the Hypothalamus causes LH secretion from the Pituitary Gland which stimulates the </a:t>
                      </a:r>
                      <a:r>
                        <a:rPr lang="en-US" dirty="0" err="1" smtClean="0"/>
                        <a:t>Leydig</a:t>
                      </a:r>
                      <a:r>
                        <a:rPr lang="en-US" dirty="0" smtClean="0"/>
                        <a:t> Cells.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Leydig</a:t>
                      </a:r>
                      <a:r>
                        <a:rPr lang="en-US" dirty="0" smtClean="0"/>
                        <a:t> Cells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Testosterone</a:t>
                      </a:r>
                      <a:endParaRPr lang="ar-IQ" dirty="0"/>
                    </a:p>
                  </a:txBody>
                  <a:tcPr/>
                </a:tc>
              </a:tr>
              <a:tr h="114542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Prevents secretion of further FSH from the Pituitary Gland.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GnRH</a:t>
                      </a:r>
                      <a:r>
                        <a:rPr lang="en-US" dirty="0" smtClean="0"/>
                        <a:t> from the Hypothalamus causes FSH secretion from the Pituitary Gland which stimulates the </a:t>
                      </a:r>
                      <a:r>
                        <a:rPr lang="en-US" dirty="0" err="1" smtClean="0"/>
                        <a:t>Sertoli</a:t>
                      </a:r>
                      <a:r>
                        <a:rPr lang="en-US" dirty="0" smtClean="0"/>
                        <a:t> Cells.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Sertoli</a:t>
                      </a:r>
                      <a:r>
                        <a:rPr lang="en-US" dirty="0" smtClean="0"/>
                        <a:t> Cells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Inhibin</a:t>
                      </a:r>
                      <a:endParaRPr lang="ar-IQ" dirty="0"/>
                    </a:p>
                  </a:txBody>
                  <a:tcPr/>
                </a:tc>
              </a:tr>
              <a:tr h="1674078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Converted from testosterone, this hormone's function is complex. It may prevent apoptosis of male germ cells.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GnRH</a:t>
                      </a:r>
                      <a:r>
                        <a:rPr lang="en-US" dirty="0" smtClean="0"/>
                        <a:t> from the Hypothalamus causes FSH secretion from the Pituitary Gland which stimulates the </a:t>
                      </a:r>
                      <a:r>
                        <a:rPr lang="en-US" dirty="0" err="1" smtClean="0"/>
                        <a:t>Sertoli</a:t>
                      </a:r>
                      <a:r>
                        <a:rPr lang="en-US" dirty="0" smtClean="0"/>
                        <a:t> Cells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Sertoli</a:t>
                      </a:r>
                      <a:r>
                        <a:rPr lang="en-US" dirty="0" smtClean="0"/>
                        <a:t> Cells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Oestradiol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1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33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9"/>
          <a:stretch/>
        </p:blipFill>
        <p:spPr bwMode="auto">
          <a:xfrm>
            <a:off x="1828800" y="5791199"/>
            <a:ext cx="5334000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9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7150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hypothalamic–pituitary–gonadal (HPG) axis</a:t>
            </a:r>
            <a:endParaRPr lang="ar-IQ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2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3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139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36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29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1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FFC000"/>
            </a:gs>
            <a:gs pos="100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" y="35748"/>
            <a:ext cx="4909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Black" pitchFamily="18" charset="0"/>
              </a:rPr>
              <a:t>Internal structure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286" y="563969"/>
            <a:ext cx="2204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gency FB" pitchFamily="34" charset="0"/>
              </a:rPr>
              <a:t>Duct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87135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</a:t>
            </a:r>
            <a:r>
              <a:rPr lang="en-US" sz="2800" dirty="0"/>
              <a:t> are covered by a tough membranous shell called </a:t>
            </a:r>
            <a:r>
              <a:rPr lang="en-US" sz="2800" dirty="0" smtClean="0"/>
              <a:t>the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tunica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albuginea</a:t>
            </a:r>
            <a:r>
              <a:rPr lang="en-US" sz="2800" dirty="0"/>
              <a:t> </a:t>
            </a:r>
            <a:r>
              <a:rPr lang="en-US" sz="2800" dirty="0" smtClean="0"/>
              <a:t>. </a:t>
            </a:r>
            <a:r>
              <a:rPr lang="en-US" sz="2800" dirty="0"/>
              <a:t>Within 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testes</a:t>
            </a:r>
            <a:r>
              <a:rPr lang="en-US" sz="2800" dirty="0"/>
              <a:t> are very fine coiled tubes called </a:t>
            </a:r>
            <a:r>
              <a:rPr lang="en-US" sz="2800" dirty="0" smtClean="0"/>
              <a:t>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seminiferous tubules</a:t>
            </a:r>
            <a:r>
              <a:rPr lang="en-US" sz="2800" dirty="0" smtClean="0"/>
              <a:t>. </a:t>
            </a:r>
            <a:r>
              <a:rPr lang="en-US" sz="2800" dirty="0"/>
              <a:t>The tubules are lined with a layer of cells </a:t>
            </a:r>
            <a:r>
              <a:rPr lang="en-US" sz="2800" dirty="0" smtClean="0"/>
              <a:t>(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germ cells</a:t>
            </a:r>
            <a:r>
              <a:rPr lang="en-US" sz="2800" dirty="0" smtClean="0"/>
              <a:t>) </a:t>
            </a:r>
            <a:r>
              <a:rPr lang="en-US" sz="2800" dirty="0"/>
              <a:t>that develop </a:t>
            </a:r>
            <a:r>
              <a:rPr lang="en-US" sz="2800" dirty="0" smtClean="0"/>
              <a:t>from puberty </a:t>
            </a:r>
            <a:r>
              <a:rPr lang="en-US" sz="2800" dirty="0"/>
              <a:t> through old age </a:t>
            </a:r>
            <a:r>
              <a:rPr lang="en-US" sz="2800" dirty="0" smtClean="0"/>
              <a:t>into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 cells </a:t>
            </a:r>
            <a:r>
              <a:rPr lang="en-US" sz="2800" dirty="0"/>
              <a:t> (also known </a:t>
            </a:r>
            <a:r>
              <a:rPr lang="en-US" sz="2800" dirty="0" smtClean="0"/>
              <a:t>as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spermatozoa</a:t>
            </a:r>
            <a:r>
              <a:rPr lang="en-US" sz="2800" dirty="0"/>
              <a:t>  or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male gametes</a:t>
            </a:r>
            <a:r>
              <a:rPr lang="en-US" sz="2800" dirty="0"/>
              <a:t> </a:t>
            </a:r>
            <a:r>
              <a:rPr lang="en-US" sz="2800" dirty="0" smtClean="0"/>
              <a:t>). </a:t>
            </a:r>
            <a:r>
              <a:rPr lang="en-US" sz="2800" dirty="0"/>
              <a:t>The developing sperm travel through the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seminiferous tubules </a:t>
            </a:r>
            <a:r>
              <a:rPr lang="en-US" sz="2800" dirty="0"/>
              <a:t>to </a:t>
            </a:r>
            <a:r>
              <a:rPr lang="en-US" sz="2800" dirty="0" smtClean="0"/>
              <a:t>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rete testis</a:t>
            </a:r>
            <a:r>
              <a:rPr lang="en-US" sz="2800" dirty="0"/>
              <a:t>  located in </a:t>
            </a:r>
            <a:r>
              <a:rPr lang="en-US" sz="2800" dirty="0" smtClean="0"/>
              <a:t>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mediastinum testis</a:t>
            </a:r>
            <a:r>
              <a:rPr lang="en-US" sz="2800" dirty="0"/>
              <a:t> </a:t>
            </a:r>
            <a:r>
              <a:rPr lang="en-US" sz="2800" dirty="0" smtClean="0"/>
              <a:t>, </a:t>
            </a:r>
            <a:r>
              <a:rPr lang="en-US" sz="2800" dirty="0"/>
              <a:t>to </a:t>
            </a:r>
            <a:r>
              <a:rPr lang="en-US" sz="2800" dirty="0" smtClean="0"/>
              <a:t>the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efferent ducts</a:t>
            </a:r>
            <a:r>
              <a:rPr lang="en-US" sz="2800" dirty="0"/>
              <a:t> </a:t>
            </a:r>
            <a:r>
              <a:rPr lang="en-US" sz="2800" dirty="0" smtClean="0"/>
              <a:t>, </a:t>
            </a:r>
            <a:r>
              <a:rPr lang="en-US" sz="2800" dirty="0"/>
              <a:t>and then to </a:t>
            </a:r>
            <a:r>
              <a:rPr lang="en-US" sz="2800" dirty="0" smtClean="0"/>
              <a:t>the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epididymis</a:t>
            </a:r>
            <a:r>
              <a:rPr lang="en-US" sz="2800" dirty="0"/>
              <a:t>  where newly created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 cells </a:t>
            </a:r>
            <a:r>
              <a:rPr lang="en-US" sz="2800" dirty="0"/>
              <a:t>mature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spermatogenesis</a:t>
            </a:r>
            <a:r>
              <a:rPr lang="en-US" sz="2800" dirty="0"/>
              <a:t> </a:t>
            </a:r>
            <a:r>
              <a:rPr lang="en-US" sz="2800" dirty="0" smtClean="0"/>
              <a:t>). </a:t>
            </a:r>
            <a:r>
              <a:rPr lang="en-US" sz="2800" dirty="0"/>
              <a:t>The sperm move into </a:t>
            </a:r>
            <a:r>
              <a:rPr lang="en-US" sz="2800" dirty="0" smtClean="0"/>
              <a:t>the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vas deferens</a:t>
            </a:r>
            <a:r>
              <a:rPr lang="en-US" sz="2800" dirty="0" smtClean="0"/>
              <a:t>, </a:t>
            </a:r>
            <a:r>
              <a:rPr lang="en-US" sz="2800" dirty="0"/>
              <a:t>and are eventually expelled through </a:t>
            </a:r>
            <a:r>
              <a:rPr lang="en-US" sz="2800" dirty="0" smtClean="0"/>
              <a:t>the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urethra</a:t>
            </a:r>
            <a:r>
              <a:rPr lang="en-US" sz="2800" dirty="0"/>
              <a:t>  and out of </a:t>
            </a:r>
            <a:r>
              <a:rPr lang="en-US" sz="2800" dirty="0" smtClean="0"/>
              <a:t>the urethral orifice</a:t>
            </a:r>
            <a:r>
              <a:rPr lang="en-US" sz="2800" dirty="0"/>
              <a:t> through muscular </a:t>
            </a:r>
            <a:r>
              <a:rPr lang="en-US" sz="2800" dirty="0" smtClean="0"/>
              <a:t>contractions.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181590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246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chemeClr val="accent2">
                <a:lumMod val="60000"/>
                <a:lumOff val="40000"/>
              </a:schemeClr>
            </a:gs>
            <a:gs pos="47000">
              <a:srgbClr val="92D050"/>
            </a:gs>
            <a:gs pos="85001">
              <a:schemeClr val="accent2">
                <a:lumMod val="60000"/>
                <a:lumOff val="40000"/>
              </a:schemeClr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4529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gency FB" pitchFamily="34" charset="0"/>
              </a:rPr>
              <a:t>Primary cell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gency FB" pitchFamily="34" charset="0"/>
              </a:rPr>
              <a:t>types within 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gency FB" pitchFamily="34" charset="0"/>
              </a:rPr>
              <a:t>the seminiferous tubules</a:t>
            </a:r>
            <a:endParaRPr lang="ar-IQ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gency FB" pitchFamily="34" charset="0"/>
            </a:endParaRPr>
          </a:p>
          <a:p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Germ cells </a:t>
            </a:r>
            <a:r>
              <a:rPr lang="en-US" sz="2800" dirty="0"/>
              <a:t>develop into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spermatogonia</a:t>
            </a:r>
            <a:r>
              <a:rPr lang="en-US" sz="2800" dirty="0"/>
              <a:t>,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spermatocytes</a:t>
            </a:r>
            <a:r>
              <a:rPr lang="en-US" sz="2800" dirty="0"/>
              <a:t>,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spermatids</a:t>
            </a:r>
            <a:r>
              <a:rPr lang="en-US" sz="2800" dirty="0"/>
              <a:t> and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spermatozoon</a:t>
            </a:r>
            <a:r>
              <a:rPr lang="en-US" sz="2800" dirty="0"/>
              <a:t> through the process of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spermatogenesis</a:t>
            </a:r>
            <a:r>
              <a:rPr lang="en-US" sz="2800" dirty="0"/>
              <a:t>. The gametes contain DNA for fertilization of an </a:t>
            </a:r>
            <a:r>
              <a:rPr lang="en-US" sz="2800" dirty="0" smtClean="0"/>
              <a:t>ovum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Sertoli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cells </a:t>
            </a:r>
            <a:r>
              <a:rPr lang="en-US" sz="2800" dirty="0"/>
              <a:t>– the true epithelium of the seminiferous epithelium, critical for the support of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germ cell </a:t>
            </a:r>
            <a:r>
              <a:rPr lang="en-US" sz="2800" dirty="0"/>
              <a:t>development into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spermatozoa</a:t>
            </a:r>
            <a:r>
              <a:rPr lang="en-US" sz="2800" dirty="0"/>
              <a:t>.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Sertoli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cells</a:t>
            </a:r>
            <a:r>
              <a:rPr lang="en-US" sz="2800" dirty="0"/>
              <a:t> secrete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inhibin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Peritubular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myoid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cells </a:t>
            </a:r>
            <a:r>
              <a:rPr lang="en-US" sz="2800" dirty="0"/>
              <a:t>surround 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seminiferous 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tubules</a:t>
            </a:r>
            <a:r>
              <a:rPr lang="en-US" sz="2800" dirty="0" smtClean="0"/>
              <a:t>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109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 bwMode="auto">
          <a:xfrm>
            <a:off x="725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9037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562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628642"/>
            <a:ext cx="4876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A germ cell is any biological cell that gives rise to the gametes of an organism that reproduces </a:t>
            </a:r>
            <a:r>
              <a:rPr lang="en-US" sz="2400" b="1" dirty="0" smtClean="0"/>
              <a:t>sexually.</a:t>
            </a:r>
            <a:endParaRPr lang="ar-IQ" sz="2400" b="1" dirty="0"/>
          </a:p>
        </p:txBody>
      </p:sp>
      <p:pic>
        <p:nvPicPr>
          <p:cNvPr id="3077" name="Picture 5" descr="Germinal epithelium testic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4876800" y="4246387"/>
            <a:ext cx="42672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Germinal epithelium of the testicle.</a:t>
            </a:r>
          </a:p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: </a:t>
            </a:r>
            <a:r>
              <a:rPr lang="en-US" b="1" dirty="0"/>
              <a:t>basal lamina</a:t>
            </a:r>
          </a:p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: </a:t>
            </a:r>
            <a:r>
              <a:rPr lang="en-US" b="1" dirty="0" err="1">
                <a:solidFill>
                  <a:srgbClr val="7030A0"/>
                </a:solidFill>
              </a:rPr>
              <a:t>spermatogonia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: </a:t>
            </a:r>
            <a:r>
              <a:rPr lang="en-US" b="1" dirty="0"/>
              <a:t>spermatocyte 1st order</a:t>
            </a:r>
          </a:p>
          <a:p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: </a:t>
            </a:r>
            <a:r>
              <a:rPr lang="en-US" b="1" dirty="0">
                <a:solidFill>
                  <a:srgbClr val="7030A0"/>
                </a:solidFill>
              </a:rPr>
              <a:t>spermatocyte 2nd order</a:t>
            </a:r>
          </a:p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dirty="0"/>
              <a:t>: </a:t>
            </a:r>
            <a:r>
              <a:rPr lang="en-US" b="1" dirty="0"/>
              <a:t>spermatid</a:t>
            </a:r>
          </a:p>
          <a:p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en-US" dirty="0"/>
              <a:t>: </a:t>
            </a:r>
            <a:r>
              <a:rPr lang="en-US" b="1" dirty="0">
                <a:solidFill>
                  <a:srgbClr val="7030A0"/>
                </a:solidFill>
              </a:rPr>
              <a:t>mature spermatid</a:t>
            </a:r>
          </a:p>
          <a:p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dirty="0"/>
              <a:t>: </a:t>
            </a:r>
            <a:r>
              <a:rPr lang="en-US" b="1" dirty="0" err="1"/>
              <a:t>Sertoli</a:t>
            </a:r>
            <a:r>
              <a:rPr lang="en-US" b="1" dirty="0"/>
              <a:t> cell</a:t>
            </a:r>
          </a:p>
          <a:p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en-US" dirty="0"/>
              <a:t>: </a:t>
            </a:r>
            <a:r>
              <a:rPr lang="en-US" b="1" dirty="0">
                <a:solidFill>
                  <a:srgbClr val="7030A0"/>
                </a:solidFill>
              </a:rPr>
              <a:t>tight junction (blood testis barrier)</a:t>
            </a:r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chemeClr val="accent2">
                <a:lumMod val="40000"/>
                <a:lumOff val="60000"/>
              </a:schemeClr>
            </a:gs>
            <a:gs pos="81000">
              <a:srgbClr val="1170FF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24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gency FB" pitchFamily="34" charset="0"/>
              </a:rPr>
              <a:t>Primary cell types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gency FB" pitchFamily="34" charset="0"/>
              </a:rPr>
              <a:t>between 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gency FB" pitchFamily="34" charset="0"/>
              </a:rPr>
              <a:t>tubules (interstitial cells)</a:t>
            </a:r>
            <a:endParaRPr lang="ar-IQ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681" y="79510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Leydig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cells</a:t>
            </a:r>
            <a:r>
              <a:rPr lang="en-US" sz="3200" dirty="0"/>
              <a:t> – cells localized between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seminiferous tubules</a:t>
            </a:r>
            <a:r>
              <a:rPr lang="en-US" sz="3200" b="1" dirty="0"/>
              <a:t> </a:t>
            </a:r>
            <a:r>
              <a:rPr lang="en-US" sz="3200" dirty="0"/>
              <a:t>that produce and secrete </a:t>
            </a:r>
            <a:r>
              <a:rPr lang="en-US" sz="3200" b="1" dirty="0">
                <a:solidFill>
                  <a:srgbClr val="FFFF00"/>
                </a:solidFill>
              </a:rPr>
              <a:t>testosterone</a:t>
            </a:r>
            <a:r>
              <a:rPr lang="en-US" sz="3200" dirty="0"/>
              <a:t> and other </a:t>
            </a:r>
            <a:r>
              <a:rPr lang="en-US" sz="3200" b="1" dirty="0">
                <a:solidFill>
                  <a:srgbClr val="FFFF00"/>
                </a:solidFill>
              </a:rPr>
              <a:t>androgens</a:t>
            </a:r>
            <a:r>
              <a:rPr lang="en-US" sz="3200" dirty="0"/>
              <a:t> important for </a:t>
            </a:r>
            <a:r>
              <a:rPr lang="en-US" sz="3200" b="1" dirty="0">
                <a:solidFill>
                  <a:srgbClr val="FF0000"/>
                </a:solidFill>
              </a:rPr>
              <a:t>sexual development </a:t>
            </a:r>
            <a:r>
              <a:rPr lang="en-US" sz="3200" dirty="0"/>
              <a:t>and </a:t>
            </a:r>
            <a:r>
              <a:rPr lang="en-US" sz="3200" b="1" dirty="0">
                <a:solidFill>
                  <a:srgbClr val="FF0000"/>
                </a:solidFill>
              </a:rPr>
              <a:t>puberty</a:t>
            </a:r>
            <a:r>
              <a:rPr lang="en-US" sz="3200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secondary sexual characteristics</a:t>
            </a:r>
            <a:r>
              <a:rPr lang="en-US" sz="3200" dirty="0"/>
              <a:t> like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facial hair</a:t>
            </a:r>
            <a:r>
              <a:rPr lang="en-US" sz="3200" dirty="0"/>
              <a:t>,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sexual behavior </a:t>
            </a:r>
            <a:r>
              <a:rPr lang="en-US" sz="3200" dirty="0"/>
              <a:t>and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libido</a:t>
            </a:r>
            <a:r>
              <a:rPr lang="en-US" sz="3200" dirty="0"/>
              <a:t>, supporting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spermatogenesis</a:t>
            </a:r>
            <a:r>
              <a:rPr lang="en-US" sz="3200" dirty="0"/>
              <a:t> and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erectile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function</a:t>
            </a:r>
            <a:r>
              <a:rPr lang="en-US" sz="3200" dirty="0"/>
              <a:t>. Testosterone also controls testicular volume.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Also present are</a:t>
            </a:r>
            <a:r>
              <a:rPr lang="en-US" sz="3200" dirty="0"/>
              <a:t>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Immature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Leydig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cells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Interstitial macrophages </a:t>
            </a:r>
            <a:r>
              <a:rPr lang="en-US" sz="3200" dirty="0"/>
              <a:t>and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epithelial cells</a:t>
            </a:r>
            <a:endParaRPr lang="ar-IQ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2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1178</Words>
  <Application>Microsoft Office PowerPoint</Application>
  <PresentationFormat>On-screen Show (4:3)</PresentationFormat>
  <Paragraphs>67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29</cp:revision>
  <dcterms:created xsi:type="dcterms:W3CDTF">2006-08-16T00:00:00Z</dcterms:created>
  <dcterms:modified xsi:type="dcterms:W3CDTF">2018-12-12T22:15:33Z</dcterms:modified>
</cp:coreProperties>
</file>