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0" r:id="rId4"/>
    <p:sldId id="271" r:id="rId5"/>
    <p:sldId id="286" r:id="rId6"/>
    <p:sldId id="272" r:id="rId7"/>
    <p:sldId id="259" r:id="rId8"/>
    <p:sldId id="260" r:id="rId9"/>
    <p:sldId id="281" r:id="rId10"/>
    <p:sldId id="269" r:id="rId11"/>
    <p:sldId id="282" r:id="rId12"/>
    <p:sldId id="261" r:id="rId13"/>
    <p:sldId id="263" r:id="rId14"/>
    <p:sldId id="273" r:id="rId15"/>
    <p:sldId id="274" r:id="rId16"/>
    <p:sldId id="275" r:id="rId17"/>
    <p:sldId id="264" r:id="rId18"/>
    <p:sldId id="276" r:id="rId19"/>
    <p:sldId id="277" r:id="rId20"/>
    <p:sldId id="278" r:id="rId21"/>
    <p:sldId id="279" r:id="rId22"/>
    <p:sldId id="266" r:id="rId23"/>
    <p:sldId id="280" r:id="rId24"/>
    <p:sldId id="268" r:id="rId25"/>
    <p:sldId id="283"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A3C9C62-61E5-44E3-BD42-B42CBDCAADEE}" type="datetimeFigureOut">
              <a:rPr lang="ar-IQ" smtClean="0"/>
              <a:t>05/04/1440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660116-72C1-4D00-9C44-930D33F141AD}" type="slidenum">
              <a:rPr lang="ar-IQ" smtClean="0"/>
              <a:t>‹#›</a:t>
            </a:fld>
            <a:endParaRPr lang="ar-IQ"/>
          </a:p>
        </p:txBody>
      </p:sp>
    </p:spTree>
    <p:extLst>
      <p:ext uri="{BB962C8B-B14F-4D97-AF65-F5344CB8AC3E}">
        <p14:creationId xmlns:p14="http://schemas.microsoft.com/office/powerpoint/2010/main" val="37317090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33400" y="2438400"/>
            <a:ext cx="7750840" cy="923330"/>
          </a:xfrm>
          <a:prstGeom prst="rect">
            <a:avLst/>
          </a:prstGeom>
        </p:spPr>
        <p:txBody>
          <a:bodyPr wrap="none">
            <a:spAutoFit/>
          </a:bodyPr>
          <a:lstStyle/>
          <a:p>
            <a:pPr algn="ctr"/>
            <a:r>
              <a:rPr lang="en-US" sz="54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Andalus" pitchFamily="18" charset="-78"/>
                <a:cs typeface="Andalus" pitchFamily="18" charset="-78"/>
              </a:rPr>
              <a:t>Insulin and Glucagon</a:t>
            </a:r>
            <a:endParaRPr lang="ar-IQ" dirty="0">
              <a:solidFill>
                <a:srgbClr val="FF0000"/>
              </a:solidFill>
            </a:endParaRPr>
          </a:p>
        </p:txBody>
      </p:sp>
      <p:sp>
        <p:nvSpPr>
          <p:cNvPr id="3" name="Rectangle 2"/>
          <p:cNvSpPr/>
          <p:nvPr/>
        </p:nvSpPr>
        <p:spPr>
          <a:xfrm>
            <a:off x="381000" y="3823395"/>
            <a:ext cx="8538692" cy="923330"/>
          </a:xfrm>
          <a:prstGeom prst="rect">
            <a:avLst/>
          </a:prstGeom>
        </p:spPr>
        <p:txBody>
          <a:bodyPr wrap="square">
            <a:spAutoFit/>
          </a:bodyPr>
          <a:lstStyle/>
          <a:p>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Magneto" pitchFamily="82" charset="0"/>
              </a:rPr>
              <a:t>Dr. </a:t>
            </a:r>
            <a:r>
              <a:rPr lang="en-US" sz="5400" b="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Magneto" pitchFamily="82" charset="0"/>
              </a:rPr>
              <a:t>Noori</a:t>
            </a: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Magneto" pitchFamily="82" charset="0"/>
              </a:rPr>
              <a:t> </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Magneto" pitchFamily="82" charset="0"/>
              </a:rPr>
              <a:t>M. </a:t>
            </a:r>
            <a:r>
              <a:rPr lang="en-US" sz="5400" b="1" dirty="0" err="1">
                <a:ln w="31550" cmpd="sng">
                  <a:gradFill>
                    <a:gsLst>
                      <a:gs pos="70000">
                        <a:srgbClr val="F79646">
                          <a:shade val="50000"/>
                          <a:satMod val="190000"/>
                        </a:srgbClr>
                      </a:gs>
                      <a:gs pos="0">
                        <a:srgbClr val="F79646">
                          <a:tint val="77000"/>
                          <a:satMod val="180000"/>
                        </a:srgb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Magneto" pitchFamily="82" charset="0"/>
              </a:rPr>
              <a:t>Luaibi</a:t>
            </a:r>
            <a:endParaRPr lang="ar-IQ" dirty="0">
              <a:solidFill>
                <a:srgbClr val="002060"/>
              </a:solidFill>
            </a:endParaRPr>
          </a:p>
        </p:txBody>
      </p:sp>
    </p:spTree>
    <p:extLst>
      <p:ext uri="{BB962C8B-B14F-4D97-AF65-F5344CB8AC3E}">
        <p14:creationId xmlns:p14="http://schemas.microsoft.com/office/powerpoint/2010/main" val="3664373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 y="76200"/>
            <a:ext cx="9120116"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094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863"/>
            <a:ext cx="9296400" cy="67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681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0" scaled="1"/>
          <a:tileRect/>
        </a:gradFill>
        <a:effectLst/>
      </p:bgPr>
    </p:bg>
    <p:spTree>
      <p:nvGrpSpPr>
        <p:cNvPr id="1" name=""/>
        <p:cNvGrpSpPr/>
        <p:nvPr/>
      </p:nvGrpSpPr>
      <p:grpSpPr>
        <a:xfrm>
          <a:off x="0" y="0"/>
          <a:ext cx="0" cy="0"/>
          <a:chOff x="0" y="0"/>
          <a:chExt cx="0" cy="0"/>
        </a:xfrm>
      </p:grpSpPr>
      <p:sp>
        <p:nvSpPr>
          <p:cNvPr id="2" name="Rectangle 1"/>
          <p:cNvSpPr/>
          <p:nvPr/>
        </p:nvSpPr>
        <p:spPr>
          <a:xfrm>
            <a:off x="304800" y="474345"/>
            <a:ext cx="8763000" cy="5755422"/>
          </a:xfrm>
          <a:prstGeom prst="rect">
            <a:avLst/>
          </a:prstGeom>
        </p:spPr>
        <p:txBody>
          <a:bodyPr wrap="square">
            <a:spAutoFit/>
          </a:bodyPr>
          <a:lstStyle/>
          <a:p>
            <a:r>
              <a:rPr lang="en-US" sz="3200" b="1" dirty="0">
                <a:ln w="10541" cmpd="sng">
                  <a:solidFill>
                    <a:schemeClr val="accent1">
                      <a:shade val="88000"/>
                      <a:satMod val="110000"/>
                    </a:schemeClr>
                  </a:solidFill>
                  <a:prstDash val="solid"/>
                </a:ln>
                <a:solidFill>
                  <a:srgbClr val="7030A0"/>
                </a:solidFill>
                <a:latin typeface="Constantia"/>
              </a:rPr>
              <a:t>Insulin and Its Metabolic Effects</a:t>
            </a:r>
            <a:r>
              <a:rPr lang="en-US" sz="2400" dirty="0">
                <a:solidFill>
                  <a:srgbClr val="7030A0"/>
                </a:solidFill>
                <a:latin typeface="Constantia"/>
              </a:rPr>
              <a:t/>
            </a:r>
            <a:br>
              <a:rPr lang="en-US" sz="2400" dirty="0">
                <a:solidFill>
                  <a:srgbClr val="7030A0"/>
                </a:solidFill>
                <a:latin typeface="Constantia"/>
              </a:rPr>
            </a:br>
            <a:r>
              <a:rPr lang="en-US" sz="2400" b="1" dirty="0">
                <a:ln w="1905"/>
                <a:solidFill>
                  <a:srgbClr val="FF0000"/>
                </a:solidFill>
                <a:effectLst>
                  <a:innerShdw blurRad="69850" dist="43180" dir="5400000">
                    <a:srgbClr val="000000">
                      <a:alpha val="65000"/>
                    </a:srgbClr>
                  </a:innerShdw>
                </a:effectLst>
                <a:latin typeface="Constantia"/>
              </a:rPr>
              <a:t>Insulin</a:t>
            </a:r>
            <a:r>
              <a:rPr lang="en-US" sz="2400" dirty="0">
                <a:solidFill>
                  <a:prstClr val="black"/>
                </a:solidFill>
                <a:latin typeface="Constantia"/>
              </a:rPr>
              <a:t> was first isolated from the </a:t>
            </a:r>
            <a:r>
              <a:rPr lang="en-US" sz="2400" b="1" dirty="0">
                <a:ln w="1905"/>
                <a:solidFill>
                  <a:srgbClr val="00B050"/>
                </a:solidFill>
                <a:effectLst>
                  <a:innerShdw blurRad="69850" dist="43180" dir="5400000">
                    <a:srgbClr val="000000">
                      <a:alpha val="65000"/>
                    </a:srgbClr>
                  </a:innerShdw>
                </a:effectLst>
                <a:latin typeface="Constantia"/>
              </a:rPr>
              <a:t>pancreas</a:t>
            </a:r>
            <a:r>
              <a:rPr lang="en-US" sz="2400" dirty="0">
                <a:solidFill>
                  <a:prstClr val="black"/>
                </a:solidFill>
                <a:latin typeface="Constantia"/>
              </a:rPr>
              <a:t> in </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onstantia"/>
              </a:rPr>
              <a:t>1922</a:t>
            </a:r>
            <a:r>
              <a:rPr lang="en-US" sz="2400" dirty="0">
                <a:solidFill>
                  <a:srgbClr val="FFFF00"/>
                </a:solidFill>
                <a:latin typeface="Constantia"/>
              </a:rPr>
              <a:t> </a:t>
            </a:r>
            <a:r>
              <a:rPr lang="en-US" sz="2400" dirty="0">
                <a:solidFill>
                  <a:prstClr val="black"/>
                </a:solidFill>
                <a:latin typeface="Constantia"/>
              </a:rPr>
              <a:t>by </a:t>
            </a:r>
            <a:r>
              <a:rPr lang="en-US" sz="2400" dirty="0" err="1">
                <a:solidFill>
                  <a:prstClr val="black"/>
                </a:solidFill>
                <a:latin typeface="Constantia"/>
              </a:rPr>
              <a:t>Banting</a:t>
            </a:r>
            <a:r>
              <a:rPr lang="en-US" sz="2400" dirty="0">
                <a:solidFill>
                  <a:prstClr val="black"/>
                </a:solidFill>
                <a:latin typeface="Constantia"/>
              </a:rPr>
              <a:t> and Best, and almost overnight the outlook for the severely diabetic patient changed from one of rapid decline and death to that of a nearly normal person. Historically, </a:t>
            </a:r>
            <a:r>
              <a:rPr lang="en-US" sz="2400" b="1" dirty="0">
                <a:ln w="1905"/>
                <a:solidFill>
                  <a:srgbClr val="FF0000"/>
                </a:solidFill>
                <a:effectLst>
                  <a:innerShdw blurRad="69850" dist="43180" dir="5400000">
                    <a:srgbClr val="000000">
                      <a:alpha val="65000"/>
                    </a:srgbClr>
                  </a:innerShdw>
                </a:effectLst>
                <a:latin typeface="Constantia"/>
              </a:rPr>
              <a:t>insulin</a:t>
            </a:r>
            <a:r>
              <a:rPr lang="en-US" sz="2400" dirty="0">
                <a:solidFill>
                  <a:prstClr val="black"/>
                </a:solidFill>
                <a:latin typeface="Constantia"/>
              </a:rPr>
              <a:t> has been associated with “</a:t>
            </a:r>
            <a:r>
              <a:rPr lang="en-US" sz="24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Constantia"/>
              </a:rPr>
              <a:t>blood sugar</a:t>
            </a:r>
            <a:r>
              <a:rPr lang="en-US" sz="2400" dirty="0">
                <a:solidFill>
                  <a:prstClr val="black"/>
                </a:solidFill>
                <a:latin typeface="Constantia"/>
              </a:rPr>
              <a:t>,” and true enough, </a:t>
            </a:r>
            <a:r>
              <a:rPr lang="en-US" sz="2400" b="1" dirty="0">
                <a:ln w="1905"/>
                <a:solidFill>
                  <a:srgbClr val="FF0000"/>
                </a:solidFill>
                <a:effectLst>
                  <a:innerShdw blurRad="69850" dist="43180" dir="5400000">
                    <a:srgbClr val="000000">
                      <a:alpha val="65000"/>
                    </a:srgbClr>
                  </a:innerShdw>
                </a:effectLst>
                <a:latin typeface="Constantia"/>
              </a:rPr>
              <a:t>insulin</a:t>
            </a:r>
            <a:r>
              <a:rPr lang="en-US" sz="2400" dirty="0">
                <a:solidFill>
                  <a:prstClr val="black"/>
                </a:solidFill>
                <a:latin typeface="Constantia"/>
              </a:rPr>
              <a:t> has profound effects on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carbohydrate metabolism</a:t>
            </a:r>
            <a:r>
              <a:rPr lang="en-US" sz="2400" dirty="0">
                <a:solidFill>
                  <a:prstClr val="black"/>
                </a:solidFill>
                <a:latin typeface="Constantia"/>
              </a:rPr>
              <a:t>. Yet it is abnormalities of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fat metabolism</a:t>
            </a:r>
            <a:r>
              <a:rPr lang="en-US" sz="2400" dirty="0">
                <a:solidFill>
                  <a:prstClr val="black"/>
                </a:solidFill>
                <a:latin typeface="Constantia"/>
              </a:rPr>
              <a:t>, causing such conditions as </a:t>
            </a:r>
            <a:r>
              <a:rPr lang="en-US" sz="2400" b="1" dirty="0">
                <a:ln w="1905"/>
                <a:solidFill>
                  <a:srgbClr val="00B050"/>
                </a:solidFill>
                <a:effectLst>
                  <a:innerShdw blurRad="69850" dist="43180" dir="5400000">
                    <a:srgbClr val="000000">
                      <a:alpha val="65000"/>
                    </a:srgbClr>
                  </a:innerShdw>
                </a:effectLst>
                <a:latin typeface="Constantia"/>
              </a:rPr>
              <a:t>acidosis</a:t>
            </a:r>
            <a:r>
              <a:rPr lang="en-US" sz="2400" dirty="0">
                <a:solidFill>
                  <a:prstClr val="black"/>
                </a:solidFill>
                <a:latin typeface="Constantia"/>
              </a:rPr>
              <a:t> and </a:t>
            </a:r>
            <a:r>
              <a:rPr lang="en-US" sz="2400" b="1" dirty="0">
                <a:ln w="1905"/>
                <a:solidFill>
                  <a:srgbClr val="00B050"/>
                </a:solidFill>
                <a:effectLst>
                  <a:innerShdw blurRad="69850" dist="43180" dir="5400000">
                    <a:srgbClr val="000000">
                      <a:alpha val="65000"/>
                    </a:srgbClr>
                  </a:innerShdw>
                </a:effectLst>
                <a:latin typeface="Constantia"/>
              </a:rPr>
              <a:t>arteriosclerosis</a:t>
            </a:r>
            <a:r>
              <a:rPr lang="en-US" sz="2400" dirty="0">
                <a:solidFill>
                  <a:prstClr val="black"/>
                </a:solidFill>
                <a:latin typeface="Constantia"/>
              </a:rPr>
              <a:t>, that are the usual causes of death in diabetic patients. Also, in patients with prolonged diabetes, diminished ability to synthesize proteins leads to wasting of the tissues as well as many cellular functional disorders. Therefore, it is clear that </a:t>
            </a:r>
            <a:r>
              <a:rPr lang="en-US" sz="2400" b="1" dirty="0">
                <a:ln w="1905"/>
                <a:solidFill>
                  <a:srgbClr val="FF0000"/>
                </a:solidFill>
                <a:effectLst>
                  <a:innerShdw blurRad="69850" dist="43180" dir="5400000">
                    <a:srgbClr val="000000">
                      <a:alpha val="65000"/>
                    </a:srgbClr>
                  </a:innerShdw>
                </a:effectLst>
                <a:latin typeface="Constantia"/>
              </a:rPr>
              <a:t>insulin</a:t>
            </a:r>
            <a:r>
              <a:rPr lang="en-US" sz="2400" dirty="0">
                <a:solidFill>
                  <a:prstClr val="black"/>
                </a:solidFill>
                <a:latin typeface="Constantia"/>
              </a:rPr>
              <a:t> affects </a:t>
            </a:r>
            <a:r>
              <a:rPr lang="en-US" sz="2400" b="1" dirty="0">
                <a:ln w="1905"/>
                <a:solidFill>
                  <a:srgbClr val="0070C0"/>
                </a:solidFill>
                <a:effectLst>
                  <a:innerShdw blurRad="69850" dist="43180" dir="5400000">
                    <a:srgbClr val="000000">
                      <a:alpha val="65000"/>
                    </a:srgbClr>
                  </a:innerShdw>
                </a:effectLst>
                <a:latin typeface="Constantia"/>
              </a:rPr>
              <a:t>fat</a:t>
            </a:r>
            <a:r>
              <a:rPr lang="en-US" sz="2400" dirty="0">
                <a:solidFill>
                  <a:prstClr val="black"/>
                </a:solidFill>
                <a:latin typeface="Constantia"/>
              </a:rPr>
              <a:t> and </a:t>
            </a:r>
            <a:r>
              <a:rPr lang="en-US" sz="2400" b="1" dirty="0">
                <a:ln w="1905"/>
                <a:solidFill>
                  <a:srgbClr val="0070C0"/>
                </a:solidFill>
                <a:effectLst>
                  <a:innerShdw blurRad="69850" dist="43180" dir="5400000">
                    <a:srgbClr val="000000">
                      <a:alpha val="65000"/>
                    </a:srgbClr>
                  </a:innerShdw>
                </a:effectLst>
                <a:latin typeface="Constantia"/>
              </a:rPr>
              <a:t>protein</a:t>
            </a:r>
            <a:r>
              <a:rPr lang="en-US" sz="2400" dirty="0">
                <a:solidFill>
                  <a:prstClr val="black"/>
                </a:solidFill>
                <a:latin typeface="Constantia"/>
              </a:rPr>
              <a:t> metabolism almost as much as it does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a:rPr>
              <a:t>carbohydrate metabolism</a:t>
            </a:r>
            <a:r>
              <a:rPr lang="en-US" sz="2400" dirty="0">
                <a:solidFill>
                  <a:prstClr val="black"/>
                </a:solidFill>
                <a:latin typeface="Constantia"/>
              </a:rPr>
              <a:t>.</a:t>
            </a:r>
            <a:br>
              <a:rPr lang="en-US" sz="2400" dirty="0">
                <a:solidFill>
                  <a:prstClr val="black"/>
                </a:solidFill>
                <a:latin typeface="Constantia"/>
              </a:rPr>
            </a:br>
            <a:endParaRPr lang="ar-IQ" sz="2400" dirty="0"/>
          </a:p>
        </p:txBody>
      </p:sp>
    </p:spTree>
    <p:extLst>
      <p:ext uri="{BB962C8B-B14F-4D97-AF65-F5344CB8AC3E}">
        <p14:creationId xmlns:p14="http://schemas.microsoft.com/office/powerpoint/2010/main" val="173027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51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533400"/>
            <a:ext cx="9144000" cy="5816977"/>
          </a:xfrm>
          <a:prstGeom prst="rect">
            <a:avLst/>
          </a:prstGeom>
        </p:spPr>
        <p:txBody>
          <a:bodyPr wrap="square">
            <a:spAutoFit/>
          </a:bodyPr>
          <a:lstStyle/>
          <a:p>
            <a:pPr fontAlgn="base"/>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Regulation of Blood Glucose Levels by Insulin and Glucagon</a:t>
            </a:r>
          </a:p>
          <a:p>
            <a:pPr fontAlgn="base"/>
            <a:r>
              <a:rPr lang="en-US" sz="2800" b="1" dirty="0">
                <a:ln w="1905"/>
                <a:solidFill>
                  <a:srgbClr val="00B050"/>
                </a:solidFill>
                <a:effectLst>
                  <a:innerShdw blurRad="69850" dist="43180" dir="5400000">
                    <a:srgbClr val="000000">
                      <a:alpha val="65000"/>
                    </a:srgbClr>
                  </a:innerShdw>
                </a:effectLst>
              </a:rPr>
              <a:t>Glucose</a:t>
            </a:r>
            <a:r>
              <a:rPr lang="en-US" sz="2800" dirty="0"/>
              <a:t> is required for </a:t>
            </a:r>
            <a:r>
              <a:rPr lang="en-US" sz="2800" b="1" dirty="0">
                <a:solidFill>
                  <a:srgbClr val="00B0F0"/>
                </a:solidFill>
              </a:rPr>
              <a:t>cellular respiration </a:t>
            </a:r>
            <a:r>
              <a:rPr lang="en-US" sz="2800" dirty="0"/>
              <a:t>and is the preferred </a:t>
            </a:r>
            <a:r>
              <a:rPr lang="en-US" sz="2800" b="1" dirty="0">
                <a:solidFill>
                  <a:srgbClr val="00B0F0"/>
                </a:solidFill>
              </a:rPr>
              <a:t>fuel</a:t>
            </a:r>
            <a:r>
              <a:rPr lang="en-US" sz="2800" dirty="0"/>
              <a:t> for all body cells. The body derives glucose from the breakdown of the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carbohydrate-containing foods </a:t>
            </a:r>
            <a:r>
              <a:rPr lang="en-US" sz="2800" dirty="0"/>
              <a:t>and </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drinks</a:t>
            </a:r>
            <a:r>
              <a:rPr lang="en-US" sz="2800" b="1" dirty="0">
                <a:solidFill>
                  <a:srgbClr val="92D050"/>
                </a:solidFill>
              </a:rPr>
              <a:t> </a:t>
            </a:r>
            <a:r>
              <a:rPr lang="en-US" sz="2800" dirty="0"/>
              <a:t>we consume. </a:t>
            </a:r>
            <a:r>
              <a:rPr lang="en-US" sz="2800" b="1" dirty="0">
                <a:ln w="1905"/>
                <a:solidFill>
                  <a:srgbClr val="00B050"/>
                </a:solidFill>
                <a:effectLst>
                  <a:innerShdw blurRad="69850" dist="43180" dir="5400000">
                    <a:srgbClr val="000000">
                      <a:alpha val="65000"/>
                    </a:srgbClr>
                  </a:innerShdw>
                </a:effectLst>
              </a:rPr>
              <a:t>Glucose</a:t>
            </a:r>
            <a:r>
              <a:rPr lang="en-US" sz="2800" dirty="0"/>
              <a:t> not immediately taken up by cells for fuel can be stored by the liver and muscles as glycogen, or converted to triglycerides and stored in the adipose tissue. Hormones regulate both the </a:t>
            </a:r>
            <a:r>
              <a:rPr lang="en-US" sz="2800" b="1" dirty="0">
                <a:solidFill>
                  <a:srgbClr val="7030A0"/>
                </a:solidFill>
              </a:rPr>
              <a:t>storage</a:t>
            </a:r>
            <a:r>
              <a:rPr lang="en-US" sz="2800" dirty="0"/>
              <a:t> and the </a:t>
            </a:r>
            <a:r>
              <a:rPr lang="en-US" sz="2800" b="1" dirty="0">
                <a:solidFill>
                  <a:srgbClr val="7030A0"/>
                </a:solidFill>
              </a:rPr>
              <a:t>utilization </a:t>
            </a:r>
            <a:r>
              <a:rPr lang="en-US" sz="2800" dirty="0"/>
              <a:t>of glucose as required.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Receptors</a:t>
            </a:r>
            <a:r>
              <a:rPr lang="en-US" sz="2800" dirty="0"/>
              <a:t> located in the pancreas sense blood glucose levels, and subsequently the pancreatic cells secrete glucagon or insulin to maintain normal levels.</a:t>
            </a:r>
          </a:p>
        </p:txBody>
      </p:sp>
    </p:spTree>
    <p:extLst>
      <p:ext uri="{BB962C8B-B14F-4D97-AF65-F5344CB8AC3E}">
        <p14:creationId xmlns:p14="http://schemas.microsoft.com/office/powerpoint/2010/main" val="2717566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7532" y="29570"/>
            <a:ext cx="9333931" cy="7109639"/>
          </a:xfrm>
          <a:prstGeom prst="rect">
            <a:avLst/>
          </a:prstGeom>
        </p:spPr>
        <p:txBody>
          <a:bodyPr wrap="square">
            <a:spAutoFit/>
          </a:bodyPr>
          <a:lstStyle/>
          <a:p>
            <a:pPr fontAlgn="base"/>
            <a:r>
              <a:rPr lang="en-US" sz="32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Glucagon</a:t>
            </a:r>
          </a:p>
          <a:p>
            <a:pPr fontAlgn="base"/>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Receptors</a:t>
            </a:r>
            <a:r>
              <a:rPr lang="en-US" sz="2400" dirty="0"/>
              <a:t> in the pancreas can sense the decline in blood glucose levels, such as during periods of fasting or during prolonged labor or exercise </a:t>
            </a:r>
            <a:r>
              <a:rPr lang="en-US" sz="2400" dirty="0" smtClean="0"/>
              <a:t>(</a:t>
            </a:r>
            <a:r>
              <a:rPr lang="en-US" sz="2400" b="1" dirty="0" smtClean="0">
                <a:solidFill>
                  <a:srgbClr val="FF0000"/>
                </a:solidFill>
              </a:rPr>
              <a:t>Figure 2</a:t>
            </a:r>
            <a:r>
              <a:rPr lang="en-US" sz="2400" dirty="0" smtClean="0"/>
              <a:t>). </a:t>
            </a:r>
            <a:r>
              <a:rPr lang="en-US" sz="2400" dirty="0"/>
              <a:t>In response, the </a:t>
            </a:r>
            <a:r>
              <a:rPr lang="en-US" sz="24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rPr>
              <a:t>alpha cells </a:t>
            </a:r>
            <a:r>
              <a:rPr lang="en-US" sz="2400" dirty="0"/>
              <a:t>of the pancreas secrete the hormone </a:t>
            </a:r>
            <a:r>
              <a:rPr lang="en-US" sz="2800" b="1" dirty="0">
                <a:solidFill>
                  <a:srgbClr val="7030A0"/>
                </a:solidFill>
              </a:rPr>
              <a:t>glucagon</a:t>
            </a:r>
            <a:r>
              <a:rPr lang="en-US" sz="2400" dirty="0"/>
              <a:t>, which has several effects</a:t>
            </a:r>
            <a:r>
              <a:rPr lang="en-US" sz="2800" b="1" dirty="0">
                <a:solidFill>
                  <a:srgbClr val="7030A0"/>
                </a:solidFill>
              </a:rPr>
              <a:t>:</a:t>
            </a:r>
          </a:p>
          <a:p>
            <a:pPr marL="342900" indent="-342900" fontAlgn="base">
              <a:buFont typeface="Wingdings" pitchFamily="2" charset="2"/>
              <a:buChar char="v"/>
            </a:pPr>
            <a:r>
              <a:rPr lang="en-US" sz="2400" dirty="0"/>
              <a:t>It stimulates the </a:t>
            </a:r>
            <a:r>
              <a:rPr lang="en-US" sz="2400" b="1" dirty="0">
                <a:solidFill>
                  <a:schemeClr val="accent6">
                    <a:lumMod val="75000"/>
                  </a:schemeClr>
                </a:solidFill>
              </a:rPr>
              <a:t>liver</a:t>
            </a:r>
            <a:r>
              <a:rPr lang="en-US" sz="2400" dirty="0"/>
              <a:t> to convert its stores of </a:t>
            </a:r>
            <a:r>
              <a:rPr lang="en-US" sz="2400" b="1" dirty="0">
                <a:solidFill>
                  <a:srgbClr val="FF0000"/>
                </a:solidFill>
              </a:rPr>
              <a:t>glycogen</a:t>
            </a:r>
            <a:r>
              <a:rPr lang="en-US" sz="2400" dirty="0"/>
              <a:t> back into </a:t>
            </a:r>
            <a:r>
              <a:rPr lang="en-US" sz="2400" b="1" dirty="0">
                <a:solidFill>
                  <a:srgbClr val="FF0000"/>
                </a:solidFill>
              </a:rPr>
              <a:t>glucose</a:t>
            </a:r>
            <a:r>
              <a:rPr lang="en-US" sz="2400" dirty="0"/>
              <a:t>. This response is known as </a:t>
            </a:r>
            <a:r>
              <a:rPr lang="en-US" sz="2400" b="1" dirty="0" err="1">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glycogenolysis</a:t>
            </a:r>
            <a:r>
              <a:rPr lang="en-US" sz="2400" dirty="0"/>
              <a:t>. The glucose is then released into the circulation for use by body cells.</a:t>
            </a:r>
          </a:p>
          <a:p>
            <a:pPr marL="342900" indent="-342900" fontAlgn="base">
              <a:buFont typeface="Wingdings" pitchFamily="2" charset="2"/>
              <a:buChar char="v"/>
            </a:pPr>
            <a:r>
              <a:rPr lang="en-US" sz="2400" dirty="0"/>
              <a:t>It stimulates the </a:t>
            </a:r>
            <a:r>
              <a:rPr lang="en-US" sz="2400" b="1" dirty="0">
                <a:solidFill>
                  <a:schemeClr val="accent6">
                    <a:lumMod val="75000"/>
                  </a:schemeClr>
                </a:solidFill>
              </a:rPr>
              <a:t>liver</a:t>
            </a:r>
            <a:r>
              <a:rPr lang="en-US" sz="2400" dirty="0"/>
              <a:t> to take up </a:t>
            </a:r>
            <a:r>
              <a:rPr lang="en-US" sz="2400" b="1" dirty="0">
                <a:solidFill>
                  <a:srgbClr val="FF0000"/>
                </a:solidFill>
              </a:rPr>
              <a:t>amino acid</a:t>
            </a:r>
            <a:r>
              <a:rPr lang="en-US" sz="2400" dirty="0"/>
              <a:t>s from the blood and convert them into </a:t>
            </a:r>
            <a:r>
              <a:rPr lang="en-US" sz="2400" b="1" dirty="0">
                <a:solidFill>
                  <a:srgbClr val="FF0000"/>
                </a:solidFill>
              </a:rPr>
              <a:t>glucose</a:t>
            </a:r>
            <a:r>
              <a:rPr lang="en-US" sz="2400" dirty="0"/>
              <a:t>. This response is known as </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gluconeogenesis.</a:t>
            </a:r>
          </a:p>
          <a:p>
            <a:pPr marL="342900" indent="-342900" fontAlgn="base">
              <a:buFont typeface="Wingdings" pitchFamily="2" charset="2"/>
              <a:buChar char="v"/>
            </a:pPr>
            <a:r>
              <a:rPr lang="en-US" sz="2400" dirty="0"/>
              <a:t>It stimulates </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lipolysis</a:t>
            </a:r>
            <a:r>
              <a:rPr lang="en-US" sz="2400" dirty="0"/>
              <a:t>, the breakdown of stored </a:t>
            </a:r>
            <a:r>
              <a:rPr lang="en-US" sz="2400" b="1" dirty="0">
                <a:solidFill>
                  <a:srgbClr val="FF0000"/>
                </a:solidFill>
              </a:rPr>
              <a:t>triglycerides</a:t>
            </a:r>
            <a:r>
              <a:rPr lang="en-US" sz="2400" dirty="0"/>
              <a:t> into free </a:t>
            </a:r>
            <a:r>
              <a:rPr lang="en-US" sz="2400" b="1" dirty="0">
                <a:solidFill>
                  <a:srgbClr val="FF0000"/>
                </a:solidFill>
              </a:rPr>
              <a:t>fatty acids </a:t>
            </a:r>
            <a:r>
              <a:rPr lang="en-US" sz="2400" dirty="0"/>
              <a:t>and </a:t>
            </a:r>
            <a:r>
              <a:rPr lang="en-US" sz="2400" b="1" dirty="0">
                <a:solidFill>
                  <a:srgbClr val="FF0000"/>
                </a:solidFill>
              </a:rPr>
              <a:t>glycero</a:t>
            </a:r>
            <a:r>
              <a:rPr lang="en-US" sz="2400" dirty="0"/>
              <a:t>l. Some of the free glycerol released into the bloodstream travels to the liver, which converts it into glucose. This is also a form of </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gluconeogenesis</a:t>
            </a:r>
            <a:r>
              <a:rPr lang="en-US" sz="2400" dirty="0"/>
              <a:t>.</a:t>
            </a:r>
          </a:p>
          <a:p>
            <a:pPr fontAlgn="base"/>
            <a:r>
              <a:rPr lang="en-US" sz="2400" b="1" dirty="0">
                <a:solidFill>
                  <a:srgbClr val="002060"/>
                </a:solidFill>
              </a:rPr>
              <a:t>Taken together, these actions increase blood glucose levels. The activity of glucagon is regulated through a negative feedback mechanism; rising blood glucose levels inhibit further glucagon production and secretion.</a:t>
            </a:r>
          </a:p>
          <a:p>
            <a:r>
              <a:rPr lang="en-US" dirty="0"/>
              <a:t/>
            </a:r>
            <a:br>
              <a:rPr lang="en-US" dirty="0"/>
            </a:br>
            <a:endParaRPr lang="ar-IQ" dirty="0"/>
          </a:p>
        </p:txBody>
      </p:sp>
    </p:spTree>
    <p:extLst>
      <p:ext uri="{BB962C8B-B14F-4D97-AF65-F5344CB8AC3E}">
        <p14:creationId xmlns:p14="http://schemas.microsoft.com/office/powerpoint/2010/main" val="1988580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AutoShape 2" descr="This diagram shows the homeostatic regulation of blood glucose levels. Blood glucose concentration is tightly maintained between 70 milligrams per deciliter and 110 milligrams per deciliter. If blood glucose concentration rises above this range (hyperglycemia), insulin is released from the pancreas. Insulin triggers body cells to take up glucose from the blood and utilize it in cellular respiration. Insulin also inhibits glycogenolysis, in that glucose is removed from the blood and stored as glycogen in the liver. Insulin also inhibits gluconeogenesis, in that amino acids and free glycerol are not converted to glucose in the ER. If blood glucose concentration drops below this range, glucagon is released, which stimulates body cells to release glucose into the blood. All of these actions cause blood glucose concentration to decrease. When blood glucose concentration is low (hypoglycemia), alpha cells of the pancreas release glucagon. Glucagon inhibits body cells from taking up glucose from the blood and utilizing it in cellular respiration. Glucagon also stimulates glycogenolysis, in that glycogen in the liver is broken down into glucose and released into the blood. Glucagon also stimulates glucogenogenesis, in that amino acids and free glycerol are converted to glucose in the ER and released into the blood. All of these actions cause blood glucose concentrations to increas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8008" r="67139"/>
          <a:stretch/>
        </p:blipFill>
        <p:spPr bwMode="auto">
          <a:xfrm>
            <a:off x="0" y="0"/>
            <a:ext cx="3886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0"/>
            <a:ext cx="4038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000502" y="3124200"/>
            <a:ext cx="1102624"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rgbClr val="FFFF00"/>
              </a:solidFill>
            </a:endParaRPr>
          </a:p>
        </p:txBody>
      </p:sp>
      <p:sp>
        <p:nvSpPr>
          <p:cNvPr id="4" name="Rectangle 3"/>
          <p:cNvSpPr/>
          <p:nvPr/>
        </p:nvSpPr>
        <p:spPr>
          <a:xfrm>
            <a:off x="0" y="5842337"/>
            <a:ext cx="9228138" cy="1015663"/>
          </a:xfrm>
          <a:prstGeom prst="rect">
            <a:avLst/>
          </a:prstGeom>
          <a:solidFill>
            <a:srgbClr val="FFC000"/>
          </a:solidFill>
        </p:spPr>
        <p:txBody>
          <a:bodyPr wrap="square">
            <a:spAutoFit/>
          </a:bodyPr>
          <a:lstStyle/>
          <a:p>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Figure 2</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2000" dirty="0"/>
              <a:t> </a:t>
            </a:r>
            <a:r>
              <a:rPr lang="en-US" sz="2000" b="1" spc="50" dirty="0">
                <a:ln w="12700" cmpd="sng">
                  <a:solidFill>
                    <a:schemeClr val="accent6">
                      <a:satMod val="120000"/>
                      <a:shade val="80000"/>
                    </a:schemeClr>
                  </a:solidFill>
                  <a:prstDash val="solid"/>
                </a:ln>
                <a:effectLst>
                  <a:glow rad="53100">
                    <a:schemeClr val="accent6">
                      <a:satMod val="180000"/>
                      <a:alpha val="30000"/>
                    </a:schemeClr>
                  </a:glow>
                </a:effectLst>
              </a:rPr>
              <a:t>Blood glucose concentration is tightly maintained between 70 mg/</a:t>
            </a:r>
            <a:r>
              <a:rPr lang="en-US" sz="2000" b="1" spc="50" dirty="0" err="1">
                <a:ln w="12700" cmpd="sng">
                  <a:solidFill>
                    <a:schemeClr val="accent6">
                      <a:satMod val="120000"/>
                      <a:shade val="80000"/>
                    </a:schemeClr>
                  </a:solidFill>
                  <a:prstDash val="solid"/>
                </a:ln>
                <a:effectLst>
                  <a:glow rad="53100">
                    <a:schemeClr val="accent6">
                      <a:satMod val="180000"/>
                      <a:alpha val="30000"/>
                    </a:schemeClr>
                  </a:glow>
                </a:effectLst>
              </a:rPr>
              <a:t>dL</a:t>
            </a:r>
            <a:r>
              <a:rPr lang="en-US" sz="2000" b="1" spc="50" dirty="0">
                <a:ln w="12700" cmpd="sng">
                  <a:solidFill>
                    <a:schemeClr val="accent6">
                      <a:satMod val="120000"/>
                      <a:shade val="80000"/>
                    </a:schemeClr>
                  </a:solidFill>
                  <a:prstDash val="solid"/>
                </a:ln>
                <a:effectLst>
                  <a:glow rad="53100">
                    <a:schemeClr val="accent6">
                      <a:satMod val="180000"/>
                      <a:alpha val="30000"/>
                    </a:schemeClr>
                  </a:glow>
                </a:effectLst>
              </a:rPr>
              <a:t> and 110 mg/</a:t>
            </a:r>
            <a:r>
              <a:rPr lang="en-US" sz="2000" b="1" spc="50" dirty="0" err="1">
                <a:ln w="12700" cmpd="sng">
                  <a:solidFill>
                    <a:schemeClr val="accent6">
                      <a:satMod val="120000"/>
                      <a:shade val="80000"/>
                    </a:schemeClr>
                  </a:solidFill>
                  <a:prstDash val="solid"/>
                </a:ln>
                <a:effectLst>
                  <a:glow rad="53100">
                    <a:schemeClr val="accent6">
                      <a:satMod val="180000"/>
                      <a:alpha val="30000"/>
                    </a:schemeClr>
                  </a:glow>
                </a:effectLst>
              </a:rPr>
              <a:t>dL</a:t>
            </a:r>
            <a:r>
              <a:rPr lang="en-US" sz="2000" b="1" spc="50" dirty="0">
                <a:ln w="12700" cmpd="sng">
                  <a:solidFill>
                    <a:schemeClr val="accent6">
                      <a:satMod val="120000"/>
                      <a:shade val="80000"/>
                    </a:schemeClr>
                  </a:solidFill>
                  <a:prstDash val="solid"/>
                </a:ln>
                <a:effectLst>
                  <a:glow rad="53100">
                    <a:schemeClr val="accent6">
                      <a:satMod val="180000"/>
                      <a:alpha val="30000"/>
                    </a:schemeClr>
                  </a:glow>
                </a:effectLst>
              </a:rPr>
              <a:t>. If blood glucose concentration drops below this range, glucagon is released, which stimulates body cells to release glucose into the blood.</a:t>
            </a:r>
            <a:endParaRPr lang="ar-IQ" sz="2000" b="1" spc="50" dirty="0">
              <a:ln w="12700" cmpd="sng">
                <a:solidFill>
                  <a:schemeClr val="accent6">
                    <a:satMod val="120000"/>
                    <a:shade val="80000"/>
                  </a:schemeClr>
                </a:solidFill>
                <a:prstDash val="solid"/>
              </a:ln>
              <a:effectLst>
                <a:glow rad="53100">
                  <a:schemeClr val="accent6">
                    <a:satMod val="180000"/>
                    <a:alpha val="30000"/>
                  </a:schemeClr>
                </a:glow>
              </a:effectLst>
            </a:endParaRPr>
          </a:p>
        </p:txBody>
      </p:sp>
    </p:spTree>
    <p:extLst>
      <p:ext uri="{BB962C8B-B14F-4D97-AF65-F5344CB8AC3E}">
        <p14:creationId xmlns:p14="http://schemas.microsoft.com/office/powerpoint/2010/main" val="21539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 calcmode="lin" valueType="num">
                                      <p:cBhvr additive="base">
                                        <p:cTn id="31" dur="500" fill="hold"/>
                                        <p:tgtEl>
                                          <p:spTgt spid="12292"/>
                                        </p:tgtEl>
                                        <p:attrNameLst>
                                          <p:attrName>ppt_x</p:attrName>
                                        </p:attrNameLst>
                                      </p:cBhvr>
                                      <p:tavLst>
                                        <p:tav tm="0">
                                          <p:val>
                                            <p:strVal val="#ppt_x"/>
                                          </p:val>
                                        </p:tav>
                                        <p:tav tm="100000">
                                          <p:val>
                                            <p:strVal val="#ppt_x"/>
                                          </p:val>
                                        </p:tav>
                                      </p:tavLst>
                                    </p:anim>
                                    <p:anim calcmode="lin" valueType="num">
                                      <p:cBhvr additive="base">
                                        <p:cTn id="32"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621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chemeClr val="accent2">
                <a:lumMod val="40000"/>
                <a:lumOff val="60000"/>
              </a:schemeClr>
            </a:gs>
            <a:gs pos="83000">
              <a:srgbClr val="D4DEFF"/>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26311"/>
            <a:ext cx="9220200" cy="7048083"/>
          </a:xfrm>
          <a:prstGeom prst="rect">
            <a:avLst/>
          </a:prstGeom>
        </p:spPr>
        <p:txBody>
          <a:bodyPr wrap="square">
            <a:spAutoFit/>
          </a:bodyPr>
          <a:lstStyle/>
          <a:p>
            <a:pPr fontAlgn="base"/>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Insulin</a:t>
            </a:r>
          </a:p>
          <a:p>
            <a:pPr fontAlgn="base"/>
            <a:r>
              <a:rPr lang="en-US" sz="2800" dirty="0"/>
              <a:t>The primary function of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insulin</a:t>
            </a:r>
            <a:r>
              <a:rPr lang="en-US" sz="28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 </a:t>
            </a:r>
            <a:r>
              <a:rPr lang="en-US" sz="2800" dirty="0"/>
              <a:t>is to </a:t>
            </a:r>
            <a:r>
              <a:rPr lang="en-US" sz="2800" dirty="0">
                <a:solidFill>
                  <a:srgbClr val="C00000"/>
                </a:solidFill>
              </a:rPr>
              <a:t>facilitate</a:t>
            </a:r>
            <a:r>
              <a:rPr lang="en-US" sz="2800" dirty="0"/>
              <a:t> the uptake of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glucose</a:t>
            </a:r>
            <a:r>
              <a:rPr lang="en-US" sz="2800" dirty="0"/>
              <a:t> into body cells. Red blood cells, as well as cells of the brain, liver, kidneys, and the lining of the small intestine,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do not have insulin receptors</a:t>
            </a:r>
            <a:r>
              <a:rPr lang="en-US" sz="2800" dirty="0"/>
              <a:t> on their cell membranes and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do not require insulin for glucose uptake</a:t>
            </a:r>
            <a:r>
              <a:rPr lang="en-US" sz="2800" dirty="0"/>
              <a:t>. Although all other body cells do require insulin if they are to take glucose from the bloodstream, </a:t>
            </a:r>
            <a:r>
              <a:rPr lang="en-US" sz="2800" dirty="0">
                <a:solidFill>
                  <a:srgbClr val="FFFF00"/>
                </a:solidFill>
              </a:rPr>
              <a:t>skeletal muscle cells </a:t>
            </a:r>
            <a:r>
              <a:rPr lang="en-US" sz="2800" dirty="0"/>
              <a:t>and </a:t>
            </a:r>
            <a:r>
              <a:rPr lang="en-US" sz="2800" dirty="0">
                <a:solidFill>
                  <a:srgbClr val="FFFF00"/>
                </a:solidFill>
              </a:rPr>
              <a:t>adipose cells </a:t>
            </a:r>
            <a:r>
              <a:rPr lang="en-US" sz="2800" dirty="0"/>
              <a:t>are the primary targets of insulin</a:t>
            </a:r>
            <a:r>
              <a:rPr lang="en-US" sz="2800" dirty="0" smtClean="0"/>
              <a:t>.</a:t>
            </a:r>
            <a:r>
              <a:rPr lang="en-US" sz="2800" dirty="0"/>
              <a:t> (</a:t>
            </a:r>
            <a:r>
              <a:rPr lang="en-US" sz="2800" b="1" dirty="0">
                <a:solidFill>
                  <a:srgbClr val="FF0000"/>
                </a:solidFill>
              </a:rPr>
              <a:t>Figure </a:t>
            </a:r>
            <a:r>
              <a:rPr lang="en-US" sz="2800" b="1" dirty="0" smtClean="0">
                <a:solidFill>
                  <a:srgbClr val="FF0000"/>
                </a:solidFill>
              </a:rPr>
              <a:t>3</a:t>
            </a:r>
            <a:r>
              <a:rPr lang="en-US" sz="2800" dirty="0" smtClean="0"/>
              <a:t>)</a:t>
            </a:r>
            <a:endParaRPr lang="en-US" sz="2800" dirty="0"/>
          </a:p>
          <a:p>
            <a:pPr fontAlgn="base"/>
            <a:r>
              <a:rPr lang="en-US" sz="2800" dirty="0"/>
              <a:t>The presence of food in the intestine </a:t>
            </a:r>
            <a:r>
              <a:rPr lang="en-US" sz="2800" dirty="0">
                <a:solidFill>
                  <a:srgbClr val="00B0F0"/>
                </a:solidFill>
              </a:rPr>
              <a:t>triggers</a:t>
            </a:r>
            <a:r>
              <a:rPr lang="en-US" sz="2800" dirty="0"/>
              <a:t> the release of gastrointestinal tract hormones such as glucose-dependent </a:t>
            </a:r>
            <a:r>
              <a:rPr lang="en-US" sz="2800" dirty="0" err="1"/>
              <a:t>insulinotropic</a:t>
            </a:r>
            <a:r>
              <a:rPr lang="en-US" sz="2800" dirty="0"/>
              <a:t> peptide (previously known as gastric inhibitory peptide). This is in turn the initial trigger for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insulin</a:t>
            </a:r>
            <a:r>
              <a:rPr lang="en-US" sz="2800" dirty="0"/>
              <a:t> production and secretion by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beta </a:t>
            </a:r>
            <a:r>
              <a:rPr lang="en-US" sz="2800" dirty="0"/>
              <a:t>cells of the </a:t>
            </a:r>
            <a:r>
              <a:rPr lang="en-US" sz="2800" b="1" dirty="0">
                <a:solidFill>
                  <a:srgbClr val="7030A0"/>
                </a:solidFill>
              </a:rPr>
              <a:t>pancreas</a:t>
            </a:r>
            <a:r>
              <a:rPr lang="en-US" sz="2800" dirty="0"/>
              <a:t>. Once nutrient absorption occurs, the resulting surge in blood glucose levels further stimulates insulin </a:t>
            </a:r>
            <a:r>
              <a:rPr lang="en-US" sz="2800" dirty="0" smtClean="0"/>
              <a:t>secretion. </a:t>
            </a:r>
            <a:endParaRPr lang="en-US" sz="2800" dirty="0"/>
          </a:p>
        </p:txBody>
      </p:sp>
    </p:spTree>
    <p:extLst>
      <p:ext uri="{BB962C8B-B14F-4D97-AF65-F5344CB8AC3E}">
        <p14:creationId xmlns:p14="http://schemas.microsoft.com/office/powerpoint/2010/main" val="10982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81000"/>
            <a:ext cx="9106469" cy="5693866"/>
          </a:xfrm>
          <a:prstGeom prst="rect">
            <a:avLst/>
          </a:prstGeom>
        </p:spPr>
        <p:txBody>
          <a:bodyPr wrap="square">
            <a:spAutoFit/>
          </a:bodyPr>
          <a:lstStyle/>
          <a:p>
            <a:pPr fontAlgn="base"/>
            <a:r>
              <a:rPr lang="en-US" sz="2800" dirty="0"/>
              <a:t>Precisely how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insulin</a:t>
            </a:r>
            <a:r>
              <a:rPr lang="en-US" sz="2800" dirty="0"/>
              <a:t> facilitates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glucose</a:t>
            </a:r>
            <a:r>
              <a:rPr lang="en-US" sz="2800" dirty="0"/>
              <a:t> uptake is not entirely clear. However,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insulin</a:t>
            </a:r>
            <a:r>
              <a:rPr lang="en-US" sz="2800" dirty="0"/>
              <a:t> appears to activate a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tyrosine kinase receptor</a:t>
            </a:r>
            <a:r>
              <a:rPr lang="en-US" sz="2800" dirty="0"/>
              <a:t>, triggering the </a:t>
            </a:r>
            <a:r>
              <a:rPr lang="en-US" sz="2800" dirty="0">
                <a:solidFill>
                  <a:srgbClr val="00B0F0"/>
                </a:solidFill>
              </a:rPr>
              <a:t>phosphorylation </a:t>
            </a:r>
            <a:r>
              <a:rPr lang="en-US" sz="2800" dirty="0"/>
              <a:t>of many substrates within the cell. These multiple biochemical reactions converge to support the movement of intracellular vesicles containing facilitative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glucose</a:t>
            </a:r>
            <a:r>
              <a:rPr lang="en-US" sz="2800" dirty="0"/>
              <a:t> transporters to the cell membrane. In the absence of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insulin</a:t>
            </a:r>
            <a:r>
              <a:rPr lang="en-US" sz="2800" dirty="0"/>
              <a:t>, these transport proteins are normally recycled slowly between the cell membrane and cell interior.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Insulin </a:t>
            </a:r>
            <a:r>
              <a:rPr lang="en-US" sz="2800" dirty="0"/>
              <a:t>triggers the rapid movement of a pool of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glucose </a:t>
            </a:r>
            <a:r>
              <a:rPr lang="en-US" sz="2800" dirty="0"/>
              <a:t>transporter vesicles to the cell membrane, where they fuse and expose the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glucose </a:t>
            </a:r>
            <a:r>
              <a:rPr lang="en-US" sz="2800" dirty="0"/>
              <a:t>transporters to the extracellular fluid. The transporters then move </a:t>
            </a:r>
            <a:r>
              <a:rPr lang="en-US" sz="28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glucose</a:t>
            </a:r>
            <a:r>
              <a:rPr lang="en-US" sz="2800" dirty="0"/>
              <a:t> by facilitated diffusion into the cell interior.</a:t>
            </a:r>
          </a:p>
        </p:txBody>
      </p:sp>
    </p:spTree>
    <p:extLst>
      <p:ext uri="{BB962C8B-B14F-4D97-AF65-F5344CB8AC3E}">
        <p14:creationId xmlns:p14="http://schemas.microsoft.com/office/powerpoint/2010/main" val="133780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chemeClr val="tx2">
                <a:lumMod val="40000"/>
                <a:lumOff val="60000"/>
              </a:schemeClr>
            </a:gs>
            <a:gs pos="70000">
              <a:srgbClr val="A65528"/>
            </a:gs>
            <a:gs pos="10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1075730"/>
            <a:ext cx="8991600" cy="5632311"/>
          </a:xfrm>
          <a:prstGeom prst="rect">
            <a:avLst/>
          </a:prstGeom>
        </p:spPr>
        <p:txBody>
          <a:bodyPr wrap="square">
            <a:spAutoFit/>
          </a:bodyPr>
          <a:lstStyle/>
          <a:p>
            <a:r>
              <a:rPr lang="en-US" sz="3600" dirty="0" smtClean="0">
                <a:solidFill>
                  <a:prstClr val="black"/>
                </a:solidFill>
                <a:latin typeface="Constantia"/>
              </a:rPr>
              <a:t>The </a:t>
            </a:r>
            <a:r>
              <a:rPr lang="en-US" sz="3600" dirty="0">
                <a:solidFill>
                  <a:prstClr val="black"/>
                </a:solidFill>
                <a:latin typeface="Constantia"/>
              </a:rPr>
              <a:t>pancreas, in addition to its digestive functions, secretes two important hormones</a:t>
            </a:r>
            <a:r>
              <a:rPr lang="en-US" sz="3600" b="1" dirty="0">
                <a:ln w="10541" cmpd="sng">
                  <a:solidFill>
                    <a:srgbClr val="4F81BD">
                      <a:shade val="88000"/>
                      <a:satMod val="110000"/>
                    </a:srgbClr>
                  </a:solidFill>
                  <a:prstDash val="solid"/>
                </a:ln>
                <a:solidFill>
                  <a:prstClr val="black"/>
                </a:solidFill>
                <a:latin typeface="Constantia"/>
              </a:rPr>
              <a:t>,</a:t>
            </a:r>
            <a:r>
              <a:rPr lang="en-US" sz="3600" b="1" dirty="0">
                <a:ln w="10541" cmpd="sng">
                  <a:solidFill>
                    <a:srgbClr val="4F81BD">
                      <a:shade val="88000"/>
                      <a:satMod val="110000"/>
                    </a:srgbClr>
                  </a:solidFill>
                  <a:prstDash val="solid"/>
                </a:ln>
                <a:solidFill>
                  <a:srgbClr val="FF0000"/>
                </a:solidFill>
                <a:latin typeface="Constantia"/>
              </a:rPr>
              <a:t> </a:t>
            </a:r>
            <a:r>
              <a:rPr lang="en-US" sz="3600" b="1" i="1" dirty="0">
                <a:ln w="10541" cmpd="sng">
                  <a:solidFill>
                    <a:srgbClr val="4F81BD">
                      <a:shade val="88000"/>
                      <a:satMod val="110000"/>
                    </a:srgbClr>
                  </a:solidFill>
                  <a:prstDash val="solid"/>
                </a:ln>
                <a:solidFill>
                  <a:srgbClr val="FF0000"/>
                </a:solidFill>
                <a:latin typeface="Constantia"/>
              </a:rPr>
              <a:t>insulin </a:t>
            </a:r>
            <a:r>
              <a:rPr lang="en-US" sz="3600" dirty="0">
                <a:solidFill>
                  <a:prstClr val="black"/>
                </a:solidFill>
                <a:latin typeface="Constantia"/>
              </a:rPr>
              <a:t>and </a:t>
            </a:r>
            <a:r>
              <a:rPr lang="en-US" sz="3600" b="1" i="1" dirty="0">
                <a:ln w="10541" cmpd="sng">
                  <a:solidFill>
                    <a:srgbClr val="4F81BD">
                      <a:shade val="88000"/>
                      <a:satMod val="110000"/>
                    </a:srgbClr>
                  </a:solidFill>
                  <a:prstDash val="solid"/>
                </a:ln>
                <a:solidFill>
                  <a:srgbClr val="FF0000"/>
                </a:solidFill>
                <a:latin typeface="Constantia"/>
              </a:rPr>
              <a:t>glucagon</a:t>
            </a:r>
            <a:r>
              <a:rPr lang="en-US" sz="3600" dirty="0">
                <a:solidFill>
                  <a:prstClr val="black"/>
                </a:solidFill>
                <a:latin typeface="Constantia"/>
              </a:rPr>
              <a:t>, that are crucial for normal regulation of glucose, lipid, and protein metabolism.</a:t>
            </a:r>
            <a:r>
              <a:rPr lang="ar-IQ" sz="3600" dirty="0">
                <a:solidFill>
                  <a:prstClr val="black"/>
                </a:solidFill>
                <a:latin typeface="Constantia"/>
              </a:rPr>
              <a:t/>
            </a:r>
            <a:br>
              <a:rPr lang="ar-IQ" sz="3600" dirty="0">
                <a:solidFill>
                  <a:prstClr val="black"/>
                </a:solidFill>
                <a:latin typeface="Constantia"/>
              </a:rPr>
            </a:br>
            <a:r>
              <a:rPr lang="en-US" sz="3600" dirty="0">
                <a:solidFill>
                  <a:prstClr val="black"/>
                </a:solidFill>
                <a:latin typeface="Constantia"/>
              </a:rPr>
              <a:t> Although the pancreas secretes other hormones, such as </a:t>
            </a:r>
            <a:r>
              <a:rPr lang="en-US" sz="3600" b="1" i="1" dirty="0">
                <a:ln w="10541" cmpd="sng">
                  <a:solidFill>
                    <a:srgbClr val="4F81BD">
                      <a:shade val="88000"/>
                      <a:satMod val="110000"/>
                    </a:srgbClr>
                  </a:solidFill>
                  <a:prstDash val="solid"/>
                </a:ln>
                <a:solidFill>
                  <a:srgbClr val="002060"/>
                </a:solidFill>
                <a:latin typeface="Constantia"/>
              </a:rPr>
              <a:t>amylin</a:t>
            </a:r>
            <a:r>
              <a:rPr lang="en-US" sz="3600" dirty="0">
                <a:solidFill>
                  <a:prstClr val="black"/>
                </a:solidFill>
                <a:latin typeface="Constantia"/>
              </a:rPr>
              <a:t>, </a:t>
            </a:r>
            <a:r>
              <a:rPr lang="en-US" sz="3600" b="1" i="1" dirty="0" err="1">
                <a:ln w="10541" cmpd="sng">
                  <a:solidFill>
                    <a:srgbClr val="4F81BD">
                      <a:shade val="88000"/>
                      <a:satMod val="110000"/>
                    </a:srgbClr>
                  </a:solidFill>
                  <a:prstDash val="solid"/>
                </a:ln>
                <a:solidFill>
                  <a:srgbClr val="002060"/>
                </a:solidFill>
                <a:latin typeface="Constantia"/>
              </a:rPr>
              <a:t>somatostatin</a:t>
            </a:r>
            <a:r>
              <a:rPr lang="en-US" sz="3600" dirty="0">
                <a:solidFill>
                  <a:prstClr val="black"/>
                </a:solidFill>
                <a:latin typeface="Constantia"/>
              </a:rPr>
              <a:t>, and </a:t>
            </a:r>
            <a:r>
              <a:rPr lang="en-US" sz="3600" b="1" i="1" dirty="0">
                <a:ln w="10541" cmpd="sng">
                  <a:solidFill>
                    <a:srgbClr val="4F81BD">
                      <a:shade val="88000"/>
                      <a:satMod val="110000"/>
                    </a:srgbClr>
                  </a:solidFill>
                  <a:prstDash val="solid"/>
                </a:ln>
                <a:solidFill>
                  <a:srgbClr val="002060"/>
                </a:solidFill>
                <a:latin typeface="Constantia"/>
              </a:rPr>
              <a:t>pancreatic polypeptide</a:t>
            </a:r>
            <a:r>
              <a:rPr lang="en-US" sz="3600" dirty="0">
                <a:solidFill>
                  <a:prstClr val="black"/>
                </a:solidFill>
                <a:latin typeface="Constantia"/>
              </a:rPr>
              <a:t>, their functions are not as well established. </a:t>
            </a:r>
            <a:endParaRPr lang="en-US" sz="3600" dirty="0" smtClean="0">
              <a:solidFill>
                <a:prstClr val="black"/>
              </a:solidFill>
              <a:latin typeface="Constantia"/>
            </a:endParaRPr>
          </a:p>
          <a:p>
            <a:endParaRPr lang="ar-IQ" sz="3600" dirty="0" smtClean="0">
              <a:solidFill>
                <a:prstClr val="black"/>
              </a:solidFill>
              <a:latin typeface="Constantia"/>
            </a:endParaRPr>
          </a:p>
        </p:txBody>
      </p:sp>
      <p:sp>
        <p:nvSpPr>
          <p:cNvPr id="3" name="Rectangle 2"/>
          <p:cNvSpPr/>
          <p:nvPr/>
        </p:nvSpPr>
        <p:spPr>
          <a:xfrm>
            <a:off x="10236" y="152400"/>
            <a:ext cx="6197530" cy="923330"/>
          </a:xfrm>
          <a:prstGeom prst="rect">
            <a:avLst/>
          </a:prstGeom>
        </p:spPr>
        <p:txBody>
          <a:bodyPr wrap="none">
            <a:spAutoFit/>
          </a:bodyPr>
          <a:lstStyle/>
          <a:p>
            <a:pPr algn="ctr"/>
            <a:r>
              <a:rPr lang="en-US" sz="54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ndalus" pitchFamily="18" charset="-78"/>
                <a:cs typeface="Andalus" pitchFamily="18" charset="-78"/>
              </a:rPr>
              <a:t>Insulin and Glucagon</a:t>
            </a:r>
            <a:endParaRPr lang="ar-IQ"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2538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 r="66924" b="78488"/>
          <a:stretch/>
        </p:blipFill>
        <p:spPr bwMode="auto">
          <a:xfrm>
            <a:off x="0" y="0"/>
            <a:ext cx="3048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188" t="-33" b="71704"/>
          <a:stretch/>
        </p:blipFill>
        <p:spPr bwMode="auto">
          <a:xfrm>
            <a:off x="4571999" y="-29570"/>
            <a:ext cx="45719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3048000" y="2819400"/>
            <a:ext cx="1524000" cy="914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Rectangle 2"/>
          <p:cNvSpPr/>
          <p:nvPr/>
        </p:nvSpPr>
        <p:spPr>
          <a:xfrm>
            <a:off x="0" y="5927722"/>
            <a:ext cx="9144000" cy="1200329"/>
          </a:xfrm>
          <a:prstGeom prst="rect">
            <a:avLst/>
          </a:prstGeom>
          <a:solidFill>
            <a:srgbClr val="92D050"/>
          </a:solidFill>
        </p:spPr>
        <p:txBody>
          <a:bodyPr wrap="square">
            <a:spAutoFit/>
          </a:bodyPr>
          <a:lstStyle/>
          <a:p>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Figure </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3.</a:t>
            </a:r>
            <a:r>
              <a:rPr lang="en-US" dirty="0" smtClean="0"/>
              <a:t> </a:t>
            </a:r>
            <a:r>
              <a:rPr lang="en-US" b="1" dirty="0"/>
              <a:t>Homeostatic Regulation of Blood Glucose Levels. Blood glucose concentration is tightly maintained between 70 mg/</a:t>
            </a:r>
            <a:r>
              <a:rPr lang="en-US" b="1" dirty="0" err="1"/>
              <a:t>dL</a:t>
            </a:r>
            <a:r>
              <a:rPr lang="en-US" b="1" dirty="0"/>
              <a:t> and 110 mg/</a:t>
            </a:r>
            <a:r>
              <a:rPr lang="en-US" b="1" dirty="0" err="1"/>
              <a:t>dL</a:t>
            </a:r>
            <a:r>
              <a:rPr lang="en-US" b="1" dirty="0"/>
              <a:t>. If blood glucose concentration rises above this range, insulin is released, which stimulates body cells to remove glucose from the blood. </a:t>
            </a:r>
            <a:endParaRPr lang="ar-IQ" b="1" dirty="0"/>
          </a:p>
        </p:txBody>
      </p:sp>
    </p:spTree>
    <p:extLst>
      <p:ext uri="{BB962C8B-B14F-4D97-AF65-F5344CB8AC3E}">
        <p14:creationId xmlns:p14="http://schemas.microsoft.com/office/powerpoint/2010/main" val="35482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339"/>
                                        </p:tgtEl>
                                        <p:attrNameLst>
                                          <p:attrName>style.visibility</p:attrName>
                                        </p:attrNameLst>
                                      </p:cBhvr>
                                      <p:to>
                                        <p:strVal val="visible"/>
                                      </p:to>
                                    </p:set>
                                    <p:animEffect transition="in" filter="barn(inVertical)">
                                      <p:cBhvr>
                                        <p:cTn id="30" dur="500"/>
                                        <p:tgtEl>
                                          <p:spTgt spid="1433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chemeClr val="tx2">
                <a:lumMod val="40000"/>
                <a:lumOff val="60000"/>
              </a:schemeClr>
            </a:gs>
            <a:gs pos="47000">
              <a:srgbClr val="E6E6E6"/>
            </a:gs>
            <a:gs pos="85001">
              <a:schemeClr val="accent2">
                <a:lumMod val="60000"/>
                <a:lumOff val="40000"/>
              </a:schemeClr>
            </a:gs>
            <a:gs pos="100000">
              <a:srgbClr val="E6E6E6"/>
            </a:gs>
          </a:gsLst>
          <a:lin ang="27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29570" y="381000"/>
            <a:ext cx="9144000" cy="6186309"/>
          </a:xfrm>
          <a:prstGeom prst="rect">
            <a:avLst/>
          </a:prstGeom>
        </p:spPr>
        <p:txBody>
          <a:bodyPr wrap="square">
            <a:spAutoFit/>
          </a:bodyPr>
          <a:lstStyle/>
          <a:p>
            <a:r>
              <a:rPr lang="en-US" sz="36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Insulin</a:t>
            </a:r>
            <a:r>
              <a:rPr lang="en-US" sz="3600" dirty="0"/>
              <a:t> also reduces blood </a:t>
            </a: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glucose</a:t>
            </a:r>
            <a:r>
              <a:rPr lang="en-US" sz="3600" dirty="0"/>
              <a:t> levels by stimulating </a:t>
            </a:r>
            <a:r>
              <a:rPr lang="en-US" sz="3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glycolysis</a:t>
            </a:r>
            <a:r>
              <a:rPr lang="en-US" sz="3600" dirty="0"/>
              <a:t>, the metabolism of </a:t>
            </a: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glucose</a:t>
            </a:r>
            <a:r>
              <a:rPr lang="en-US" sz="3600" dirty="0"/>
              <a:t> for generation of </a:t>
            </a:r>
            <a:r>
              <a:rPr lang="en-US" sz="3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ATP</a:t>
            </a:r>
            <a:r>
              <a:rPr lang="en-US" sz="3600" dirty="0"/>
              <a:t>. Moreover, it stimulates the liver to convert excess </a:t>
            </a:r>
            <a:r>
              <a:rPr lang="en-US" sz="3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glucose</a:t>
            </a:r>
            <a:r>
              <a:rPr lang="en-US" sz="3600" dirty="0"/>
              <a:t> into glycogen for storage, and it inhibits enzymes involved in </a:t>
            </a:r>
            <a:r>
              <a:rPr lang="en-US" sz="3600" b="1" dirty="0" err="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glycogenolysis</a:t>
            </a:r>
            <a:r>
              <a:rPr lang="en-US" sz="3600" dirty="0"/>
              <a:t> and </a:t>
            </a:r>
            <a:r>
              <a:rPr lang="en-US" sz="36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gluconeogenesis</a:t>
            </a:r>
            <a:r>
              <a:rPr lang="en-US" sz="3600" dirty="0"/>
              <a:t>. Finally, </a:t>
            </a:r>
            <a:r>
              <a:rPr lang="en-US" sz="36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insulin</a:t>
            </a:r>
            <a:r>
              <a:rPr lang="en-US" sz="3600" dirty="0"/>
              <a:t> promotes triglyceride and protein synthesis. The secretion of </a:t>
            </a:r>
            <a:r>
              <a:rPr lang="en-US" sz="36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rPr>
              <a:t>insulin</a:t>
            </a:r>
            <a:r>
              <a:rPr lang="en-US" sz="3600" dirty="0"/>
              <a:t> is regulated through a </a:t>
            </a:r>
            <a:r>
              <a:rPr lang="en-US" sz="36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negative feedback </a:t>
            </a:r>
            <a:r>
              <a:rPr lang="en-US" sz="3600" dirty="0"/>
              <a:t>mechanism. As blood glucose levels decrease, further insulin release is </a:t>
            </a:r>
            <a:r>
              <a:rPr lang="en-US" sz="3600" dirty="0" smtClean="0"/>
              <a:t>inhibited.</a:t>
            </a:r>
            <a:endParaRPr lang="ar-IQ" sz="3600" dirty="0"/>
          </a:p>
        </p:txBody>
      </p:sp>
    </p:spTree>
    <p:extLst>
      <p:ext uri="{BB962C8B-B14F-4D97-AF65-F5344CB8AC3E}">
        <p14:creationId xmlns:p14="http://schemas.microsoft.com/office/powerpoint/2010/main" val="1154010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683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755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263"/>
            <a:ext cx="8915400" cy="67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144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554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45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52400" y="3048000"/>
            <a:ext cx="8686800" cy="3600986"/>
          </a:xfrm>
          <a:prstGeom prst="rect">
            <a:avLst/>
          </a:prstGeom>
        </p:spPr>
        <p:txBody>
          <a:bodyPr wrap="square">
            <a:spAutoFit/>
          </a:bodyPr>
          <a:lstStyle/>
          <a:p>
            <a:r>
              <a:rPr lang="en-US" sz="2800" dirty="0"/>
              <a:t>The </a:t>
            </a:r>
            <a:r>
              <a:rPr lang="en-US"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pancreas</a:t>
            </a:r>
            <a:r>
              <a:rPr lang="en-US" sz="2800" dirty="0"/>
              <a:t> is a long, slender organ, most of which is located posterior to the bottom half of the stomach </a:t>
            </a:r>
            <a:r>
              <a:rPr lang="en-US" sz="2800" b="1" dirty="0" smtClean="0">
                <a:solidFill>
                  <a:srgbClr val="002060"/>
                </a:solidFill>
              </a:rPr>
              <a:t>(</a:t>
            </a:r>
            <a:r>
              <a:rPr lang="en-US" sz="2800" b="1" dirty="0" smtClean="0">
                <a:solidFill>
                  <a:srgbClr val="FF0000"/>
                </a:solidFill>
              </a:rPr>
              <a:t>Figure 1</a:t>
            </a:r>
            <a:r>
              <a:rPr lang="en-US" sz="2800" b="1" dirty="0" smtClean="0">
                <a:solidFill>
                  <a:srgbClr val="002060"/>
                </a:solidFill>
              </a:rPr>
              <a:t>)</a:t>
            </a:r>
            <a:r>
              <a:rPr lang="en-US" sz="2800" dirty="0" smtClean="0"/>
              <a:t>. </a:t>
            </a:r>
            <a:r>
              <a:rPr lang="en-US" sz="2800" dirty="0"/>
              <a:t>Although it is primarily an </a:t>
            </a:r>
            <a:r>
              <a:rPr lang="en-US" sz="2800" b="1" dirty="0">
                <a:solidFill>
                  <a:srgbClr val="00B050"/>
                </a:solidFill>
              </a:rPr>
              <a:t>exocrine gland</a:t>
            </a:r>
            <a:r>
              <a:rPr lang="en-US" sz="2800" dirty="0"/>
              <a:t>, secreting a variety of digestive enzymes, the pancreas has an </a:t>
            </a:r>
            <a:r>
              <a:rPr lang="en-US" sz="2800" b="1" dirty="0">
                <a:solidFill>
                  <a:srgbClr val="92D050"/>
                </a:solidFill>
              </a:rPr>
              <a:t>endocrine</a:t>
            </a:r>
            <a:r>
              <a:rPr lang="en-US" sz="2800" dirty="0"/>
              <a:t> function. Its </a:t>
            </a:r>
            <a:r>
              <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pancreatic islets</a:t>
            </a:r>
            <a:r>
              <a:rPr lang="en-US" sz="2800" dirty="0"/>
              <a:t>—clusters of cells formerly known as the </a:t>
            </a:r>
            <a:r>
              <a:rPr lang="en-US" sz="2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islets of Langerhans</a:t>
            </a:r>
            <a:r>
              <a:rPr lang="en-US" sz="2800" dirty="0"/>
              <a:t>—secrete the hormones </a:t>
            </a:r>
            <a:r>
              <a:rPr lang="en-US" sz="2800" b="1" dirty="0">
                <a:ln w="1905"/>
                <a:solidFill>
                  <a:schemeClr val="accent6">
                    <a:lumMod val="50000"/>
                  </a:schemeClr>
                </a:solidFill>
                <a:effectLst>
                  <a:innerShdw blurRad="69850" dist="43180" dir="5400000">
                    <a:srgbClr val="000000">
                      <a:alpha val="65000"/>
                    </a:srgbClr>
                  </a:innerShdw>
                </a:effectLst>
              </a:rPr>
              <a:t>glucagon</a:t>
            </a:r>
            <a:r>
              <a:rPr lang="en-US" sz="2800" dirty="0"/>
              <a:t>, </a:t>
            </a:r>
            <a:r>
              <a:rPr lang="en-US" sz="2800" b="1" dirty="0">
                <a:ln w="1905"/>
                <a:solidFill>
                  <a:schemeClr val="accent6">
                    <a:lumMod val="50000"/>
                  </a:schemeClr>
                </a:solidFill>
                <a:effectLst>
                  <a:innerShdw blurRad="69850" dist="43180" dir="5400000">
                    <a:srgbClr val="000000">
                      <a:alpha val="65000"/>
                    </a:srgbClr>
                  </a:innerShdw>
                </a:effectLst>
              </a:rPr>
              <a:t>insulin</a:t>
            </a:r>
            <a:r>
              <a:rPr lang="en-US" sz="2800" dirty="0"/>
              <a:t>, </a:t>
            </a:r>
            <a:r>
              <a:rPr lang="en-US" sz="2800" b="1" dirty="0" err="1">
                <a:ln w="1905"/>
                <a:solidFill>
                  <a:schemeClr val="accent6">
                    <a:lumMod val="50000"/>
                  </a:schemeClr>
                </a:solidFill>
                <a:effectLst>
                  <a:innerShdw blurRad="69850" dist="43180" dir="5400000">
                    <a:srgbClr val="000000">
                      <a:alpha val="65000"/>
                    </a:srgbClr>
                  </a:innerShdw>
                </a:effectLst>
              </a:rPr>
              <a:t>somatostatin</a:t>
            </a:r>
            <a:r>
              <a:rPr lang="en-US" sz="2800" dirty="0"/>
              <a:t>, and </a:t>
            </a:r>
            <a:r>
              <a:rPr lang="en-US" sz="2800" b="1" dirty="0">
                <a:ln w="1905"/>
                <a:solidFill>
                  <a:schemeClr val="accent6">
                    <a:lumMod val="50000"/>
                  </a:schemeClr>
                </a:solidFill>
                <a:effectLst>
                  <a:innerShdw blurRad="69850" dist="43180" dir="5400000">
                    <a:srgbClr val="000000">
                      <a:alpha val="65000"/>
                    </a:srgbClr>
                  </a:innerShdw>
                </a:effectLst>
              </a:rPr>
              <a:t>pancreatic polypeptide</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dirty="0"/>
              <a:t>(</a:t>
            </a:r>
            <a:r>
              <a:rPr lang="en-US" sz="2800" b="1" dirty="0">
                <a:ln w="1905"/>
                <a:solidFill>
                  <a:schemeClr val="accent6">
                    <a:lumMod val="50000"/>
                  </a:schemeClr>
                </a:solidFill>
                <a:effectLst>
                  <a:innerShdw blurRad="69850" dist="43180" dir="5400000">
                    <a:srgbClr val="000000">
                      <a:alpha val="65000"/>
                    </a:srgbClr>
                  </a:innerShdw>
                </a:effectLst>
              </a:rPr>
              <a:t>PP</a:t>
            </a:r>
            <a:r>
              <a:rPr lang="en-US" sz="2800" dirty="0"/>
              <a:t>).</a:t>
            </a:r>
            <a:endParaRPr lang="ar-IQ" sz="2800" dirty="0"/>
          </a:p>
        </p:txBody>
      </p:sp>
      <p:sp>
        <p:nvSpPr>
          <p:cNvPr id="4" name="TextBox 3"/>
          <p:cNvSpPr txBox="1"/>
          <p:nvPr/>
        </p:nvSpPr>
        <p:spPr>
          <a:xfrm>
            <a:off x="152400" y="381000"/>
            <a:ext cx="8763000" cy="2954655"/>
          </a:xfrm>
          <a:prstGeom prst="rect">
            <a:avLst/>
          </a:prstGeom>
          <a:noFill/>
        </p:spPr>
        <p:txBody>
          <a:bodyPr wrap="square" rtlCol="1">
            <a:spAutoFit/>
          </a:bodyPr>
          <a:lstStyle/>
          <a:p>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Constantia"/>
              </a:rPr>
              <a:t>Physiologic Anatomy of the Pancreas. </a:t>
            </a:r>
          </a:p>
          <a:p>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onstantia"/>
              </a:rPr>
              <a:t>The pancreas is composed of two major types of tissues</a:t>
            </a:r>
            <a:r>
              <a:rPr lang="en-US" sz="2800" dirty="0">
                <a:solidFill>
                  <a:prstClr val="black"/>
                </a:solidFill>
                <a:latin typeface="Constantia"/>
              </a:rPr>
              <a:t>:</a:t>
            </a:r>
            <a:r>
              <a:rPr lang="en-US" sz="2800" b="1" dirty="0">
                <a:ln w="10541" cmpd="sng">
                  <a:solidFill>
                    <a:schemeClr val="accent1">
                      <a:shade val="88000"/>
                      <a:satMod val="110000"/>
                    </a:schemeClr>
                  </a:solidFill>
                  <a:prstDash val="solid"/>
                </a:ln>
                <a:solidFill>
                  <a:schemeClr val="tx2">
                    <a:lumMod val="75000"/>
                  </a:schemeClr>
                </a:solidFill>
                <a:latin typeface="Constantia"/>
              </a:rPr>
              <a:t>(1)</a:t>
            </a:r>
            <a:r>
              <a:rPr lang="en-US" sz="2800" dirty="0">
                <a:solidFill>
                  <a:prstClr val="black"/>
                </a:solidFill>
                <a:latin typeface="Constantia"/>
              </a:rPr>
              <a:t> the </a:t>
            </a:r>
            <a:r>
              <a:rPr lang="en-US" sz="2800" b="1" i="1" dirty="0" err="1">
                <a:ln w="900" cmpd="sng">
                  <a:solidFill>
                    <a:schemeClr val="accent1">
                      <a:satMod val="190000"/>
                      <a:alpha val="55000"/>
                    </a:schemeClr>
                  </a:solidFill>
                  <a:prstDash val="solid"/>
                </a:ln>
                <a:solidFill>
                  <a:srgbClr val="7030A0"/>
                </a:solidFill>
                <a:effectLst>
                  <a:innerShdw blurRad="101600" dist="76200" dir="5400000">
                    <a:schemeClr val="accent1">
                      <a:satMod val="190000"/>
                      <a:tint val="100000"/>
                      <a:alpha val="74000"/>
                    </a:schemeClr>
                  </a:innerShdw>
                </a:effectLst>
                <a:latin typeface="Constantia"/>
              </a:rPr>
              <a:t>acini</a:t>
            </a:r>
            <a:r>
              <a:rPr lang="en-US" sz="2800" dirty="0">
                <a:solidFill>
                  <a:prstClr val="black"/>
                </a:solidFill>
                <a:latin typeface="Constantia"/>
              </a:rPr>
              <a:t>, which secrete digestive juices into the duodenum, and </a:t>
            </a:r>
            <a:r>
              <a:rPr lang="en-US" sz="2800" b="1" dirty="0">
                <a:ln w="10541" cmpd="sng">
                  <a:solidFill>
                    <a:schemeClr val="accent1">
                      <a:shade val="88000"/>
                      <a:satMod val="110000"/>
                    </a:schemeClr>
                  </a:solidFill>
                  <a:prstDash val="solid"/>
                </a:ln>
                <a:solidFill>
                  <a:schemeClr val="tx2">
                    <a:lumMod val="75000"/>
                  </a:schemeClr>
                </a:solidFill>
                <a:latin typeface="Constantia"/>
              </a:rPr>
              <a:t>(2)</a:t>
            </a:r>
            <a:r>
              <a:rPr lang="en-US" sz="2800" dirty="0">
                <a:solidFill>
                  <a:prstClr val="black"/>
                </a:solidFill>
                <a:latin typeface="Constantia"/>
              </a:rPr>
              <a:t> the </a:t>
            </a:r>
            <a:r>
              <a:rPr lang="en-US" sz="2800" b="1" i="1" dirty="0">
                <a:ln w="900" cmpd="sng">
                  <a:solidFill>
                    <a:schemeClr val="accent1">
                      <a:satMod val="190000"/>
                      <a:alpha val="55000"/>
                    </a:schemeClr>
                  </a:solidFill>
                  <a:prstDash val="solid"/>
                </a:ln>
                <a:solidFill>
                  <a:srgbClr val="7030A0"/>
                </a:solidFill>
                <a:effectLst>
                  <a:innerShdw blurRad="101600" dist="76200" dir="5400000">
                    <a:schemeClr val="accent1">
                      <a:satMod val="190000"/>
                      <a:tint val="100000"/>
                      <a:alpha val="74000"/>
                    </a:schemeClr>
                  </a:innerShdw>
                </a:effectLst>
                <a:latin typeface="Constantia"/>
              </a:rPr>
              <a:t>islets of Langerhans</a:t>
            </a:r>
            <a:r>
              <a:rPr lang="en-US" sz="2800" dirty="0">
                <a:solidFill>
                  <a:prstClr val="black"/>
                </a:solidFill>
                <a:latin typeface="Constantia"/>
              </a:rPr>
              <a:t>, which secrete insulin and glucagon directly into the blood.</a:t>
            </a:r>
            <a:r>
              <a:rPr lang="ar-IQ" dirty="0">
                <a:solidFill>
                  <a:prstClr val="black"/>
                </a:solidFill>
                <a:latin typeface="Constantia"/>
              </a:rPr>
              <a:t/>
            </a:r>
            <a:br>
              <a:rPr lang="ar-IQ" dirty="0">
                <a:solidFill>
                  <a:prstClr val="black"/>
                </a:solidFill>
                <a:latin typeface="Constantia"/>
              </a:rPr>
            </a:br>
            <a:endParaRPr lang="ar-IQ" dirty="0"/>
          </a:p>
        </p:txBody>
      </p:sp>
    </p:spTree>
    <p:extLst>
      <p:ext uri="{BB962C8B-B14F-4D97-AF65-F5344CB8AC3E}">
        <p14:creationId xmlns:p14="http://schemas.microsoft.com/office/powerpoint/2010/main" val="272674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197404"/>
            <a:ext cx="8991600" cy="2677656"/>
          </a:xfrm>
          <a:prstGeom prst="rect">
            <a:avLst/>
          </a:prstGeom>
        </p:spPr>
        <p:txBody>
          <a:bodyPr wrap="square">
            <a:spAutoFit/>
          </a:bodyPr>
          <a:lstStyle/>
          <a:p>
            <a:r>
              <a:rPr lang="en-US" sz="2400" b="1" dirty="0">
                <a:solidFill>
                  <a:srgbClr val="FF0000"/>
                </a:solidFill>
              </a:rPr>
              <a:t>Figure 1.</a:t>
            </a:r>
            <a:r>
              <a:rPr lang="en-US" sz="2400" dirty="0"/>
              <a:t> </a:t>
            </a:r>
            <a:r>
              <a:rPr lang="en-US" sz="2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Pancreas</a:t>
            </a:r>
            <a:r>
              <a:rPr lang="en-US" sz="2400" dirty="0"/>
              <a:t>. The pancreatic exocrine function involves the </a:t>
            </a:r>
            <a:r>
              <a:rPr lang="en-US" sz="2400" b="1" dirty="0" err="1">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acinar</a:t>
            </a:r>
            <a:r>
              <a:rPr lang="en-US"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cells </a:t>
            </a:r>
            <a:r>
              <a:rPr lang="en-US" sz="2400" dirty="0"/>
              <a:t>secreting digestive enzymes that are transported into the small intestine by the pancreatic duct. Its endocrine function involves the secretion of insulin (produced by </a:t>
            </a:r>
            <a:r>
              <a:rPr lang="en-US"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beta cells</a:t>
            </a:r>
            <a:r>
              <a:rPr lang="en-US" sz="2400" dirty="0"/>
              <a:t>) and glucagon (produced by </a:t>
            </a:r>
            <a:r>
              <a:rPr lang="en-US"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alpha cells</a:t>
            </a:r>
            <a:r>
              <a:rPr lang="en-US" sz="2400" dirty="0"/>
              <a:t>) within the pancreatic islets. These two hormones regulate the rate of glucose metabolism in the body. The micrograph reveals pancreatic islets</a:t>
            </a:r>
            <a:endParaRPr lang="ar-IQ" sz="2400" dirty="0"/>
          </a:p>
        </p:txBody>
      </p:sp>
    </p:spTree>
    <p:extLst>
      <p:ext uri="{BB962C8B-B14F-4D97-AF65-F5344CB8AC3E}">
        <p14:creationId xmlns:p14="http://schemas.microsoft.com/office/powerpoint/2010/main" val="384392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chemeClr val="accent4">
                <a:lumMod val="40000"/>
                <a:lumOff val="60000"/>
              </a:schemeClr>
            </a:gs>
            <a:gs pos="100000">
              <a:schemeClr val="accent2">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6432530"/>
          </a:xfrm>
          <a:prstGeom prst="rect">
            <a:avLst/>
          </a:prstGeom>
        </p:spPr>
        <p:txBody>
          <a:bodyPr wrap="square">
            <a:spAutoFit/>
          </a:bodyPr>
          <a:lstStyle/>
          <a:p>
            <a:r>
              <a:rPr lang="en-US" sz="2400" dirty="0"/>
              <a:t>Most islets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islets of Langerhans</a:t>
            </a:r>
            <a:r>
              <a:rPr lang="en-US" sz="2400" dirty="0"/>
              <a:t>) that collectively comprise the endocrine pancreas are too small to be seen by gross </a:t>
            </a:r>
            <a:r>
              <a:rPr lang="en-US" sz="2400" dirty="0" err="1" smtClean="0"/>
              <a:t>examination,Islets</a:t>
            </a:r>
            <a:r>
              <a:rPr lang="en-US" sz="2400" dirty="0" smtClean="0"/>
              <a:t> </a:t>
            </a:r>
            <a:r>
              <a:rPr lang="en-US" sz="2400" dirty="0"/>
              <a:t>vary greatly in size;</a:t>
            </a:r>
            <a:r>
              <a:rPr lang="en-US" sz="2400" b="1" dirty="0">
                <a:solidFill>
                  <a:srgbClr val="FF0000"/>
                </a:solidFill>
              </a:rPr>
              <a:t> </a:t>
            </a:r>
            <a:r>
              <a:rPr lang="en-US" sz="24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~70% </a:t>
            </a:r>
            <a:r>
              <a:rPr lang="en-US" sz="2400" dirty="0"/>
              <a:t>are in the size range of </a:t>
            </a:r>
            <a:r>
              <a:rPr lang="en-US" sz="24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50-250</a:t>
            </a:r>
            <a:r>
              <a:rPr lang="en-US" sz="2400" dirty="0"/>
              <a:t> </a:t>
            </a:r>
            <a:r>
              <a:rPr lang="en-US" sz="2400" dirty="0" err="1"/>
              <a:t>μm</a:t>
            </a:r>
            <a:r>
              <a:rPr lang="en-US" sz="2400" dirty="0"/>
              <a:t> in diameter in humans with an average in the range of </a:t>
            </a:r>
            <a:r>
              <a:rPr lang="en-US" sz="24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100-150</a:t>
            </a:r>
            <a:r>
              <a:rPr lang="en-US" sz="2400" dirty="0"/>
              <a:t> </a:t>
            </a:r>
            <a:r>
              <a:rPr lang="en-US" sz="2400" dirty="0" err="1"/>
              <a:t>μm</a:t>
            </a:r>
            <a:r>
              <a:rPr lang="en-US" sz="2400" dirty="0"/>
              <a:t> </a:t>
            </a:r>
            <a:r>
              <a:rPr lang="en-US" sz="2400" dirty="0" smtClean="0"/>
              <a:t>.</a:t>
            </a:r>
            <a:r>
              <a:rPr lang="en-US" sz="2400" dirty="0"/>
              <a:t> Smaller islets are dispersed throughout the </a:t>
            </a:r>
            <a:r>
              <a:rPr lang="en-US" sz="24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acinar</a:t>
            </a:r>
            <a:r>
              <a:rPr lang="en-US" sz="2400" dirty="0"/>
              <a:t> </a:t>
            </a:r>
            <a:r>
              <a:rPr lang="en-US" sz="24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lobules </a:t>
            </a:r>
            <a:r>
              <a:rPr lang="en-US" sz="2400" dirty="0"/>
              <a:t>and most larger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islets</a:t>
            </a:r>
            <a:r>
              <a:rPr lang="en-US" sz="2400" dirty="0"/>
              <a:t> lie along the main and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interlobular ducts </a:t>
            </a:r>
            <a:r>
              <a:rPr lang="en-US" sz="2400" dirty="0"/>
              <a:t>of the pancreas. Most islets are spherical or ellipsoid, but they can be irregular in shape--sometimes reflecting the pressure of an adjacent structure, often a duct, or limitation by a tissue plane. Several reports provide support for the presence of a higher population density of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islets </a:t>
            </a:r>
            <a:r>
              <a:rPr lang="en-US" sz="2400" dirty="0"/>
              <a:t>in the tail of the pancreas than in the head and body although others find no </a:t>
            </a:r>
            <a:r>
              <a:rPr lang="en-US" sz="2400" dirty="0" smtClean="0"/>
              <a:t>difference.</a:t>
            </a:r>
            <a:r>
              <a:rPr lang="en-US" sz="2400" dirty="0"/>
              <a:t> In adult humans the number of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islets </a:t>
            </a:r>
            <a:r>
              <a:rPr lang="en-US" sz="2400" dirty="0"/>
              <a:t>is calculated to be </a:t>
            </a:r>
            <a:r>
              <a:rPr lang="en-US" sz="24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500,000-1 </a:t>
            </a:r>
            <a:r>
              <a:rPr lang="en-US" sz="2400" dirty="0"/>
              <a:t>million whereas there are far fewer in smaller </a:t>
            </a:r>
            <a:r>
              <a:rPr lang="en-US" sz="2400" dirty="0" smtClean="0"/>
              <a:t>animals.</a:t>
            </a:r>
            <a:r>
              <a:rPr lang="en-US" sz="2400" dirty="0"/>
              <a:t> Islets comprise </a:t>
            </a:r>
            <a:r>
              <a:rPr lang="en-US" sz="24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1-2</a:t>
            </a:r>
            <a:r>
              <a:rPr lang="en-US" sz="2400" dirty="0"/>
              <a:t>% of the pancreas in adults of most mammalian species. In addition to the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islets</a:t>
            </a:r>
            <a:r>
              <a:rPr lang="en-US" sz="2400" dirty="0"/>
              <a:t>, isolated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islet</a:t>
            </a:r>
            <a:r>
              <a:rPr lang="en-US" sz="2400" dirty="0"/>
              <a:t> cells may be found dispersed in the </a:t>
            </a:r>
            <a:r>
              <a:rPr lang="en-US" sz="2400" b="1" spc="50" dirty="0" err="1">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acinar</a:t>
            </a:r>
            <a:r>
              <a:rPr lang="en-US" sz="24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 lobules</a:t>
            </a:r>
            <a:r>
              <a:rPr lang="en-US" sz="2400" dirty="0"/>
              <a:t> or in association with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ducts</a:t>
            </a:r>
            <a:r>
              <a:rPr lang="en-US" sz="2400" dirty="0"/>
              <a:t>.</a:t>
            </a:r>
            <a:endParaRPr lang="ar-IQ" sz="2400" dirty="0"/>
          </a:p>
        </p:txBody>
      </p:sp>
    </p:spTree>
    <p:extLst>
      <p:ext uri="{BB962C8B-B14F-4D97-AF65-F5344CB8AC3E}">
        <p14:creationId xmlns:p14="http://schemas.microsoft.com/office/powerpoint/2010/main" val="3561436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21001">
              <a:schemeClr val="tx2">
                <a:lumMod val="60000"/>
                <a:lumOff val="40000"/>
              </a:schemeClr>
            </a:gs>
            <a:gs pos="35001">
              <a:schemeClr val="accent3">
                <a:lumMod val="75000"/>
              </a:schemeClr>
            </a:gs>
            <a:gs pos="52000">
              <a:schemeClr val="accent6">
                <a:lumMod val="40000"/>
                <a:lumOff val="60000"/>
              </a:schemeClr>
            </a:gs>
            <a:gs pos="73000">
              <a:schemeClr val="accent4">
                <a:lumMod val="60000"/>
                <a:lumOff val="40000"/>
              </a:schemeClr>
            </a:gs>
            <a:gs pos="88000">
              <a:srgbClr val="E81766"/>
            </a:gs>
            <a:gs pos="100000">
              <a:srgbClr val="FFFF00"/>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1373" y="61415"/>
            <a:ext cx="9144000" cy="7048083"/>
          </a:xfrm>
          <a:prstGeom prst="rect">
            <a:avLst/>
          </a:prstGeom>
        </p:spPr>
        <p:txBody>
          <a:bodyPr wrap="square">
            <a:spAutoFit/>
          </a:bodyPr>
          <a:lstStyle/>
          <a:p>
            <a:pPr fontAlgn="base"/>
            <a:r>
              <a:rPr lang="en-US" sz="28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Cells and Secretions of the Pancreatic Islets</a:t>
            </a:r>
          </a:p>
          <a:p>
            <a:pPr fontAlgn="base"/>
            <a:r>
              <a:rPr lang="en-US" sz="2200" dirty="0"/>
              <a:t>The pancreatic islets each contain </a:t>
            </a:r>
            <a:r>
              <a:rPr lang="en-US" sz="2200" b="1" dirty="0">
                <a:ln w="1905"/>
                <a:solidFill>
                  <a:srgbClr val="FFFF00"/>
                </a:solidFill>
                <a:effectLst>
                  <a:innerShdw blurRad="69850" dist="43180" dir="5400000">
                    <a:srgbClr val="000000">
                      <a:alpha val="65000"/>
                    </a:srgbClr>
                  </a:innerShdw>
                </a:effectLst>
              </a:rPr>
              <a:t>four</a:t>
            </a:r>
            <a:r>
              <a:rPr lang="en-US" sz="2200" dirty="0"/>
              <a:t> varieties of cells:</a:t>
            </a:r>
          </a:p>
          <a:p>
            <a:pPr fontAlgn="base"/>
            <a:r>
              <a:rPr lang="en-US" sz="2200" dirty="0"/>
              <a:t>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alpha cell</a:t>
            </a:r>
            <a:r>
              <a:rPr lang="en-US" sz="2200" dirty="0"/>
              <a:t> produces the hormone </a:t>
            </a:r>
            <a:r>
              <a:rPr lang="en-US" sz="22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glucagon</a:t>
            </a:r>
            <a:r>
              <a:rPr lang="en-US" sz="2200" dirty="0"/>
              <a:t> and makes up approximately </a:t>
            </a:r>
            <a:r>
              <a:rPr lang="en-US"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a:t>
            </a:r>
            <a:r>
              <a:rPr lang="en-US" sz="2200" dirty="0"/>
              <a:t> percent of each islet. Glucagon plays an important role in </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blood glucose regulation</a:t>
            </a:r>
            <a:r>
              <a:rPr lang="en-US" sz="2200" dirty="0"/>
              <a:t>; low blood glucose levels stimulate its release.</a:t>
            </a:r>
          </a:p>
          <a:p>
            <a:pPr fontAlgn="base"/>
            <a:r>
              <a:rPr lang="en-US" sz="2200" dirty="0"/>
              <a:t>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beta cell</a:t>
            </a:r>
            <a:r>
              <a:rPr lang="en-US" sz="2200" dirty="0"/>
              <a:t> produces the hormone </a:t>
            </a:r>
            <a:r>
              <a:rPr lang="en-US" sz="22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insulin</a:t>
            </a:r>
            <a:r>
              <a:rPr lang="en-US" sz="2200" dirty="0"/>
              <a:t> and makes up approximately </a:t>
            </a:r>
            <a:r>
              <a:rPr lang="en-US"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75</a:t>
            </a:r>
            <a:r>
              <a:rPr lang="en-US" sz="2200" dirty="0"/>
              <a:t> percent of each islet. Elevated blood glucose levels stimulate the release of </a:t>
            </a:r>
            <a:r>
              <a:rPr lang="en-US" sz="2200" dirty="0" smtClean="0"/>
              <a:t>insulin. </a:t>
            </a:r>
            <a:r>
              <a:rPr lang="en-US" sz="22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Amylin</a:t>
            </a:r>
            <a:r>
              <a:rPr lang="en-US" sz="2000" dirty="0">
                <a:solidFill>
                  <a:prstClr val="black"/>
                </a:solidFill>
                <a:latin typeface="Constantia"/>
              </a:rPr>
              <a:t>, </a:t>
            </a:r>
            <a:r>
              <a:rPr lang="en-US" sz="2000" dirty="0" smtClean="0">
                <a:solidFill>
                  <a:prstClr val="black"/>
                </a:solidFill>
                <a:latin typeface="Constantia"/>
              </a:rPr>
              <a:t>another  hormone secreted by beta cells it </a:t>
            </a:r>
            <a:r>
              <a:rPr lang="en-US" sz="2000" dirty="0">
                <a:solidFill>
                  <a:prstClr val="black"/>
                </a:solidFill>
                <a:latin typeface="Constantia"/>
              </a:rPr>
              <a:t>is often secreted in parallel with insulin, although its function is </a:t>
            </a:r>
            <a:r>
              <a:rPr lang="en-US" sz="2000" dirty="0" smtClean="0">
                <a:solidFill>
                  <a:prstClr val="black"/>
                </a:solidFill>
                <a:latin typeface="Constantia"/>
              </a:rPr>
              <a:t>unclear.</a:t>
            </a:r>
            <a:endParaRPr lang="en-US" sz="2200" dirty="0"/>
          </a:p>
          <a:p>
            <a:pPr fontAlgn="base"/>
            <a:r>
              <a:rPr lang="en-US" sz="2200" dirty="0"/>
              <a:t>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delta cell</a:t>
            </a:r>
            <a:r>
              <a:rPr lang="en-US" sz="2200" dirty="0"/>
              <a:t> accounts for </a:t>
            </a:r>
            <a:r>
              <a:rPr lang="en-US"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four</a:t>
            </a:r>
            <a:r>
              <a:rPr lang="en-US" sz="2200" dirty="0"/>
              <a:t> percent of the islet cells and secretes the peptide hormone </a:t>
            </a:r>
            <a:r>
              <a:rPr lang="en-US" sz="2200" b="1" dirty="0" err="1">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somatostatin</a:t>
            </a:r>
            <a:r>
              <a:rPr lang="en-US" sz="2200" dirty="0"/>
              <a:t>. Recall that </a:t>
            </a:r>
            <a:r>
              <a:rPr lang="en-US" sz="2200" dirty="0" err="1"/>
              <a:t>somatostatin</a:t>
            </a:r>
            <a:r>
              <a:rPr lang="en-US" sz="2200" dirty="0"/>
              <a:t> is also released by the hypothalamus (as GHIH), and the stomach and intestines also secrete it. An inhibiting hormone, </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pancreatic </a:t>
            </a:r>
            <a:r>
              <a:rPr lang="en-US" sz="22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somatostatin</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inhibits the release of both glucagon and insulin</a:t>
            </a:r>
            <a:r>
              <a:rPr lang="en-US" sz="2200" dirty="0"/>
              <a:t>.</a:t>
            </a:r>
          </a:p>
          <a:p>
            <a:pPr fontAlgn="base"/>
            <a:r>
              <a:rPr lang="en-US" sz="2200" dirty="0"/>
              <a:t>The </a:t>
            </a:r>
            <a:r>
              <a:rPr lang="en-US" sz="2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PP cell</a:t>
            </a:r>
            <a:r>
              <a:rPr lang="en-US" sz="2200" dirty="0"/>
              <a:t> accounts for about </a:t>
            </a:r>
            <a:r>
              <a:rPr lang="en-US"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en-US" sz="2200" dirty="0"/>
              <a:t> percent of islet cells and secretes the </a:t>
            </a:r>
            <a:r>
              <a:rPr lang="en-US" sz="22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pancreatic polypeptide </a:t>
            </a:r>
            <a:r>
              <a:rPr lang="en-US" sz="2200" dirty="0"/>
              <a:t>hormone. It is thought to play a role in </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appetite</a:t>
            </a:r>
            <a:r>
              <a:rPr lang="en-US" sz="2200" dirty="0"/>
              <a:t>, as well as in the </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regulation of pancreatic exocrine </a:t>
            </a:r>
            <a:r>
              <a:rPr lang="en-US" sz="2200" dirty="0"/>
              <a:t>and </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endocrine secretions</a:t>
            </a:r>
            <a:r>
              <a:rPr lang="en-US" sz="2200" dirty="0"/>
              <a:t>. Pancreatic polypeptide released following a meal </a:t>
            </a:r>
            <a:r>
              <a:rPr lang="en-US" sz="2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may reduce further food consumption</a:t>
            </a:r>
            <a:r>
              <a:rPr lang="en-US" sz="2200" dirty="0"/>
              <a:t>; however, it is also released in response to fasting.</a:t>
            </a:r>
          </a:p>
        </p:txBody>
      </p:sp>
    </p:spTree>
    <p:extLst>
      <p:ext uri="{BB962C8B-B14F-4D97-AF65-F5344CB8AC3E}">
        <p14:creationId xmlns:p14="http://schemas.microsoft.com/office/powerpoint/2010/main" val="87788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200" y="152400"/>
            <a:ext cx="8610600" cy="3477875"/>
          </a:xfrm>
          <a:prstGeom prst="rect">
            <a:avLst/>
          </a:prstGeom>
        </p:spPr>
        <p:txBody>
          <a:bodyPr wrap="square">
            <a:spAutoFit/>
          </a:bodyPr>
          <a:lstStyle/>
          <a:p>
            <a:r>
              <a:rPr lang="en-US" sz="2800" dirty="0">
                <a:solidFill>
                  <a:prstClr val="black"/>
                </a:solidFill>
                <a:latin typeface="Constantia"/>
              </a:rPr>
              <a:t>The close interrelations among these cell types in the islets of Langerhans allow cell-to-cell communication and direct control of secretion of some of the hormones by the other hormones. For instance, </a:t>
            </a:r>
            <a:r>
              <a:rPr lang="en-US" sz="2800" b="1" dirty="0">
                <a:ln w="10541" cmpd="sng">
                  <a:solidFill>
                    <a:schemeClr val="accent1">
                      <a:shade val="88000"/>
                      <a:satMod val="110000"/>
                    </a:schemeClr>
                  </a:solidFill>
                  <a:prstDash val="solid"/>
                </a:ln>
                <a:solidFill>
                  <a:srgbClr val="C00000"/>
                </a:solidFill>
                <a:latin typeface="Constantia"/>
              </a:rPr>
              <a:t>insulin</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a:rPr>
              <a:t> </a:t>
            </a:r>
            <a:r>
              <a:rPr lang="en-US" sz="2800" dirty="0">
                <a:solidFill>
                  <a:prstClr val="black"/>
                </a:solidFill>
                <a:latin typeface="Constantia"/>
              </a:rPr>
              <a:t>inhibits </a:t>
            </a:r>
            <a:r>
              <a:rPr lang="en-US" sz="2800" b="1" dirty="0">
                <a:ln w="10541" cmpd="sng">
                  <a:solidFill>
                    <a:schemeClr val="accent1">
                      <a:shade val="88000"/>
                      <a:satMod val="110000"/>
                    </a:schemeClr>
                  </a:solidFill>
                  <a:prstDash val="solid"/>
                </a:ln>
                <a:solidFill>
                  <a:srgbClr val="7030A0"/>
                </a:solidFill>
                <a:latin typeface="Constantia"/>
              </a:rPr>
              <a:t>glucagon</a:t>
            </a:r>
            <a:r>
              <a:rPr lang="en-US" sz="2800" dirty="0">
                <a:solidFill>
                  <a:prstClr val="black"/>
                </a:solidFill>
                <a:latin typeface="Constantia"/>
              </a:rPr>
              <a:t> secretion, </a:t>
            </a:r>
            <a:r>
              <a:rPr lang="en-US" sz="2800" b="1" dirty="0">
                <a:ln w="10541" cmpd="sng">
                  <a:solidFill>
                    <a:schemeClr val="accent1">
                      <a:shade val="88000"/>
                      <a:satMod val="110000"/>
                    </a:schemeClr>
                  </a:solidFill>
                  <a:prstDash val="solid"/>
                </a:ln>
                <a:solidFill>
                  <a:srgbClr val="C00000"/>
                </a:solidFill>
                <a:latin typeface="Constantia"/>
              </a:rPr>
              <a:t>amylin</a:t>
            </a:r>
            <a:r>
              <a:rPr lang="en-US" sz="2800" dirty="0">
                <a:solidFill>
                  <a:prstClr val="black"/>
                </a:solidFill>
                <a:latin typeface="Constantia"/>
              </a:rPr>
              <a:t> inhibits </a:t>
            </a:r>
            <a:r>
              <a:rPr lang="en-US" sz="2800" b="1" dirty="0">
                <a:ln w="10541" cmpd="sng">
                  <a:solidFill>
                    <a:schemeClr val="accent1">
                      <a:shade val="88000"/>
                      <a:satMod val="110000"/>
                    </a:schemeClr>
                  </a:solidFill>
                  <a:prstDash val="solid"/>
                </a:ln>
                <a:solidFill>
                  <a:srgbClr val="7030A0"/>
                </a:solidFill>
                <a:latin typeface="Constantia"/>
              </a:rPr>
              <a:t>insulin</a:t>
            </a:r>
            <a:r>
              <a:rPr lang="en-US" sz="2800" dirty="0">
                <a:solidFill>
                  <a:prstClr val="black"/>
                </a:solidFill>
                <a:latin typeface="Constantia"/>
              </a:rPr>
              <a:t> secretion, and </a:t>
            </a:r>
            <a:r>
              <a:rPr lang="en-US" sz="2800" b="1" dirty="0" err="1">
                <a:ln w="10541" cmpd="sng">
                  <a:solidFill>
                    <a:schemeClr val="accent1">
                      <a:shade val="88000"/>
                      <a:satMod val="110000"/>
                    </a:schemeClr>
                  </a:solidFill>
                  <a:prstDash val="solid"/>
                </a:ln>
                <a:solidFill>
                  <a:srgbClr val="C00000"/>
                </a:solidFill>
                <a:latin typeface="Constantia"/>
              </a:rPr>
              <a:t>somatostatin</a:t>
            </a:r>
            <a:r>
              <a:rPr lang="en-US" sz="2800" dirty="0">
                <a:solidFill>
                  <a:prstClr val="black"/>
                </a:solidFill>
                <a:latin typeface="Constantia"/>
              </a:rPr>
              <a:t> inhibits the secretion of both </a:t>
            </a:r>
            <a:r>
              <a:rPr lang="en-US" sz="2800" b="1" dirty="0">
                <a:ln w="10541" cmpd="sng">
                  <a:solidFill>
                    <a:schemeClr val="accent1">
                      <a:shade val="88000"/>
                      <a:satMod val="110000"/>
                    </a:schemeClr>
                  </a:solidFill>
                  <a:prstDash val="solid"/>
                </a:ln>
                <a:solidFill>
                  <a:srgbClr val="7030A0"/>
                </a:solidFill>
                <a:latin typeface="Constantia"/>
              </a:rPr>
              <a:t>insulin</a:t>
            </a:r>
            <a:r>
              <a:rPr lang="en-US" sz="2800" dirty="0">
                <a:solidFill>
                  <a:prstClr val="black"/>
                </a:solidFill>
                <a:latin typeface="Constantia"/>
              </a:rPr>
              <a:t> and </a:t>
            </a:r>
            <a:r>
              <a:rPr lang="en-US" sz="2800" b="1" dirty="0">
                <a:ln w="10541" cmpd="sng">
                  <a:solidFill>
                    <a:schemeClr val="accent1">
                      <a:shade val="88000"/>
                      <a:satMod val="110000"/>
                    </a:schemeClr>
                  </a:solidFill>
                  <a:prstDash val="solid"/>
                </a:ln>
                <a:solidFill>
                  <a:srgbClr val="7030A0"/>
                </a:solidFill>
                <a:latin typeface="Constantia"/>
              </a:rPr>
              <a:t>glucagon</a:t>
            </a:r>
            <a:r>
              <a:rPr lang="en-US" sz="2400" dirty="0">
                <a:solidFill>
                  <a:prstClr val="black"/>
                </a:solidFill>
                <a:latin typeface="Constantia"/>
              </a:rPr>
              <a:t>.</a:t>
            </a:r>
            <a:br>
              <a:rPr lang="en-US" sz="2400" dirty="0">
                <a:solidFill>
                  <a:prstClr val="black"/>
                </a:solidFill>
                <a:latin typeface="Constantia"/>
              </a:rPr>
            </a:br>
            <a:endParaRPr lang="ar-IQ" sz="2400" dirty="0"/>
          </a:p>
        </p:txBody>
      </p:sp>
    </p:spTree>
    <p:extLst>
      <p:ext uri="{BB962C8B-B14F-4D97-AF65-F5344CB8AC3E}">
        <p14:creationId xmlns:p14="http://schemas.microsoft.com/office/powerpoint/2010/main" val="129225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52400"/>
            <a:ext cx="9413081" cy="589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0" y="6003878"/>
            <a:ext cx="91995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2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06779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98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734</Words>
  <Application>Microsoft Office PowerPoint</Application>
  <PresentationFormat>On-screen Show (4:3)</PresentationFormat>
  <Paragraphs>33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22</cp:revision>
  <dcterms:created xsi:type="dcterms:W3CDTF">2006-08-16T00:00:00Z</dcterms:created>
  <dcterms:modified xsi:type="dcterms:W3CDTF">2018-12-12T22:13:18Z</dcterms:modified>
</cp:coreProperties>
</file>