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1" r:id="rId7"/>
    <p:sldId id="263" r:id="rId8"/>
    <p:sldId id="269" r:id="rId9"/>
    <p:sldId id="266" r:id="rId10"/>
    <p:sldId id="267" r:id="rId11"/>
    <p:sldId id="264" r:id="rId12"/>
    <p:sldId id="268" r:id="rId13"/>
    <p:sldId id="265" r:id="rId14"/>
    <p:sldId id="270" r:id="rId15"/>
    <p:sldId id="260" r:id="rId16"/>
    <p:sldId id="271" r:id="rId17"/>
    <p:sldId id="276" r:id="rId18"/>
    <p:sldId id="277"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0885" y="1600200"/>
            <a:ext cx="9041258" cy="769441"/>
          </a:xfrm>
          <a:prstGeom prst="rect">
            <a:avLst/>
          </a:prstGeom>
        </p:spPr>
        <p:txBody>
          <a:bodyPr wrap="none">
            <a:spAutoFit/>
          </a:bodyPr>
          <a:lstStyle/>
          <a:p>
            <a:r>
              <a:rPr lang="en-US" sz="4400" b="1" dirty="0">
                <a:solidFill>
                  <a:srgbClr val="FFFF00"/>
                </a:solidFill>
                <a:latin typeface="Lucida Calligraphy" pitchFamily="66" charset="0"/>
              </a:rPr>
              <a:t>Dr. </a:t>
            </a:r>
            <a:r>
              <a:rPr lang="en-US" sz="4400" b="1" dirty="0" err="1">
                <a:solidFill>
                  <a:srgbClr val="FFFF00"/>
                </a:solidFill>
                <a:latin typeface="Lucida Calligraphy" pitchFamily="66" charset="0"/>
              </a:rPr>
              <a:t>Noori</a:t>
            </a:r>
            <a:r>
              <a:rPr lang="en-US" sz="4400" b="1" dirty="0">
                <a:solidFill>
                  <a:srgbClr val="FFFF00"/>
                </a:solidFill>
                <a:latin typeface="Lucida Calligraphy" pitchFamily="66" charset="0"/>
              </a:rPr>
              <a:t> Mohammed </a:t>
            </a:r>
            <a:r>
              <a:rPr lang="en-US" sz="4400" b="1" dirty="0" err="1">
                <a:solidFill>
                  <a:srgbClr val="FFFF00"/>
                </a:solidFill>
                <a:latin typeface="Lucida Calligraphy" pitchFamily="66" charset="0"/>
              </a:rPr>
              <a:t>Luaibi</a:t>
            </a:r>
            <a:endParaRPr lang="ar-IQ" sz="4400" b="1" dirty="0">
              <a:solidFill>
                <a:srgbClr val="FFFF00"/>
              </a:solidFill>
            </a:endParaRPr>
          </a:p>
        </p:txBody>
      </p:sp>
      <p:sp>
        <p:nvSpPr>
          <p:cNvPr id="3" name="Rectangle 2"/>
          <p:cNvSpPr/>
          <p:nvPr/>
        </p:nvSpPr>
        <p:spPr>
          <a:xfrm>
            <a:off x="1844144" y="3244334"/>
            <a:ext cx="5176417" cy="769441"/>
          </a:xfrm>
          <a:prstGeom prst="rect">
            <a:avLst/>
          </a:prstGeom>
        </p:spPr>
        <p:txBody>
          <a:bodyPr wrap="none">
            <a:spAutoFit/>
          </a:bodyPr>
          <a:lstStyle/>
          <a:p>
            <a:r>
              <a:rPr lang="en-US" sz="4400" dirty="0" smtClean="0">
                <a:solidFill>
                  <a:srgbClr val="00B050"/>
                </a:solidFill>
                <a:latin typeface="Aharoni" pitchFamily="2" charset="-79"/>
                <a:cs typeface="Aharoni" pitchFamily="2" charset="-79"/>
              </a:rPr>
              <a:t>Parathyroid Gland</a:t>
            </a:r>
            <a:endParaRPr lang="ar-IQ" sz="4400" dirty="0">
              <a:solidFill>
                <a:srgbClr val="00B050"/>
              </a:solidFill>
              <a:latin typeface="Aharoni" pitchFamily="2" charset="-79"/>
            </a:endParaRPr>
          </a:p>
        </p:txBody>
      </p:sp>
    </p:spTree>
    <p:extLst>
      <p:ext uri="{BB962C8B-B14F-4D97-AF65-F5344CB8AC3E}">
        <p14:creationId xmlns:p14="http://schemas.microsoft.com/office/powerpoint/2010/main" val="21364445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441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887"/>
            <a:ext cx="472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19600" y="5268686"/>
            <a:ext cx="4572000" cy="923330"/>
          </a:xfrm>
          <a:prstGeom prst="rect">
            <a:avLst/>
          </a:prstGeom>
        </p:spPr>
        <p:txBody>
          <a:bodyPr>
            <a:spAutoFit/>
          </a:bodyPr>
          <a:lstStyle/>
          <a:p>
            <a:r>
              <a:rPr lang="en-US" b="1" dirty="0">
                <a:ln w="1905"/>
                <a:solidFill>
                  <a:srgbClr val="002060"/>
                </a:solidFill>
                <a:effectLst>
                  <a:innerShdw blurRad="69850" dist="43180" dir="5400000">
                    <a:srgbClr val="000000">
                      <a:alpha val="65000"/>
                    </a:srgbClr>
                  </a:innerShdw>
                </a:effectLst>
              </a:rPr>
              <a:t>High magnification micrograph. H&amp;E stain. The cells with orange/pink staining cytoplasm are </a:t>
            </a:r>
            <a:r>
              <a:rPr lang="en-US" b="1" dirty="0" err="1">
                <a:ln w="1905"/>
                <a:solidFill>
                  <a:srgbClr val="002060"/>
                </a:solidFill>
                <a:effectLst>
                  <a:innerShdw blurRad="69850" dist="43180" dir="5400000">
                    <a:srgbClr val="000000">
                      <a:alpha val="65000"/>
                    </a:srgbClr>
                  </a:innerShdw>
                </a:effectLst>
              </a:rPr>
              <a:t>oxyphil</a:t>
            </a:r>
            <a:r>
              <a:rPr lang="en-US" b="1" dirty="0">
                <a:ln w="1905"/>
                <a:solidFill>
                  <a:srgbClr val="002060"/>
                </a:solidFill>
                <a:effectLst>
                  <a:innerShdw blurRad="69850" dist="43180" dir="5400000">
                    <a:srgbClr val="000000">
                      <a:alpha val="65000"/>
                    </a:srgbClr>
                  </a:innerShdw>
                </a:effectLst>
              </a:rPr>
              <a:t> cells</a:t>
            </a:r>
            <a:endParaRPr lang="ar-IQ" b="1" dirty="0">
              <a:ln w="1905"/>
              <a:solidFill>
                <a:srgbClr val="002060"/>
              </a:solidFill>
              <a:effectLst>
                <a:innerShdw blurRad="69850" dist="43180" dir="5400000">
                  <a:srgbClr val="000000">
                    <a:alpha val="65000"/>
                  </a:srgbClr>
                </a:innerShdw>
              </a:effectLst>
            </a:endParaRPr>
          </a:p>
        </p:txBody>
      </p:sp>
      <p:sp>
        <p:nvSpPr>
          <p:cNvPr id="4" name="Rectangle 3"/>
          <p:cNvSpPr/>
          <p:nvPr/>
        </p:nvSpPr>
        <p:spPr>
          <a:xfrm>
            <a:off x="0" y="5268687"/>
            <a:ext cx="4419600" cy="1200329"/>
          </a:xfrm>
          <a:prstGeom prst="rect">
            <a:avLst/>
          </a:prstGeom>
        </p:spPr>
        <p:txBody>
          <a:bodyPr wrap="square">
            <a:spAutoFit/>
          </a:bodyPr>
          <a:lstStyle/>
          <a:p>
            <a:r>
              <a:rPr lang="en-US" b="1" dirty="0">
                <a:ln w="1905"/>
                <a:solidFill>
                  <a:srgbClr val="002060"/>
                </a:solidFill>
                <a:effectLst>
                  <a:innerShdw blurRad="69850" dist="43180" dir="5400000">
                    <a:srgbClr val="000000">
                      <a:alpha val="65000"/>
                    </a:srgbClr>
                  </a:innerShdw>
                </a:effectLst>
              </a:rPr>
              <a:t>High magnification micrograph. H&amp;E stain. The small, dark cells are chief cells, which are responsible for secreting parathyroid hormone.</a:t>
            </a:r>
            <a:endParaRPr lang="ar-IQ"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936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wipe(down)">
                                      <p:cBhvr>
                                        <p:cTn id="30" dur="580">
                                          <p:stCondLst>
                                            <p:cond delay="0"/>
                                          </p:stCondLst>
                                        </p:cTn>
                                        <p:tgtEl>
                                          <p:spTgt spid="5123"/>
                                        </p:tgtEl>
                                      </p:cBhvr>
                                    </p:animEffect>
                                    <p:anim calcmode="lin" valueType="num">
                                      <p:cBhvr>
                                        <p:cTn id="31"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6" dur="26">
                                          <p:stCondLst>
                                            <p:cond delay="650"/>
                                          </p:stCondLst>
                                        </p:cTn>
                                        <p:tgtEl>
                                          <p:spTgt spid="5123"/>
                                        </p:tgtEl>
                                      </p:cBhvr>
                                      <p:to x="100000" y="60000"/>
                                    </p:animScale>
                                    <p:animScale>
                                      <p:cBhvr>
                                        <p:cTn id="37" dur="166" decel="50000">
                                          <p:stCondLst>
                                            <p:cond delay="676"/>
                                          </p:stCondLst>
                                        </p:cTn>
                                        <p:tgtEl>
                                          <p:spTgt spid="5123"/>
                                        </p:tgtEl>
                                      </p:cBhvr>
                                      <p:to x="100000" y="100000"/>
                                    </p:animScale>
                                    <p:animScale>
                                      <p:cBhvr>
                                        <p:cTn id="38" dur="26">
                                          <p:stCondLst>
                                            <p:cond delay="1312"/>
                                          </p:stCondLst>
                                        </p:cTn>
                                        <p:tgtEl>
                                          <p:spTgt spid="5123"/>
                                        </p:tgtEl>
                                      </p:cBhvr>
                                      <p:to x="100000" y="80000"/>
                                    </p:animScale>
                                    <p:animScale>
                                      <p:cBhvr>
                                        <p:cTn id="39" dur="166" decel="50000">
                                          <p:stCondLst>
                                            <p:cond delay="1338"/>
                                          </p:stCondLst>
                                        </p:cTn>
                                        <p:tgtEl>
                                          <p:spTgt spid="5123"/>
                                        </p:tgtEl>
                                      </p:cBhvr>
                                      <p:to x="100000" y="100000"/>
                                    </p:animScale>
                                    <p:animScale>
                                      <p:cBhvr>
                                        <p:cTn id="40" dur="26">
                                          <p:stCondLst>
                                            <p:cond delay="1642"/>
                                          </p:stCondLst>
                                        </p:cTn>
                                        <p:tgtEl>
                                          <p:spTgt spid="5123"/>
                                        </p:tgtEl>
                                      </p:cBhvr>
                                      <p:to x="100000" y="90000"/>
                                    </p:animScale>
                                    <p:animScale>
                                      <p:cBhvr>
                                        <p:cTn id="41" dur="166" decel="50000">
                                          <p:stCondLst>
                                            <p:cond delay="1668"/>
                                          </p:stCondLst>
                                        </p:cTn>
                                        <p:tgtEl>
                                          <p:spTgt spid="5123"/>
                                        </p:tgtEl>
                                      </p:cBhvr>
                                      <p:to x="100000" y="100000"/>
                                    </p:animScale>
                                    <p:animScale>
                                      <p:cBhvr>
                                        <p:cTn id="42" dur="26">
                                          <p:stCondLst>
                                            <p:cond delay="1808"/>
                                          </p:stCondLst>
                                        </p:cTn>
                                        <p:tgtEl>
                                          <p:spTgt spid="5123"/>
                                        </p:tgtEl>
                                      </p:cBhvr>
                                      <p:to x="100000" y="95000"/>
                                    </p:animScale>
                                    <p:animScale>
                                      <p:cBhvr>
                                        <p:cTn id="43" dur="166" decel="50000">
                                          <p:stCondLst>
                                            <p:cond delay="1834"/>
                                          </p:stCondLst>
                                        </p:cTn>
                                        <p:tgtEl>
                                          <p:spTgt spid="512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chemeClr val="accent2">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23350"/>
            <a:ext cx="9202057" cy="6801862"/>
          </a:xfrm>
          <a:prstGeom prst="rect">
            <a:avLst/>
          </a:prstGeom>
        </p:spPr>
        <p:txBody>
          <a:bodyPr wrap="square">
            <a:spAutoFit/>
          </a:bodyPr>
          <a:lstStyle/>
          <a:p>
            <a:r>
              <a:rPr lang="en-US" sz="2400" dirty="0" smtClean="0"/>
              <a:t>The </a:t>
            </a:r>
            <a:r>
              <a:rPr lang="en-US" sz="2400" b="1" dirty="0">
                <a:ln w="1905"/>
                <a:solidFill>
                  <a:srgbClr val="00B050"/>
                </a:solidFill>
                <a:effectLst>
                  <a:innerShdw blurRad="69850" dist="43180" dir="5400000">
                    <a:srgbClr val="000000">
                      <a:alpha val="65000"/>
                    </a:srgbClr>
                  </a:innerShdw>
                </a:effectLst>
              </a:rPr>
              <a:t>water-clear cells</a:t>
            </a:r>
            <a:r>
              <a:rPr lang="en-US" sz="2400" dirty="0"/>
              <a:t>, also appear to come from the </a:t>
            </a:r>
            <a:r>
              <a:rPr lang="en-US" sz="2400" b="1" dirty="0">
                <a:ln w="1905"/>
                <a:solidFill>
                  <a:srgbClr val="00B050"/>
                </a:solidFill>
                <a:effectLst>
                  <a:innerShdw blurRad="69850" dist="43180" dir="5400000">
                    <a:srgbClr val="000000">
                      <a:alpha val="65000"/>
                    </a:srgbClr>
                  </a:innerShdw>
                </a:effectLst>
              </a:rPr>
              <a:t>chief cells</a:t>
            </a:r>
            <a:r>
              <a:rPr lang="en-US" sz="2400" dirty="0"/>
              <a:t>. They appear in small numbers, and have abundant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glycogen</a:t>
            </a:r>
            <a:r>
              <a:rPr lang="en-US" sz="2400" dirty="0"/>
              <a:t> </a:t>
            </a:r>
            <a:r>
              <a:rPr lang="en-US" sz="2400" dirty="0" smtClean="0"/>
              <a:t>.While </a:t>
            </a:r>
            <a:r>
              <a:rPr lang="en-US" sz="2400" dirty="0"/>
              <a:t>most </a:t>
            </a:r>
            <a:r>
              <a:rPr lang="en-US" sz="2400" b="1" dirty="0" err="1">
                <a:ln w="1905"/>
                <a:solidFill>
                  <a:srgbClr val="FFFF00"/>
                </a:solidFill>
                <a:effectLst>
                  <a:innerShdw blurRad="69850" dist="43180" dir="5400000">
                    <a:srgbClr val="000000">
                      <a:alpha val="65000"/>
                    </a:srgbClr>
                  </a:innerShdw>
                </a:effectLst>
              </a:rPr>
              <a:t>oxyphil</a:t>
            </a:r>
            <a:r>
              <a:rPr lang="en-US" sz="2400" b="1" dirty="0">
                <a:ln w="1905"/>
                <a:solidFill>
                  <a:srgbClr val="FFFF00"/>
                </a:solidFill>
                <a:effectLst>
                  <a:innerShdw blurRad="69850" dist="43180" dir="5400000">
                    <a:srgbClr val="000000">
                      <a:alpha val="65000"/>
                    </a:srgbClr>
                  </a:innerShdw>
                </a:effectLst>
              </a:rPr>
              <a:t> </a:t>
            </a:r>
            <a:r>
              <a:rPr lang="en-US" sz="2400" dirty="0"/>
              <a:t>and </a:t>
            </a:r>
            <a:r>
              <a:rPr lang="en-US" sz="2400" b="1" dirty="0">
                <a:ln w="1905"/>
                <a:solidFill>
                  <a:srgbClr val="FFFF00"/>
                </a:solidFill>
                <a:effectLst>
                  <a:innerShdw blurRad="69850" dist="43180" dir="5400000">
                    <a:srgbClr val="000000">
                      <a:alpha val="65000"/>
                    </a:srgbClr>
                  </a:innerShdw>
                </a:effectLst>
              </a:rPr>
              <a:t>water-clear cells</a:t>
            </a:r>
            <a:r>
              <a:rPr lang="en-US" sz="2400" dirty="0"/>
              <a:t> retain the ability to secrete </a:t>
            </a:r>
            <a:r>
              <a:rPr lang="en-US" sz="2400" b="1" dirty="0">
                <a:ln w="1905"/>
                <a:solidFill>
                  <a:schemeClr val="tx2">
                    <a:lumMod val="60000"/>
                    <a:lumOff val="40000"/>
                  </a:schemeClr>
                </a:solidFill>
                <a:effectLst>
                  <a:innerShdw blurRad="69850" dist="43180" dir="5400000">
                    <a:srgbClr val="000000">
                      <a:alpha val="65000"/>
                    </a:srgbClr>
                  </a:innerShdw>
                </a:effectLst>
              </a:rPr>
              <a:t>PTH</a:t>
            </a:r>
            <a:r>
              <a:rPr lang="en-US" sz="2400" dirty="0"/>
              <a:t>, their functional significance is not known. The </a:t>
            </a:r>
            <a:r>
              <a:rPr lang="en-US" sz="2400" b="1" dirty="0">
                <a:ln w="1905"/>
                <a:solidFill>
                  <a:srgbClr val="00B050"/>
                </a:solidFill>
                <a:effectLst>
                  <a:innerShdw blurRad="69850" dist="43180" dir="5400000">
                    <a:srgbClr val="000000">
                      <a:alpha val="65000"/>
                    </a:srgbClr>
                  </a:innerShdw>
                </a:effectLst>
              </a:rPr>
              <a:t>chief cells </a:t>
            </a:r>
            <a:r>
              <a:rPr lang="en-US" sz="2400" dirty="0"/>
              <a:t>play a critical role in calcium homeostasis by sensing changes </a:t>
            </a:r>
            <a:r>
              <a:rPr lang="en-US" sz="2400" dirty="0" err="1"/>
              <a:t>inextracellular</a:t>
            </a:r>
            <a:r>
              <a:rPr lang="en-US" sz="2400" dirty="0"/>
              <a:t> calcium concentration and releasing the appropriate amount of </a:t>
            </a:r>
            <a:r>
              <a:rPr lang="en-US" sz="2400" b="1" dirty="0">
                <a:ln w="1905"/>
                <a:solidFill>
                  <a:schemeClr val="tx2">
                    <a:lumMod val="60000"/>
                    <a:lumOff val="40000"/>
                  </a:schemeClr>
                </a:solidFill>
                <a:effectLst>
                  <a:innerShdw blurRad="69850" dist="43180" dir="5400000">
                    <a:srgbClr val="000000">
                      <a:alpha val="65000"/>
                    </a:srgbClr>
                  </a:innerShdw>
                </a:effectLst>
              </a:rPr>
              <a:t>PTH</a:t>
            </a:r>
            <a:r>
              <a:rPr lang="en-US" sz="2400" dirty="0"/>
              <a:t> to correct or maintain normal blood calcium </a:t>
            </a:r>
            <a:r>
              <a:rPr lang="en-US" sz="2400" dirty="0" smtClean="0"/>
              <a:t>levels. The </a:t>
            </a:r>
            <a:r>
              <a:rPr lang="en-US" sz="2400" b="1" dirty="0">
                <a:ln w="1905"/>
                <a:solidFill>
                  <a:srgbClr val="00B050"/>
                </a:solidFill>
                <a:effectLst>
                  <a:innerShdw blurRad="69850" dist="43180" dir="5400000">
                    <a:srgbClr val="000000">
                      <a:alpha val="65000"/>
                    </a:srgbClr>
                  </a:innerShdw>
                </a:effectLst>
              </a:rPr>
              <a:t>chief cells </a:t>
            </a:r>
            <a:r>
              <a:rPr lang="en-US" sz="2400" dirty="0"/>
              <a:t>(parathyroid gland principal cells) measure approximately </a:t>
            </a:r>
            <a:r>
              <a:rPr lang="en-US" sz="2400" b="1" dirty="0">
                <a:ln w="1905"/>
                <a:solidFill>
                  <a:srgbClr val="FF0000"/>
                </a:solidFill>
                <a:effectLst>
                  <a:innerShdw blurRad="69850" dist="43180" dir="5400000">
                    <a:srgbClr val="000000">
                      <a:alpha val="65000"/>
                    </a:srgbClr>
                  </a:innerShdw>
                </a:effectLst>
              </a:rPr>
              <a:t>six</a:t>
            </a:r>
            <a:r>
              <a:rPr lang="en-US" sz="2400" dirty="0"/>
              <a:t> to </a:t>
            </a:r>
            <a:r>
              <a:rPr lang="en-US" sz="2400" b="1" dirty="0">
                <a:ln w="1905"/>
                <a:solidFill>
                  <a:srgbClr val="FF0000"/>
                </a:solidFill>
                <a:effectLst>
                  <a:innerShdw blurRad="69850" dist="43180" dir="5400000">
                    <a:srgbClr val="000000">
                      <a:alpha val="65000"/>
                    </a:srgbClr>
                  </a:innerShdw>
                </a:effectLst>
              </a:rPr>
              <a:t>eight</a:t>
            </a:r>
            <a:r>
              <a:rPr lang="en-US" sz="2400" dirty="0"/>
              <a:t> microns, they are polygonal in shape, have a centrally located round nuclei, and have secretory granules containing </a:t>
            </a:r>
            <a:r>
              <a:rPr lang="en-US" sz="2400" b="1" dirty="0" smtClean="0">
                <a:ln w="1905"/>
                <a:solidFill>
                  <a:schemeClr val="tx2">
                    <a:lumMod val="60000"/>
                    <a:lumOff val="40000"/>
                  </a:schemeClr>
                </a:solidFill>
                <a:effectLst>
                  <a:innerShdw blurRad="69850" dist="43180" dir="5400000">
                    <a:srgbClr val="000000">
                      <a:alpha val="65000"/>
                    </a:srgbClr>
                  </a:innerShdw>
                </a:effectLst>
              </a:rPr>
              <a:t>PTH</a:t>
            </a:r>
            <a:r>
              <a:rPr lang="en-US" sz="2400" dirty="0" smtClean="0"/>
              <a:t>. The </a:t>
            </a:r>
            <a:r>
              <a:rPr lang="en-US" sz="2400" dirty="0"/>
              <a:t>chief cells appear dark purple in a </a:t>
            </a:r>
            <a:r>
              <a:rPr lang="en-US" sz="2400" dirty="0" err="1"/>
              <a:t>hematoxylin</a:t>
            </a:r>
            <a:r>
              <a:rPr lang="en-US" sz="2400" dirty="0"/>
              <a:t> and eosin stain </a:t>
            </a:r>
            <a:r>
              <a:rPr lang="en-US" sz="2400" dirty="0" smtClean="0"/>
              <a:t>. Approximately </a:t>
            </a:r>
            <a:r>
              <a:rPr lang="en-US" sz="2400" b="1" dirty="0">
                <a:ln w="1905"/>
                <a:solidFill>
                  <a:srgbClr val="FF0000"/>
                </a:solidFill>
                <a:effectLst>
                  <a:innerShdw blurRad="69850" dist="43180" dir="5400000">
                    <a:srgbClr val="000000">
                      <a:alpha val="65000"/>
                    </a:srgbClr>
                  </a:innerShdw>
                </a:effectLst>
              </a:rPr>
              <a:t>80%</a:t>
            </a:r>
            <a:r>
              <a:rPr lang="en-US" sz="2400" dirty="0"/>
              <a:t> of the </a:t>
            </a:r>
            <a:r>
              <a:rPr lang="en-US" sz="2400" b="1" dirty="0">
                <a:ln w="1905"/>
                <a:solidFill>
                  <a:srgbClr val="00B050"/>
                </a:solidFill>
                <a:effectLst>
                  <a:innerShdw blurRad="69850" dist="43180" dir="5400000">
                    <a:srgbClr val="000000">
                      <a:alpha val="65000"/>
                    </a:srgbClr>
                  </a:innerShdw>
                </a:effectLst>
              </a:rPr>
              <a:t>chief cells </a:t>
            </a:r>
            <a:r>
              <a:rPr lang="en-US" sz="2400" dirty="0"/>
              <a:t>have intracellular </a:t>
            </a:r>
            <a:r>
              <a:rPr lang="en-US" sz="2800" b="1" dirty="0">
                <a:ln w="1905"/>
                <a:solidFill>
                  <a:srgbClr val="FF0000"/>
                </a:solidFill>
                <a:effectLst>
                  <a:innerShdw blurRad="69850" dist="43180" dir="5400000">
                    <a:srgbClr val="000000">
                      <a:alpha val="65000"/>
                    </a:srgbClr>
                  </a:innerShdw>
                </a:effectLst>
              </a:rPr>
              <a:t>fat</a:t>
            </a:r>
            <a:r>
              <a:rPr lang="en-US" sz="2400" dirty="0" smtClean="0"/>
              <a:t>. The </a:t>
            </a:r>
            <a:r>
              <a:rPr lang="en-US" sz="2400" b="1" dirty="0">
                <a:ln w="1905"/>
                <a:solidFill>
                  <a:srgbClr val="00B050"/>
                </a:solidFill>
                <a:effectLst>
                  <a:innerShdw blurRad="69850" dist="43180" dir="5400000">
                    <a:srgbClr val="000000">
                      <a:alpha val="65000"/>
                    </a:srgbClr>
                  </a:innerShdw>
                </a:effectLst>
              </a:rPr>
              <a:t>chief cell</a:t>
            </a:r>
            <a:r>
              <a:rPr lang="en-US" sz="2400" dirty="0"/>
              <a:t> is the most sensitive of all the parathyroid gland cells to changes in the serum ionized calcium </a:t>
            </a:r>
            <a:r>
              <a:rPr lang="en-US" sz="2400" dirty="0" smtClean="0"/>
              <a:t>concentrations. </a:t>
            </a:r>
            <a:r>
              <a:rPr lang="en-US" sz="2400" dirty="0"/>
              <a:t>The </a:t>
            </a:r>
            <a:r>
              <a:rPr lang="en-US" sz="2400" b="1" dirty="0">
                <a:ln w="1905"/>
                <a:solidFill>
                  <a:srgbClr val="00B050"/>
                </a:solidFill>
                <a:effectLst>
                  <a:innerShdw blurRad="69850" dist="43180" dir="5400000">
                    <a:srgbClr val="000000">
                      <a:alpha val="65000"/>
                    </a:srgbClr>
                  </a:innerShdw>
                </a:effectLst>
              </a:rPr>
              <a:t>chief cells</a:t>
            </a:r>
            <a:r>
              <a:rPr lang="en-US" sz="2400" dirty="0"/>
              <a:t> spend most of their time </a:t>
            </a:r>
            <a:r>
              <a:rPr lang="en-US" sz="2400" dirty="0">
                <a:solidFill>
                  <a:schemeClr val="accent6">
                    <a:lumMod val="75000"/>
                  </a:schemeClr>
                </a:solidFill>
              </a:rPr>
              <a:t>inactive</a:t>
            </a:r>
            <a:r>
              <a:rPr lang="en-US" sz="2400" dirty="0"/>
              <a:t> due to normal calcium </a:t>
            </a:r>
            <a:r>
              <a:rPr lang="en-US" sz="2400" dirty="0" smtClean="0"/>
              <a:t>hemostasis. These </a:t>
            </a:r>
            <a:r>
              <a:rPr lang="en-US" sz="2400" dirty="0"/>
              <a:t>inactive cells are categorized as </a:t>
            </a:r>
            <a:r>
              <a:rPr lang="en-US" sz="2400" dirty="0" smtClean="0"/>
              <a:t>cuboidal. They </a:t>
            </a:r>
            <a:r>
              <a:rPr lang="en-US" sz="2400" dirty="0"/>
              <a:t>have low levels of secretory granules, as opposed to active </a:t>
            </a:r>
            <a:r>
              <a:rPr lang="en-US" sz="2400" b="1" dirty="0">
                <a:ln w="1905"/>
                <a:solidFill>
                  <a:srgbClr val="00B050"/>
                </a:solidFill>
                <a:effectLst>
                  <a:innerShdw blurRad="69850" dist="43180" dir="5400000">
                    <a:srgbClr val="000000">
                      <a:alpha val="65000"/>
                    </a:srgbClr>
                  </a:innerShdw>
                </a:effectLst>
              </a:rPr>
              <a:t>chief cells</a:t>
            </a:r>
            <a:r>
              <a:rPr lang="en-US" sz="2400" dirty="0"/>
              <a:t>. These granules can contain </a:t>
            </a:r>
            <a:r>
              <a:rPr lang="en-US" sz="2400" dirty="0">
                <a:solidFill>
                  <a:srgbClr val="7030A0"/>
                </a:solidFill>
              </a:rPr>
              <a:t>acid phosphatase</a:t>
            </a:r>
            <a:r>
              <a:rPr lang="en-US" sz="2400" dirty="0"/>
              <a:t>. </a:t>
            </a:r>
            <a:r>
              <a:rPr lang="en-US" sz="2400" dirty="0">
                <a:solidFill>
                  <a:srgbClr val="7030A0"/>
                </a:solidFill>
              </a:rPr>
              <a:t>Acid phosphatase</a:t>
            </a:r>
            <a:r>
              <a:rPr lang="en-US" sz="2400" dirty="0"/>
              <a:t> is only found in larger </a:t>
            </a:r>
            <a:r>
              <a:rPr lang="en-US" sz="2400" dirty="0" smtClean="0"/>
              <a:t>secretory</a:t>
            </a:r>
            <a:endParaRPr lang="ar-IQ" sz="2400" dirty="0"/>
          </a:p>
        </p:txBody>
      </p:sp>
    </p:spTree>
    <p:extLst>
      <p:ext uri="{BB962C8B-B14F-4D97-AF65-F5344CB8AC3E}">
        <p14:creationId xmlns:p14="http://schemas.microsoft.com/office/powerpoint/2010/main" val="2005538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467599"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90577" y="5029200"/>
            <a:ext cx="3600450" cy="523220"/>
          </a:xfrm>
          <a:prstGeom prst="rect">
            <a:avLst/>
          </a:prstGeom>
        </p:spPr>
        <p:txBody>
          <a:bodyPr wrap="square">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water-clear cells</a:t>
            </a:r>
            <a:endParaRPr lang="ar-IQ"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92499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3000">
              <a:srgbClr val="FFA800"/>
            </a:gs>
            <a:gs pos="28000">
              <a:schemeClr val="accent6">
                <a:lumMod val="40000"/>
                <a:lumOff val="60000"/>
              </a:schemeClr>
            </a:gs>
            <a:gs pos="42999">
              <a:srgbClr val="FFA800"/>
            </a:gs>
            <a:gs pos="58000">
              <a:schemeClr val="accent6">
                <a:lumMod val="20000"/>
                <a:lumOff val="80000"/>
              </a:schemeClr>
            </a:gs>
            <a:gs pos="72000">
              <a:srgbClr val="FFA800"/>
            </a:gs>
            <a:gs pos="87000">
              <a:schemeClr val="accent6">
                <a:lumMod val="20000"/>
                <a:lumOff val="80000"/>
              </a:schemeClr>
            </a:gs>
            <a:gs pos="100000">
              <a:srgbClr val="FFA800"/>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2400" dirty="0"/>
              <a:t>granules, and is less prevalent in smaller secretory granules </a:t>
            </a:r>
            <a:r>
              <a:rPr lang="en-US" sz="2400" dirty="0" smtClean="0"/>
              <a:t>This </a:t>
            </a:r>
            <a:r>
              <a:rPr lang="en-US" sz="2400" dirty="0">
                <a:solidFill>
                  <a:srgbClr val="7030A0"/>
                </a:solidFill>
              </a:rPr>
              <a:t>acid phosphatase </a:t>
            </a:r>
            <a:r>
              <a:rPr lang="en-US" sz="2400" dirty="0"/>
              <a:t>is also present in the </a:t>
            </a:r>
            <a:r>
              <a:rPr lang="en-US" sz="2400" dirty="0">
                <a:solidFill>
                  <a:srgbClr val="FF0000"/>
                </a:solidFill>
              </a:rPr>
              <a:t>Golgi apparatus </a:t>
            </a:r>
            <a:r>
              <a:rPr lang="en-US" sz="2400" dirty="0"/>
              <a:t>of the </a:t>
            </a:r>
            <a:r>
              <a:rPr lang="en-US" sz="2400" b="1" dirty="0">
                <a:ln w="1905"/>
                <a:solidFill>
                  <a:srgbClr val="00B050"/>
                </a:solidFill>
                <a:effectLst>
                  <a:innerShdw blurRad="69850" dist="43180" dir="5400000">
                    <a:srgbClr val="000000">
                      <a:alpha val="65000"/>
                    </a:srgbClr>
                  </a:innerShdw>
                </a:effectLst>
              </a:rPr>
              <a:t>chief </a:t>
            </a:r>
            <a:r>
              <a:rPr lang="en-US" sz="2400" b="1" dirty="0" smtClean="0">
                <a:ln w="1905"/>
                <a:solidFill>
                  <a:srgbClr val="00B050"/>
                </a:solidFill>
                <a:effectLst>
                  <a:innerShdw blurRad="69850" dist="43180" dir="5400000">
                    <a:srgbClr val="000000">
                      <a:alpha val="65000"/>
                    </a:srgbClr>
                  </a:innerShdw>
                </a:effectLst>
              </a:rPr>
              <a:t>cell</a:t>
            </a:r>
            <a:r>
              <a:rPr lang="en-US" sz="2400" dirty="0" smtClean="0"/>
              <a:t>. However</a:t>
            </a:r>
            <a:r>
              <a:rPr lang="en-US" sz="2400" dirty="0"/>
              <a:t>, the </a:t>
            </a:r>
            <a:r>
              <a:rPr lang="en-US" sz="2400" dirty="0">
                <a:solidFill>
                  <a:srgbClr val="FF0000"/>
                </a:solidFill>
              </a:rPr>
              <a:t>Golgi apparatus </a:t>
            </a:r>
            <a:r>
              <a:rPr lang="en-US" sz="2400" dirty="0"/>
              <a:t>areas associated with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a:t> packaging contained little or no </a:t>
            </a:r>
            <a:r>
              <a:rPr lang="en-US" sz="2400" dirty="0">
                <a:solidFill>
                  <a:srgbClr val="7030A0"/>
                </a:solidFill>
              </a:rPr>
              <a:t>acid </a:t>
            </a:r>
            <a:r>
              <a:rPr lang="en-US" sz="2400" dirty="0" smtClean="0">
                <a:solidFill>
                  <a:srgbClr val="7030A0"/>
                </a:solidFill>
              </a:rPr>
              <a:t>phosphatase</a:t>
            </a:r>
            <a:r>
              <a:rPr lang="en-US" sz="2400" dirty="0" smtClean="0"/>
              <a:t>. </a:t>
            </a:r>
            <a:r>
              <a:rPr lang="en-US" sz="2400" b="1" dirty="0">
                <a:ln w="1905"/>
                <a:solidFill>
                  <a:srgbClr val="00B050"/>
                </a:solidFill>
                <a:effectLst>
                  <a:innerShdw blurRad="69850" dist="43180" dir="5400000">
                    <a:srgbClr val="000000">
                      <a:alpha val="65000"/>
                    </a:srgbClr>
                  </a:innerShdw>
                </a:effectLst>
              </a:rPr>
              <a:t>The chief </a:t>
            </a:r>
            <a:r>
              <a:rPr lang="en-US" sz="2400" dirty="0"/>
              <a:t>cells become active in response to </a:t>
            </a:r>
            <a:r>
              <a:rPr lang="en-US" sz="2400" dirty="0">
                <a:solidFill>
                  <a:srgbClr val="0070C0"/>
                </a:solidFill>
              </a:rPr>
              <a:t>low calcium serum </a:t>
            </a:r>
            <a:r>
              <a:rPr lang="en-US" sz="2400" dirty="0"/>
              <a:t>concentrations. The </a:t>
            </a:r>
            <a:r>
              <a:rPr lang="en-US" sz="2400" dirty="0">
                <a:solidFill>
                  <a:srgbClr val="0070C0"/>
                </a:solidFill>
              </a:rPr>
              <a:t>low serum calcium</a:t>
            </a:r>
            <a:r>
              <a:rPr lang="en-US" sz="2400" dirty="0"/>
              <a:t> concentrations are sensed by the </a:t>
            </a:r>
            <a:r>
              <a:rPr lang="en-US" sz="2400" b="1" dirty="0">
                <a:ln w="1905"/>
                <a:solidFill>
                  <a:srgbClr val="7030A0"/>
                </a:solidFill>
                <a:effectLst>
                  <a:innerShdw blurRad="69850" dist="43180" dir="5400000">
                    <a:srgbClr val="000000">
                      <a:alpha val="65000"/>
                    </a:srgbClr>
                  </a:innerShdw>
                </a:effectLst>
              </a:rPr>
              <a:t>calcium-sensing receptor</a:t>
            </a:r>
            <a:r>
              <a:rPr lang="en-US" sz="2400" dirty="0">
                <a:solidFill>
                  <a:srgbClr val="7030A0"/>
                </a:solidFill>
              </a:rPr>
              <a:t> </a:t>
            </a:r>
            <a:r>
              <a:rPr lang="en-US" sz="2400" dirty="0" smtClean="0"/>
              <a:t>. These </a:t>
            </a:r>
            <a:r>
              <a:rPr lang="en-US" sz="2400" dirty="0"/>
              <a:t>active cells have a greater electron density than the inactive </a:t>
            </a:r>
            <a:r>
              <a:rPr lang="en-US" sz="2400" b="1" dirty="0">
                <a:ln w="1905"/>
                <a:solidFill>
                  <a:srgbClr val="00B050"/>
                </a:solidFill>
                <a:effectLst>
                  <a:innerShdw blurRad="69850" dist="43180" dir="5400000">
                    <a:srgbClr val="000000">
                      <a:alpha val="65000"/>
                    </a:srgbClr>
                  </a:innerShdw>
                </a:effectLst>
              </a:rPr>
              <a:t>chief cells </a:t>
            </a:r>
            <a:r>
              <a:rPr lang="en-US" sz="2400" dirty="0"/>
              <a:t>that is thought to be caused by the secretory granules containing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a:t> </a:t>
            </a:r>
            <a:r>
              <a:rPr lang="en-US" sz="2400" dirty="0" smtClean="0"/>
              <a:t>.The </a:t>
            </a:r>
            <a:r>
              <a:rPr lang="en-US" sz="2400" b="1" dirty="0" err="1">
                <a:ln w="1905"/>
                <a:solidFill>
                  <a:srgbClr val="00B050"/>
                </a:solidFill>
                <a:effectLst>
                  <a:innerShdw blurRad="69850" dist="43180" dir="5400000">
                    <a:srgbClr val="000000">
                      <a:alpha val="65000"/>
                    </a:srgbClr>
                  </a:innerShdw>
                </a:effectLst>
              </a:rPr>
              <a:t>oxyphil</a:t>
            </a:r>
            <a:r>
              <a:rPr lang="en-US" sz="2400" b="1" dirty="0">
                <a:ln w="1905"/>
                <a:solidFill>
                  <a:srgbClr val="00B050"/>
                </a:solidFill>
                <a:effectLst>
                  <a:innerShdw blurRad="69850" dist="43180" dir="5400000">
                    <a:srgbClr val="000000">
                      <a:alpha val="65000"/>
                    </a:srgbClr>
                  </a:innerShdw>
                </a:effectLst>
              </a:rPr>
              <a:t> cells </a:t>
            </a:r>
            <a:r>
              <a:rPr lang="en-US" sz="2400" dirty="0"/>
              <a:t>are slightly larger than the </a:t>
            </a:r>
            <a:r>
              <a:rPr lang="en-US" sz="2400" b="1" dirty="0">
                <a:ln w="1905"/>
                <a:solidFill>
                  <a:srgbClr val="00B050"/>
                </a:solidFill>
                <a:effectLst>
                  <a:innerShdw blurRad="69850" dist="43180" dir="5400000">
                    <a:srgbClr val="000000">
                      <a:alpha val="65000"/>
                    </a:srgbClr>
                  </a:innerShdw>
                </a:effectLst>
              </a:rPr>
              <a:t>chief cells</a:t>
            </a:r>
            <a:r>
              <a:rPr lang="en-US" sz="2400" dirty="0"/>
              <a:t>, measuring approximately </a:t>
            </a:r>
            <a:r>
              <a:rPr lang="en-US" sz="2400" b="1" dirty="0">
                <a:ln w="1905"/>
                <a:solidFill>
                  <a:srgbClr val="FF0000"/>
                </a:solidFill>
                <a:effectLst>
                  <a:innerShdw blurRad="69850" dist="43180" dir="5400000">
                    <a:srgbClr val="000000">
                      <a:alpha val="65000"/>
                    </a:srgbClr>
                  </a:innerShdw>
                </a:effectLst>
              </a:rPr>
              <a:t>12</a:t>
            </a:r>
            <a:r>
              <a:rPr lang="en-US" sz="2400" dirty="0"/>
              <a:t> microns, they have an acidophilic cytoplasm due to abundance of </a:t>
            </a:r>
            <a:r>
              <a:rPr lang="en-US" sz="2400" dirty="0">
                <a:solidFill>
                  <a:srgbClr val="FF0000"/>
                </a:solidFill>
              </a:rPr>
              <a:t>mitochondria</a:t>
            </a:r>
            <a:r>
              <a:rPr lang="en-US" sz="2400" dirty="0"/>
              <a:t>, and they have no secretory granules </a:t>
            </a:r>
            <a:r>
              <a:rPr lang="en-US" sz="2400" dirty="0" smtClean="0"/>
              <a:t>.On </a:t>
            </a:r>
            <a:r>
              <a:rPr lang="en-US" sz="2400" dirty="0" err="1"/>
              <a:t>hematoxylin</a:t>
            </a:r>
            <a:r>
              <a:rPr lang="en-US" sz="2400" dirty="0"/>
              <a:t> and eosin staining they appear lighter than the </a:t>
            </a:r>
            <a:r>
              <a:rPr lang="en-US" sz="2400" b="1" dirty="0">
                <a:ln w="1905"/>
                <a:solidFill>
                  <a:srgbClr val="00B050"/>
                </a:solidFill>
                <a:effectLst>
                  <a:innerShdw blurRad="69850" dist="43180" dir="5400000">
                    <a:srgbClr val="000000">
                      <a:alpha val="65000"/>
                    </a:srgbClr>
                  </a:innerShdw>
                </a:effectLst>
              </a:rPr>
              <a:t>chief cells </a:t>
            </a:r>
            <a:r>
              <a:rPr lang="en-US" sz="2400" dirty="0" smtClean="0"/>
              <a:t>.The </a:t>
            </a:r>
            <a:r>
              <a:rPr lang="en-US" sz="2400" dirty="0">
                <a:solidFill>
                  <a:srgbClr val="FF0000"/>
                </a:solidFill>
              </a:rPr>
              <a:t>mitochondrion</a:t>
            </a:r>
            <a:r>
              <a:rPr lang="en-US" sz="2400" dirty="0"/>
              <a:t> of the </a:t>
            </a:r>
            <a:r>
              <a:rPr lang="en-US" sz="2400" b="1" dirty="0" err="1">
                <a:ln w="1905"/>
                <a:solidFill>
                  <a:srgbClr val="00B050"/>
                </a:solidFill>
                <a:effectLst>
                  <a:innerShdw blurRad="69850" dist="43180" dir="5400000">
                    <a:srgbClr val="000000">
                      <a:alpha val="65000"/>
                    </a:srgbClr>
                  </a:innerShdw>
                </a:effectLst>
              </a:rPr>
              <a:t>oxyphil</a:t>
            </a:r>
            <a:r>
              <a:rPr lang="en-US" sz="2400" b="1" dirty="0">
                <a:ln w="1905"/>
                <a:solidFill>
                  <a:srgbClr val="00B050"/>
                </a:solidFill>
                <a:effectLst>
                  <a:innerShdw blurRad="69850" dist="43180" dir="5400000">
                    <a:srgbClr val="000000">
                      <a:alpha val="65000"/>
                    </a:srgbClr>
                  </a:innerShdw>
                </a:effectLst>
              </a:rPr>
              <a:t> cells </a:t>
            </a:r>
            <a:r>
              <a:rPr lang="en-US" sz="2400" dirty="0"/>
              <a:t>is the site for vitamin D metabolism. Vitamin D 1 hydroxylase is highly expressed in </a:t>
            </a:r>
            <a:r>
              <a:rPr lang="en-US" sz="2400" b="1" dirty="0" err="1">
                <a:ln w="1905"/>
                <a:solidFill>
                  <a:srgbClr val="00B050"/>
                </a:solidFill>
                <a:effectLst>
                  <a:innerShdw blurRad="69850" dist="43180" dir="5400000">
                    <a:srgbClr val="000000">
                      <a:alpha val="65000"/>
                    </a:srgbClr>
                  </a:innerShdw>
                </a:effectLst>
              </a:rPr>
              <a:t>oxyphil</a:t>
            </a:r>
            <a:r>
              <a:rPr lang="en-US" sz="2400" b="1" dirty="0">
                <a:ln w="1905"/>
                <a:solidFill>
                  <a:srgbClr val="00B050"/>
                </a:solidFill>
                <a:effectLst>
                  <a:innerShdw blurRad="69850" dist="43180" dir="5400000">
                    <a:srgbClr val="000000">
                      <a:alpha val="65000"/>
                    </a:srgbClr>
                  </a:innerShdw>
                </a:effectLst>
              </a:rPr>
              <a:t> </a:t>
            </a:r>
            <a:r>
              <a:rPr lang="en-US" sz="2400" b="1" dirty="0" err="1" smtClean="0">
                <a:ln w="1905"/>
                <a:solidFill>
                  <a:srgbClr val="00B050"/>
                </a:solidFill>
                <a:effectLst>
                  <a:innerShdw blurRad="69850" dist="43180" dir="5400000">
                    <a:srgbClr val="000000">
                      <a:alpha val="65000"/>
                    </a:srgbClr>
                  </a:innerShdw>
                </a:effectLst>
              </a:rPr>
              <a:t>cells</a:t>
            </a:r>
            <a:r>
              <a:rPr lang="en-US" sz="2400" dirty="0" err="1" smtClean="0"/>
              <a:t>.The</a:t>
            </a:r>
            <a:r>
              <a:rPr lang="en-US" sz="2400" dirty="0" smtClean="0"/>
              <a:t> </a:t>
            </a:r>
            <a:r>
              <a:rPr lang="en-US" sz="2400" dirty="0">
                <a:solidFill>
                  <a:srgbClr val="FF0000"/>
                </a:solidFill>
              </a:rPr>
              <a:t>rough endoplasmic reticulum </a:t>
            </a:r>
            <a:r>
              <a:rPr lang="en-US" sz="2400" dirty="0"/>
              <a:t>is scarce and the </a:t>
            </a:r>
            <a:r>
              <a:rPr lang="en-US" sz="2400" dirty="0">
                <a:solidFill>
                  <a:srgbClr val="FF0000"/>
                </a:solidFill>
              </a:rPr>
              <a:t>Golgi </a:t>
            </a:r>
            <a:r>
              <a:rPr lang="en-US" sz="2400" dirty="0"/>
              <a:t>complex associated with few pro-secretory granules is poorly developed. They first appear during puberty as single cells, then pairs, then nodules by age </a:t>
            </a:r>
            <a:r>
              <a:rPr lang="en-US" sz="2400" b="1" dirty="0">
                <a:ln w="1905"/>
                <a:solidFill>
                  <a:srgbClr val="FF0000"/>
                </a:solidFill>
                <a:effectLst>
                  <a:innerShdw blurRad="69850" dist="43180" dir="5400000">
                    <a:srgbClr val="000000">
                      <a:alpha val="65000"/>
                    </a:srgbClr>
                  </a:innerShdw>
                </a:effectLst>
              </a:rPr>
              <a:t>40</a:t>
            </a:r>
            <a:r>
              <a:rPr lang="en-US" sz="2400" dirty="0"/>
              <a:t> </a:t>
            </a:r>
            <a:r>
              <a:rPr lang="en-US" sz="2400" dirty="0" smtClean="0"/>
              <a:t>. threadlike </a:t>
            </a:r>
            <a:r>
              <a:rPr lang="en-US" sz="2400" dirty="0"/>
              <a:t>materials.</a:t>
            </a:r>
            <a:endParaRPr lang="ar-IQ" sz="2400" dirty="0"/>
          </a:p>
        </p:txBody>
      </p:sp>
    </p:spTree>
    <p:extLst>
      <p:ext uri="{BB962C8B-B14F-4D97-AF65-F5344CB8AC3E}">
        <p14:creationId xmlns:p14="http://schemas.microsoft.com/office/powerpoint/2010/main" val="3315480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39999">
              <a:schemeClr val="accent3">
                <a:lumMod val="20000"/>
                <a:lumOff val="80000"/>
              </a:schemeClr>
            </a:gs>
            <a:gs pos="70000">
              <a:schemeClr val="accent6">
                <a:lumMod val="60000"/>
                <a:lumOff val="40000"/>
              </a:schemeClr>
            </a:gs>
            <a:gs pos="100000">
              <a:srgbClr val="FFEBFA"/>
            </a:gs>
          </a:gsLst>
          <a:lin ang="81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0" y="381000"/>
            <a:ext cx="8991600" cy="5693866"/>
          </a:xfrm>
          <a:prstGeom prst="rect">
            <a:avLst/>
          </a:prstGeom>
        </p:spPr>
        <p:txBody>
          <a:bodyPr wrap="square">
            <a:spAutoFit/>
          </a:bodyPr>
          <a:lstStyle/>
          <a:p>
            <a:r>
              <a:rPr lang="en-US" sz="2800" dirty="0"/>
              <a:t>The </a:t>
            </a:r>
            <a:r>
              <a:rPr lang="en-US" sz="2800" b="1" dirty="0" err="1">
                <a:ln w="1905"/>
                <a:solidFill>
                  <a:srgbClr val="00B050"/>
                </a:solidFill>
                <a:effectLst>
                  <a:innerShdw blurRad="69850" dist="43180" dir="5400000">
                    <a:srgbClr val="000000">
                      <a:alpha val="65000"/>
                    </a:srgbClr>
                  </a:innerShdw>
                </a:effectLst>
              </a:rPr>
              <a:t>oxyphil</a:t>
            </a:r>
            <a:r>
              <a:rPr lang="en-US" sz="2800" b="1" dirty="0">
                <a:ln w="1905"/>
                <a:solidFill>
                  <a:srgbClr val="00B050"/>
                </a:solidFill>
                <a:effectLst>
                  <a:innerShdw blurRad="69850" dist="43180" dir="5400000">
                    <a:srgbClr val="000000">
                      <a:alpha val="65000"/>
                    </a:srgbClr>
                  </a:innerShdw>
                </a:effectLst>
              </a:rPr>
              <a:t> cells </a:t>
            </a:r>
            <a:r>
              <a:rPr lang="en-US" sz="2800" dirty="0"/>
              <a:t>release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 </a:t>
            </a:r>
            <a:r>
              <a:rPr lang="en-US" sz="2800" dirty="0"/>
              <a:t>in a regulated fashion, and can also have the potential to produce </a:t>
            </a:r>
            <a:r>
              <a:rPr lang="en-US" sz="2800" dirty="0" err="1"/>
              <a:t>autocrine</a:t>
            </a:r>
            <a:r>
              <a:rPr lang="en-US" sz="2800" dirty="0"/>
              <a:t>/paracrine factors, such as parathyroid hormone related peptide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PTHrP</a:t>
            </a:r>
            <a:r>
              <a:rPr lang="en-US" sz="2800" dirty="0"/>
              <a:t>) and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calcitriol</a:t>
            </a:r>
            <a:r>
              <a:rPr lang="en-US" sz="2800" dirty="0"/>
              <a:t> .The parathyroid gland </a:t>
            </a:r>
            <a:r>
              <a:rPr lang="en-US" sz="2800" b="1" dirty="0">
                <a:ln w="1905"/>
                <a:solidFill>
                  <a:srgbClr val="00B050"/>
                </a:solidFill>
                <a:effectLst>
                  <a:innerShdw blurRad="69850" dist="43180" dir="5400000">
                    <a:srgbClr val="000000">
                      <a:alpha val="65000"/>
                    </a:srgbClr>
                  </a:innerShdw>
                </a:effectLst>
              </a:rPr>
              <a:t>water clear cells </a:t>
            </a:r>
            <a:r>
              <a:rPr lang="en-US" sz="2800" dirty="0"/>
              <a:t>are extremely rare. Their presence is associated with parathyroid gland hyperplasia or even parathyroid adenoma formation .The water clear cells have an abundant clear cytoplasm with sharply defined cell membranes, and have excessive cytoplasmic glycogen .The </a:t>
            </a:r>
            <a:r>
              <a:rPr lang="en-US" sz="2800" b="1" dirty="0">
                <a:ln w="1905"/>
                <a:solidFill>
                  <a:srgbClr val="00B050"/>
                </a:solidFill>
                <a:effectLst>
                  <a:innerShdw blurRad="69850" dist="43180" dir="5400000">
                    <a:srgbClr val="000000">
                      <a:alpha val="65000"/>
                    </a:srgbClr>
                  </a:innerShdw>
                </a:effectLst>
              </a:rPr>
              <a:t>water clear cells </a:t>
            </a:r>
            <a:r>
              <a:rPr lang="en-US" sz="2800" dirty="0"/>
              <a:t>have an oval or round nucleus with occasional indentations. The cytoplasm is filled, for the most part, with membrane-limited vacuoles .Most vacuoles appear empty or contain finely particulate substance and </a:t>
            </a:r>
            <a:endParaRPr lang="ar-IQ" sz="2800" dirty="0"/>
          </a:p>
        </p:txBody>
      </p:sp>
    </p:spTree>
    <p:extLst>
      <p:ext uri="{BB962C8B-B14F-4D97-AF65-F5344CB8AC3E}">
        <p14:creationId xmlns:p14="http://schemas.microsoft.com/office/powerpoint/2010/main" val="179971989"/>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89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5400" y="0"/>
            <a:ext cx="9118600" cy="6340197"/>
          </a:xfrm>
          <a:prstGeom prst="rect">
            <a:avLst/>
          </a:prstGeom>
        </p:spPr>
        <p:txBody>
          <a:bodyPr wrap="square">
            <a:spAutoFit/>
          </a:bodyPr>
          <a:lstStyle/>
          <a:p>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 description</a:t>
            </a:r>
          </a:p>
          <a:p>
            <a:r>
              <a:rPr lang="en-US" dirty="0">
                <a:solidFill>
                  <a:srgbClr val="FFFF00"/>
                </a:solidFill>
              </a:rPr>
              <a:t>=========================================================================</a:t>
            </a:r>
          </a:p>
          <a:p>
            <a:r>
              <a:rPr lang="en-US" dirty="0"/>
              <a:t>● </a:t>
            </a:r>
            <a:r>
              <a:rPr lang="en-US" sz="2000" dirty="0"/>
              <a:t>Composed primarily of </a:t>
            </a:r>
            <a:r>
              <a:rPr lang="en-US" sz="2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chief </a:t>
            </a:r>
            <a:r>
              <a:rPr lang="en-US" sz="2000" dirty="0"/>
              <a:t>cells and fat with thin fibrous capsule dividing gland </a:t>
            </a:r>
            <a:endParaRPr lang="en-US" sz="2000" dirty="0" smtClean="0"/>
          </a:p>
          <a:p>
            <a:r>
              <a:rPr lang="en-US" sz="2000" dirty="0"/>
              <a:t> </a:t>
            </a:r>
            <a:r>
              <a:rPr lang="en-US" sz="2000" dirty="0" smtClean="0"/>
              <a:t>   into lobules.</a:t>
            </a:r>
            <a:endParaRPr lang="en-US" sz="2000" dirty="0"/>
          </a:p>
          <a:p>
            <a:r>
              <a:rPr lang="en-US" sz="2000" dirty="0"/>
              <a:t>● May have a </a:t>
            </a:r>
            <a:r>
              <a:rPr lang="en-US" sz="2000" dirty="0" err="1">
                <a:solidFill>
                  <a:srgbClr val="FFFF00"/>
                </a:solidFill>
              </a:rPr>
              <a:t>pseudofollicle</a:t>
            </a:r>
            <a:r>
              <a:rPr lang="en-US" sz="2000" dirty="0">
                <a:solidFill>
                  <a:srgbClr val="FFFF00"/>
                </a:solidFill>
              </a:rPr>
              <a:t> pattern </a:t>
            </a:r>
            <a:r>
              <a:rPr lang="en-US" sz="2000" dirty="0"/>
              <a:t>resembling thyroid follicles (pink material is </a:t>
            </a:r>
            <a:r>
              <a:rPr lang="en-US" sz="2000" dirty="0" smtClean="0"/>
              <a:t>PAS</a:t>
            </a:r>
          </a:p>
          <a:p>
            <a:r>
              <a:rPr lang="en-US" sz="2000" dirty="0"/>
              <a:t> </a:t>
            </a:r>
            <a:r>
              <a:rPr lang="en-US" sz="2000" dirty="0" smtClean="0"/>
              <a:t>   </a:t>
            </a:r>
            <a:r>
              <a:rPr lang="en-US" sz="2000" dirty="0"/>
              <a:t>positive</a:t>
            </a:r>
            <a:r>
              <a:rPr lang="en-US" sz="2000" dirty="0" smtClean="0"/>
              <a:t>).</a:t>
            </a:r>
            <a:endParaRPr lang="en-US" sz="2000" dirty="0"/>
          </a:p>
          <a:p>
            <a:r>
              <a:rPr lang="en-US" sz="2000" b="1" dirty="0">
                <a:ln w="1905"/>
                <a:solidFill>
                  <a:srgbClr val="00B050"/>
                </a:solidFill>
                <a:effectLst>
                  <a:innerShdw blurRad="69850" dist="43180" dir="5400000">
                    <a:srgbClr val="000000">
                      <a:alpha val="65000"/>
                    </a:srgbClr>
                  </a:innerShdw>
                </a:effectLst>
              </a:rPr>
              <a:t>Chief cells:</a:t>
            </a:r>
          </a:p>
          <a:p>
            <a:r>
              <a:rPr lang="en-US" sz="2000" dirty="0"/>
              <a:t>● </a:t>
            </a:r>
            <a:r>
              <a:rPr lang="en-US" sz="2000" dirty="0">
                <a:solidFill>
                  <a:schemeClr val="tx2">
                    <a:lumMod val="60000"/>
                    <a:lumOff val="40000"/>
                  </a:schemeClr>
                </a:solidFill>
              </a:rPr>
              <a:t>6</a:t>
            </a:r>
            <a:r>
              <a:rPr lang="en-US" sz="2000" dirty="0"/>
              <a:t>-</a:t>
            </a:r>
            <a:r>
              <a:rPr lang="en-US" sz="2000" dirty="0">
                <a:solidFill>
                  <a:schemeClr val="tx2">
                    <a:lumMod val="60000"/>
                    <a:lumOff val="40000"/>
                  </a:schemeClr>
                </a:solidFill>
              </a:rPr>
              <a:t>8</a:t>
            </a:r>
            <a:r>
              <a:rPr lang="en-US" sz="2000" dirty="0"/>
              <a:t> microns, polygonal, central round nuclei, contain granules of parathyroid </a:t>
            </a:r>
            <a:endParaRPr lang="en-US" sz="2000" dirty="0" smtClean="0"/>
          </a:p>
          <a:p>
            <a:r>
              <a:rPr lang="en-US" sz="2000" dirty="0"/>
              <a:t> </a:t>
            </a:r>
            <a:r>
              <a:rPr lang="en-US" sz="2000" dirty="0" smtClean="0"/>
              <a:t>   hormone </a:t>
            </a:r>
            <a:r>
              <a:rPr lang="en-US" sz="2000" dirty="0"/>
              <a:t>(</a:t>
            </a:r>
            <a:r>
              <a:rPr lang="en-US" sz="2000" dirty="0">
                <a:solidFill>
                  <a:srgbClr val="7030A0"/>
                </a:solidFill>
              </a:rPr>
              <a:t>PTH</a:t>
            </a:r>
            <a:r>
              <a:rPr lang="en-US" sz="2000" dirty="0" smtClean="0"/>
              <a:t>).</a:t>
            </a:r>
            <a:endParaRPr lang="en-US" sz="2000" dirty="0"/>
          </a:p>
          <a:p>
            <a:r>
              <a:rPr lang="en-US" sz="2000" dirty="0"/>
              <a:t>● Basic cell type, other cell types are due to differences in physiologic </a:t>
            </a:r>
            <a:r>
              <a:rPr lang="en-US" sz="2000" dirty="0" smtClean="0"/>
              <a:t>activity.</a:t>
            </a:r>
            <a:endParaRPr lang="en-US" sz="2000" dirty="0"/>
          </a:p>
          <a:p>
            <a:r>
              <a:rPr lang="en-US" sz="2000" dirty="0"/>
              <a:t>● </a:t>
            </a:r>
            <a:r>
              <a:rPr lang="en-US" sz="2000" dirty="0">
                <a:solidFill>
                  <a:schemeClr val="tx2">
                    <a:lumMod val="60000"/>
                    <a:lumOff val="40000"/>
                  </a:schemeClr>
                </a:solidFill>
              </a:rPr>
              <a:t>80</a:t>
            </a:r>
            <a:r>
              <a:rPr lang="en-US" sz="2000" dirty="0"/>
              <a:t>% of </a:t>
            </a:r>
            <a:r>
              <a:rPr lang="en-US" sz="2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chief</a:t>
            </a:r>
            <a:r>
              <a:rPr lang="en-US" sz="2000" dirty="0"/>
              <a:t> cells have intracellular </a:t>
            </a:r>
            <a:r>
              <a:rPr lang="en-US" sz="2000" dirty="0" smtClean="0"/>
              <a:t>fat.</a:t>
            </a:r>
            <a:endParaRPr lang="en-US" sz="2000" dirty="0"/>
          </a:p>
          <a:p>
            <a:r>
              <a:rPr lang="en-US" sz="2000" dirty="0"/>
              <a:t>● </a:t>
            </a:r>
            <a:r>
              <a:rPr lang="en-US" sz="2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Chief </a:t>
            </a:r>
            <a:r>
              <a:rPr lang="en-US" sz="2000" dirty="0"/>
              <a:t>cell is most sensitive to changes in ionized </a:t>
            </a:r>
            <a:r>
              <a:rPr lang="en-US" sz="2000" dirty="0" smtClean="0"/>
              <a:t>calcium.</a:t>
            </a:r>
            <a:endParaRPr lang="en-US" sz="2000" dirty="0"/>
          </a:p>
          <a:p>
            <a:r>
              <a:rPr lang="en-US" sz="2000" b="1" dirty="0" err="1">
                <a:ln w="1905"/>
                <a:solidFill>
                  <a:srgbClr val="00B050"/>
                </a:solidFill>
                <a:effectLst>
                  <a:innerShdw blurRad="69850" dist="43180" dir="5400000">
                    <a:srgbClr val="000000">
                      <a:alpha val="65000"/>
                    </a:srgbClr>
                  </a:innerShdw>
                </a:effectLst>
              </a:rPr>
              <a:t>Oxyphil</a:t>
            </a:r>
            <a:r>
              <a:rPr lang="en-US" sz="2000" b="1" dirty="0">
                <a:ln w="1905"/>
                <a:solidFill>
                  <a:srgbClr val="00B050"/>
                </a:solidFill>
                <a:effectLst>
                  <a:innerShdw blurRad="69850" dist="43180" dir="5400000">
                    <a:srgbClr val="000000">
                      <a:alpha val="65000"/>
                    </a:srgbClr>
                  </a:innerShdw>
                </a:effectLst>
              </a:rPr>
              <a:t> cells:</a:t>
            </a:r>
          </a:p>
          <a:p>
            <a:r>
              <a:rPr lang="en-US" sz="2000" dirty="0"/>
              <a:t>● Slightly larger than </a:t>
            </a:r>
            <a:r>
              <a:rPr lang="en-US" sz="2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chief</a:t>
            </a:r>
            <a:r>
              <a:rPr lang="en-US" sz="2000" dirty="0"/>
              <a:t> cell (</a:t>
            </a:r>
            <a:r>
              <a:rPr lang="en-US" sz="2000" dirty="0">
                <a:solidFill>
                  <a:schemeClr val="tx2">
                    <a:lumMod val="60000"/>
                    <a:lumOff val="40000"/>
                  </a:schemeClr>
                </a:solidFill>
              </a:rPr>
              <a:t>12</a:t>
            </a:r>
            <a:r>
              <a:rPr lang="en-US" sz="2000" dirty="0"/>
              <a:t> microns), acidophilic cytoplasm due </a:t>
            </a:r>
            <a:r>
              <a:rPr lang="en-US" sz="2000" dirty="0" smtClean="0"/>
              <a:t>to </a:t>
            </a:r>
          </a:p>
          <a:p>
            <a:r>
              <a:rPr lang="en-US" sz="2000" dirty="0"/>
              <a:t> </a:t>
            </a:r>
            <a:r>
              <a:rPr lang="en-US" sz="2000" dirty="0" smtClean="0"/>
              <a:t>   mitochondria.</a:t>
            </a:r>
            <a:endParaRPr lang="en-US" sz="2000" dirty="0"/>
          </a:p>
          <a:p>
            <a:r>
              <a:rPr lang="en-US" sz="2000" dirty="0"/>
              <a:t>● No secretory </a:t>
            </a:r>
            <a:r>
              <a:rPr lang="en-US" sz="2000" dirty="0" smtClean="0"/>
              <a:t>granules.</a:t>
            </a:r>
            <a:endParaRPr lang="en-US" sz="2000" dirty="0"/>
          </a:p>
          <a:p>
            <a:r>
              <a:rPr lang="en-US" sz="2000" dirty="0"/>
              <a:t>● First appear at puberty as single cells, then pairs, then nodules at age </a:t>
            </a:r>
            <a:r>
              <a:rPr lang="en-US" sz="2000" dirty="0" smtClean="0">
                <a:solidFill>
                  <a:schemeClr val="tx2">
                    <a:lumMod val="60000"/>
                    <a:lumOff val="40000"/>
                  </a:schemeClr>
                </a:solidFill>
              </a:rPr>
              <a:t>40</a:t>
            </a:r>
            <a:r>
              <a:rPr lang="en-US" sz="2000" dirty="0" smtClean="0"/>
              <a:t>.</a:t>
            </a:r>
            <a:endParaRPr lang="en-US" sz="2000" dirty="0"/>
          </a:p>
          <a:p>
            <a:r>
              <a:rPr lang="en-US" sz="2000" b="1" dirty="0">
                <a:ln w="1905"/>
                <a:solidFill>
                  <a:srgbClr val="00B050"/>
                </a:solidFill>
                <a:effectLst>
                  <a:innerShdw blurRad="69850" dist="43180" dir="5400000">
                    <a:srgbClr val="000000">
                      <a:alpha val="65000"/>
                    </a:srgbClr>
                  </a:innerShdw>
                </a:effectLst>
              </a:rPr>
              <a:t>Water clear cell:</a:t>
            </a:r>
          </a:p>
          <a:p>
            <a:r>
              <a:rPr lang="en-US" sz="2000" dirty="0"/>
              <a:t>● Abundant optically clear cytoplasm and sharply defined cell </a:t>
            </a:r>
            <a:r>
              <a:rPr lang="en-US" sz="2000" dirty="0" smtClean="0"/>
              <a:t>membranes.</a:t>
            </a:r>
            <a:endParaRPr lang="en-US" sz="2000" dirty="0"/>
          </a:p>
          <a:p>
            <a:r>
              <a:rPr lang="en-US" sz="2000" dirty="0"/>
              <a:t>● </a:t>
            </a:r>
            <a:r>
              <a:rPr lang="en-US" sz="2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Chief</a:t>
            </a:r>
            <a:r>
              <a:rPr lang="en-US" sz="2000" dirty="0"/>
              <a:t> cells with excessive cytoplasmic </a:t>
            </a:r>
            <a:r>
              <a:rPr lang="en-US" sz="2000" dirty="0" smtClean="0"/>
              <a:t>glycogen.</a:t>
            </a:r>
            <a:endParaRPr lang="ar-IQ" sz="2000" dirty="0"/>
          </a:p>
        </p:txBody>
      </p:sp>
    </p:spTree>
    <p:extLst>
      <p:ext uri="{BB962C8B-B14F-4D97-AF65-F5344CB8AC3E}">
        <p14:creationId xmlns:p14="http://schemas.microsoft.com/office/powerpoint/2010/main" val="4042143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6866"/>
            <a:ext cx="1766959" cy="523220"/>
          </a:xfrm>
          <a:prstGeom prst="rect">
            <a:avLst/>
          </a:prstGeom>
        </p:spPr>
        <p:txBody>
          <a:bodyPr wrap="none">
            <a:spAutoFit/>
          </a:bodyPr>
          <a:lstStyle/>
          <a:p>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Function</a:t>
            </a:r>
          </a:p>
        </p:txBody>
      </p:sp>
      <p:sp>
        <p:nvSpPr>
          <p:cNvPr id="3" name="Rectangle 2"/>
          <p:cNvSpPr/>
          <p:nvPr/>
        </p:nvSpPr>
        <p:spPr>
          <a:xfrm>
            <a:off x="-7257" y="378468"/>
            <a:ext cx="8955314" cy="6432530"/>
          </a:xfrm>
          <a:prstGeom prst="rect">
            <a:avLst/>
          </a:prstGeom>
        </p:spPr>
        <p:txBody>
          <a:bodyPr wrap="square">
            <a:spAutoFit/>
          </a:bodyPr>
          <a:lstStyle/>
          <a:p>
            <a:r>
              <a:rPr lang="en-US" sz="2400" dirty="0"/>
              <a:t>The major function of the parathyroid glands is to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maintain the body's calcium and phosphate levels </a:t>
            </a:r>
            <a:r>
              <a:rPr lang="en-US" sz="2400" dirty="0"/>
              <a:t>within a very narrow range, so that the nervous and muscular systems can function properly. The parathyroid glands do this by secreting </a:t>
            </a:r>
            <a:r>
              <a:rPr lang="en-US" sz="2400" b="1" dirty="0">
                <a:ln w="1905"/>
                <a:solidFill>
                  <a:srgbClr val="00B050"/>
                </a:solidFill>
                <a:effectLst>
                  <a:innerShdw blurRad="69850" dist="43180" dir="5400000">
                    <a:srgbClr val="000000">
                      <a:alpha val="65000"/>
                    </a:srgbClr>
                  </a:innerShdw>
                </a:effectLst>
              </a:rPr>
              <a:t>parathyroid </a:t>
            </a:r>
            <a:r>
              <a:rPr lang="en-US" sz="2400" b="1" dirty="0" smtClean="0">
                <a:ln w="1905"/>
                <a:solidFill>
                  <a:srgbClr val="00B050"/>
                </a:solidFill>
                <a:effectLst>
                  <a:innerShdw blurRad="69850" dist="43180" dir="5400000">
                    <a:srgbClr val="000000">
                      <a:alpha val="65000"/>
                    </a:srgbClr>
                  </a:innerShdw>
                </a:effectLst>
              </a:rPr>
              <a:t>hormone</a:t>
            </a:r>
            <a:r>
              <a:rPr lang="en-US" sz="2400" dirty="0" smtClean="0"/>
              <a:t>.</a:t>
            </a:r>
            <a:endParaRPr lang="en-US" sz="2400" dirty="0"/>
          </a:p>
          <a:p>
            <a:r>
              <a:rPr lang="en-US" sz="2400" b="1" dirty="0">
                <a:ln w="1905"/>
                <a:solidFill>
                  <a:srgbClr val="00B050"/>
                </a:solidFill>
                <a:effectLst>
                  <a:innerShdw blurRad="69850" dist="43180" dir="5400000">
                    <a:srgbClr val="000000">
                      <a:alpha val="65000"/>
                    </a:srgbClr>
                  </a:innerShdw>
                </a:effectLst>
              </a:rPr>
              <a:t>Parathyroid hormone </a:t>
            </a:r>
            <a:r>
              <a:rPr lang="en-US" sz="2400" dirty="0"/>
              <a:t>(</a:t>
            </a:r>
            <a:r>
              <a:rPr lang="en-US" sz="2400" b="1" dirty="0">
                <a:ln w="1905"/>
                <a:solidFill>
                  <a:schemeClr val="tx2">
                    <a:lumMod val="60000"/>
                    <a:lumOff val="40000"/>
                  </a:schemeClr>
                </a:solidFill>
                <a:effectLst>
                  <a:innerShdw blurRad="69850" dist="43180" dir="5400000">
                    <a:srgbClr val="000000">
                      <a:alpha val="65000"/>
                    </a:srgbClr>
                  </a:innerShdw>
                </a:effectLst>
              </a:rPr>
              <a:t>PTH</a:t>
            </a:r>
            <a:r>
              <a:rPr lang="en-US" sz="2400" dirty="0"/>
              <a:t>, known as </a:t>
            </a:r>
            <a:r>
              <a:rPr lang="en-US" sz="2400" b="1" dirty="0" err="1">
                <a:ln w="1905"/>
                <a:solidFill>
                  <a:srgbClr val="00B050"/>
                </a:solidFill>
                <a:effectLst>
                  <a:innerShdw blurRad="69850" dist="43180" dir="5400000">
                    <a:srgbClr val="000000">
                      <a:alpha val="65000"/>
                    </a:srgbClr>
                  </a:innerShdw>
                </a:effectLst>
              </a:rPr>
              <a:t>parathormone</a:t>
            </a:r>
            <a:r>
              <a:rPr lang="en-US" sz="2400" dirty="0"/>
              <a:t>) is a small protein that takes part in the control of </a:t>
            </a:r>
            <a:r>
              <a:rPr lang="en-US" sz="2400" b="1" dirty="0">
                <a:ln w="1905"/>
                <a:solidFill>
                  <a:srgbClr val="FF0000"/>
                </a:solidFill>
                <a:effectLst>
                  <a:innerShdw blurRad="69850" dist="43180" dir="5400000">
                    <a:srgbClr val="000000">
                      <a:alpha val="65000"/>
                    </a:srgbClr>
                  </a:innerShdw>
                </a:effectLst>
              </a:rPr>
              <a:t>calcium</a:t>
            </a:r>
            <a:r>
              <a:rPr lang="en-US" sz="2400" dirty="0"/>
              <a:t> and </a:t>
            </a:r>
            <a:r>
              <a:rPr lang="en-US" sz="2400" b="1" dirty="0">
                <a:ln w="1905"/>
                <a:solidFill>
                  <a:srgbClr val="FF0000"/>
                </a:solidFill>
                <a:effectLst>
                  <a:innerShdw blurRad="69850" dist="43180" dir="5400000">
                    <a:srgbClr val="000000">
                      <a:alpha val="65000"/>
                    </a:srgbClr>
                  </a:innerShdw>
                </a:effectLst>
              </a:rPr>
              <a:t>phosphate </a:t>
            </a:r>
            <a:r>
              <a:rPr lang="en-US" sz="2400" dirty="0"/>
              <a:t>homeostasis, as well as </a:t>
            </a:r>
            <a:r>
              <a:rPr lang="en-US" sz="2400" b="1" dirty="0">
                <a:ln w="1905"/>
                <a:solidFill>
                  <a:srgbClr val="FF0000"/>
                </a:solidFill>
                <a:effectLst>
                  <a:innerShdw blurRad="69850" dist="43180" dir="5400000">
                    <a:srgbClr val="000000">
                      <a:alpha val="65000"/>
                    </a:srgbClr>
                  </a:innerShdw>
                </a:effectLst>
              </a:rPr>
              <a:t>bone physiology</a:t>
            </a:r>
            <a:r>
              <a:rPr lang="en-US" sz="2400" dirty="0"/>
              <a:t>. </a:t>
            </a:r>
            <a:r>
              <a:rPr lang="en-US" sz="2400" b="1" dirty="0">
                <a:ln w="1905"/>
                <a:solidFill>
                  <a:srgbClr val="00B050"/>
                </a:solidFill>
                <a:effectLst>
                  <a:innerShdw blurRad="69850" dist="43180" dir="5400000">
                    <a:srgbClr val="000000">
                      <a:alpha val="65000"/>
                    </a:srgbClr>
                  </a:innerShdw>
                </a:effectLst>
              </a:rPr>
              <a:t>Parathyroid hormone </a:t>
            </a:r>
            <a:r>
              <a:rPr lang="en-US" sz="2400" dirty="0"/>
              <a:t>has effects antagonistic to those of </a:t>
            </a:r>
            <a:r>
              <a:rPr lang="en-US" sz="2400" dirty="0" smtClean="0"/>
              <a:t>calcitonin.</a:t>
            </a:r>
            <a:endParaRPr lang="en-US" sz="2400" dirty="0"/>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Calcium</a:t>
            </a:r>
            <a:r>
              <a:rPr lang="en-US" sz="2400" dirty="0" smtClean="0"/>
              <a:t>: </a:t>
            </a:r>
            <a:r>
              <a:rPr lang="en-US" sz="2400" b="1" dirty="0">
                <a:ln w="1905"/>
                <a:solidFill>
                  <a:schemeClr val="tx2">
                    <a:lumMod val="60000"/>
                    <a:lumOff val="40000"/>
                  </a:schemeClr>
                </a:solidFill>
                <a:effectLst>
                  <a:innerShdw blurRad="69850" dist="43180" dir="5400000">
                    <a:srgbClr val="000000">
                      <a:alpha val="65000"/>
                    </a:srgbClr>
                  </a:innerShdw>
                </a:effectLst>
              </a:rPr>
              <a:t>PTH</a:t>
            </a:r>
            <a:r>
              <a:rPr lang="en-US" sz="2400" dirty="0" smtClean="0"/>
              <a:t> </a:t>
            </a:r>
            <a:r>
              <a:rPr lang="en-US" sz="2400" dirty="0"/>
              <a:t>increases blood </a:t>
            </a:r>
            <a:r>
              <a:rPr lang="en-US" sz="2400" dirty="0">
                <a:solidFill>
                  <a:srgbClr val="7030A0"/>
                </a:solidFill>
              </a:rPr>
              <a:t>calcium</a:t>
            </a:r>
            <a:r>
              <a:rPr lang="en-US" sz="2400" dirty="0"/>
              <a:t> levels by directly stimulating osteoblasts and thereby indirectly stimulating osteoclasts </a:t>
            </a:r>
            <a:r>
              <a:rPr lang="en-US" sz="2400" dirty="0" smtClean="0"/>
              <a:t>to </a:t>
            </a:r>
            <a:r>
              <a:rPr lang="en-US" sz="2400" dirty="0"/>
              <a:t>break down bone and release </a:t>
            </a:r>
            <a:r>
              <a:rPr lang="en-US" sz="2400" dirty="0">
                <a:solidFill>
                  <a:srgbClr val="7030A0"/>
                </a:solidFill>
              </a:rPr>
              <a:t>calcium</a:t>
            </a:r>
            <a:r>
              <a:rPr lang="en-US" sz="2400" dirty="0"/>
              <a:t>. </a:t>
            </a:r>
            <a:r>
              <a:rPr lang="en-US" sz="2400" b="1" dirty="0">
                <a:ln w="1905"/>
                <a:solidFill>
                  <a:schemeClr val="tx2">
                    <a:lumMod val="60000"/>
                    <a:lumOff val="40000"/>
                  </a:schemeClr>
                </a:solidFill>
                <a:effectLst>
                  <a:innerShdw blurRad="69850" dist="43180" dir="5400000">
                    <a:srgbClr val="000000">
                      <a:alpha val="65000"/>
                    </a:srgbClr>
                  </a:innerShdw>
                </a:effectLst>
              </a:rPr>
              <a:t>PTH </a:t>
            </a:r>
            <a:r>
              <a:rPr lang="en-US" sz="2400" dirty="0"/>
              <a:t>increases gastrointestinal </a:t>
            </a:r>
            <a:r>
              <a:rPr lang="en-US" sz="2400" dirty="0">
                <a:solidFill>
                  <a:srgbClr val="7030A0"/>
                </a:solidFill>
              </a:rPr>
              <a:t>calcium</a:t>
            </a:r>
            <a:r>
              <a:rPr lang="en-US" sz="2400" dirty="0">
                <a:solidFill>
                  <a:srgbClr val="00B0F0"/>
                </a:solidFill>
              </a:rPr>
              <a:t> </a:t>
            </a:r>
            <a:r>
              <a:rPr lang="en-US" sz="2400" dirty="0"/>
              <a:t>absorption by activating vitamin D, and promotes </a:t>
            </a:r>
            <a:r>
              <a:rPr lang="en-US" sz="2400" dirty="0">
                <a:solidFill>
                  <a:srgbClr val="7030A0"/>
                </a:solidFill>
              </a:rPr>
              <a:t>calcium</a:t>
            </a:r>
            <a:r>
              <a:rPr lang="en-US" sz="2400" dirty="0"/>
              <a:t> conservation (reabsorption) by the </a:t>
            </a:r>
            <a:r>
              <a:rPr lang="en-US" sz="2400" dirty="0" smtClean="0"/>
              <a:t>kidneys.</a:t>
            </a:r>
            <a:endParaRPr lang="en-US" sz="2400" dirty="0"/>
          </a:p>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Phosphate</a:t>
            </a:r>
            <a:r>
              <a:rPr lang="en-US" sz="2400" dirty="0"/>
              <a:t>. </a:t>
            </a:r>
            <a:r>
              <a:rPr lang="en-US" sz="2400" b="1" dirty="0">
                <a:ln w="1905"/>
                <a:solidFill>
                  <a:schemeClr val="tx2">
                    <a:lumMod val="60000"/>
                    <a:lumOff val="40000"/>
                  </a:schemeClr>
                </a:solidFill>
                <a:effectLst>
                  <a:innerShdw blurRad="69850" dist="43180" dir="5400000">
                    <a:srgbClr val="000000">
                      <a:alpha val="65000"/>
                    </a:srgbClr>
                  </a:innerShdw>
                </a:effectLst>
              </a:rPr>
              <a:t>PTH</a:t>
            </a:r>
            <a:r>
              <a:rPr lang="en-US" sz="2400" dirty="0"/>
              <a:t> is the major regulator of serum phosphate concentrations via actions on the kidney. It is an inhibitor of proximal tubular reabsorption of phosphorus. Through activation of vitamin D the absorption (intestinal) of Phosphate is </a:t>
            </a:r>
            <a:r>
              <a:rPr lang="en-US" sz="2400" dirty="0" smtClean="0"/>
              <a:t>increased.</a:t>
            </a:r>
            <a:endParaRPr lang="ar-IQ" sz="2400" dirty="0"/>
          </a:p>
        </p:txBody>
      </p:sp>
    </p:spTree>
    <p:extLst>
      <p:ext uri="{BB962C8B-B14F-4D97-AF65-F5344CB8AC3E}">
        <p14:creationId xmlns:p14="http://schemas.microsoft.com/office/powerpoint/2010/main" val="2685031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accent2">
                <a:lumMod val="60000"/>
                <a:lumOff val="4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p:cNvSpPr/>
          <p:nvPr/>
        </p:nvSpPr>
        <p:spPr>
          <a:xfrm>
            <a:off x="76200" y="0"/>
            <a:ext cx="8839200" cy="6370975"/>
          </a:xfrm>
          <a:prstGeom prst="rect">
            <a:avLst/>
          </a:prstGeom>
        </p:spPr>
        <p:txBody>
          <a:bodyPr wrap="square">
            <a:spAutoFit/>
          </a:bodyPr>
          <a:lstStyle/>
          <a:p>
            <a:r>
              <a:rPr lang="en-US" sz="2400" dirty="0" smtClean="0"/>
              <a:t>The </a:t>
            </a:r>
            <a:r>
              <a:rPr lang="en-US" sz="2400" dirty="0"/>
              <a:t>main effects of </a:t>
            </a:r>
            <a:r>
              <a:rPr lang="en-US" sz="2400" dirty="0" smtClean="0"/>
              <a:t>increased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smtClean="0"/>
              <a:t> </a:t>
            </a:r>
            <a:r>
              <a:rPr lang="en-US" sz="2400" dirty="0"/>
              <a:t>secretion in response to </a:t>
            </a:r>
            <a:r>
              <a:rPr lang="en-US" sz="2400" b="1" dirty="0">
                <a:ln w="1905"/>
                <a:solidFill>
                  <a:srgbClr val="00B050"/>
                </a:solidFill>
                <a:effectLst>
                  <a:innerShdw blurRad="69850" dist="43180" dir="5400000">
                    <a:srgbClr val="000000">
                      <a:alpha val="65000"/>
                    </a:srgbClr>
                  </a:innerShdw>
                </a:effectLst>
              </a:rPr>
              <a:t>decreased</a:t>
            </a:r>
            <a:r>
              <a:rPr lang="en-US" sz="2400" dirty="0"/>
              <a:t> </a:t>
            </a:r>
            <a:r>
              <a:rPr lang="en-US" sz="2400" dirty="0" smtClean="0"/>
              <a:t>extracellular fluid </a:t>
            </a:r>
            <a:r>
              <a:rPr lang="en-US" sz="2400" dirty="0">
                <a:solidFill>
                  <a:srgbClr val="FF0000"/>
                </a:solidFill>
              </a:rPr>
              <a:t>calcium ion concentration</a:t>
            </a:r>
            <a:r>
              <a:rPr lang="en-US" sz="2400" dirty="0"/>
              <a:t>: </a:t>
            </a:r>
            <a:endParaRPr lang="en-US" sz="2400" dirty="0" smtClean="0"/>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 </a:t>
            </a:r>
            <a:r>
              <a:rPr lang="en-US" sz="2400" dirty="0"/>
              <a:t>stimulates </a:t>
            </a:r>
            <a:r>
              <a:rPr lang="en-US" sz="2400" b="1" dirty="0" smtClean="0">
                <a:ln w="1905"/>
                <a:solidFill>
                  <a:schemeClr val="accent2">
                    <a:lumMod val="50000"/>
                  </a:schemeClr>
                </a:solidFill>
                <a:effectLst>
                  <a:innerShdw blurRad="69850" dist="43180" dir="5400000">
                    <a:srgbClr val="000000">
                      <a:alpha val="65000"/>
                    </a:srgbClr>
                  </a:innerShdw>
                </a:effectLst>
              </a:rPr>
              <a:t>bone </a:t>
            </a:r>
            <a:r>
              <a:rPr lang="en-US" sz="2400" b="1" dirty="0" err="1" smtClean="0">
                <a:ln w="1905"/>
                <a:solidFill>
                  <a:schemeClr val="accent2">
                    <a:lumMod val="50000"/>
                  </a:schemeClr>
                </a:solidFill>
                <a:effectLst>
                  <a:innerShdw blurRad="69850" dist="43180" dir="5400000">
                    <a:srgbClr val="000000">
                      <a:alpha val="65000"/>
                    </a:srgbClr>
                  </a:innerShdw>
                </a:effectLst>
              </a:rPr>
              <a:t>resorption</a:t>
            </a:r>
            <a:r>
              <a:rPr lang="en-US" sz="2400" dirty="0"/>
              <a:t>, causing release of calcium </a:t>
            </a:r>
            <a:r>
              <a:rPr lang="en-US" sz="2400" dirty="0" smtClean="0"/>
              <a:t>into</a:t>
            </a:r>
          </a:p>
          <a:p>
            <a:r>
              <a:rPr lang="en-US" sz="2400" dirty="0"/>
              <a:t> </a:t>
            </a:r>
            <a:r>
              <a:rPr lang="en-US" sz="2400" dirty="0" smtClean="0"/>
              <a:t>      </a:t>
            </a:r>
            <a:r>
              <a:rPr lang="en-US" sz="2400" dirty="0"/>
              <a:t>the </a:t>
            </a:r>
            <a:r>
              <a:rPr lang="en-US" sz="2400" dirty="0" smtClean="0"/>
              <a:t>extracellular fluid;</a:t>
            </a:r>
          </a:p>
          <a:p>
            <a:r>
              <a:rPr lang="en-US" sz="2400" dirty="0" smtClean="0"/>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dirty="0"/>
              <a:t>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a:t> increases </a:t>
            </a:r>
            <a:r>
              <a:rPr lang="en-US" sz="2400" b="1" dirty="0">
                <a:ln w="1905"/>
                <a:solidFill>
                  <a:schemeClr val="accent2">
                    <a:lumMod val="75000"/>
                  </a:schemeClr>
                </a:solidFill>
                <a:effectLst>
                  <a:innerShdw blurRad="69850" dist="43180" dir="5400000">
                    <a:srgbClr val="000000">
                      <a:alpha val="65000"/>
                    </a:srgbClr>
                  </a:innerShdw>
                </a:effectLst>
              </a:rPr>
              <a:t>reabsorption</a:t>
            </a:r>
            <a:r>
              <a:rPr lang="en-US" sz="2400" dirty="0"/>
              <a:t> of </a:t>
            </a:r>
            <a:r>
              <a:rPr lang="en-US" sz="2400" dirty="0" smtClean="0"/>
              <a:t>calcium and </a:t>
            </a:r>
            <a:r>
              <a:rPr lang="en-US" sz="2400" dirty="0"/>
              <a:t>decreases phosphate </a:t>
            </a:r>
            <a:endParaRPr lang="en-US" sz="2400" dirty="0" smtClean="0"/>
          </a:p>
          <a:p>
            <a:r>
              <a:rPr lang="en-US" sz="2400" dirty="0"/>
              <a:t> </a:t>
            </a:r>
            <a:r>
              <a:rPr lang="en-US" sz="2400" dirty="0" smtClean="0"/>
              <a:t>      reabsorption </a:t>
            </a:r>
            <a:r>
              <a:rPr lang="en-US" sz="2400" dirty="0"/>
              <a:t>by the </a:t>
            </a:r>
            <a:r>
              <a:rPr lang="en-US" sz="2400" dirty="0" smtClean="0"/>
              <a:t>renal tubules</a:t>
            </a:r>
            <a:r>
              <a:rPr lang="en-US" sz="2400" dirty="0"/>
              <a:t>, leading to decreased </a:t>
            </a:r>
            <a:r>
              <a:rPr lang="en-US" sz="2400" dirty="0" smtClean="0"/>
              <a:t>excretion</a:t>
            </a:r>
          </a:p>
          <a:p>
            <a:r>
              <a:rPr lang="en-US" sz="2400" dirty="0"/>
              <a:t> </a:t>
            </a:r>
            <a:r>
              <a:rPr lang="en-US" sz="2400" dirty="0" smtClean="0"/>
              <a:t>      </a:t>
            </a:r>
            <a:r>
              <a:rPr lang="en-US" sz="2400" dirty="0"/>
              <a:t>of </a:t>
            </a:r>
            <a:r>
              <a:rPr lang="en-US" sz="2400" dirty="0" smtClean="0"/>
              <a:t>calcium and </a:t>
            </a:r>
            <a:r>
              <a:rPr lang="en-US" sz="2400" dirty="0"/>
              <a:t>increased excretion of phosphate; </a:t>
            </a:r>
            <a:r>
              <a:rPr lang="en-US" sz="2400" dirty="0" smtClean="0"/>
              <a:t>and</a:t>
            </a:r>
          </a:p>
          <a:p>
            <a:r>
              <a:rPr lang="en-US" sz="2400" dirty="0" smtClean="0"/>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2400" dirty="0"/>
              <a:t>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a:t> </a:t>
            </a:r>
            <a:r>
              <a:rPr lang="en-US" sz="2400" dirty="0" smtClean="0"/>
              <a:t>is necessary </a:t>
            </a:r>
            <a:r>
              <a:rPr lang="en-US" sz="2400" dirty="0"/>
              <a:t>for </a:t>
            </a:r>
            <a:r>
              <a:rPr lang="en-US" sz="2400" b="1" dirty="0">
                <a:ln w="1905"/>
                <a:solidFill>
                  <a:schemeClr val="accent2">
                    <a:lumMod val="75000"/>
                  </a:schemeClr>
                </a:solidFill>
                <a:effectLst>
                  <a:innerShdw blurRad="69850" dist="43180" dir="5400000">
                    <a:srgbClr val="000000">
                      <a:alpha val="65000"/>
                    </a:srgbClr>
                  </a:innerShdw>
                </a:effectLst>
              </a:rPr>
              <a:t>conversion</a:t>
            </a:r>
            <a:r>
              <a:rPr lang="en-US" sz="2400" dirty="0"/>
              <a:t> of </a:t>
            </a:r>
            <a:r>
              <a:rPr lang="en-US" sz="2400" dirty="0">
                <a:solidFill>
                  <a:srgbClr val="FF0000"/>
                </a:solidFill>
              </a:rPr>
              <a:t>25</a:t>
            </a:r>
            <a:r>
              <a:rPr lang="en-US" sz="2400" dirty="0"/>
              <a:t>-hydroxycholecalciferol </a:t>
            </a:r>
            <a:r>
              <a:rPr lang="en-US" sz="2400" dirty="0" smtClean="0"/>
              <a:t>to</a:t>
            </a:r>
            <a:endParaRPr lang="en-US" sz="2400" dirty="0"/>
          </a:p>
          <a:p>
            <a:r>
              <a:rPr lang="en-US" sz="2400" dirty="0" smtClean="0"/>
              <a:t>      </a:t>
            </a:r>
            <a:r>
              <a:rPr lang="en-US" sz="2400" dirty="0" smtClean="0">
                <a:solidFill>
                  <a:srgbClr val="FF0000"/>
                </a:solidFill>
              </a:rPr>
              <a:t>1,25</a:t>
            </a:r>
            <a:r>
              <a:rPr lang="en-US" sz="2400" dirty="0" smtClean="0"/>
              <a:t>-dihydroxycholecalciferol</a:t>
            </a:r>
            <a:r>
              <a:rPr lang="en-US" sz="2400" dirty="0"/>
              <a:t>, which, in turn, </a:t>
            </a:r>
            <a:r>
              <a:rPr lang="en-US" sz="2400" dirty="0" smtClean="0"/>
              <a:t>increases calcium </a:t>
            </a:r>
          </a:p>
          <a:p>
            <a:r>
              <a:rPr lang="en-US" sz="2400" dirty="0"/>
              <a:t> </a:t>
            </a:r>
            <a:r>
              <a:rPr lang="en-US" sz="2400" dirty="0" smtClean="0"/>
              <a:t>     absorption </a:t>
            </a:r>
            <a:r>
              <a:rPr lang="en-US" sz="2400" dirty="0"/>
              <a:t>by the intestines. These </a:t>
            </a:r>
            <a:r>
              <a:rPr lang="en-US" sz="2400" dirty="0" smtClean="0"/>
              <a:t>actions together </a:t>
            </a:r>
            <a:r>
              <a:rPr lang="en-US" sz="2400" dirty="0"/>
              <a:t>provide a </a:t>
            </a:r>
            <a:endParaRPr lang="en-US" sz="2400" dirty="0" smtClean="0"/>
          </a:p>
          <a:p>
            <a:r>
              <a:rPr lang="en-US" sz="2400" dirty="0"/>
              <a:t> </a:t>
            </a:r>
            <a:r>
              <a:rPr lang="en-US" sz="2400" dirty="0" smtClean="0"/>
              <a:t>     powerful </a:t>
            </a:r>
            <a:r>
              <a:rPr lang="en-US" sz="2400" dirty="0"/>
              <a:t>means of regulating </a:t>
            </a:r>
            <a:r>
              <a:rPr lang="en-US" sz="2400" dirty="0" smtClean="0"/>
              <a:t>extracellular fluid calcium  </a:t>
            </a:r>
          </a:p>
          <a:p>
            <a:r>
              <a:rPr lang="en-US" sz="2400" dirty="0"/>
              <a:t> </a:t>
            </a:r>
            <a:r>
              <a:rPr lang="en-US" sz="2400" dirty="0" smtClean="0"/>
              <a:t>     concentration.</a:t>
            </a:r>
          </a:p>
          <a:p>
            <a:r>
              <a:rPr lang="en-US" sz="2400" dirty="0" smtClean="0"/>
              <a:t> </a:t>
            </a:r>
          </a:p>
          <a:p>
            <a:r>
              <a:rPr lang="en-US" sz="2400" b="1" dirty="0" smtClean="0">
                <a:ln w="1905"/>
                <a:solidFill>
                  <a:srgbClr val="00B050"/>
                </a:solidFill>
                <a:effectLst>
                  <a:innerShdw blurRad="69850" dist="43180" dir="5400000">
                    <a:srgbClr val="000000">
                      <a:alpha val="65000"/>
                    </a:srgbClr>
                  </a:innerShdw>
                </a:effectLst>
              </a:rPr>
              <a:t>Parathyroid hormones </a:t>
            </a:r>
            <a:r>
              <a:rPr lang="en-US" sz="2400" dirty="0" smtClean="0"/>
              <a:t>have </a:t>
            </a:r>
            <a:r>
              <a:rPr lang="en-US" sz="2400" dirty="0"/>
              <a:t>a very important purpose: keeping </a:t>
            </a:r>
            <a:r>
              <a:rPr lang="en-US" sz="2400" b="1" dirty="0">
                <a:ln w="1905"/>
                <a:solidFill>
                  <a:srgbClr val="7030A0"/>
                </a:solidFill>
                <a:effectLst>
                  <a:innerShdw blurRad="69850" dist="43180" dir="5400000">
                    <a:srgbClr val="000000">
                      <a:alpha val="65000"/>
                    </a:srgbClr>
                  </a:innerShdw>
                </a:effectLst>
              </a:rPr>
              <a:t>bones strong, </a:t>
            </a:r>
            <a:r>
              <a:rPr lang="en-US" sz="2400" dirty="0"/>
              <a:t>the </a:t>
            </a:r>
            <a:r>
              <a:rPr lang="en-US" sz="2400" b="1" dirty="0">
                <a:ln w="1905"/>
                <a:solidFill>
                  <a:srgbClr val="7030A0"/>
                </a:solidFill>
                <a:effectLst>
                  <a:innerShdw blurRad="69850" dist="43180" dir="5400000">
                    <a:srgbClr val="000000">
                      <a:alpha val="65000"/>
                    </a:srgbClr>
                  </a:innerShdw>
                </a:effectLst>
              </a:rPr>
              <a:t>nervous system </a:t>
            </a:r>
            <a:r>
              <a:rPr lang="en-US" sz="2400" b="1" dirty="0">
                <a:ln w="1905"/>
                <a:solidFill>
                  <a:srgbClr val="7030A0"/>
                </a:solidFill>
                <a:effectLst>
                  <a:innerShdw blurRad="69850" dist="43180" dir="5400000">
                    <a:srgbClr val="000000">
                      <a:alpha val="65000"/>
                    </a:srgbClr>
                  </a:innerShdw>
                </a:effectLst>
              </a:rPr>
              <a:t>running </a:t>
            </a:r>
            <a:r>
              <a:rPr lang="en-US" sz="2400" dirty="0" smtClean="0"/>
              <a:t>(</a:t>
            </a:r>
            <a:r>
              <a:rPr lang="en-US" sz="2400" dirty="0"/>
              <a:t>it is essential for the proper functioning of brain </a:t>
            </a:r>
            <a:r>
              <a:rPr lang="en-US" sz="2400" dirty="0" smtClean="0"/>
              <a:t>cells) ,</a:t>
            </a:r>
            <a:r>
              <a:rPr lang="en-US" sz="2400" b="1" dirty="0">
                <a:ln w="1905"/>
                <a:solidFill>
                  <a:srgbClr val="7030A0"/>
                </a:solidFill>
                <a:effectLst>
                  <a:innerShdw blurRad="69850" dist="43180" dir="5400000">
                    <a:srgbClr val="000000">
                      <a:alpha val="65000"/>
                    </a:srgbClr>
                  </a:innerShdw>
                </a:effectLst>
              </a:rPr>
              <a:t>clotting </a:t>
            </a:r>
            <a:r>
              <a:rPr lang="en-US" sz="2400" b="1" dirty="0">
                <a:ln w="1905"/>
                <a:solidFill>
                  <a:srgbClr val="7030A0"/>
                </a:solidFill>
                <a:effectLst>
                  <a:innerShdw blurRad="69850" dist="43180" dir="5400000">
                    <a:srgbClr val="000000">
                      <a:alpha val="65000"/>
                    </a:srgbClr>
                  </a:innerShdw>
                </a:effectLst>
              </a:rPr>
              <a:t>blood </a:t>
            </a:r>
            <a:r>
              <a:rPr lang="en-US" sz="2400" dirty="0"/>
              <a:t>and </a:t>
            </a:r>
            <a:r>
              <a:rPr lang="en-US" sz="2400" b="1" dirty="0">
                <a:ln w="1905"/>
                <a:solidFill>
                  <a:srgbClr val="7030A0"/>
                </a:solidFill>
                <a:effectLst>
                  <a:innerShdw blurRad="69850" dist="43180" dir="5400000">
                    <a:srgbClr val="000000">
                      <a:alpha val="65000"/>
                    </a:srgbClr>
                  </a:innerShdw>
                </a:effectLst>
              </a:rPr>
              <a:t>muscle contraction </a:t>
            </a:r>
            <a:r>
              <a:rPr lang="en-US" sz="2400" dirty="0"/>
              <a:t>throughout the body, including the </a:t>
            </a:r>
            <a:r>
              <a:rPr lang="en-US" sz="2400" b="1" dirty="0">
                <a:ln w="1905"/>
                <a:solidFill>
                  <a:srgbClr val="7030A0"/>
                </a:solidFill>
                <a:effectLst>
                  <a:innerShdw blurRad="69850" dist="43180" dir="5400000">
                    <a:srgbClr val="000000">
                      <a:alpha val="65000"/>
                    </a:srgbClr>
                  </a:innerShdw>
                </a:effectLst>
              </a:rPr>
              <a:t>heart</a:t>
            </a:r>
            <a:r>
              <a:rPr lang="en-US" sz="2400" dirty="0" smtClean="0"/>
              <a:t>.</a:t>
            </a:r>
            <a:r>
              <a:rPr lang="en-US" sz="2400" dirty="0"/>
              <a:t> </a:t>
            </a:r>
            <a:endParaRPr lang="en-US" sz="2400" dirty="0" smtClean="0"/>
          </a:p>
        </p:txBody>
      </p:sp>
    </p:spTree>
    <p:extLst>
      <p:ext uri="{BB962C8B-B14F-4D97-AF65-F5344CB8AC3E}">
        <p14:creationId xmlns:p14="http://schemas.microsoft.com/office/powerpoint/2010/main" val="38103717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accent5">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0" y="1979283"/>
            <a:ext cx="9143999" cy="3416320"/>
          </a:xfrm>
          <a:prstGeom prst="rect">
            <a:avLst/>
          </a:prstGeom>
        </p:spPr>
        <p:txBody>
          <a:bodyPr wrap="square">
            <a:spAutoFit/>
          </a:bodyPr>
          <a:lstStyle/>
          <a:p>
            <a:pPr fontAlgn="base"/>
            <a:r>
              <a:rPr lang="en-US" sz="2400" b="1" dirty="0">
                <a:ln w="1905"/>
                <a:solidFill>
                  <a:srgbClr val="FF0000"/>
                </a:solidFill>
                <a:effectLst>
                  <a:innerShdw blurRad="69850" dist="43180" dir="5400000">
                    <a:srgbClr val="000000">
                      <a:alpha val="65000"/>
                    </a:srgbClr>
                  </a:innerShdw>
                </a:effectLst>
              </a:rPr>
              <a:t>Calcium</a:t>
            </a:r>
            <a:r>
              <a:rPr lang="en-US" sz="2400" dirty="0"/>
              <a:t> is important for many reasons. Most people know that it helps with bone strength, but it is also used to conduct electrical impulses in the nervous system and is used as energy in muscle cells. </a:t>
            </a:r>
          </a:p>
          <a:p>
            <a:pPr fontAlgn="base"/>
            <a:r>
              <a:rPr lang="en-US" sz="2400" dirty="0"/>
              <a:t>Bones store </a:t>
            </a:r>
            <a:r>
              <a:rPr lang="en-US" sz="2400" dirty="0">
                <a:solidFill>
                  <a:srgbClr val="FF0000"/>
                </a:solidFill>
              </a:rPr>
              <a:t>calcium</a:t>
            </a:r>
            <a:r>
              <a:rPr lang="en-US" sz="2400" dirty="0"/>
              <a:t> that can be used in the body. When blood </a:t>
            </a:r>
            <a:r>
              <a:rPr lang="en-US" sz="2400" dirty="0">
                <a:solidFill>
                  <a:srgbClr val="FF0000"/>
                </a:solidFill>
              </a:rPr>
              <a:t>calcium </a:t>
            </a:r>
            <a:r>
              <a:rPr lang="en-US" sz="2400" dirty="0"/>
              <a:t>levels are low, the </a:t>
            </a:r>
            <a:r>
              <a:rPr lang="en-US" sz="2400" dirty="0" err="1"/>
              <a:t>parathyroids</a:t>
            </a:r>
            <a:r>
              <a:rPr lang="en-US" sz="2400" dirty="0"/>
              <a:t> signal to the bones to release </a:t>
            </a:r>
            <a:r>
              <a:rPr lang="en-US" sz="2400" dirty="0">
                <a:solidFill>
                  <a:srgbClr val="FF0000"/>
                </a:solidFill>
              </a:rPr>
              <a:t>calcium</a:t>
            </a:r>
            <a:r>
              <a:rPr lang="en-US" sz="2400" dirty="0"/>
              <a:t> into the bloodstream. If </a:t>
            </a:r>
            <a:r>
              <a:rPr lang="en-US" sz="2400" dirty="0">
                <a:solidFill>
                  <a:srgbClr val="FF0000"/>
                </a:solidFill>
              </a:rPr>
              <a:t>calcium</a:t>
            </a:r>
            <a:r>
              <a:rPr lang="en-US" sz="2400" dirty="0"/>
              <a:t> is not replenished through a healthy diet, the loss of </a:t>
            </a:r>
            <a:r>
              <a:rPr lang="en-US" sz="2400" dirty="0">
                <a:solidFill>
                  <a:srgbClr val="FF0000"/>
                </a:solidFill>
              </a:rPr>
              <a:t>calcium</a:t>
            </a:r>
            <a:r>
              <a:rPr lang="en-US" sz="2400" dirty="0"/>
              <a:t> in the bones can lead to bone deterioration. </a:t>
            </a:r>
          </a:p>
          <a:p>
            <a:pPr fontAlgn="base"/>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a:t> also signals the kidneys and small intestines to save </a:t>
            </a:r>
            <a:r>
              <a:rPr lang="en-US" sz="2400" dirty="0">
                <a:solidFill>
                  <a:srgbClr val="FF0000"/>
                </a:solidFill>
              </a:rPr>
              <a:t>calcium</a:t>
            </a:r>
            <a:r>
              <a:rPr lang="en-US" sz="2400" dirty="0"/>
              <a:t> from digestion, instead of letting it get released in urine</a:t>
            </a:r>
            <a:r>
              <a:rPr lang="en-US" sz="2400" dirty="0" smtClean="0"/>
              <a:t>.</a:t>
            </a:r>
          </a:p>
        </p:txBody>
      </p:sp>
      <p:sp>
        <p:nvSpPr>
          <p:cNvPr id="3" name="Rectangle 2"/>
          <p:cNvSpPr/>
          <p:nvPr/>
        </p:nvSpPr>
        <p:spPr>
          <a:xfrm>
            <a:off x="0" y="29029"/>
            <a:ext cx="9143999" cy="1938992"/>
          </a:xfrm>
          <a:prstGeom prst="rect">
            <a:avLst/>
          </a:prstGeom>
        </p:spPr>
        <p:txBody>
          <a:bodyPr wrap="square">
            <a:spAutoFit/>
          </a:bodyPr>
          <a:lstStyle/>
          <a:p>
            <a:r>
              <a:rPr lang="en-US" sz="2400" dirty="0"/>
              <a:t>While the names are similar and they are physically near each other, the functions of the thyroid and the parathyroid are </a:t>
            </a:r>
            <a:r>
              <a:rPr lang="en-US" sz="2400" b="1" dirty="0">
                <a:ln w="1905"/>
                <a:solidFill>
                  <a:srgbClr val="00B050"/>
                </a:solidFill>
                <a:effectLst>
                  <a:innerShdw blurRad="69850" dist="43180" dir="5400000">
                    <a:srgbClr val="000000">
                      <a:alpha val="65000"/>
                    </a:srgbClr>
                  </a:innerShdw>
                </a:effectLst>
              </a:rPr>
              <a:t>unrelated</a:t>
            </a:r>
            <a:r>
              <a:rPr lang="en-US" sz="2400" dirty="0"/>
              <a:t>. The </a:t>
            </a:r>
            <a:r>
              <a:rPr lang="en-US" sz="2400" dirty="0" err="1"/>
              <a:t>parathyroids</a:t>
            </a:r>
            <a:r>
              <a:rPr lang="en-US" sz="2400" dirty="0"/>
              <a:t> release parathyroid hormone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PTH</a:t>
            </a:r>
            <a:r>
              <a:rPr lang="en-US" sz="2400" dirty="0"/>
              <a:t>), which regulates how much </a:t>
            </a:r>
            <a:r>
              <a:rPr lang="en-US" sz="2400" dirty="0">
                <a:solidFill>
                  <a:srgbClr val="FF0000"/>
                </a:solidFill>
              </a:rPr>
              <a:t>calcium</a:t>
            </a:r>
            <a:r>
              <a:rPr lang="en-US" sz="2400" dirty="0"/>
              <a:t> is in the blood. In fact, </a:t>
            </a:r>
            <a:r>
              <a:rPr lang="en-US" sz="2400" dirty="0">
                <a:solidFill>
                  <a:srgbClr val="FF0000"/>
                </a:solidFill>
              </a:rPr>
              <a:t>calcium</a:t>
            </a:r>
            <a:r>
              <a:rPr lang="en-US" sz="2400" dirty="0"/>
              <a:t> is the only mineral in the body that has its own dedicated regulatory gland.</a:t>
            </a:r>
            <a:endParaRPr lang="ar-IQ" sz="2400" dirty="0"/>
          </a:p>
        </p:txBody>
      </p:sp>
    </p:spTree>
    <p:extLst>
      <p:ext uri="{BB962C8B-B14F-4D97-AF65-F5344CB8AC3E}">
        <p14:creationId xmlns:p14="http://schemas.microsoft.com/office/powerpoint/2010/main" val="24984578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98"/>
          <a:stretch/>
        </p:blipFill>
        <p:spPr bwMode="auto">
          <a:xfrm>
            <a:off x="304800" y="211228"/>
            <a:ext cx="8458199" cy="546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399" y="5867400"/>
            <a:ext cx="8763001" cy="830997"/>
          </a:xfrm>
          <a:prstGeom prst="rect">
            <a:avLst/>
          </a:prstGeom>
          <a:noFill/>
        </p:spPr>
        <p:txBody>
          <a:bodyPr wrap="square" rtlCol="1">
            <a:spAutoFit/>
          </a:bodyPr>
          <a:lstStyle/>
          <a:p>
            <a:r>
              <a:rPr lang="en-US" sz="2400" b="1" dirty="0" smtClean="0">
                <a:ln w="1905"/>
                <a:solidFill>
                  <a:srgbClr val="00B050"/>
                </a:solidFill>
                <a:effectLst>
                  <a:innerShdw blurRad="69850" dist="43180" dir="5400000">
                    <a:srgbClr val="000000">
                      <a:alpha val="65000"/>
                    </a:srgbClr>
                  </a:innerShdw>
                </a:effectLst>
              </a:rPr>
              <a:t>The roles of parathyroid hormone (PTH) in regulating blood calcium levels in mammals</a:t>
            </a:r>
            <a:endParaRPr lang="ar-IQ" sz="2400" b="1"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06218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chemeClr val="accent2">
                <a:lumMod val="60000"/>
                <a:lumOff val="40000"/>
              </a:schemeClr>
            </a:gs>
            <a:gs pos="36000">
              <a:schemeClr val="accent3"/>
            </a:gs>
            <a:gs pos="61000">
              <a:schemeClr val="accent6">
                <a:lumMod val="60000"/>
                <a:lumOff val="40000"/>
              </a:schemeClr>
            </a:gs>
            <a:gs pos="82001">
              <a:schemeClr val="accent1">
                <a:lumMod val="40000"/>
                <a:lumOff val="60000"/>
              </a:schemeClr>
            </a:gs>
            <a:gs pos="100000">
              <a:schemeClr val="accent6">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 y="533400"/>
            <a:ext cx="9143999" cy="6494085"/>
          </a:xfrm>
          <a:prstGeom prst="rect">
            <a:avLst/>
          </a:prstGeom>
        </p:spPr>
        <p:txBody>
          <a:bodyPr wrap="square">
            <a:spAutoFit/>
          </a:bodyPr>
          <a:lstStyle/>
          <a:p>
            <a:r>
              <a:rPr lang="en-US" sz="3200" dirty="0"/>
              <a:t>The parathyroid glands are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a:t>
            </a:r>
            <a:r>
              <a:rPr lang="en-US" sz="3200" dirty="0">
                <a:solidFill>
                  <a:srgbClr val="00B0F0"/>
                </a:solidFill>
              </a:rPr>
              <a:t> </a:t>
            </a:r>
            <a:r>
              <a:rPr lang="en-US" sz="3200" dirty="0"/>
              <a:t>pairs of glands usually positioned behind the left and right lobes of the </a:t>
            </a:r>
            <a:r>
              <a:rPr lang="en-US" sz="3200" b="1" dirty="0">
                <a:ln w="10541" cmpd="sng">
                  <a:solidFill>
                    <a:schemeClr val="accent1">
                      <a:shade val="88000"/>
                      <a:satMod val="110000"/>
                    </a:schemeClr>
                  </a:solidFill>
                  <a:prstDash val="solid"/>
                </a:ln>
                <a:solidFill>
                  <a:srgbClr val="C00000"/>
                </a:solidFill>
              </a:rPr>
              <a:t>thyroid</a:t>
            </a:r>
            <a:r>
              <a:rPr lang="en-US" sz="3200" dirty="0"/>
              <a:t>. Each gland is a </a:t>
            </a:r>
            <a:r>
              <a:rPr lang="en-US" sz="3200" b="1" dirty="0">
                <a:ln w="10541" cmpd="sng">
                  <a:solidFill>
                    <a:schemeClr val="accent1">
                      <a:shade val="88000"/>
                      <a:satMod val="110000"/>
                    </a:schemeClr>
                  </a:solidFill>
                  <a:prstDash val="solid"/>
                </a:ln>
                <a:solidFill>
                  <a:srgbClr val="FFFF00"/>
                </a:solidFill>
              </a:rPr>
              <a:t>yellowish</a:t>
            </a:r>
            <a:r>
              <a:rPr lang="en-US" sz="3200" dirty="0"/>
              <a:t>-</a:t>
            </a:r>
            <a:r>
              <a:rPr lang="en-US" sz="3200" b="1" dirty="0">
                <a:ln w="10541" cmpd="sng">
                  <a:solidFill>
                    <a:schemeClr val="accent1">
                      <a:shade val="88000"/>
                      <a:satMod val="110000"/>
                    </a:schemeClr>
                  </a:solidFill>
                  <a:prstDash val="solid"/>
                </a:ln>
                <a:solidFill>
                  <a:schemeClr val="accent6">
                    <a:lumMod val="50000"/>
                  </a:schemeClr>
                </a:solidFill>
              </a:rPr>
              <a:t>brown </a:t>
            </a:r>
            <a:r>
              <a:rPr lang="en-US" sz="3200" dirty="0"/>
              <a:t>flat ovoid that resembles a lentil seed, usually about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r>
              <a:rPr lang="en-US" sz="3200" dirty="0"/>
              <a:t> mm long and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r>
              <a:rPr lang="en-US" sz="3200" dirty="0"/>
              <a:t> to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r>
              <a:rPr lang="en-US" sz="3200" dirty="0"/>
              <a:t> mm wide, and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en-US" sz="3200" dirty="0">
                <a:solidFill>
                  <a:schemeClr val="tx2">
                    <a:lumMod val="60000"/>
                    <a:lumOff val="40000"/>
                  </a:schemeClr>
                </a:solidFill>
              </a:rPr>
              <a:t> </a:t>
            </a:r>
            <a:r>
              <a:rPr lang="en-US" sz="3200" dirty="0"/>
              <a:t>to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3200" dirty="0"/>
              <a:t> mm </a:t>
            </a:r>
            <a:r>
              <a:rPr lang="en-US" sz="3200" dirty="0" err="1"/>
              <a:t>anteroposteriorly</a:t>
            </a:r>
            <a:r>
              <a:rPr lang="en-US" sz="3200" dirty="0" smtClean="0"/>
              <a:t>. There </a:t>
            </a:r>
            <a:r>
              <a:rPr lang="en-US" sz="3200" dirty="0"/>
              <a:t>are typically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four</a:t>
            </a:r>
            <a:r>
              <a:rPr lang="en-US" sz="3200" dirty="0"/>
              <a:t> parathyroid glands. The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a:t>
            </a:r>
            <a:r>
              <a:rPr lang="en-US" sz="3200" dirty="0"/>
              <a:t> parathyroid glands on each side which are positioned higher are called the </a:t>
            </a:r>
            <a:r>
              <a:rPr lang="en-US" sz="3200" b="1" dirty="0">
                <a:ln w="10541" cmpd="sng">
                  <a:solidFill>
                    <a:schemeClr val="accent1">
                      <a:shade val="88000"/>
                      <a:satMod val="110000"/>
                    </a:schemeClr>
                  </a:solidFill>
                  <a:prstDash val="solid"/>
                </a:ln>
                <a:solidFill>
                  <a:srgbClr val="FF0000"/>
                </a:solidFill>
              </a:rPr>
              <a:t>superior parathyroid glands</a:t>
            </a:r>
            <a:r>
              <a:rPr lang="en-US" sz="3200" dirty="0"/>
              <a:t>, while the lower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a:t>
            </a:r>
            <a:r>
              <a:rPr lang="en-US" sz="3200" dirty="0"/>
              <a:t> are called the </a:t>
            </a:r>
            <a:r>
              <a:rPr lang="en-US" sz="3200" b="1" dirty="0">
                <a:ln w="10541" cmpd="sng">
                  <a:solidFill>
                    <a:schemeClr val="accent1">
                      <a:shade val="88000"/>
                      <a:satMod val="110000"/>
                    </a:schemeClr>
                  </a:solidFill>
                  <a:prstDash val="solid"/>
                </a:ln>
                <a:solidFill>
                  <a:srgbClr val="FF0000"/>
                </a:solidFill>
              </a:rPr>
              <a:t>inferior parathyroid glands</a:t>
            </a:r>
            <a:r>
              <a:rPr lang="en-US" sz="3200" dirty="0"/>
              <a:t>. Healthy parathyroid glands generally weigh about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30</a:t>
            </a:r>
            <a:r>
              <a:rPr lang="en-US" sz="3200" dirty="0"/>
              <a:t> mg in men and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35</a:t>
            </a:r>
            <a:r>
              <a:rPr lang="en-US" sz="3200" dirty="0"/>
              <a:t> mg in </a:t>
            </a:r>
            <a:r>
              <a:rPr lang="en-US" sz="3200" dirty="0" smtClean="0"/>
              <a:t>women. These </a:t>
            </a:r>
            <a:r>
              <a:rPr lang="en-US" sz="3200" dirty="0"/>
              <a:t>glands are </a:t>
            </a:r>
            <a:r>
              <a:rPr lang="en-US" sz="3200" b="1" dirty="0">
                <a:ln w="10541" cmpd="sng">
                  <a:solidFill>
                    <a:schemeClr val="accent1">
                      <a:shade val="88000"/>
                      <a:satMod val="110000"/>
                    </a:schemeClr>
                  </a:solidFill>
                  <a:prstDash val="solid"/>
                </a:ln>
                <a:solidFill>
                  <a:srgbClr val="00B050"/>
                </a:solidFill>
              </a:rPr>
              <a:t>not</a:t>
            </a:r>
            <a:r>
              <a:rPr lang="en-US" sz="3200" dirty="0"/>
              <a:t> visible or able to be felt during examination of the </a:t>
            </a:r>
            <a:r>
              <a:rPr lang="en-US" sz="3200" dirty="0" smtClean="0"/>
              <a:t>neck</a:t>
            </a:r>
            <a:r>
              <a:rPr lang="en-US" sz="2800" dirty="0" smtClean="0"/>
              <a:t>.</a:t>
            </a:r>
            <a:endParaRPr lang="ar-IQ" sz="2800" dirty="0"/>
          </a:p>
        </p:txBody>
      </p:sp>
      <p:sp>
        <p:nvSpPr>
          <p:cNvPr id="3" name="Rectangle 2"/>
          <p:cNvSpPr/>
          <p:nvPr/>
        </p:nvSpPr>
        <p:spPr>
          <a:xfrm>
            <a:off x="126999" y="133290"/>
            <a:ext cx="5820230" cy="800219"/>
          </a:xfrm>
          <a:prstGeom prst="rect">
            <a:avLst/>
          </a:prstGeom>
        </p:spPr>
        <p:txBody>
          <a:bodyPr wrap="square">
            <a:spAutoFit/>
          </a:bodyPr>
          <a:lstStyle/>
          <a:p>
            <a:r>
              <a:rPr lang="en-US" sz="2800" b="1" u="sng"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Lucida Handwriting" pitchFamily="66" charset="0"/>
              </a:rPr>
              <a:t>Parathyroid </a:t>
            </a:r>
            <a:r>
              <a:rPr lang="en-US" sz="2800" b="1" u="sng"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Lucida Handwriting" pitchFamily="66" charset="0"/>
              </a:rPr>
              <a:t>GLANDs</a:t>
            </a:r>
            <a:r>
              <a:rPr lang="en-US" dirty="0">
                <a:solidFill>
                  <a:prstClr val="black"/>
                </a:solidFill>
                <a:latin typeface="Constantia"/>
              </a:rPr>
              <a:t/>
            </a:r>
            <a:br>
              <a:rPr lang="en-US" dirty="0">
                <a:solidFill>
                  <a:prstClr val="black"/>
                </a:solidFill>
                <a:latin typeface="Constantia"/>
              </a:rPr>
            </a:br>
            <a:endParaRPr lang="ar-IQ" dirty="0"/>
          </a:p>
        </p:txBody>
      </p:sp>
    </p:spTree>
    <p:extLst>
      <p:ext uri="{BB962C8B-B14F-4D97-AF65-F5344CB8AC3E}">
        <p14:creationId xmlns:p14="http://schemas.microsoft.com/office/powerpoint/2010/main" val="716938715"/>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8900000" scaled="1"/>
          <a:tileRect/>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01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008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3500000" scaled="1"/>
          <a:tileRect/>
        </a:gra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0664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399"/>
            <a:ext cx="47244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1"/>
            <a:ext cx="3276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4445673"/>
            <a:ext cx="4038600" cy="2031325"/>
          </a:xfrm>
          <a:prstGeom prst="rect">
            <a:avLst/>
          </a:prstGeom>
        </p:spPr>
        <p:txBody>
          <a:bodyPr wrap="square">
            <a:spAutoFit/>
          </a:bodyPr>
          <a:lstStyle/>
          <a:p>
            <a:r>
              <a:rPr lang="en-US"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Diagram showing structures in the human neck. The four green shaded areas represent the most common position of the parathyroid glands, which are generally four in number and situated behind the lateral lobes of the thyroid gland (shaded orange).</a:t>
            </a:r>
            <a:endParaRPr lang="ar-IQ"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38902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chemeClr val="accent3">
                <a:lumMod val="75000"/>
              </a:schemeClr>
            </a:gs>
            <a:gs pos="71001">
              <a:schemeClr val="accent2">
                <a:lumMod val="60000"/>
                <a:lumOff val="40000"/>
              </a:schemeClr>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0" y="14514"/>
            <a:ext cx="9144000" cy="7909858"/>
          </a:xfrm>
          <a:prstGeom prst="rect">
            <a:avLst/>
          </a:prstGeom>
        </p:spPr>
        <p:txBody>
          <a:bodyPr wrap="square">
            <a:spAutoFit/>
          </a:bodyPr>
          <a:lstStyle/>
          <a:p>
            <a:r>
              <a:rPr lang="en-US"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Development</a:t>
            </a:r>
            <a:endParaRPr lang="en-US"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r>
              <a:rPr lang="en-US" sz="2400" dirty="0"/>
              <a:t>In early human embryonic life, a series of </a:t>
            </a:r>
            <a:r>
              <a:rPr lang="en-US" sz="2400" b="1" dirty="0">
                <a:ln w="10541" cmpd="sng">
                  <a:solidFill>
                    <a:schemeClr val="accent1">
                      <a:shade val="88000"/>
                      <a:satMod val="110000"/>
                    </a:schemeClr>
                  </a:solidFill>
                  <a:prstDash val="solid"/>
                </a:ln>
                <a:solidFill>
                  <a:srgbClr val="FFFF00"/>
                </a:solidFill>
              </a:rPr>
              <a:t>five</a:t>
            </a:r>
            <a:r>
              <a:rPr lang="en-US" sz="2400" dirty="0"/>
              <a:t> </a:t>
            </a:r>
            <a:r>
              <a:rPr lang="en-US" sz="2400" dirty="0" err="1"/>
              <a:t>branchial</a:t>
            </a:r>
            <a:r>
              <a:rPr lang="en-US" sz="2400" dirty="0"/>
              <a:t> arches and </a:t>
            </a:r>
            <a:r>
              <a:rPr lang="en-US" sz="2400" b="1" dirty="0">
                <a:ln w="10541" cmpd="sng">
                  <a:solidFill>
                    <a:schemeClr val="accent1">
                      <a:shade val="88000"/>
                      <a:satMod val="110000"/>
                    </a:schemeClr>
                  </a:solidFill>
                  <a:prstDash val="solid"/>
                </a:ln>
                <a:solidFill>
                  <a:srgbClr val="FFFF00"/>
                </a:solidFill>
              </a:rPr>
              <a:t>four </a:t>
            </a:r>
            <a:r>
              <a:rPr lang="en-US" sz="2400" dirty="0" err="1"/>
              <a:t>branchial</a:t>
            </a:r>
            <a:r>
              <a:rPr lang="en-US" sz="2400" dirty="0"/>
              <a:t> pouches form that give rise to the human face, neck, and surrounding structures. The pouches are numbered such that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first </a:t>
            </a:r>
            <a:r>
              <a:rPr lang="en-US" sz="2400" dirty="0"/>
              <a:t>pouch is the closest to the top of the embryo's head and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fourth</a:t>
            </a:r>
            <a:r>
              <a:rPr lang="en-US" sz="2400" dirty="0"/>
              <a:t> is the furthest from it. The parathyroid glands originate from the interaction of the endoderm of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third</a:t>
            </a:r>
            <a:r>
              <a:rPr lang="en-US" sz="2400" dirty="0"/>
              <a:t> and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fourth</a:t>
            </a:r>
            <a:r>
              <a:rPr lang="en-US" sz="2400" dirty="0"/>
              <a:t> pouch and neural crest </a:t>
            </a:r>
            <a:r>
              <a:rPr lang="en-US" sz="2400" dirty="0" smtClean="0"/>
              <a:t>mesenchyme. The </a:t>
            </a:r>
            <a:r>
              <a:rPr lang="en-US" sz="2400" dirty="0"/>
              <a:t>position of the glands reverses during embryological life. The pair of glands which is ultimately inferior develops from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third</a:t>
            </a:r>
            <a:r>
              <a:rPr lang="en-US" sz="2400" dirty="0"/>
              <a:t> pouch with the thymus, whereas the pair of glands which is ultimately superior develops from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fourth</a:t>
            </a:r>
            <a:r>
              <a:rPr lang="en-US" sz="2400" dirty="0"/>
              <a:t> pouch. During embryological development, the thymus migrates downwards, dragging the inferior glands with it. The superior pair are not dragged downwards by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fourth</a:t>
            </a:r>
            <a:r>
              <a:rPr lang="en-US" sz="2400" dirty="0"/>
              <a:t> pouch to the same degree. The glands are named after their final, not embryological, </a:t>
            </a:r>
            <a:r>
              <a:rPr lang="en-US" sz="2400" dirty="0" smtClean="0"/>
              <a:t>positions. Since </a:t>
            </a:r>
            <a:r>
              <a:rPr lang="en-US" sz="2400" dirty="0"/>
              <a:t>the thymus's ultimate destination is in the mediastinum of the chest, it is occasionally possible to have ectopic </a:t>
            </a:r>
            <a:r>
              <a:rPr lang="en-US" sz="2400" dirty="0" err="1"/>
              <a:t>parathyroids</a:t>
            </a:r>
            <a:r>
              <a:rPr lang="en-US" sz="2400" dirty="0"/>
              <a:t> derived from the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third </a:t>
            </a:r>
            <a:r>
              <a:rPr lang="en-US" sz="2400" dirty="0"/>
              <a:t>pouch within the chest cavity if they fail to detach in the neck.</a:t>
            </a:r>
          </a:p>
          <a:p>
            <a:endParaRPr lang="en-US" sz="2400" dirty="0"/>
          </a:p>
          <a:p>
            <a:r>
              <a:rPr lang="en-US" sz="2400" dirty="0"/>
              <a:t>Parathyroid development is regulated by a number of genes, including those coding for several transcription factors.[</a:t>
            </a:r>
            <a:endParaRPr lang="ar-IQ" sz="2400" dirty="0"/>
          </a:p>
        </p:txBody>
      </p:sp>
    </p:spTree>
    <p:extLst>
      <p:ext uri="{BB962C8B-B14F-4D97-AF65-F5344CB8AC3E}">
        <p14:creationId xmlns:p14="http://schemas.microsoft.com/office/powerpoint/2010/main" val="2282047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39999">
              <a:srgbClr val="FFFF00"/>
            </a:gs>
            <a:gs pos="70000">
              <a:srgbClr val="FF0000"/>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57"/>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5194501"/>
            <a:ext cx="9175589" cy="178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4723" rIns="0" bIns="101568"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rgbClr val="FFFF00"/>
                </a:solidFill>
                <a:effectLst/>
                <a:latin typeface="Arial" pitchFamily="34" charset="0"/>
                <a:cs typeface="Arial" pitchFamily="34" charset="0"/>
              </a:rPr>
              <a:t>Embryology of the thyroid and parathyroid glands</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Diagrammatic view of sagittal</a:t>
            </a:r>
            <a:r>
              <a:rPr kumimoji="0" lang="ar-IQ" sz="1600" b="0" i="0" u="none" strike="noStrike" cap="none" normalizeH="0" baseline="0" dirty="0" smtClean="0">
                <a:ln>
                  <a:noFill/>
                </a:ln>
                <a:solidFill>
                  <a:srgbClr val="000000"/>
                </a:solidFill>
                <a:effectLst/>
                <a:latin typeface="Arial"/>
                <a:cs typeface="Times New Roman" pitchFamily="18" charset="0"/>
              </a:rPr>
              <a:t>     </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and transverse</a:t>
            </a:r>
            <a:r>
              <a:rPr kumimoji="0" lang="ar-IQ" sz="1600" b="0" i="0" u="none" strike="noStrike" cap="none" normalizeH="0" baseline="0" dirty="0" smtClean="0">
                <a:ln>
                  <a:noFill/>
                </a:ln>
                <a:solidFill>
                  <a:srgbClr val="000000"/>
                </a:solidFill>
                <a:effectLst/>
                <a:latin typeface="Arial"/>
                <a:cs typeface="Times New Roman" pitchFamily="18" charset="0"/>
              </a:rPr>
              <a:t>     </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views of the pharyngeal regions of a human embryo during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th</a:t>
            </a:r>
            <a:r>
              <a:rPr lang="en-US" sz="1600" dirty="0" smtClean="0">
                <a:solidFill>
                  <a:srgbClr val="000000"/>
                </a:solidFill>
                <a:latin typeface="Times New Roman" pitchFamily="18" charset="0"/>
                <a:cs typeface="Times New Roman" pitchFamily="18" charset="0"/>
              </a:rPr>
              <a:t>e</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ar-IQ" sz="16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dirty="0" smtClean="0">
                <a:ln>
                  <a:noFill/>
                </a:ln>
                <a:solidFill>
                  <a:srgbClr val="000000"/>
                </a:solidFill>
                <a:effectLst/>
                <a:latin typeface="Times New Roman" pitchFamily="18" charset="0"/>
                <a:cs typeface="Times New Roman" pitchFamily="18" charset="0"/>
              </a:rPr>
              <a:t>f</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ifth week of gestation, </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s</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howing the endodermal pharyngeal pouches and mesodermal pharyngeal arches.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Diagrams show the embryonic origin of the thyroid gland and parathyroid glands. Migration of the thyroid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gland and parathyroid glands (anterior view) is shown in   .Diagram</a:t>
            </a:r>
            <a:r>
              <a:rPr kumimoji="0" lang="ar-IQ" sz="1600" b="0" i="0" u="none" strike="noStrike" cap="none" normalizeH="0" baseline="0" dirty="0" smtClean="0">
                <a:ln>
                  <a:noFill/>
                </a:ln>
                <a:solidFill>
                  <a:srgbClr val="000000"/>
                </a:solidFill>
                <a:effectLst/>
                <a:latin typeface="Arial"/>
                <a:cs typeface="Times New Roman" pitchFamily="18" charset="0"/>
              </a:rPr>
              <a:t>     </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illustrates various abnormalities which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latin typeface="Times New Roman" pitchFamily="18" charset="0"/>
                <a:cs typeface="Times New Roman" pitchFamily="18" charset="0"/>
              </a:rPr>
              <a:t>c</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an</a:t>
            </a:r>
            <a:r>
              <a:rPr kumimoji="0" lang="ar-IQ" sz="1600" b="0" i="0" u="none" strike="noStrike" cap="none" normalizeH="0" dirty="0" smtClean="0">
                <a:ln>
                  <a:noFill/>
                </a:ln>
                <a:solidFill>
                  <a:srgbClr val="000000"/>
                </a:solidFill>
                <a:effectLst/>
                <a:latin typeface="Times New Roman" pitchFamily="18" charset="0"/>
                <a:cs typeface="Times New Roman" pitchFamily="18" charset="0"/>
              </a:rPr>
              <a:t> </a:t>
            </a:r>
            <a:r>
              <a:rPr kumimoji="0" lang="ar-IQ" sz="1600" b="0" i="0" u="none" strike="noStrike" cap="none" normalizeH="0" baseline="0" dirty="0" smtClean="0">
                <a:ln>
                  <a:noFill/>
                </a:ln>
                <a:solidFill>
                  <a:srgbClr val="000000"/>
                </a:solidFill>
                <a:effectLst/>
                <a:latin typeface="Times New Roman" pitchFamily="18" charset="0"/>
                <a:cs typeface="Times New Roman" pitchFamily="18" charset="0"/>
              </a:rPr>
              <a:t>occur during embryonic development. </a:t>
            </a:r>
          </a:p>
        </p:txBody>
      </p:sp>
      <p:pic>
        <p:nvPicPr>
          <p:cNvPr id="3077" name="Picture 5" descr="Image dclc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573" y="5657171"/>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dclcc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707" y="5657171"/>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Image dclcc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28" y="640080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dclcc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6424386"/>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51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7"/>
            <a:ext cx="2895600"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628" y="-32657"/>
            <a:ext cx="279037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7257"/>
            <a:ext cx="3429000"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1743"/>
            <a:ext cx="4319813" cy="343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421742"/>
            <a:ext cx="4800600" cy="343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19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ppt_x"/>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anim calcmode="lin" valueType="num">
                                      <p:cBhvr additive="base">
                                        <p:cTn id="31" dur="500" fill="hold"/>
                                        <p:tgtEl>
                                          <p:spTgt spid="2055"/>
                                        </p:tgtEl>
                                        <p:attrNameLst>
                                          <p:attrName>ppt_x</p:attrName>
                                        </p:attrNameLst>
                                      </p:cBhvr>
                                      <p:tavLst>
                                        <p:tav tm="0">
                                          <p:val>
                                            <p:strVal val="#ppt_x"/>
                                          </p:val>
                                        </p:tav>
                                        <p:tav tm="100000">
                                          <p:val>
                                            <p:strVal val="#ppt_x"/>
                                          </p:val>
                                        </p:tav>
                                      </p:tavLst>
                                    </p:anim>
                                    <p:anim calcmode="lin" valueType="num">
                                      <p:cBhvr additive="base">
                                        <p:cTn id="3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3000">
              <a:schemeClr val="accent6">
                <a:lumMod val="40000"/>
                <a:lumOff val="60000"/>
              </a:schemeClr>
            </a:gs>
            <a:gs pos="83000">
              <a:srgbClr val="D4DEFF"/>
            </a:gs>
            <a:gs pos="100000">
              <a:srgbClr val="96AB94"/>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7048083"/>
          </a:xfrm>
          <a:prstGeom prst="rect">
            <a:avLst/>
          </a:prstGeom>
        </p:spPr>
        <p:txBody>
          <a:bodyPr wrap="square">
            <a:spAutoFit/>
          </a:bodyPr>
          <a:lstStyle/>
          <a:p>
            <a:r>
              <a:rPr lang="en-US" sz="3200" b="1" cap="all" dirty="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rPr>
              <a:t>Histology of the Parathyroid </a:t>
            </a:r>
            <a:r>
              <a:rPr lang="en-US" sz="3200" b="1" cap="all" dirty="0" smtClean="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rPr>
              <a:t>Glands</a:t>
            </a:r>
          </a:p>
          <a:p>
            <a:r>
              <a:rPr lang="en-US" sz="2800" dirty="0" smtClean="0"/>
              <a:t>The </a:t>
            </a:r>
            <a:r>
              <a:rPr lang="en-US" sz="2800" dirty="0"/>
              <a:t>vast majority of the parathyroid gland </a:t>
            </a:r>
            <a:r>
              <a:rPr lang="en-US" sz="2800" dirty="0">
                <a:solidFill>
                  <a:srgbClr val="FFFF00"/>
                </a:solidFill>
              </a:rPr>
              <a:t>parenchyma</a:t>
            </a:r>
            <a:r>
              <a:rPr lang="en-US" sz="2800" dirty="0"/>
              <a:t> is composed of </a:t>
            </a:r>
            <a:r>
              <a:rPr lang="en-US" sz="2800" b="1" dirty="0">
                <a:ln w="1905"/>
                <a:solidFill>
                  <a:srgbClr val="92D050"/>
                </a:solidFill>
                <a:effectLst>
                  <a:innerShdw blurRad="69850" dist="43180" dir="5400000">
                    <a:srgbClr val="000000">
                      <a:alpha val="65000"/>
                    </a:srgbClr>
                  </a:innerShdw>
                </a:effectLst>
              </a:rPr>
              <a:t>chief cells </a:t>
            </a:r>
            <a:r>
              <a:rPr lang="en-US" sz="2800" dirty="0"/>
              <a:t>(also known the parathyroid gland principal cells) and </a:t>
            </a:r>
            <a:r>
              <a:rPr lang="en-US" sz="2800" b="1" dirty="0" err="1">
                <a:ln w="1905"/>
                <a:solidFill>
                  <a:srgbClr val="92D050"/>
                </a:solidFill>
                <a:effectLst>
                  <a:innerShdw blurRad="69850" dist="43180" dir="5400000">
                    <a:srgbClr val="000000">
                      <a:alpha val="65000"/>
                    </a:srgbClr>
                  </a:innerShdw>
                </a:effectLst>
              </a:rPr>
              <a:t>oxyphil</a:t>
            </a:r>
            <a:r>
              <a:rPr lang="en-US" sz="2800" b="1" dirty="0">
                <a:ln w="1905"/>
                <a:solidFill>
                  <a:srgbClr val="92D050"/>
                </a:solidFill>
                <a:effectLst>
                  <a:innerShdw blurRad="69850" dist="43180" dir="5400000">
                    <a:srgbClr val="000000">
                      <a:alpha val="65000"/>
                    </a:srgbClr>
                  </a:innerShdw>
                </a:effectLst>
              </a:rPr>
              <a:t> cells </a:t>
            </a:r>
            <a:r>
              <a:rPr lang="en-US" sz="2800" dirty="0"/>
              <a:t>arranged in </a:t>
            </a:r>
            <a:r>
              <a:rPr lang="en-US" sz="2800" dirty="0" err="1"/>
              <a:t>trabeculae</a:t>
            </a:r>
            <a:r>
              <a:rPr lang="en-US" sz="2800" dirty="0"/>
              <a:t>, within a </a:t>
            </a:r>
            <a:r>
              <a:rPr lang="en-US" sz="2800" dirty="0" err="1"/>
              <a:t>stroma</a:t>
            </a:r>
            <a:r>
              <a:rPr lang="en-US" sz="2800" dirty="0"/>
              <a:t> composed primarily of </a:t>
            </a:r>
            <a:r>
              <a:rPr lang="en-US" sz="2800" b="1" dirty="0">
                <a:ln w="1905"/>
                <a:solidFill>
                  <a:srgbClr val="0070C0"/>
                </a:solidFill>
                <a:effectLst>
                  <a:innerShdw blurRad="69850" dist="43180" dir="5400000">
                    <a:srgbClr val="000000">
                      <a:alpha val="65000"/>
                    </a:srgbClr>
                  </a:innerShdw>
                </a:effectLst>
              </a:rPr>
              <a:t>adipose cells </a:t>
            </a:r>
            <a:r>
              <a:rPr lang="en-US" sz="2800" dirty="0" smtClean="0"/>
              <a:t>.The </a:t>
            </a:r>
            <a:r>
              <a:rPr lang="en-US" sz="2800" dirty="0"/>
              <a:t>parathyroid glands are surrounded by a thin </a:t>
            </a:r>
            <a:r>
              <a:rPr lang="en-US" sz="2800" b="1" dirty="0">
                <a:ln w="1905"/>
                <a:solidFill>
                  <a:srgbClr val="0070C0"/>
                </a:solidFill>
                <a:effectLst>
                  <a:innerShdw blurRad="69850" dist="43180" dir="5400000">
                    <a:srgbClr val="000000">
                      <a:alpha val="65000"/>
                    </a:srgbClr>
                  </a:innerShdw>
                </a:effectLst>
              </a:rPr>
              <a:t>fibrous capsule </a:t>
            </a:r>
            <a:r>
              <a:rPr lang="en-US" sz="2800" dirty="0"/>
              <a:t>dividing the glands into lobules. The stromal </a:t>
            </a:r>
            <a:r>
              <a:rPr lang="en-US" sz="2800" b="1" dirty="0">
                <a:ln w="1905"/>
                <a:solidFill>
                  <a:srgbClr val="FF0000"/>
                </a:solidFill>
                <a:effectLst>
                  <a:innerShdw blurRad="69850" dist="43180" dir="5400000">
                    <a:srgbClr val="000000">
                      <a:alpha val="65000"/>
                    </a:srgbClr>
                  </a:innerShdw>
                </a:effectLst>
              </a:rPr>
              <a:t>fat </a:t>
            </a:r>
            <a:r>
              <a:rPr lang="en-US" sz="2800" dirty="0"/>
              <a:t>around the parathyroid glands increases gradually with age up to </a:t>
            </a:r>
            <a:r>
              <a:rPr lang="en-US" sz="2800" dirty="0">
                <a:solidFill>
                  <a:schemeClr val="accent6">
                    <a:lumMod val="75000"/>
                  </a:schemeClr>
                </a:solidFill>
              </a:rPr>
              <a:t>30%</a:t>
            </a:r>
            <a:r>
              <a:rPr lang="en-US" sz="2800" dirty="0"/>
              <a:t> by age </a:t>
            </a:r>
            <a:r>
              <a:rPr lang="en-US" sz="2800" dirty="0">
                <a:solidFill>
                  <a:schemeClr val="accent6">
                    <a:lumMod val="75000"/>
                  </a:schemeClr>
                </a:solidFill>
              </a:rPr>
              <a:t>25</a:t>
            </a:r>
            <a:r>
              <a:rPr lang="en-US" sz="2800" dirty="0"/>
              <a:t>. The percentage of </a:t>
            </a:r>
            <a:r>
              <a:rPr lang="en-US" sz="2800" b="1" dirty="0">
                <a:ln w="1905"/>
                <a:solidFill>
                  <a:srgbClr val="FF0000"/>
                </a:solidFill>
                <a:effectLst>
                  <a:innerShdw blurRad="69850" dist="43180" dir="5400000">
                    <a:srgbClr val="000000">
                      <a:alpha val="65000"/>
                    </a:srgbClr>
                  </a:innerShdw>
                </a:effectLst>
              </a:rPr>
              <a:t>fat</a:t>
            </a:r>
            <a:r>
              <a:rPr lang="en-US" sz="2800" dirty="0"/>
              <a:t> is related to the constitutional </a:t>
            </a:r>
            <a:r>
              <a:rPr lang="en-US" sz="2800" b="1" dirty="0">
                <a:ln w="1905"/>
                <a:solidFill>
                  <a:srgbClr val="FF0000"/>
                </a:solidFill>
                <a:effectLst>
                  <a:innerShdw blurRad="69850" dist="43180" dir="5400000">
                    <a:srgbClr val="000000">
                      <a:alpha val="65000"/>
                    </a:srgbClr>
                  </a:innerShdw>
                </a:effectLst>
              </a:rPr>
              <a:t>fat</a:t>
            </a:r>
            <a:r>
              <a:rPr lang="en-US" sz="2800" dirty="0"/>
              <a:t> percentage, but can be reduced in dying individuals; mean is </a:t>
            </a:r>
            <a:r>
              <a:rPr lang="en-US" sz="2800" dirty="0">
                <a:solidFill>
                  <a:schemeClr val="accent6">
                    <a:lumMod val="75000"/>
                  </a:schemeClr>
                </a:solidFill>
              </a:rPr>
              <a:t>17%</a:t>
            </a:r>
            <a:r>
              <a:rPr lang="en-US" sz="2800" dirty="0"/>
              <a:t> with wide variation </a:t>
            </a:r>
            <a:r>
              <a:rPr lang="en-US" sz="2800" dirty="0" smtClean="0"/>
              <a:t>.</a:t>
            </a:r>
            <a:r>
              <a:rPr lang="en-US" sz="2800" dirty="0"/>
              <a:t> </a:t>
            </a:r>
            <a:r>
              <a:rPr lang="en-US" sz="2800" dirty="0" smtClean="0"/>
              <a:t>In preadolescence  </a:t>
            </a:r>
            <a:r>
              <a:rPr lang="en-US" sz="2800" dirty="0"/>
              <a:t>the parathyroid glands are made up largely by </a:t>
            </a:r>
            <a:r>
              <a:rPr lang="en-US" sz="2800" b="1" dirty="0">
                <a:ln w="1905"/>
                <a:solidFill>
                  <a:srgbClr val="00B050"/>
                </a:solidFill>
                <a:effectLst>
                  <a:innerShdw blurRad="69850" dist="43180" dir="5400000">
                    <a:srgbClr val="000000">
                      <a:alpha val="65000"/>
                    </a:srgbClr>
                  </a:innerShdw>
                </a:effectLst>
              </a:rPr>
              <a:t>chief cells</a:t>
            </a:r>
            <a:r>
              <a:rPr lang="en-US" sz="2800" dirty="0"/>
              <a:t>, which produce </a:t>
            </a:r>
            <a:r>
              <a:rPr lang="en-US" sz="2800" b="1" dirty="0">
                <a:ln w="1905"/>
                <a:solidFill>
                  <a:schemeClr val="tx2">
                    <a:lumMod val="60000"/>
                    <a:lumOff val="40000"/>
                  </a:schemeClr>
                </a:solidFill>
                <a:effectLst>
                  <a:innerShdw blurRad="69850" dist="43180" dir="5400000">
                    <a:srgbClr val="000000">
                      <a:alpha val="65000"/>
                    </a:srgbClr>
                  </a:innerShdw>
                </a:effectLst>
              </a:rPr>
              <a:t>parathyroid hormone (PTH</a:t>
            </a:r>
            <a:r>
              <a:rPr lang="en-US" sz="2800" b="1" dirty="0" smtClean="0">
                <a:ln w="1905"/>
                <a:solidFill>
                  <a:schemeClr val="tx2">
                    <a:lumMod val="60000"/>
                    <a:lumOff val="40000"/>
                  </a:schemeClr>
                </a:solidFill>
                <a:effectLst>
                  <a:innerShdw blurRad="69850" dist="43180" dir="5400000">
                    <a:srgbClr val="000000">
                      <a:alpha val="65000"/>
                    </a:srgbClr>
                  </a:innerShdw>
                </a:effectLst>
              </a:rPr>
              <a:t>)</a:t>
            </a:r>
            <a:r>
              <a:rPr lang="en-US" sz="2800" dirty="0" smtClean="0"/>
              <a:t>. </a:t>
            </a:r>
            <a:r>
              <a:rPr lang="en-US" sz="2800" b="1" dirty="0" smtClean="0">
                <a:ln w="1905"/>
                <a:solidFill>
                  <a:srgbClr val="FFFF00"/>
                </a:solidFill>
                <a:effectLst>
                  <a:innerShdw blurRad="69850" dist="43180" dir="5400000">
                    <a:srgbClr val="000000">
                      <a:alpha val="65000"/>
                    </a:srgbClr>
                  </a:innerShdw>
                </a:effectLst>
              </a:rPr>
              <a:t>Acidophilic </a:t>
            </a:r>
            <a:r>
              <a:rPr lang="en-US" sz="2800" b="1" dirty="0" err="1">
                <a:ln w="1905"/>
                <a:solidFill>
                  <a:srgbClr val="FFFF00"/>
                </a:solidFill>
                <a:effectLst>
                  <a:innerShdw blurRad="69850" dist="43180" dir="5400000">
                    <a:srgbClr val="000000">
                      <a:alpha val="65000"/>
                    </a:srgbClr>
                  </a:innerShdw>
                </a:effectLst>
              </a:rPr>
              <a:t>oxyphil</a:t>
            </a:r>
            <a:r>
              <a:rPr lang="en-US" sz="2800" b="1" dirty="0">
                <a:ln w="1905"/>
                <a:solidFill>
                  <a:srgbClr val="FFFF00"/>
                </a:solidFill>
                <a:effectLst>
                  <a:innerShdw blurRad="69850" dist="43180" dir="5400000">
                    <a:srgbClr val="000000">
                      <a:alpha val="65000"/>
                    </a:srgbClr>
                  </a:innerShdw>
                </a:effectLst>
              </a:rPr>
              <a:t> cells </a:t>
            </a:r>
            <a:r>
              <a:rPr lang="en-US" sz="2800" dirty="0"/>
              <a:t>which are rich in mitochondria, developed from parathyroid principal cells, can be identified after puberty, and increase in numbers </a:t>
            </a:r>
            <a:r>
              <a:rPr lang="en-US" sz="2800" dirty="0" smtClean="0"/>
              <a:t>during</a:t>
            </a:r>
            <a:r>
              <a:rPr lang="en-US" sz="2800" dirty="0"/>
              <a:t> </a:t>
            </a:r>
            <a:r>
              <a:rPr lang="en-US" sz="2800" dirty="0" smtClean="0"/>
              <a:t>adulthood.</a:t>
            </a:r>
            <a:endParaRPr lang="ar-IQ" sz="2800" dirty="0"/>
          </a:p>
        </p:txBody>
      </p:sp>
    </p:spTree>
    <p:extLst>
      <p:ext uri="{BB962C8B-B14F-4D97-AF65-F5344CB8AC3E}">
        <p14:creationId xmlns:p14="http://schemas.microsoft.com/office/powerpoint/2010/main" val="18704864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705"/>
          <a:stretch/>
        </p:blipFill>
        <p:spPr bwMode="auto">
          <a:xfrm>
            <a:off x="152400" y="152400"/>
            <a:ext cx="8763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5486400"/>
            <a:ext cx="87661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9713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4800600" cy="471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25306"/>
            <a:ext cx="4648200" cy="1323439"/>
          </a:xfrm>
          <a:prstGeom prst="rect">
            <a:avLst/>
          </a:prstGeom>
        </p:spPr>
        <p:txBody>
          <a:bodyPr wrap="square">
            <a:spAutoFit/>
          </a:bodyPr>
          <a:lstStyle/>
          <a:p>
            <a:r>
              <a:rPr lang="en-US" sz="2000" b="1" dirty="0">
                <a:ln w="1905"/>
                <a:solidFill>
                  <a:srgbClr val="002060"/>
                </a:solidFill>
                <a:effectLst>
                  <a:innerShdw blurRad="69850" dist="43180" dir="5400000">
                    <a:srgbClr val="000000">
                      <a:alpha val="65000"/>
                    </a:srgbClr>
                  </a:innerShdw>
                </a:effectLst>
              </a:rPr>
              <a:t>Here is a normal parathyroid gland for comparison. Adipose tissue cells are mixed with the parathyroid tissue. The amount of fat varies somewhat.</a:t>
            </a:r>
            <a:endParaRPr lang="ar-IQ" sz="2000" b="1" dirty="0">
              <a:ln w="1905"/>
              <a:solidFill>
                <a:srgbClr val="002060"/>
              </a:solidFill>
              <a:effectLst>
                <a:innerShdw blurRad="69850" dist="43180" dir="5400000">
                  <a:srgbClr val="000000">
                    <a:alpha val="65000"/>
                  </a:srgbClr>
                </a:inn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256"/>
            <a:ext cx="4343400" cy="471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36886" y="4724400"/>
            <a:ext cx="4343400" cy="1323439"/>
          </a:xfrm>
          <a:prstGeom prst="rect">
            <a:avLst/>
          </a:prstGeom>
        </p:spPr>
        <p:txBody>
          <a:bodyPr wrap="square">
            <a:spAutoFit/>
          </a:bodyPr>
          <a:lstStyle/>
          <a:p>
            <a:r>
              <a:rPr lang="en-US" sz="2000" b="1" dirty="0" smtClean="0">
                <a:ln w="1905"/>
                <a:solidFill>
                  <a:srgbClr val="002060"/>
                </a:solidFill>
                <a:effectLst>
                  <a:innerShdw blurRad="69850" dist="43180" dir="5400000">
                    <a:srgbClr val="000000">
                      <a:alpha val="65000"/>
                    </a:srgbClr>
                  </a:innerShdw>
                </a:effectLst>
              </a:rPr>
              <a:t>High </a:t>
            </a:r>
            <a:r>
              <a:rPr lang="en-US" sz="2000" b="1" dirty="0">
                <a:ln w="1905"/>
                <a:solidFill>
                  <a:srgbClr val="002060"/>
                </a:solidFill>
                <a:effectLst>
                  <a:innerShdw blurRad="69850" dist="43180" dir="5400000">
                    <a:srgbClr val="000000">
                      <a:alpha val="65000"/>
                    </a:srgbClr>
                  </a:innerShdw>
                </a:effectLst>
              </a:rPr>
              <a:t>magnification micrograph. H&amp;E stain. The small, dark cells are chief cells, which are responsible for secreting parathyroid hormone.</a:t>
            </a:r>
            <a:endParaRPr lang="ar-IQ" sz="20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222376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circle(in)">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1792</Words>
  <Application>Microsoft Office PowerPoint</Application>
  <PresentationFormat>On-screen Show (4:3)</PresentationFormat>
  <Paragraphs>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28</cp:revision>
  <dcterms:created xsi:type="dcterms:W3CDTF">2006-08-16T00:00:00Z</dcterms:created>
  <dcterms:modified xsi:type="dcterms:W3CDTF">2017-11-18T19:48:50Z</dcterms:modified>
</cp:coreProperties>
</file>