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78" r:id="rId5"/>
    <p:sldId id="279" r:id="rId6"/>
    <p:sldId id="280" r:id="rId7"/>
    <p:sldId id="262" r:id="rId8"/>
    <p:sldId id="263" r:id="rId9"/>
    <p:sldId id="260" r:id="rId10"/>
    <p:sldId id="264" r:id="rId11"/>
    <p:sldId id="265" r:id="rId12"/>
    <p:sldId id="271" r:id="rId13"/>
    <p:sldId id="268" r:id="rId14"/>
    <p:sldId id="266" r:id="rId15"/>
    <p:sldId id="276" r:id="rId16"/>
    <p:sldId id="277"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00200"/>
            <a:ext cx="8534400" cy="3416320"/>
          </a:xfrm>
          <a:prstGeom prst="rect">
            <a:avLst/>
          </a:prstGeom>
        </p:spPr>
        <p:txBody>
          <a:bodyPr wrap="square">
            <a:spAutoFit/>
          </a:bodyPr>
          <a:lstStyle/>
          <a:p>
            <a:pPr algn="ctr"/>
            <a:r>
              <a:rPr lang="en-US" sz="6000" b="1" u="sng"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Adrenal </a:t>
            </a:r>
            <a:r>
              <a:rPr lang="en-US" sz="6000" b="1" u="sng"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gland</a:t>
            </a:r>
          </a:p>
          <a:p>
            <a:pPr algn="ctr"/>
            <a:endParaRPr lang="en-US" sz="6000" b="1" u="sng"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r>
              <a:rPr lang="en-US" dirty="0"/>
              <a:t/>
            </a:r>
            <a:br>
              <a:rPr lang="en-US" dirty="0"/>
            </a:br>
            <a:r>
              <a:rPr lang="en-US" sz="60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Dr. </a:t>
            </a:r>
            <a:r>
              <a:rPr lang="en-US" sz="60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Noori</a:t>
            </a:r>
            <a:r>
              <a:rPr lang="en-US" sz="60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a:t>
            </a:r>
            <a:r>
              <a:rPr lang="en-US" sz="6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M. </a:t>
            </a:r>
            <a:r>
              <a:rPr lang="en-US" sz="60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Luaibi</a:t>
            </a:r>
            <a:endParaRPr lang="en-US" sz="60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a:p>
            <a:pPr algn="ctr"/>
            <a:endParaRPr lang="ar-IQ" dirty="0"/>
          </a:p>
        </p:txBody>
      </p:sp>
    </p:spTree>
    <p:extLst>
      <p:ext uri="{BB962C8B-B14F-4D97-AF65-F5344CB8AC3E}">
        <p14:creationId xmlns:p14="http://schemas.microsoft.com/office/powerpoint/2010/main" val="31640699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763000" cy="4031873"/>
          </a:xfrm>
          <a:prstGeom prst="rect">
            <a:avLst/>
          </a:prstGeom>
          <a:solidFill>
            <a:schemeClr val="accent5">
              <a:lumMod val="40000"/>
              <a:lumOff val="60000"/>
            </a:schemeClr>
          </a:solidFill>
        </p:spPr>
        <p:txBody>
          <a:bodyPr wrap="square">
            <a:spAutoFit/>
          </a:bodyPr>
          <a:lstStyle/>
          <a:p>
            <a:r>
              <a:rPr lang="en-US" sz="3200" dirty="0">
                <a:solidFill>
                  <a:srgbClr val="FFFF00"/>
                </a:solidFill>
              </a:rPr>
              <a:t>Anatomic anomalies of the adrenal gland </a:t>
            </a:r>
            <a:r>
              <a:rPr lang="en-US" sz="3200" dirty="0"/>
              <a:t>may </a:t>
            </a:r>
            <a:r>
              <a:rPr lang="en-US" sz="3200" dirty="0" smtClean="0"/>
              <a:t>occur, because </a:t>
            </a:r>
            <a:r>
              <a:rPr lang="en-US" sz="3200" dirty="0"/>
              <a:t>the development of the adrenals is closely associated with that of the kidneys, agenesis of an adrenal gland is usually associated with </a:t>
            </a:r>
            <a:r>
              <a:rPr lang="en-US" sz="3200" dirty="0" err="1">
                <a:solidFill>
                  <a:srgbClr val="FF0000"/>
                </a:solidFill>
              </a:rPr>
              <a:t>ipsilateral</a:t>
            </a:r>
            <a:r>
              <a:rPr lang="en-US" sz="3200" dirty="0">
                <a:solidFill>
                  <a:srgbClr val="FF0000"/>
                </a:solidFill>
              </a:rPr>
              <a:t> agenesis of the kidney</a:t>
            </a:r>
            <a:r>
              <a:rPr lang="en-US" sz="3200" dirty="0"/>
              <a:t>, and fused adrenal glands (whereby the two glands join across the midline posterior to the aorta) are also associated with a fused kidney.</a:t>
            </a:r>
          </a:p>
        </p:txBody>
      </p:sp>
    </p:spTree>
    <p:extLst>
      <p:ext uri="{BB962C8B-B14F-4D97-AF65-F5344CB8AC3E}">
        <p14:creationId xmlns:p14="http://schemas.microsoft.com/office/powerpoint/2010/main" val="35949989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omepage.smc.edu/wissmann_paul/intranetstuff/dept/scienceLRC/wissmann_site/images/adrenal_histolog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73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lvl="0" algn="l">
              <a:spcBef>
                <a:spcPct val="20000"/>
              </a:spcBef>
            </a:pPr>
            <a:r>
              <a:rPr lang="en-US" sz="2700" b="1" u="sng" dirty="0">
                <a:ln w="10541" cmpd="sng">
                  <a:solidFill>
                    <a:schemeClr val="accent1">
                      <a:shade val="88000"/>
                      <a:satMod val="110000"/>
                    </a:schemeClr>
                  </a:solidFill>
                  <a:prstDash val="solid"/>
                </a:ln>
                <a:solidFill>
                  <a:srgbClr val="C00000"/>
                </a:solidFill>
                <a:latin typeface="Constantia"/>
              </a:rPr>
              <a:t>Corticosteroids Mineralocorticoids, Glucocorticoids, and Androgens. </a:t>
            </a:r>
            <a:r>
              <a:rPr lang="en-US" sz="2200" dirty="0">
                <a:solidFill>
                  <a:prstClr val="black"/>
                </a:solidFill>
                <a:latin typeface="Constantia"/>
              </a:rPr>
              <a:t/>
            </a:r>
            <a:br>
              <a:rPr lang="en-US" sz="2200" dirty="0">
                <a:solidFill>
                  <a:prstClr val="black"/>
                </a:solidFill>
                <a:latin typeface="Constantia"/>
              </a:rPr>
            </a:br>
            <a:r>
              <a:rPr lang="en-US" sz="2200" dirty="0">
                <a:solidFill>
                  <a:prstClr val="black"/>
                </a:solidFill>
                <a:latin typeface="Constantia"/>
              </a:rPr>
              <a:t>Two major types of adrenocortical hormones, the </a:t>
            </a:r>
            <a:r>
              <a:rPr lang="en-US" sz="2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mineralocorticoids</a:t>
            </a:r>
            <a:r>
              <a:rPr lang="en-US" sz="2200" i="1" dirty="0">
                <a:solidFill>
                  <a:prstClr val="black"/>
                </a:solidFill>
                <a:latin typeface="Constantia"/>
              </a:rPr>
              <a:t> </a:t>
            </a:r>
            <a:r>
              <a:rPr lang="en-US" sz="2200" dirty="0">
                <a:solidFill>
                  <a:prstClr val="black"/>
                </a:solidFill>
                <a:latin typeface="Constantia"/>
              </a:rPr>
              <a:t>and the </a:t>
            </a:r>
            <a:r>
              <a:rPr lang="en-US" sz="2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glucocorticoids</a:t>
            </a:r>
            <a:r>
              <a:rPr lang="en-US" sz="2200" i="1" dirty="0">
                <a:solidFill>
                  <a:prstClr val="black"/>
                </a:solidFill>
                <a:latin typeface="Constantia"/>
              </a:rPr>
              <a:t>, </a:t>
            </a:r>
            <a:r>
              <a:rPr lang="en-US" sz="2200" dirty="0">
                <a:solidFill>
                  <a:prstClr val="black"/>
                </a:solidFill>
                <a:latin typeface="Constantia"/>
              </a:rPr>
              <a:t>are secreted by the adrenal cortex. In addition to these, small amounts of sex hormones are secreted, especially </a:t>
            </a:r>
            <a:r>
              <a:rPr lang="en-US" sz="2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androgenic hormones</a:t>
            </a:r>
            <a:r>
              <a:rPr lang="en-US" sz="2200" i="1" dirty="0">
                <a:solidFill>
                  <a:prstClr val="black"/>
                </a:solidFill>
                <a:latin typeface="Constantia"/>
              </a:rPr>
              <a:t>, </a:t>
            </a:r>
            <a:r>
              <a:rPr lang="en-US" sz="2200" dirty="0">
                <a:solidFill>
                  <a:prstClr val="black"/>
                </a:solidFill>
                <a:latin typeface="Constantia"/>
              </a:rPr>
              <a:t>which exhibit about the same effects in the body as the male sex hormone testosterone.  </a:t>
            </a:r>
            <a:br>
              <a:rPr lang="en-US" sz="2200" dirty="0">
                <a:solidFill>
                  <a:prstClr val="black"/>
                </a:solidFill>
                <a:latin typeface="Constantia"/>
              </a:rPr>
            </a:br>
            <a:r>
              <a:rPr lang="en-US" sz="2200" dirty="0">
                <a:solidFill>
                  <a:prstClr val="black"/>
                </a:solidFill>
                <a:latin typeface="Constantia"/>
              </a:rPr>
              <a:t>They are normally of only slight importance, although in certain abnormalities of the adrenal cortices, extreme quantities can be secreted </a:t>
            </a:r>
            <a:r>
              <a:rPr lang="en-US" sz="2200" dirty="0" smtClean="0">
                <a:solidFill>
                  <a:prstClr val="black"/>
                </a:solidFill>
                <a:latin typeface="Constantia"/>
              </a:rPr>
              <a:t>and </a:t>
            </a:r>
            <a:r>
              <a:rPr lang="en-US" sz="2200" dirty="0">
                <a:solidFill>
                  <a:prstClr val="black"/>
                </a:solidFill>
                <a:latin typeface="Constantia"/>
              </a:rPr>
              <a:t>can result in masculinizing effects.</a:t>
            </a:r>
            <a:br>
              <a:rPr lang="en-US" sz="2200" dirty="0">
                <a:solidFill>
                  <a:prstClr val="black"/>
                </a:solidFill>
                <a:latin typeface="Constantia"/>
              </a:rPr>
            </a:br>
            <a:r>
              <a:rPr lang="en-US" sz="2200" dirty="0">
                <a:solidFill>
                  <a:prstClr val="black"/>
                </a:solidFill>
                <a:latin typeface="Constantia"/>
              </a:rPr>
              <a:t>The </a:t>
            </a:r>
            <a:r>
              <a:rPr lang="en-US" sz="2200" b="1" i="1" dirty="0">
                <a:ln w="10541" cmpd="sng">
                  <a:solidFill>
                    <a:srgbClr val="7D7D7D">
                      <a:tint val="100000"/>
                      <a:shade val="100000"/>
                      <a:satMod val="110000"/>
                    </a:srgbClr>
                  </a:solidFill>
                  <a:prstDash val="solid"/>
                </a:ln>
                <a:solidFill>
                  <a:srgbClr val="00B050"/>
                </a:solidFill>
                <a:latin typeface="Constantia"/>
              </a:rPr>
              <a:t>mineralocorticoids</a:t>
            </a:r>
            <a:r>
              <a:rPr lang="en-US" sz="2200" b="1" i="1" dirty="0">
                <a:ln w="10541" cmpd="sng">
                  <a:solidFill>
                    <a:srgbClr val="7D7D7D">
                      <a:tint val="100000"/>
                      <a:shade val="100000"/>
                      <a:satMod val="110000"/>
                    </a:srgbClr>
                  </a:solidFill>
                  <a:prstDash val="solid"/>
                </a:ln>
                <a:solidFill>
                  <a:schemeClr val="tx2">
                    <a:lumMod val="60000"/>
                    <a:lumOff val="40000"/>
                  </a:schemeClr>
                </a:solidFill>
                <a:latin typeface="Constantia"/>
              </a:rPr>
              <a:t> </a:t>
            </a:r>
            <a:r>
              <a:rPr lang="en-US" sz="2200" dirty="0">
                <a:solidFill>
                  <a:prstClr val="black"/>
                </a:solidFill>
                <a:latin typeface="Constantia"/>
              </a:rPr>
              <a:t>have gained this name because they especially affect the electrolytes (the “minerals”) of the extracellular fluids-sodium and potassium, in particular. </a:t>
            </a:r>
            <a:br>
              <a:rPr lang="en-US" sz="2200" dirty="0">
                <a:solidFill>
                  <a:prstClr val="black"/>
                </a:solidFill>
                <a:latin typeface="Constantia"/>
              </a:rPr>
            </a:br>
            <a:r>
              <a:rPr lang="en-US" sz="2200" dirty="0">
                <a:solidFill>
                  <a:prstClr val="black"/>
                </a:solidFill>
                <a:latin typeface="Constantia"/>
              </a:rPr>
              <a:t>The </a:t>
            </a:r>
            <a:r>
              <a:rPr lang="en-US" sz="2200" b="1" i="1" dirty="0">
                <a:ln w="10541" cmpd="sng">
                  <a:solidFill>
                    <a:srgbClr val="7D7D7D">
                      <a:tint val="100000"/>
                      <a:shade val="100000"/>
                      <a:satMod val="110000"/>
                    </a:srgbClr>
                  </a:solidFill>
                  <a:prstDash val="solid"/>
                </a:ln>
                <a:solidFill>
                  <a:srgbClr val="00B050"/>
                </a:solidFill>
                <a:latin typeface="Constantia"/>
              </a:rPr>
              <a:t>glucocorticoids </a:t>
            </a:r>
            <a:r>
              <a:rPr lang="en-US" sz="2200" dirty="0">
                <a:solidFill>
                  <a:prstClr val="black"/>
                </a:solidFill>
                <a:latin typeface="Constantia"/>
              </a:rPr>
              <a:t>have gained their name because they exhibit important effects that increase blood glucose concentration. </a:t>
            </a:r>
            <a:br>
              <a:rPr lang="en-US" sz="2200" dirty="0">
                <a:solidFill>
                  <a:prstClr val="black"/>
                </a:solidFill>
                <a:latin typeface="Constantia"/>
              </a:rPr>
            </a:br>
            <a:r>
              <a:rPr lang="en-US" sz="2200" dirty="0">
                <a:solidFill>
                  <a:prstClr val="black"/>
                </a:solidFill>
                <a:latin typeface="Constantia"/>
              </a:rPr>
              <a:t>They have additional effects on both protein and fat metabolism that are equally as important to body function as their effects on carbohydrate metabolism.</a:t>
            </a:r>
            <a:br>
              <a:rPr lang="en-US" sz="2200" dirty="0">
                <a:solidFill>
                  <a:prstClr val="black"/>
                </a:solidFill>
                <a:latin typeface="Constantia"/>
              </a:rPr>
            </a:br>
            <a:r>
              <a:rPr lang="en-US" sz="2200" dirty="0">
                <a:solidFill>
                  <a:prstClr val="black"/>
                </a:solidFill>
                <a:latin typeface="Constantia"/>
              </a:rPr>
              <a:t>More than 30 steroids have been isolated from the adrenal cortex, but two are of exceptional importance to the normal endocrine function of the human body: </a:t>
            </a:r>
            <a:r>
              <a:rPr lang="en-US" sz="2200" i="1" dirty="0">
                <a:solidFill>
                  <a:prstClr val="black"/>
                </a:solidFill>
                <a:latin typeface="Constantia"/>
              </a:rPr>
              <a:t>aldosterone, </a:t>
            </a:r>
            <a:r>
              <a:rPr lang="en-US" sz="2200" dirty="0">
                <a:solidFill>
                  <a:prstClr val="black"/>
                </a:solidFill>
                <a:latin typeface="Constantia"/>
              </a:rPr>
              <a:t>which is the principal </a:t>
            </a:r>
            <a:r>
              <a:rPr lang="en-US" sz="2200" b="1" i="1" dirty="0">
                <a:ln w="10541" cmpd="sng">
                  <a:solidFill>
                    <a:srgbClr val="7D7D7D">
                      <a:tint val="100000"/>
                      <a:shade val="100000"/>
                      <a:satMod val="110000"/>
                    </a:srgbClr>
                  </a:solidFill>
                  <a:prstDash val="solid"/>
                </a:ln>
                <a:solidFill>
                  <a:srgbClr val="00B050"/>
                </a:solidFill>
                <a:latin typeface="Constantia"/>
              </a:rPr>
              <a:t>mineralocorticoid, and cortisol</a:t>
            </a:r>
            <a:r>
              <a:rPr lang="en-US" sz="1800" i="1" dirty="0">
                <a:solidFill>
                  <a:prstClr val="black"/>
                </a:solidFill>
                <a:latin typeface="Constantia"/>
              </a:rPr>
              <a:t>, </a:t>
            </a:r>
            <a:r>
              <a:rPr lang="en-US" sz="2200" dirty="0">
                <a:solidFill>
                  <a:prstClr val="black"/>
                </a:solidFill>
                <a:latin typeface="Constantia"/>
              </a:rPr>
              <a:t>which is the </a:t>
            </a:r>
            <a:r>
              <a:rPr lang="en-US" sz="2200" b="1" i="1" dirty="0">
                <a:ln w="10541" cmpd="sng">
                  <a:solidFill>
                    <a:srgbClr val="7D7D7D">
                      <a:tint val="100000"/>
                      <a:shade val="100000"/>
                      <a:satMod val="110000"/>
                    </a:srgbClr>
                  </a:solidFill>
                  <a:prstDash val="solid"/>
                </a:ln>
                <a:solidFill>
                  <a:srgbClr val="00B050"/>
                </a:solidFill>
                <a:latin typeface="Constantia"/>
              </a:rPr>
              <a:t>principal glucocorticoid.</a:t>
            </a:r>
            <a:br>
              <a:rPr lang="en-US" sz="2200" b="1" i="1" dirty="0">
                <a:ln w="10541" cmpd="sng">
                  <a:solidFill>
                    <a:srgbClr val="7D7D7D">
                      <a:tint val="100000"/>
                      <a:shade val="100000"/>
                      <a:satMod val="110000"/>
                    </a:srgbClr>
                  </a:solidFill>
                  <a:prstDash val="solid"/>
                </a:ln>
                <a:solidFill>
                  <a:srgbClr val="00B050"/>
                </a:solidFill>
                <a:latin typeface="Constantia"/>
              </a:rPr>
            </a:br>
            <a:endParaRPr lang="ar-IQ" sz="2200" b="1" i="1" dirty="0">
              <a:ln w="10541" cmpd="sng">
                <a:solidFill>
                  <a:srgbClr val="7D7D7D">
                    <a:tint val="100000"/>
                    <a:shade val="100000"/>
                    <a:satMod val="110000"/>
                  </a:srgbClr>
                </a:solidFill>
                <a:prstDash val="solid"/>
              </a:ln>
              <a:solidFill>
                <a:srgbClr val="00B050"/>
              </a:solidFill>
              <a:latin typeface="Constantia"/>
            </a:endParaRPr>
          </a:p>
        </p:txBody>
      </p:sp>
    </p:spTree>
    <p:extLst>
      <p:ext uri="{BB962C8B-B14F-4D97-AF65-F5344CB8AC3E}">
        <p14:creationId xmlns:p14="http://schemas.microsoft.com/office/powerpoint/2010/main" val="25618690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algn="l">
              <a:spcBef>
                <a:spcPct val="20000"/>
              </a:spcBef>
            </a:pPr>
            <a:r>
              <a:rPr lang="en-US" sz="2200" b="1" u="sng" dirty="0">
                <a:ln w="10541" cmpd="sng">
                  <a:solidFill>
                    <a:schemeClr val="accent1">
                      <a:shade val="88000"/>
                      <a:satMod val="110000"/>
                    </a:schemeClr>
                  </a:solidFill>
                  <a:prstDash val="solid"/>
                </a:ln>
                <a:solidFill>
                  <a:schemeClr val="accent6">
                    <a:lumMod val="75000"/>
                  </a:schemeClr>
                </a:solidFill>
                <a:latin typeface="Constantia"/>
              </a:rPr>
              <a:t>Synthesis and Secretion of Adrenocortical Hormones The Adrenal Cortex Has Three Distinct Layers.</a:t>
            </a:r>
            <a:r>
              <a:rPr lang="en-US" sz="2200" dirty="0">
                <a:solidFill>
                  <a:prstClr val="black"/>
                </a:solidFill>
                <a:latin typeface="Constantia"/>
              </a:rPr>
              <a:t/>
            </a:r>
            <a:br>
              <a:rPr lang="en-US" sz="2200" dirty="0">
                <a:solidFill>
                  <a:prstClr val="black"/>
                </a:solidFill>
                <a:latin typeface="Constantia"/>
              </a:rPr>
            </a:br>
            <a:r>
              <a:rPr lang="en-US" sz="2200" b="1" dirty="0">
                <a:solidFill>
                  <a:schemeClr val="tx2">
                    <a:lumMod val="60000"/>
                    <a:lumOff val="40000"/>
                  </a:schemeClr>
                </a:solidFill>
                <a:latin typeface="Constantia"/>
              </a:rPr>
              <a:t>the adrenal cortex is composed of three relatively distinct layers:</a:t>
            </a:r>
            <a:br>
              <a:rPr lang="en-US" sz="2200" b="1" dirty="0">
                <a:solidFill>
                  <a:schemeClr val="tx2">
                    <a:lumMod val="60000"/>
                    <a:lumOff val="40000"/>
                  </a:schemeClr>
                </a:solidFill>
                <a:latin typeface="Constantia"/>
              </a:rPr>
            </a:br>
            <a:r>
              <a:rPr lang="en-US" sz="2200" b="1" u="sng" dirty="0">
                <a:solidFill>
                  <a:srgbClr val="7030A0"/>
                </a:solidFill>
                <a:latin typeface="Constantia"/>
              </a:rPr>
              <a:t>1.</a:t>
            </a:r>
            <a:r>
              <a:rPr lang="en-US" sz="2200" dirty="0">
                <a:solidFill>
                  <a:prstClr val="black"/>
                </a:solidFill>
                <a:latin typeface="Constantia"/>
              </a:rPr>
              <a:t> The </a:t>
            </a:r>
            <a:r>
              <a:rPr lang="en-US" sz="2200" b="1" i="1" dirty="0" err="1">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zona</a:t>
            </a:r>
            <a:r>
              <a:rPr lang="en-US" sz="2200" b="1" i="1" dirty="0">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 </a:t>
            </a:r>
            <a:r>
              <a:rPr lang="en-US" sz="2200" b="1" i="1" dirty="0" err="1">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glomerulosa</a:t>
            </a:r>
            <a:r>
              <a:rPr lang="en-US" sz="2200" i="1" dirty="0">
                <a:solidFill>
                  <a:prstClr val="black"/>
                </a:solidFill>
                <a:latin typeface="Constantia"/>
              </a:rPr>
              <a:t>, </a:t>
            </a:r>
            <a:r>
              <a:rPr lang="en-US" sz="2200" dirty="0">
                <a:solidFill>
                  <a:prstClr val="black"/>
                </a:solidFill>
                <a:latin typeface="Constantia"/>
              </a:rPr>
              <a:t>a thin layer of cells that lies just underneath the capsule, constitutes about </a:t>
            </a: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rPr>
              <a:t>15</a:t>
            </a:r>
            <a:r>
              <a:rPr lang="en-US" sz="2200" dirty="0">
                <a:solidFill>
                  <a:prstClr val="black"/>
                </a:solidFill>
                <a:latin typeface="Constantia"/>
              </a:rPr>
              <a:t> per cent of the adrenal cortex. These cells are the only ones in the adrenal gland capable of secreting significant amounts of </a:t>
            </a:r>
            <a:r>
              <a:rPr lang="en-US" sz="2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aldosterone</a:t>
            </a:r>
            <a:r>
              <a:rPr lang="en-US" sz="2200" i="1" dirty="0">
                <a:solidFill>
                  <a:prstClr val="black"/>
                </a:solidFill>
                <a:latin typeface="Constantia"/>
              </a:rPr>
              <a:t> </a:t>
            </a:r>
            <a:r>
              <a:rPr lang="en-US" sz="2200" dirty="0">
                <a:solidFill>
                  <a:prstClr val="black"/>
                </a:solidFill>
                <a:latin typeface="Constantia"/>
              </a:rPr>
              <a:t>because they contain the enzyme </a:t>
            </a:r>
            <a:r>
              <a:rPr lang="en-US" sz="2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aldosterone synthase</a:t>
            </a:r>
            <a:r>
              <a:rPr lang="en-US" sz="2200" i="1" dirty="0">
                <a:solidFill>
                  <a:prstClr val="black"/>
                </a:solidFill>
                <a:latin typeface="Constantia"/>
              </a:rPr>
              <a:t>, </a:t>
            </a:r>
            <a:r>
              <a:rPr lang="en-US" sz="2200" dirty="0">
                <a:solidFill>
                  <a:prstClr val="black"/>
                </a:solidFill>
                <a:latin typeface="Constantia"/>
              </a:rPr>
              <a:t>which is necessary for synthesis of aldosterone. </a:t>
            </a:r>
            <a:br>
              <a:rPr lang="en-US" sz="2200" dirty="0">
                <a:solidFill>
                  <a:prstClr val="black"/>
                </a:solidFill>
                <a:latin typeface="Constantia"/>
              </a:rPr>
            </a:br>
            <a:r>
              <a:rPr lang="en-US" sz="2200" dirty="0">
                <a:solidFill>
                  <a:prstClr val="black"/>
                </a:solidFill>
                <a:latin typeface="Constantia"/>
              </a:rPr>
              <a:t>The secretion of these cells is controlled mainly by the extracellular fluid concentrations of </a:t>
            </a:r>
            <a:r>
              <a:rPr lang="en-US" sz="2200" b="1" i="1" dirty="0">
                <a:ln w="10541" cmpd="sng">
                  <a:solidFill>
                    <a:schemeClr val="accent1">
                      <a:shade val="88000"/>
                      <a:satMod val="110000"/>
                    </a:schemeClr>
                  </a:solidFill>
                  <a:prstDash val="solid"/>
                </a:ln>
                <a:solidFill>
                  <a:schemeClr val="accent2">
                    <a:lumMod val="60000"/>
                    <a:lumOff val="40000"/>
                  </a:schemeClr>
                </a:solidFill>
                <a:latin typeface="Constantia"/>
              </a:rPr>
              <a:t>angiotensin II </a:t>
            </a:r>
            <a:r>
              <a:rPr lang="en-US" sz="2200" dirty="0">
                <a:solidFill>
                  <a:prstClr val="black"/>
                </a:solidFill>
                <a:latin typeface="Constantia"/>
              </a:rPr>
              <a:t>and </a:t>
            </a:r>
            <a:r>
              <a:rPr lang="en-US" sz="2200" b="1" i="1" dirty="0">
                <a:ln w="10541" cmpd="sng">
                  <a:solidFill>
                    <a:schemeClr val="accent1">
                      <a:shade val="88000"/>
                      <a:satMod val="110000"/>
                    </a:schemeClr>
                  </a:solidFill>
                  <a:prstDash val="solid"/>
                </a:ln>
                <a:solidFill>
                  <a:schemeClr val="accent2">
                    <a:lumMod val="60000"/>
                    <a:lumOff val="40000"/>
                  </a:schemeClr>
                </a:solidFill>
                <a:latin typeface="Constantia"/>
              </a:rPr>
              <a:t>potassium</a:t>
            </a:r>
            <a:r>
              <a:rPr lang="en-US" sz="2200" i="1" dirty="0">
                <a:solidFill>
                  <a:prstClr val="black"/>
                </a:solidFill>
                <a:latin typeface="Constantia"/>
              </a:rPr>
              <a:t>, </a:t>
            </a:r>
            <a:r>
              <a:rPr lang="en-US" sz="2200" dirty="0">
                <a:solidFill>
                  <a:prstClr val="black"/>
                </a:solidFill>
                <a:latin typeface="Constantia"/>
              </a:rPr>
              <a:t>both of which stimulate aldosterone secretion.</a:t>
            </a:r>
            <a:br>
              <a:rPr lang="en-US" sz="2200" dirty="0">
                <a:solidFill>
                  <a:prstClr val="black"/>
                </a:solidFill>
                <a:latin typeface="Constantia"/>
              </a:rPr>
            </a:br>
            <a:r>
              <a:rPr lang="en-US" sz="2200" b="1" u="sng" dirty="0">
                <a:solidFill>
                  <a:srgbClr val="7030A0"/>
                </a:solidFill>
                <a:latin typeface="Constantia"/>
              </a:rPr>
              <a:t>2.</a:t>
            </a:r>
            <a:r>
              <a:rPr lang="en-US" sz="2200" dirty="0">
                <a:solidFill>
                  <a:srgbClr val="7030A0"/>
                </a:solidFill>
                <a:latin typeface="Constantia"/>
              </a:rPr>
              <a:t> </a:t>
            </a:r>
            <a:r>
              <a:rPr lang="en-US" sz="2200" dirty="0">
                <a:solidFill>
                  <a:prstClr val="black"/>
                </a:solidFill>
                <a:latin typeface="Constantia"/>
              </a:rPr>
              <a:t>The </a:t>
            </a:r>
            <a:r>
              <a:rPr lang="en-US" sz="2200" b="1" i="1" dirty="0" err="1">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zona</a:t>
            </a:r>
            <a:r>
              <a:rPr lang="en-US" sz="2200" b="1" i="1" dirty="0">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 </a:t>
            </a:r>
            <a:r>
              <a:rPr lang="en-US" sz="2200" b="1" i="1" dirty="0" err="1">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fasciculata</a:t>
            </a:r>
            <a:r>
              <a:rPr lang="en-US" sz="2200" i="1" dirty="0">
                <a:solidFill>
                  <a:prstClr val="black"/>
                </a:solidFill>
                <a:latin typeface="Constantia"/>
              </a:rPr>
              <a:t>, </a:t>
            </a:r>
            <a:r>
              <a:rPr lang="en-US" sz="2200" dirty="0">
                <a:solidFill>
                  <a:prstClr val="black"/>
                </a:solidFill>
                <a:latin typeface="Constantia"/>
              </a:rPr>
              <a:t>the middle and widest layer, constitutes about </a:t>
            </a: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rPr>
              <a:t>75</a:t>
            </a:r>
            <a:r>
              <a:rPr lang="en-US" sz="2200" dirty="0">
                <a:solidFill>
                  <a:prstClr val="black"/>
                </a:solidFill>
                <a:latin typeface="Constantia"/>
              </a:rPr>
              <a:t> per cent of the adrenal cortex and secretes the glucocorticoids </a:t>
            </a:r>
            <a:r>
              <a:rPr lang="en-US" sz="2200" b="1" i="1" dirty="0">
                <a:ln w="1905"/>
                <a:solidFill>
                  <a:srgbClr val="00B050"/>
                </a:solidFill>
                <a:effectLst>
                  <a:innerShdw blurRad="69850" dist="43180" dir="5400000">
                    <a:srgbClr val="000000">
                      <a:alpha val="65000"/>
                    </a:srgbClr>
                  </a:innerShdw>
                </a:effectLst>
                <a:latin typeface="Constantia"/>
              </a:rPr>
              <a:t>cortisol</a:t>
            </a:r>
            <a:r>
              <a:rPr lang="en-US" sz="2200" i="1" dirty="0">
                <a:solidFill>
                  <a:prstClr val="black"/>
                </a:solidFill>
                <a:latin typeface="Constantia"/>
              </a:rPr>
              <a:t> </a:t>
            </a:r>
            <a:r>
              <a:rPr lang="en-US" sz="2200" dirty="0">
                <a:solidFill>
                  <a:prstClr val="black"/>
                </a:solidFill>
                <a:latin typeface="Constantia"/>
              </a:rPr>
              <a:t>and </a:t>
            </a:r>
            <a:r>
              <a:rPr lang="en-US" sz="2200" b="1" i="1" dirty="0" err="1">
                <a:ln w="1905"/>
                <a:solidFill>
                  <a:srgbClr val="00B050"/>
                </a:solidFill>
                <a:effectLst>
                  <a:innerShdw blurRad="69850" dist="43180" dir="5400000">
                    <a:srgbClr val="000000">
                      <a:alpha val="65000"/>
                    </a:srgbClr>
                  </a:innerShdw>
                </a:effectLst>
                <a:latin typeface="Constantia"/>
              </a:rPr>
              <a:t>corticosterone</a:t>
            </a:r>
            <a:r>
              <a:rPr lang="en-US" sz="2200" b="1" i="1" dirty="0">
                <a:ln w="1905"/>
                <a:solidFill>
                  <a:srgbClr val="00B050"/>
                </a:solidFill>
                <a:effectLst>
                  <a:innerShdw blurRad="69850" dist="43180" dir="5400000">
                    <a:srgbClr val="000000">
                      <a:alpha val="65000"/>
                    </a:srgbClr>
                  </a:innerShdw>
                </a:effectLst>
                <a:latin typeface="Constantia"/>
              </a:rPr>
              <a:t>,</a:t>
            </a:r>
            <a:r>
              <a:rPr lang="en-US" sz="2200" i="1" dirty="0">
                <a:solidFill>
                  <a:prstClr val="black"/>
                </a:solidFill>
                <a:latin typeface="Constantia"/>
              </a:rPr>
              <a:t> </a:t>
            </a:r>
            <a:r>
              <a:rPr lang="en-US" sz="2200" dirty="0">
                <a:solidFill>
                  <a:prstClr val="black"/>
                </a:solidFill>
                <a:latin typeface="Constantia"/>
              </a:rPr>
              <a:t>as well as small amounts of </a:t>
            </a:r>
            <a:r>
              <a:rPr lang="en-US" sz="2200" i="1" dirty="0">
                <a:solidFill>
                  <a:prstClr val="black"/>
                </a:solidFill>
                <a:latin typeface="Constantia"/>
              </a:rPr>
              <a:t>adrenal androgens </a:t>
            </a:r>
            <a:r>
              <a:rPr lang="en-US" sz="2200" dirty="0">
                <a:solidFill>
                  <a:prstClr val="black"/>
                </a:solidFill>
                <a:latin typeface="Constantia"/>
              </a:rPr>
              <a:t>and </a:t>
            </a:r>
            <a:r>
              <a:rPr lang="en-US" sz="2200" i="1" dirty="0">
                <a:solidFill>
                  <a:prstClr val="black"/>
                </a:solidFill>
                <a:latin typeface="Constantia"/>
              </a:rPr>
              <a:t>estrogens. </a:t>
            </a:r>
            <a:r>
              <a:rPr lang="en-US" sz="2200" dirty="0">
                <a:solidFill>
                  <a:prstClr val="black"/>
                </a:solidFill>
                <a:latin typeface="Constantia"/>
              </a:rPr>
              <a:t/>
            </a:r>
            <a:br>
              <a:rPr lang="en-US" sz="2200" dirty="0">
                <a:solidFill>
                  <a:prstClr val="black"/>
                </a:solidFill>
                <a:latin typeface="Constantia"/>
              </a:rPr>
            </a:br>
            <a:r>
              <a:rPr lang="en-US" sz="2200" dirty="0">
                <a:solidFill>
                  <a:prstClr val="black"/>
                </a:solidFill>
                <a:latin typeface="Constantia"/>
              </a:rPr>
              <a:t>The secretion of these cells is controlled in large part by the hypothalamic-pituitary axis via </a:t>
            </a:r>
            <a:r>
              <a:rPr lang="en-US" sz="2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adrenocorticotropic hormone (ACTH).</a:t>
            </a:r>
            <a:r>
              <a:rPr lang="en-US" sz="2200" dirty="0">
                <a:solidFill>
                  <a:prstClr val="black"/>
                </a:solidFill>
                <a:latin typeface="Constantia"/>
              </a:rPr>
              <a:t/>
            </a:r>
            <a:br>
              <a:rPr lang="en-US" sz="2200" dirty="0">
                <a:solidFill>
                  <a:prstClr val="black"/>
                </a:solidFill>
                <a:latin typeface="Constantia"/>
              </a:rPr>
            </a:br>
            <a:r>
              <a:rPr lang="en-US" sz="2200" b="1" u="sng" dirty="0">
                <a:solidFill>
                  <a:srgbClr val="7030A0"/>
                </a:solidFill>
                <a:latin typeface="Constantia"/>
              </a:rPr>
              <a:t>3.</a:t>
            </a:r>
            <a:r>
              <a:rPr lang="en-US" sz="2200" dirty="0">
                <a:solidFill>
                  <a:srgbClr val="7030A0"/>
                </a:solidFill>
                <a:latin typeface="Constantia"/>
              </a:rPr>
              <a:t> </a:t>
            </a:r>
            <a:r>
              <a:rPr lang="en-US" sz="2200" dirty="0">
                <a:solidFill>
                  <a:prstClr val="black"/>
                </a:solidFill>
                <a:latin typeface="Constantia"/>
              </a:rPr>
              <a:t>The </a:t>
            </a:r>
            <a:r>
              <a:rPr lang="en-US" sz="2200" b="1" i="1" dirty="0" err="1">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zona</a:t>
            </a:r>
            <a:r>
              <a:rPr lang="en-US" sz="2200" b="1" i="1" dirty="0">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 </a:t>
            </a:r>
            <a:r>
              <a:rPr lang="en-US" sz="2200" b="1" i="1" dirty="0" err="1">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reticularis</a:t>
            </a:r>
            <a:r>
              <a:rPr lang="en-US" sz="2200" b="1" i="1" dirty="0">
                <a:ln w="18000">
                  <a:solidFill>
                    <a:schemeClr val="accent2">
                      <a:satMod val="140000"/>
                    </a:schemeClr>
                  </a:solidFill>
                  <a:prstDash val="solid"/>
                  <a:miter lim="800000"/>
                </a:ln>
                <a:solidFill>
                  <a:schemeClr val="accent5">
                    <a:lumMod val="50000"/>
                  </a:schemeClr>
                </a:solidFill>
                <a:effectLst>
                  <a:outerShdw blurRad="25500" dist="23000" dir="7020000" algn="tl">
                    <a:srgbClr val="000000">
                      <a:alpha val="50000"/>
                    </a:srgbClr>
                  </a:outerShdw>
                </a:effectLst>
                <a:latin typeface="Constantia"/>
              </a:rPr>
              <a:t>, </a:t>
            </a:r>
            <a:r>
              <a:rPr lang="en-US" sz="2200" dirty="0">
                <a:solidFill>
                  <a:prstClr val="black"/>
                </a:solidFill>
                <a:latin typeface="Constantia"/>
              </a:rPr>
              <a:t>the deep layer of the cortex, secretes the adrenal androgens </a:t>
            </a:r>
            <a:r>
              <a:rPr lang="en-US" sz="22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dehydroepiandrosterone</a:t>
            </a:r>
            <a:r>
              <a:rPr lang="en-US" sz="2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 (DHEA) </a:t>
            </a:r>
            <a:r>
              <a:rPr lang="en-US" sz="2200" dirty="0">
                <a:solidFill>
                  <a:prstClr val="black"/>
                </a:solidFill>
                <a:latin typeface="Constantia"/>
              </a:rPr>
              <a:t>and </a:t>
            </a:r>
            <a:r>
              <a:rPr lang="en-US" sz="22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androstenedione</a:t>
            </a:r>
            <a:r>
              <a:rPr lang="en-US" sz="2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a:t>
            </a:r>
            <a:r>
              <a:rPr lang="en-US" sz="2200" i="1" dirty="0">
                <a:solidFill>
                  <a:prstClr val="black"/>
                </a:solidFill>
                <a:latin typeface="Constantia"/>
              </a:rPr>
              <a:t> </a:t>
            </a:r>
            <a:r>
              <a:rPr lang="en-US" sz="2200" dirty="0">
                <a:solidFill>
                  <a:prstClr val="black"/>
                </a:solidFill>
                <a:latin typeface="Constantia"/>
              </a:rPr>
              <a:t>as well as small amounts of estrogens and some glucocorticoids .</a:t>
            </a:r>
            <a:br>
              <a:rPr lang="en-US" sz="2200" dirty="0">
                <a:solidFill>
                  <a:prstClr val="black"/>
                </a:solidFill>
                <a:latin typeface="Constantia"/>
              </a:rPr>
            </a:br>
            <a:endParaRPr lang="ar-IQ" dirty="0"/>
          </a:p>
        </p:txBody>
      </p:sp>
    </p:spTree>
    <p:extLst>
      <p:ext uri="{BB962C8B-B14F-4D97-AF65-F5344CB8AC3E}">
        <p14:creationId xmlns:p14="http://schemas.microsoft.com/office/powerpoint/2010/main" val="3947079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c/ca/1818_The_Adrenal_Gl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3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50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chemeClr val="tx2">
                <a:lumMod val="20000"/>
                <a:lumOff val="80000"/>
              </a:schemeClr>
            </a:gs>
            <a:gs pos="47000">
              <a:srgbClr val="E6E6E6"/>
            </a:gs>
            <a:gs pos="85001">
              <a:schemeClr val="accent4">
                <a:lumMod val="40000"/>
                <a:lumOff val="60000"/>
              </a:schemeClr>
            </a:gs>
            <a:gs pos="100000">
              <a:srgbClr val="E6E6E6"/>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Gland/Tissue Adrenal cortex </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57200" indent="-457200">
              <a:buAutoNum type="arabicPeriod"/>
            </a:pPr>
            <a:r>
              <a:rPr lang="en-US" sz="2400" b="1"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Hormones:  </a:t>
            </a:r>
            <a:r>
              <a:rPr lang="en-US" sz="2400" dirty="0"/>
              <a:t>Cortisol </a:t>
            </a:r>
            <a:endParaRPr lang="en-US" sz="2400" dirty="0" smtClean="0"/>
          </a:p>
          <a:p>
            <a:endParaRPr lang="ar-IQ" sz="2400" dirty="0"/>
          </a:p>
          <a:p>
            <a:r>
              <a:rPr 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Major </a:t>
            </a:r>
            <a:r>
              <a:rPr 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Functions:  </a:t>
            </a:r>
            <a:r>
              <a:rPr lang="en-US" sz="2400" dirty="0"/>
              <a:t>Has multiple metabolic functions for </a:t>
            </a:r>
            <a:r>
              <a:rPr lang="en-US" sz="2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controlling metabolism</a:t>
            </a:r>
            <a:r>
              <a:rPr lang="en-US" sz="2400" dirty="0"/>
              <a:t> of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proteins</a:t>
            </a:r>
            <a:r>
              <a:rPr lang="en-US" sz="2400" dirty="0"/>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carbohydrates</a:t>
            </a:r>
            <a:r>
              <a:rPr lang="en-US" sz="2400" dirty="0"/>
              <a:t>, and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fats</a:t>
            </a:r>
            <a:r>
              <a:rPr lang="en-US" sz="2400" dirty="0"/>
              <a:t>; also has anti-inflammatory </a:t>
            </a:r>
            <a:r>
              <a:rPr lang="en-US" sz="2400" dirty="0" smtClean="0"/>
              <a:t>effects.</a:t>
            </a:r>
          </a:p>
          <a:p>
            <a:r>
              <a:rPr lang="en-US" sz="2400" dirty="0" smtClean="0"/>
              <a:t> </a:t>
            </a:r>
            <a:endParaRPr lang="en-US" sz="2400" dirty="0"/>
          </a:p>
          <a:p>
            <a:r>
              <a:rPr 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Chemical Structure: </a:t>
            </a:r>
            <a:r>
              <a:rPr lang="en-US" sz="2400" dirty="0" smtClean="0"/>
              <a:t>Steroid</a:t>
            </a:r>
          </a:p>
          <a:p>
            <a:endParaRPr lang="en-US" sz="2400" dirty="0" smtClean="0"/>
          </a:p>
          <a:p>
            <a:r>
              <a:rPr lang="en-US" sz="2400" dirty="0" smtClean="0"/>
              <a:t> </a:t>
            </a:r>
            <a:endParaRPr lang="en-US" sz="2400" dirty="0"/>
          </a:p>
          <a:p>
            <a:r>
              <a:rPr lang="en-US" sz="2400" b="1"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2. Hormones: </a:t>
            </a:r>
            <a:r>
              <a:rPr lang="en-US" sz="2400" dirty="0" smtClean="0"/>
              <a:t>Aldosterone</a:t>
            </a:r>
          </a:p>
          <a:p>
            <a:r>
              <a:rPr lang="en-US" sz="2400" dirty="0" smtClean="0"/>
              <a:t> </a:t>
            </a:r>
            <a:endParaRPr lang="ar-IQ" sz="2400" dirty="0"/>
          </a:p>
          <a:p>
            <a:r>
              <a:rPr 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Major </a:t>
            </a:r>
            <a:r>
              <a:rPr 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Functions:</a:t>
            </a:r>
            <a:r>
              <a:rPr lang="en-US" sz="2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 </a:t>
            </a:r>
            <a:r>
              <a:rPr lang="en-US" sz="2400" dirty="0"/>
              <a:t>Increases </a:t>
            </a:r>
            <a:r>
              <a:rPr lang="en-US" sz="2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renal sodium reabsorption</a:t>
            </a:r>
            <a:r>
              <a:rPr lang="en-US" sz="2400" dirty="0"/>
              <a:t>, </a:t>
            </a:r>
            <a:r>
              <a:rPr lang="en-US" sz="2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potassium secretion</a:t>
            </a:r>
            <a:r>
              <a:rPr lang="en-US" sz="2400" dirty="0"/>
              <a:t>, and </a:t>
            </a:r>
            <a:r>
              <a:rPr lang="en-US" sz="2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hydrogen ion </a:t>
            </a:r>
            <a:r>
              <a:rPr lang="en-US" sz="2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secretion</a:t>
            </a:r>
          </a:p>
          <a:p>
            <a:r>
              <a:rPr lang="en-US" sz="2400" dirty="0" smtClean="0"/>
              <a:t> </a:t>
            </a:r>
            <a:endParaRPr lang="en-US" sz="2400" dirty="0"/>
          </a:p>
          <a:p>
            <a:r>
              <a:rPr 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Chemical </a:t>
            </a:r>
            <a:r>
              <a:rPr 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Structure: </a:t>
            </a:r>
            <a:r>
              <a:rPr lang="en-US" sz="2400" dirty="0"/>
              <a:t>Steroid </a:t>
            </a:r>
            <a:endParaRPr lang="ar-IQ" sz="2400" dirty="0"/>
          </a:p>
        </p:txBody>
      </p:sp>
    </p:spTree>
    <p:extLst>
      <p:ext uri="{BB962C8B-B14F-4D97-AF65-F5344CB8AC3E}">
        <p14:creationId xmlns:p14="http://schemas.microsoft.com/office/powerpoint/2010/main" val="12768106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accent2">
                <a:lumMod val="40000"/>
                <a:lumOff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Rectangle 2"/>
          <p:cNvSpPr/>
          <p:nvPr/>
        </p:nvSpPr>
        <p:spPr>
          <a:xfrm>
            <a:off x="-25400" y="762000"/>
            <a:ext cx="9144000" cy="4893647"/>
          </a:xfrm>
          <a:prstGeom prst="rect">
            <a:avLst/>
          </a:prstGeom>
        </p:spPr>
        <p:txBody>
          <a:bodyPr wrap="square">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Gland/Tissue Adrenal medulla </a:t>
            </a:r>
          </a:p>
          <a:p>
            <a:pPr marL="457200" indent="-457200">
              <a:buAutoNum type="arabicPeriod"/>
            </a:pPr>
            <a:r>
              <a:rPr lang="en-US" sz="2400" b="1"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Hormones: </a:t>
            </a:r>
            <a:r>
              <a:rPr lang="en-US" sz="2400" dirty="0"/>
              <a:t>Norepinephrine, </a:t>
            </a:r>
            <a:r>
              <a:rPr lang="en-US" sz="2400" dirty="0" smtClean="0"/>
              <a:t>epinephrine.</a:t>
            </a:r>
          </a:p>
          <a:p>
            <a:r>
              <a:rPr lang="en-US" sz="2400" dirty="0" smtClean="0"/>
              <a:t> </a:t>
            </a:r>
            <a:endParaRPr lang="ar-IQ" sz="2400" dirty="0"/>
          </a:p>
          <a:p>
            <a:r>
              <a:rPr 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Major </a:t>
            </a:r>
            <a:r>
              <a:rPr 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Functions:  </a:t>
            </a:r>
            <a:r>
              <a:rPr lang="en-US" sz="2400" dirty="0"/>
              <a:t>Same effects as sympathetic </a:t>
            </a:r>
            <a:r>
              <a:rPr lang="en-US" sz="2400" dirty="0" smtClean="0"/>
              <a:t>stimulation.</a:t>
            </a:r>
          </a:p>
          <a:p>
            <a:r>
              <a:rPr lang="en-US" sz="2400" b="1" dirty="0" smtClean="0">
                <a:ln w="1905"/>
                <a:solidFill>
                  <a:srgbClr val="00B050"/>
                </a:solidFill>
                <a:effectLst>
                  <a:innerShdw blurRad="69850" dist="43180" dir="5400000">
                    <a:srgbClr val="000000">
                      <a:alpha val="65000"/>
                    </a:srgbClr>
                  </a:innerShdw>
                </a:effectLst>
              </a:rPr>
              <a:t>Epinephrine</a:t>
            </a:r>
            <a:r>
              <a:rPr lang="en-US" sz="2400" dirty="0" smtClean="0"/>
              <a:t> </a:t>
            </a:r>
            <a:r>
              <a:rPr lang="en-US" sz="2400" dirty="0"/>
              <a:t>and </a:t>
            </a:r>
            <a:r>
              <a:rPr lang="en-US" sz="2400" b="1" dirty="0">
                <a:ln w="1905"/>
                <a:solidFill>
                  <a:srgbClr val="00B050"/>
                </a:solidFill>
                <a:effectLst>
                  <a:innerShdw blurRad="69850" dist="43180" dir="5400000">
                    <a:srgbClr val="000000">
                      <a:alpha val="65000"/>
                    </a:srgbClr>
                  </a:innerShdw>
                </a:effectLst>
              </a:rPr>
              <a:t>norepinephrine</a:t>
            </a:r>
            <a:r>
              <a:rPr lang="en-US" sz="2400" dirty="0"/>
              <a:t> are released to the blood </a:t>
            </a:r>
            <a:r>
              <a:rPr lang="en-US" sz="2400" dirty="0" smtClean="0"/>
              <a:t>in large </a:t>
            </a:r>
            <a:r>
              <a:rPr lang="en-US" sz="2400" dirty="0"/>
              <a:t>quantities during intense emotional reactions, such as </a:t>
            </a:r>
            <a:r>
              <a:rPr lang="en-US" sz="2400" dirty="0">
                <a:solidFill>
                  <a:srgbClr val="FF0000"/>
                </a:solidFill>
              </a:rPr>
              <a:t>fright</a:t>
            </a:r>
            <a:r>
              <a:rPr lang="en-US" sz="2400" dirty="0"/>
              <a:t>, and produce </a:t>
            </a:r>
            <a:r>
              <a:rPr lang="en-US" sz="2400" dirty="0" smtClean="0">
                <a:solidFill>
                  <a:schemeClr val="tx2">
                    <a:lumMod val="60000"/>
                    <a:lumOff val="40000"/>
                  </a:schemeClr>
                </a:solidFill>
              </a:rPr>
              <a:t>vasoconstriction</a:t>
            </a:r>
            <a:r>
              <a:rPr lang="en-US" sz="2400" dirty="0" smtClean="0"/>
              <a:t>, </a:t>
            </a:r>
            <a:r>
              <a:rPr lang="en-US" sz="2400" dirty="0" smtClean="0">
                <a:solidFill>
                  <a:schemeClr val="tx2">
                    <a:lumMod val="60000"/>
                    <a:lumOff val="40000"/>
                  </a:schemeClr>
                </a:solidFill>
              </a:rPr>
              <a:t>increased </a:t>
            </a:r>
            <a:r>
              <a:rPr lang="en-US" sz="2400" dirty="0">
                <a:solidFill>
                  <a:schemeClr val="tx2">
                    <a:lumMod val="60000"/>
                    <a:lumOff val="40000"/>
                  </a:schemeClr>
                </a:solidFill>
              </a:rPr>
              <a:t>blood pressure</a:t>
            </a:r>
            <a:r>
              <a:rPr lang="en-US" sz="2400" dirty="0"/>
              <a:t>, </a:t>
            </a:r>
            <a:r>
              <a:rPr lang="en-US" sz="2400" dirty="0">
                <a:solidFill>
                  <a:schemeClr val="tx2">
                    <a:lumMod val="60000"/>
                    <a:lumOff val="40000"/>
                  </a:schemeClr>
                </a:solidFill>
              </a:rPr>
              <a:t>changes in heart rate</a:t>
            </a:r>
            <a:r>
              <a:rPr lang="en-US" sz="2400" dirty="0"/>
              <a:t>, and </a:t>
            </a:r>
            <a:r>
              <a:rPr lang="en-US" sz="2400" dirty="0">
                <a:solidFill>
                  <a:schemeClr val="tx2">
                    <a:lumMod val="60000"/>
                    <a:lumOff val="40000"/>
                  </a:schemeClr>
                </a:solidFill>
              </a:rPr>
              <a:t>elevated blood glucose levels</a:t>
            </a:r>
            <a:r>
              <a:rPr lang="en-US" sz="2400" dirty="0"/>
              <a:t>. </a:t>
            </a:r>
            <a:endParaRPr lang="en-US" sz="2400" dirty="0" smtClean="0"/>
          </a:p>
          <a:p>
            <a:r>
              <a:rPr lang="en-US" sz="2400" dirty="0" smtClean="0"/>
              <a:t>These effects </a:t>
            </a:r>
            <a:r>
              <a:rPr lang="en-US" sz="2400" dirty="0" smtClean="0">
                <a:solidFill>
                  <a:srgbClr val="FF0000"/>
                </a:solidFill>
              </a:rPr>
              <a:t>facilitate</a:t>
            </a:r>
            <a:r>
              <a:rPr lang="en-US" sz="2400" dirty="0" smtClean="0"/>
              <a:t> </a:t>
            </a:r>
            <a:r>
              <a:rPr lang="en-US" sz="2400" dirty="0"/>
              <a:t>various defensive reactions (the fight-or-flight response). During normal activity, </a:t>
            </a:r>
            <a:r>
              <a:rPr lang="en-US" sz="2400" dirty="0" smtClean="0"/>
              <a:t>the adrenal </a:t>
            </a:r>
            <a:r>
              <a:rPr lang="en-US" sz="2400" dirty="0"/>
              <a:t>medulla continuously secretes small quantities of the hormones</a:t>
            </a:r>
            <a:r>
              <a:rPr lang="en-US" sz="2400" dirty="0" smtClean="0"/>
              <a:t>.</a:t>
            </a:r>
          </a:p>
          <a:p>
            <a:r>
              <a:rPr lang="en-US" sz="2400" dirty="0" smtClean="0"/>
              <a:t> </a:t>
            </a:r>
            <a:endParaRPr lang="en-US" sz="2400" dirty="0"/>
          </a:p>
          <a:p>
            <a:r>
              <a:rPr lang="en-US" sz="2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Chemical </a:t>
            </a:r>
            <a:r>
              <a:rPr 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Structure: </a:t>
            </a:r>
            <a:r>
              <a:rPr lang="en-US" sz="2400" dirty="0"/>
              <a:t>Amine </a:t>
            </a:r>
            <a:endParaRPr lang="ar-IQ" sz="2400" dirty="0"/>
          </a:p>
        </p:txBody>
      </p:sp>
    </p:spTree>
    <p:extLst>
      <p:ext uri="{BB962C8B-B14F-4D97-AF65-F5344CB8AC3E}">
        <p14:creationId xmlns:p14="http://schemas.microsoft.com/office/powerpoint/2010/main" val="30559863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0/0c/ACTH_Negative_Feedback.svg/259px-ACTH_Negative_Feedb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6934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49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algn="l"/>
            <a:r>
              <a:rPr lang="en-US" sz="2600" b="1" u="sng"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Lucida Handwriting" pitchFamily="66" charset="0"/>
              </a:rPr>
              <a:t>Adrenal GLANDs</a:t>
            </a:r>
            <a:r>
              <a:rPr lang="en-US" sz="2600" dirty="0">
                <a:solidFill>
                  <a:prstClr val="black"/>
                </a:solidFill>
                <a:latin typeface="Constantia"/>
              </a:rPr>
              <a:t/>
            </a:r>
            <a:br>
              <a:rPr lang="en-US" sz="2600" dirty="0">
                <a:solidFill>
                  <a:prstClr val="black"/>
                </a:solidFill>
                <a:latin typeface="Constantia"/>
              </a:rPr>
            </a:br>
            <a:r>
              <a:rPr lang="en-US" sz="2400" dirty="0"/>
              <a:t>The adrenal glands are </a:t>
            </a:r>
            <a:r>
              <a:rPr lang="en-US" sz="2400" b="1" dirty="0">
                <a:ln w="1905"/>
                <a:solidFill>
                  <a:srgbClr val="FFFF00"/>
                </a:solidFill>
                <a:effectLst>
                  <a:innerShdw blurRad="69850" dist="43180" dir="5400000">
                    <a:srgbClr val="000000">
                      <a:alpha val="65000"/>
                    </a:srgbClr>
                  </a:innerShdw>
                </a:effectLst>
              </a:rPr>
              <a:t>small</a:t>
            </a:r>
            <a:r>
              <a:rPr lang="en-US" sz="2400" dirty="0"/>
              <a:t>, </a:t>
            </a:r>
            <a:r>
              <a:rPr lang="en-US" sz="2400" b="1" dirty="0">
                <a:ln w="1905"/>
                <a:solidFill>
                  <a:srgbClr val="FFFF00"/>
                </a:solidFill>
                <a:effectLst>
                  <a:innerShdw blurRad="69850" dist="43180" dir="5400000">
                    <a:srgbClr val="000000">
                      <a:alpha val="65000"/>
                    </a:srgbClr>
                  </a:innerShdw>
                </a:effectLst>
              </a:rPr>
              <a:t>yellowish</a:t>
            </a:r>
            <a:r>
              <a:rPr lang="en-US" sz="2400" dirty="0"/>
              <a:t> organs that rest on the upper poles of the kidneys in the </a:t>
            </a:r>
            <a:r>
              <a:rPr lang="en-US" sz="2400" b="1" dirty="0" err="1">
                <a:ln w="1905"/>
                <a:solidFill>
                  <a:srgbClr val="7030A0"/>
                </a:solidFill>
                <a:effectLst>
                  <a:innerShdw blurRad="69850" dist="43180" dir="5400000">
                    <a:srgbClr val="000000">
                      <a:alpha val="65000"/>
                    </a:srgbClr>
                  </a:innerShdw>
                </a:effectLst>
              </a:rPr>
              <a:t>Gerota</a:t>
            </a:r>
            <a:r>
              <a:rPr lang="en-US" sz="2400" b="1" dirty="0">
                <a:ln w="1905"/>
                <a:solidFill>
                  <a:srgbClr val="7030A0"/>
                </a:solidFill>
                <a:effectLst>
                  <a:innerShdw blurRad="69850" dist="43180" dir="5400000">
                    <a:srgbClr val="000000">
                      <a:alpha val="65000"/>
                    </a:srgbClr>
                  </a:innerShdw>
                </a:effectLst>
              </a:rPr>
              <a:t> fascia</a:t>
            </a:r>
            <a:r>
              <a:rPr lang="en-US" sz="2400" dirty="0"/>
              <a:t>. The right adrenal gland is </a:t>
            </a:r>
            <a:r>
              <a:rPr lang="en-US" sz="2400" dirty="0">
                <a:solidFill>
                  <a:srgbClr val="FF0000"/>
                </a:solidFill>
              </a:rPr>
              <a:t>pyramidal</a:t>
            </a:r>
            <a:r>
              <a:rPr lang="en-US" sz="2400" dirty="0"/>
              <a:t>, whereas the left one is more </a:t>
            </a:r>
            <a:r>
              <a:rPr lang="en-US" sz="2400" dirty="0" err="1">
                <a:solidFill>
                  <a:srgbClr val="FF0000"/>
                </a:solidFill>
              </a:rPr>
              <a:t>crescentic</a:t>
            </a:r>
            <a:r>
              <a:rPr lang="en-US" sz="2400" dirty="0"/>
              <a:t>, extending toward the hilum of the kidney. At age </a:t>
            </a:r>
            <a:r>
              <a:rPr lang="en-US" sz="2400" b="1" dirty="0">
                <a:ln w="1905"/>
                <a:solidFill>
                  <a:srgbClr val="00B050"/>
                </a:solidFill>
                <a:effectLst>
                  <a:innerShdw blurRad="69850" dist="43180" dir="5400000">
                    <a:srgbClr val="000000">
                      <a:alpha val="65000"/>
                    </a:srgbClr>
                  </a:innerShdw>
                </a:effectLst>
              </a:rPr>
              <a:t>1</a:t>
            </a:r>
            <a:r>
              <a:rPr lang="en-US" sz="2400" dirty="0"/>
              <a:t> year, each adrenal gland weighs approximately </a:t>
            </a:r>
            <a:r>
              <a:rPr lang="en-US" sz="2400" b="1" dirty="0">
                <a:ln w="1905"/>
                <a:solidFill>
                  <a:srgbClr val="00B050"/>
                </a:solidFill>
                <a:effectLst>
                  <a:innerShdw blurRad="69850" dist="43180" dir="5400000">
                    <a:srgbClr val="000000">
                      <a:alpha val="65000"/>
                    </a:srgbClr>
                  </a:innerShdw>
                </a:effectLst>
              </a:rPr>
              <a:t>1</a:t>
            </a:r>
            <a:r>
              <a:rPr lang="en-US" sz="2400" dirty="0"/>
              <a:t> g, and this increases with age to a final weight of </a:t>
            </a:r>
            <a:r>
              <a:rPr lang="en-US" sz="2400" b="1" dirty="0">
                <a:ln w="1905"/>
                <a:solidFill>
                  <a:srgbClr val="00B050"/>
                </a:solidFill>
                <a:effectLst>
                  <a:innerShdw blurRad="69850" dist="43180" dir="5400000">
                    <a:srgbClr val="000000">
                      <a:alpha val="65000"/>
                    </a:srgbClr>
                  </a:innerShdw>
                </a:effectLst>
              </a:rPr>
              <a:t>4-5</a:t>
            </a:r>
            <a:r>
              <a:rPr lang="en-US" sz="2400" dirty="0"/>
              <a:t> g. </a:t>
            </a:r>
            <a:r>
              <a:rPr lang="en-US" sz="2400" dirty="0" smtClean="0"/>
              <a:t/>
            </a:r>
            <a:br>
              <a:rPr lang="en-US" sz="2400" dirty="0" smtClean="0"/>
            </a:br>
            <a:r>
              <a:rPr lang="en-US" sz="2400" b="1" dirty="0" smtClean="0">
                <a:ln w="1905"/>
                <a:solidFill>
                  <a:schemeClr val="accent2">
                    <a:lumMod val="75000"/>
                  </a:schemeClr>
                </a:solidFill>
                <a:effectLst>
                  <a:innerShdw blurRad="69850" dist="43180" dir="5400000">
                    <a:srgbClr val="000000">
                      <a:alpha val="65000"/>
                    </a:srgbClr>
                  </a:innerShdw>
                </a:effectLst>
              </a:rPr>
              <a:t>The </a:t>
            </a:r>
            <a:r>
              <a:rPr lang="en-US" sz="2400" b="1" dirty="0">
                <a:ln w="1905"/>
                <a:solidFill>
                  <a:schemeClr val="accent2">
                    <a:lumMod val="75000"/>
                  </a:schemeClr>
                </a:solidFill>
                <a:effectLst>
                  <a:innerShdw blurRad="69850" dist="43180" dir="5400000">
                    <a:srgbClr val="000000">
                      <a:alpha val="65000"/>
                    </a:srgbClr>
                  </a:innerShdw>
                </a:effectLst>
              </a:rPr>
              <a:t>arterial blood supply </a:t>
            </a:r>
            <a:r>
              <a:rPr lang="en-US" sz="2400" dirty="0"/>
              <a:t>comes from </a:t>
            </a:r>
            <a:r>
              <a:rPr lang="en-US" sz="2400" b="1" dirty="0">
                <a:ln w="1905"/>
                <a:solidFill>
                  <a:srgbClr val="00B0F0"/>
                </a:solidFill>
                <a:effectLst>
                  <a:innerShdw blurRad="69850" dist="43180" dir="5400000">
                    <a:srgbClr val="000000">
                      <a:alpha val="65000"/>
                    </a:srgbClr>
                  </a:innerShdw>
                </a:effectLst>
              </a:rPr>
              <a:t>3</a:t>
            </a:r>
            <a:r>
              <a:rPr lang="en-US" sz="2400" dirty="0"/>
              <a:t> sources, with branches arising from the </a:t>
            </a:r>
            <a:r>
              <a:rPr lang="en-US" sz="2400" b="1" dirty="0">
                <a:ln w="1905"/>
                <a:solidFill>
                  <a:schemeClr val="accent6">
                    <a:lumMod val="75000"/>
                  </a:schemeClr>
                </a:solidFill>
                <a:effectLst>
                  <a:innerShdw blurRad="69850" dist="43180" dir="5400000">
                    <a:srgbClr val="000000">
                      <a:alpha val="65000"/>
                    </a:srgbClr>
                  </a:innerShdw>
                </a:effectLst>
              </a:rPr>
              <a:t>inferior phrenic artery</a:t>
            </a:r>
            <a:r>
              <a:rPr lang="en-US" sz="2400" dirty="0"/>
              <a:t>, the </a:t>
            </a:r>
            <a:r>
              <a:rPr lang="en-US" sz="2400" b="1" dirty="0">
                <a:ln w="1905"/>
                <a:solidFill>
                  <a:schemeClr val="accent6">
                    <a:lumMod val="75000"/>
                  </a:schemeClr>
                </a:solidFill>
                <a:effectLst>
                  <a:innerShdw blurRad="69850" dist="43180" dir="5400000">
                    <a:srgbClr val="000000">
                      <a:alpha val="65000"/>
                    </a:srgbClr>
                  </a:innerShdw>
                </a:effectLst>
              </a:rPr>
              <a:t>renal artery</a:t>
            </a:r>
            <a:r>
              <a:rPr lang="en-US" sz="2400" dirty="0"/>
              <a:t>, and the </a:t>
            </a:r>
            <a:r>
              <a:rPr lang="en-US" sz="2400" b="1" dirty="0">
                <a:ln w="1905"/>
                <a:solidFill>
                  <a:schemeClr val="accent6">
                    <a:lumMod val="75000"/>
                  </a:schemeClr>
                </a:solidFill>
                <a:effectLst>
                  <a:innerShdw blurRad="69850" dist="43180" dir="5400000">
                    <a:srgbClr val="000000">
                      <a:alpha val="65000"/>
                    </a:srgbClr>
                  </a:innerShdw>
                </a:effectLst>
              </a:rPr>
              <a:t>aorta</a:t>
            </a:r>
            <a:r>
              <a:rPr lang="en-US" sz="2400" dirty="0"/>
              <a:t>. </a:t>
            </a:r>
            <a:r>
              <a:rPr lang="en-US" sz="2400" dirty="0" smtClean="0"/>
              <a:t/>
            </a:r>
            <a:br>
              <a:rPr lang="en-US" sz="2400" dirty="0" smtClean="0"/>
            </a:br>
            <a:r>
              <a:rPr lang="en-US" sz="2400" b="1" dirty="0" smtClean="0">
                <a:ln w="1905"/>
                <a:solidFill>
                  <a:schemeClr val="accent2">
                    <a:lumMod val="75000"/>
                  </a:schemeClr>
                </a:solidFill>
                <a:effectLst>
                  <a:innerShdw blurRad="69850" dist="43180" dir="5400000">
                    <a:srgbClr val="000000">
                      <a:alpha val="65000"/>
                    </a:srgbClr>
                  </a:innerShdw>
                </a:effectLst>
              </a:rPr>
              <a:t>Venous </a:t>
            </a:r>
            <a:r>
              <a:rPr lang="en-US" sz="2400" b="1" dirty="0">
                <a:ln w="1905"/>
                <a:solidFill>
                  <a:schemeClr val="accent2">
                    <a:lumMod val="75000"/>
                  </a:schemeClr>
                </a:solidFill>
                <a:effectLst>
                  <a:innerShdw blurRad="69850" dist="43180" dir="5400000">
                    <a:srgbClr val="000000">
                      <a:alpha val="65000"/>
                    </a:srgbClr>
                  </a:innerShdw>
                </a:effectLst>
              </a:rPr>
              <a:t>drainage</a:t>
            </a:r>
            <a:r>
              <a:rPr lang="en-US" sz="2400" dirty="0"/>
              <a:t> flows directly into the inferior vena cava on the right side and into the left renal vein on the left side</a:t>
            </a:r>
            <a:r>
              <a:rPr lang="en-US" sz="2400" dirty="0" smtClean="0"/>
              <a:t>.</a:t>
            </a:r>
            <a:br>
              <a:rPr lang="en-US" sz="2400" dirty="0" smtClean="0"/>
            </a:br>
            <a:r>
              <a:rPr lang="en-US" sz="2400" dirty="0" smtClean="0"/>
              <a:t> </a:t>
            </a:r>
            <a:r>
              <a:rPr lang="en-US" sz="2400" b="1" dirty="0" err="1">
                <a:ln w="1905"/>
                <a:solidFill>
                  <a:schemeClr val="accent2">
                    <a:lumMod val="75000"/>
                  </a:schemeClr>
                </a:solidFill>
                <a:effectLst>
                  <a:innerShdw blurRad="69850" dist="43180" dir="5400000">
                    <a:srgbClr val="000000">
                      <a:alpha val="65000"/>
                    </a:srgbClr>
                  </a:innerShdw>
                </a:effectLst>
              </a:rPr>
              <a:t>Lymphatics</a:t>
            </a:r>
            <a:r>
              <a:rPr lang="en-US" sz="2400" b="1" dirty="0">
                <a:ln w="1905"/>
                <a:solidFill>
                  <a:schemeClr val="accent2">
                    <a:lumMod val="75000"/>
                  </a:schemeClr>
                </a:solidFill>
                <a:effectLst>
                  <a:innerShdw blurRad="69850" dist="43180" dir="5400000">
                    <a:srgbClr val="000000">
                      <a:alpha val="65000"/>
                    </a:srgbClr>
                  </a:innerShdw>
                </a:effectLst>
              </a:rPr>
              <a:t> drain</a:t>
            </a:r>
            <a:r>
              <a:rPr lang="en-US" sz="2400" dirty="0"/>
              <a:t> medially to the aortic nodes.</a:t>
            </a:r>
            <a:br>
              <a:rPr lang="en-US" sz="2400" dirty="0"/>
            </a:br>
            <a:r>
              <a:rPr lang="en-US" sz="2400" b="1" dirty="0"/>
              <a:t>Each adrenal gland is composed of</a:t>
            </a:r>
            <a:r>
              <a:rPr lang="en-US" sz="2400" dirty="0"/>
              <a:t> </a:t>
            </a:r>
            <a:r>
              <a:rPr lang="en-US" sz="2400" b="1" dirty="0">
                <a:ln w="1905"/>
                <a:solidFill>
                  <a:srgbClr val="00B0F0"/>
                </a:solidFill>
                <a:effectLst>
                  <a:innerShdw blurRad="69850" dist="43180" dir="5400000">
                    <a:srgbClr val="000000">
                      <a:alpha val="65000"/>
                    </a:srgbClr>
                  </a:innerShdw>
                </a:effectLst>
              </a:rPr>
              <a:t>two</a:t>
            </a:r>
            <a:r>
              <a:rPr lang="en-US" sz="2400" dirty="0"/>
              <a:t> </a:t>
            </a:r>
            <a:r>
              <a:rPr lang="en-US" sz="2400" b="1" dirty="0"/>
              <a:t>distinct parts</a:t>
            </a:r>
            <a:r>
              <a:rPr lang="en-US" sz="2400" dirty="0"/>
              <a:t>: </a:t>
            </a:r>
            <a:r>
              <a:rPr lang="en-US" sz="2400" b="1" dirty="0">
                <a:ln w="1905"/>
                <a:solidFill>
                  <a:schemeClr val="accent3"/>
                </a:solidFill>
                <a:effectLst>
                  <a:innerShdw blurRad="69850" dist="43180" dir="5400000">
                    <a:srgbClr val="000000">
                      <a:alpha val="65000"/>
                    </a:srgbClr>
                  </a:innerShdw>
                </a:effectLst>
              </a:rPr>
              <a:t>the adrenal cortex </a:t>
            </a:r>
            <a:r>
              <a:rPr lang="en-US" sz="2400" dirty="0"/>
              <a:t>and </a:t>
            </a:r>
            <a:r>
              <a:rPr lang="en-US" sz="2400" b="1" dirty="0">
                <a:ln w="1905"/>
                <a:solidFill>
                  <a:schemeClr val="accent3"/>
                </a:solidFill>
                <a:effectLst>
                  <a:innerShdw blurRad="69850" dist="43180" dir="5400000">
                    <a:srgbClr val="000000">
                      <a:alpha val="65000"/>
                    </a:srgbClr>
                  </a:innerShdw>
                </a:effectLst>
              </a:rPr>
              <a:t>the adrenal medulla</a:t>
            </a:r>
            <a:r>
              <a:rPr lang="en-US" sz="2400" dirty="0"/>
              <a:t>. The cortex is divided into </a:t>
            </a:r>
            <a:r>
              <a:rPr lang="en-US" sz="2400" b="1" dirty="0">
                <a:ln w="1905"/>
                <a:solidFill>
                  <a:srgbClr val="00B0F0"/>
                </a:solidFill>
                <a:effectLst>
                  <a:innerShdw blurRad="69850" dist="43180" dir="5400000">
                    <a:srgbClr val="000000">
                      <a:alpha val="65000"/>
                    </a:srgbClr>
                  </a:innerShdw>
                </a:effectLst>
              </a:rPr>
              <a:t>three</a:t>
            </a:r>
            <a:r>
              <a:rPr lang="en-US" sz="2400" dirty="0"/>
              <a:t> zones. From exterior to interior, these are the </a:t>
            </a:r>
            <a:r>
              <a:rPr lang="en-US" sz="2400" b="1" dirty="0" err="1">
                <a:ln w="1905"/>
                <a:solidFill>
                  <a:srgbClr val="FF0000"/>
                </a:solidFill>
                <a:effectLst>
                  <a:innerShdw blurRad="69850" dist="43180" dir="5400000">
                    <a:srgbClr val="000000">
                      <a:alpha val="65000"/>
                    </a:srgbClr>
                  </a:innerShdw>
                </a:effectLst>
              </a:rPr>
              <a:t>zona</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glomerulosa</a:t>
            </a:r>
            <a:r>
              <a:rPr lang="en-US" sz="2400" dirty="0"/>
              <a:t>, the </a:t>
            </a:r>
            <a:r>
              <a:rPr lang="en-US" sz="2400" b="1" dirty="0" err="1">
                <a:ln w="1905"/>
                <a:solidFill>
                  <a:srgbClr val="FF0000"/>
                </a:solidFill>
                <a:effectLst>
                  <a:innerShdw blurRad="69850" dist="43180" dir="5400000">
                    <a:srgbClr val="000000">
                      <a:alpha val="65000"/>
                    </a:srgbClr>
                  </a:innerShdw>
                </a:effectLst>
              </a:rPr>
              <a:t>zona</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fasciculata</a:t>
            </a:r>
            <a:r>
              <a:rPr lang="en-US" sz="2400" dirty="0"/>
              <a:t>, and the </a:t>
            </a:r>
            <a:r>
              <a:rPr lang="en-US" sz="2400" b="1" dirty="0" err="1">
                <a:ln w="1905"/>
                <a:solidFill>
                  <a:srgbClr val="FF0000"/>
                </a:solidFill>
                <a:effectLst>
                  <a:innerShdw blurRad="69850" dist="43180" dir="5400000">
                    <a:srgbClr val="000000">
                      <a:alpha val="65000"/>
                    </a:srgbClr>
                  </a:innerShdw>
                </a:effectLst>
              </a:rPr>
              <a:t>zona</a:t>
            </a:r>
            <a:r>
              <a:rPr lang="en-US" sz="2400" b="1" dirty="0">
                <a:ln w="1905"/>
                <a:solidFill>
                  <a:srgbClr val="FF0000"/>
                </a:solidFill>
                <a:effectLst>
                  <a:innerShdw blurRad="69850" dist="43180" dir="5400000">
                    <a:srgbClr val="000000">
                      <a:alpha val="65000"/>
                    </a:srgbClr>
                  </a:innerShdw>
                </a:effectLst>
              </a:rPr>
              <a:t> </a:t>
            </a:r>
            <a:r>
              <a:rPr lang="en-US" sz="2400" b="1" dirty="0" err="1">
                <a:ln w="1905"/>
                <a:solidFill>
                  <a:srgbClr val="FF0000"/>
                </a:solidFill>
                <a:effectLst>
                  <a:innerShdw blurRad="69850" dist="43180" dir="5400000">
                    <a:srgbClr val="000000">
                      <a:alpha val="65000"/>
                    </a:srgbClr>
                  </a:innerShdw>
                </a:effectLst>
              </a:rPr>
              <a:t>reticularis</a:t>
            </a:r>
            <a:r>
              <a:rPr lang="en-US" sz="2400" dirty="0"/>
              <a:t>.</a:t>
            </a:r>
            <a:br>
              <a:rPr lang="en-US" sz="2400" dirty="0"/>
            </a:br>
            <a:r>
              <a:rPr lang="en-US" sz="2600" dirty="0">
                <a:solidFill>
                  <a:prstClr val="black"/>
                </a:solidFill>
                <a:latin typeface="Constantia"/>
              </a:rPr>
              <a:t/>
            </a:r>
            <a:br>
              <a:rPr lang="en-US" sz="2600" dirty="0">
                <a:solidFill>
                  <a:prstClr val="black"/>
                </a:solidFill>
                <a:latin typeface="Constantia"/>
              </a:rPr>
            </a:br>
            <a:endParaRPr lang="ar-IQ" dirty="0"/>
          </a:p>
        </p:txBody>
      </p:sp>
    </p:spTree>
    <p:extLst>
      <p:ext uri="{BB962C8B-B14F-4D97-AF65-F5344CB8AC3E}">
        <p14:creationId xmlns:p14="http://schemas.microsoft.com/office/powerpoint/2010/main" val="2284070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2">
              <a:lumMod val="75000"/>
            </a:schemeClr>
          </a:solidFill>
        </p:spPr>
        <p:style>
          <a:lnRef idx="1">
            <a:schemeClr val="accent5"/>
          </a:lnRef>
          <a:fillRef idx="2">
            <a:schemeClr val="accent5"/>
          </a:fillRef>
          <a:effectRef idx="1">
            <a:schemeClr val="accent5"/>
          </a:effectRef>
          <a:fontRef idx="minor">
            <a:schemeClr val="dk1"/>
          </a:fontRef>
        </p:style>
        <p:txBody>
          <a:bodyPr/>
          <a:lstStyle/>
          <a:p>
            <a:endParaRPr lang="ar-IQ" dirty="0"/>
          </a:p>
        </p:txBody>
      </p:sp>
      <p:pic>
        <p:nvPicPr>
          <p:cNvPr id="3" name="عنصر نائب للمحتوى 3"/>
          <p:cNvPicPr>
            <a:picLocks noGrp="1"/>
          </p:cNvPicPr>
          <p:nvPr>
            <p:ph idx="4294967295"/>
          </p:nvPr>
        </p:nvPicPr>
        <p:blipFill>
          <a:blip r:embed="rId2" cstate="print"/>
          <a:srcRect/>
          <a:stretch>
            <a:fillRect/>
          </a:stretch>
        </p:blipFill>
        <p:spPr bwMode="auto">
          <a:xfrm>
            <a:off x="971601" y="937125"/>
            <a:ext cx="7488832" cy="4983751"/>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3203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2">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21771" y="56138"/>
            <a:ext cx="9144000" cy="6801862"/>
          </a:xfrm>
          <a:prstGeom prst="rect">
            <a:avLst/>
          </a:prstGeom>
        </p:spPr>
        <p:txBody>
          <a:bodyPr wrap="square">
            <a:spAutoFit/>
          </a:bodyPr>
          <a:lstStyle/>
          <a:p>
            <a:r>
              <a:rPr lang="en-US" sz="2400" dirty="0"/>
              <a:t>The </a:t>
            </a:r>
            <a:r>
              <a:rPr lang="en-US" sz="2800" b="1" dirty="0" err="1">
                <a:ln w="1905"/>
                <a:solidFill>
                  <a:schemeClr val="tx2">
                    <a:lumMod val="60000"/>
                    <a:lumOff val="40000"/>
                  </a:schemeClr>
                </a:solidFill>
                <a:effectLst>
                  <a:innerShdw blurRad="69850" dist="43180" dir="5400000">
                    <a:srgbClr val="000000">
                      <a:alpha val="65000"/>
                    </a:srgbClr>
                  </a:innerShdw>
                </a:effectLst>
              </a:rPr>
              <a:t>zona</a:t>
            </a:r>
            <a:r>
              <a:rPr lang="en-US" sz="2800" b="1" dirty="0">
                <a:ln w="1905"/>
                <a:solidFill>
                  <a:schemeClr val="tx2">
                    <a:lumMod val="60000"/>
                    <a:lumOff val="40000"/>
                  </a:schemeClr>
                </a:solidFill>
                <a:effectLst>
                  <a:innerShdw blurRad="69850" dist="43180" dir="5400000">
                    <a:srgbClr val="000000">
                      <a:alpha val="65000"/>
                    </a:srgbClr>
                  </a:innerShdw>
                </a:effectLst>
              </a:rPr>
              <a:t> </a:t>
            </a:r>
            <a:r>
              <a:rPr lang="en-US" sz="2800" b="1" dirty="0" err="1">
                <a:ln w="1905"/>
                <a:solidFill>
                  <a:schemeClr val="tx2">
                    <a:lumMod val="60000"/>
                    <a:lumOff val="40000"/>
                  </a:schemeClr>
                </a:solidFill>
                <a:effectLst>
                  <a:innerShdw blurRad="69850" dist="43180" dir="5400000">
                    <a:srgbClr val="000000">
                      <a:alpha val="65000"/>
                    </a:srgbClr>
                  </a:innerShdw>
                </a:effectLst>
              </a:rPr>
              <a:t>glomerulosa</a:t>
            </a:r>
            <a:r>
              <a:rPr lang="en-US" sz="2400" dirty="0"/>
              <a:t>, immediately inside the capsule and comprising about </a:t>
            </a:r>
            <a:r>
              <a:rPr lang="en-US" sz="2400" b="1" dirty="0">
                <a:ln w="10541" cmpd="sng">
                  <a:solidFill>
                    <a:schemeClr val="accent1">
                      <a:shade val="88000"/>
                      <a:satMod val="110000"/>
                    </a:schemeClr>
                  </a:solidFill>
                  <a:prstDash val="solid"/>
                </a:ln>
                <a:solidFill>
                  <a:srgbClr val="FF0000"/>
                </a:solidFill>
              </a:rPr>
              <a:t>15%</a:t>
            </a:r>
            <a:r>
              <a:rPr lang="en-US" sz="2400" dirty="0"/>
              <a:t> of the </a:t>
            </a:r>
            <a:r>
              <a:rPr lang="en-US" sz="2400" dirty="0" smtClean="0"/>
              <a:t>cortex, consists </a:t>
            </a:r>
            <a:r>
              <a:rPr lang="en-US" sz="2400" dirty="0"/>
              <a:t>of closely packed, rounded or arched cords of columnar or pyramidal cells with </a:t>
            </a:r>
            <a:r>
              <a:rPr lang="en-US" sz="2400" dirty="0" smtClean="0"/>
              <a:t>many capillaries. </a:t>
            </a:r>
            <a:r>
              <a:rPr lang="en-US" sz="2400" dirty="0"/>
              <a:t>The steroids made by these cells are called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mineralocorticoids</a:t>
            </a:r>
            <a:r>
              <a:rPr lang="en-US" sz="2400" b="1" dirty="0" smtClean="0"/>
              <a:t> </a:t>
            </a:r>
            <a:r>
              <a:rPr lang="en-US" sz="2400" dirty="0" smtClean="0"/>
              <a:t>because </a:t>
            </a:r>
            <a:r>
              <a:rPr lang="en-US" sz="2400" dirty="0"/>
              <a:t>they affect uptake of </a:t>
            </a:r>
            <a:r>
              <a:rPr lang="en-US" sz="2400" b="1" dirty="0">
                <a:ln w="10541" cmpd="sng">
                  <a:solidFill>
                    <a:schemeClr val="accent1">
                      <a:shade val="88000"/>
                      <a:satMod val="110000"/>
                    </a:schemeClr>
                  </a:solidFill>
                  <a:prstDash val="solid"/>
                </a:ln>
                <a:solidFill>
                  <a:srgbClr val="00B0F0"/>
                </a:solidFill>
              </a:rPr>
              <a:t>Na+</a:t>
            </a:r>
            <a:r>
              <a:rPr lang="en-US" sz="2400" dirty="0"/>
              <a:t>, </a:t>
            </a:r>
            <a:r>
              <a:rPr lang="en-US" sz="2400" b="1" dirty="0">
                <a:ln w="10541" cmpd="sng">
                  <a:solidFill>
                    <a:schemeClr val="accent1">
                      <a:shade val="88000"/>
                      <a:satMod val="110000"/>
                    </a:schemeClr>
                  </a:solidFill>
                  <a:prstDash val="solid"/>
                </a:ln>
                <a:solidFill>
                  <a:srgbClr val="00B0F0"/>
                </a:solidFill>
              </a:rPr>
              <a:t>K+</a:t>
            </a:r>
            <a:r>
              <a:rPr lang="en-US" sz="2400" dirty="0"/>
              <a:t>, and </a:t>
            </a:r>
            <a:r>
              <a:rPr lang="en-US" sz="2400" b="1" dirty="0">
                <a:ln w="10541" cmpd="sng">
                  <a:solidFill>
                    <a:schemeClr val="accent1">
                      <a:shade val="88000"/>
                      <a:satMod val="110000"/>
                    </a:schemeClr>
                  </a:solidFill>
                  <a:prstDash val="solid"/>
                </a:ln>
                <a:solidFill>
                  <a:srgbClr val="00B0F0"/>
                </a:solidFill>
              </a:rPr>
              <a:t>water</a:t>
            </a:r>
            <a:r>
              <a:rPr lang="en-US" sz="2400" dirty="0"/>
              <a:t> by cells of renal tubules. The principal </a:t>
            </a:r>
            <a:r>
              <a:rPr lang="en-US" sz="2400" dirty="0" smtClean="0"/>
              <a:t>product is </a:t>
            </a:r>
            <a:r>
              <a:rPr lang="en-US" sz="2800" b="1" dirty="0">
                <a:ln w="1905"/>
                <a:solidFill>
                  <a:srgbClr val="FF0000"/>
                </a:solidFill>
                <a:effectLst>
                  <a:innerShdw blurRad="69850" dist="43180" dir="5400000">
                    <a:srgbClr val="000000">
                      <a:alpha val="65000"/>
                    </a:srgbClr>
                  </a:innerShdw>
                </a:effectLst>
              </a:rPr>
              <a:t>aldosterone</a:t>
            </a:r>
            <a:r>
              <a:rPr lang="en-US" sz="2400" dirty="0"/>
              <a:t>, the major regulator of salt balance, which acts to stimulate </a:t>
            </a:r>
            <a:r>
              <a:rPr lang="en-US" sz="2400" b="1" dirty="0">
                <a:ln w="10541" cmpd="sng">
                  <a:solidFill>
                    <a:schemeClr val="accent1">
                      <a:shade val="88000"/>
                      <a:satMod val="110000"/>
                    </a:schemeClr>
                  </a:solidFill>
                  <a:prstDash val="solid"/>
                </a:ln>
                <a:solidFill>
                  <a:srgbClr val="00B0F0"/>
                </a:solidFill>
              </a:rPr>
              <a:t>Na+</a:t>
            </a:r>
            <a:r>
              <a:rPr lang="en-US" sz="2400" dirty="0"/>
              <a:t> reabsorption </a:t>
            </a:r>
            <a:r>
              <a:rPr lang="en-US" sz="2400" dirty="0" smtClean="0"/>
              <a:t>in the </a:t>
            </a:r>
            <a:r>
              <a:rPr lang="en-US" sz="2400" dirty="0"/>
              <a:t>distal convoluted </a:t>
            </a:r>
            <a:r>
              <a:rPr lang="en-US" sz="2400" dirty="0" smtClean="0"/>
              <a:t>tubules. </a:t>
            </a:r>
            <a:r>
              <a:rPr lang="en-US" sz="2800" b="1" dirty="0">
                <a:ln w="1905"/>
                <a:solidFill>
                  <a:srgbClr val="FF0000"/>
                </a:solidFill>
                <a:effectLst>
                  <a:innerShdw blurRad="69850" dist="43180" dir="5400000">
                    <a:srgbClr val="000000">
                      <a:alpha val="65000"/>
                    </a:srgbClr>
                  </a:innerShdw>
                </a:effectLst>
              </a:rPr>
              <a:t>Aldosterone</a:t>
            </a:r>
            <a:r>
              <a:rPr lang="en-US" sz="2400" dirty="0"/>
              <a:t> secretion is stimulated primarily </a:t>
            </a:r>
            <a:r>
              <a:rPr lang="en-US" sz="2400" dirty="0" smtClean="0"/>
              <a:t>by </a:t>
            </a:r>
            <a:r>
              <a:rPr lang="en-US" sz="2400" b="1" dirty="0" smtClean="0">
                <a:solidFill>
                  <a:srgbClr val="00B050"/>
                </a:solidFill>
              </a:rPr>
              <a:t>angiotensin </a:t>
            </a:r>
            <a:r>
              <a:rPr lang="en-US" sz="2400" b="1" dirty="0">
                <a:solidFill>
                  <a:srgbClr val="00B050"/>
                </a:solidFill>
              </a:rPr>
              <a:t>II </a:t>
            </a:r>
            <a:r>
              <a:rPr lang="en-US" sz="2400" dirty="0"/>
              <a:t>and also by an increase in plasma </a:t>
            </a:r>
            <a:r>
              <a:rPr lang="en-US" sz="2400" b="1" dirty="0">
                <a:ln w="10541" cmpd="sng">
                  <a:solidFill>
                    <a:schemeClr val="accent1">
                      <a:shade val="88000"/>
                      <a:satMod val="110000"/>
                    </a:schemeClr>
                  </a:solidFill>
                  <a:prstDash val="solid"/>
                </a:ln>
                <a:solidFill>
                  <a:srgbClr val="00B0F0"/>
                </a:solidFill>
              </a:rPr>
              <a:t>K+ </a:t>
            </a:r>
            <a:r>
              <a:rPr lang="en-US" sz="2400" dirty="0"/>
              <a:t>concentration, but only weakly by </a:t>
            </a:r>
            <a:r>
              <a:rPr lang="en-US" sz="2400" b="1" dirty="0">
                <a:solidFill>
                  <a:srgbClr val="00B050"/>
                </a:solidFill>
              </a:rPr>
              <a:t>ACTH</a:t>
            </a:r>
            <a:r>
              <a:rPr lang="en-US" sz="2400" dirty="0"/>
              <a:t>.</a:t>
            </a:r>
          </a:p>
          <a:p>
            <a:r>
              <a:rPr lang="en-US" sz="2400" dirty="0"/>
              <a:t>The middle </a:t>
            </a:r>
            <a:r>
              <a:rPr lang="en-US" sz="2800" b="1" dirty="0" err="1">
                <a:ln w="1905"/>
                <a:solidFill>
                  <a:schemeClr val="tx2">
                    <a:lumMod val="60000"/>
                    <a:lumOff val="40000"/>
                  </a:schemeClr>
                </a:solidFill>
                <a:effectLst>
                  <a:innerShdw blurRad="69850" dist="43180" dir="5400000">
                    <a:srgbClr val="000000">
                      <a:alpha val="65000"/>
                    </a:srgbClr>
                  </a:innerShdw>
                </a:effectLst>
              </a:rPr>
              <a:t>zona</a:t>
            </a:r>
            <a:r>
              <a:rPr lang="en-US" sz="2800" b="1" dirty="0">
                <a:ln w="1905"/>
                <a:solidFill>
                  <a:schemeClr val="tx2">
                    <a:lumMod val="60000"/>
                    <a:lumOff val="40000"/>
                  </a:schemeClr>
                </a:solidFill>
                <a:effectLst>
                  <a:innerShdw blurRad="69850" dist="43180" dir="5400000">
                    <a:srgbClr val="000000">
                      <a:alpha val="65000"/>
                    </a:srgbClr>
                  </a:innerShdw>
                </a:effectLst>
              </a:rPr>
              <a:t> </a:t>
            </a:r>
            <a:r>
              <a:rPr lang="en-US" sz="2800" b="1" dirty="0" err="1">
                <a:ln w="1905"/>
                <a:solidFill>
                  <a:schemeClr val="tx2">
                    <a:lumMod val="60000"/>
                    <a:lumOff val="40000"/>
                  </a:schemeClr>
                </a:solidFill>
                <a:effectLst>
                  <a:innerShdw blurRad="69850" dist="43180" dir="5400000">
                    <a:srgbClr val="000000">
                      <a:alpha val="65000"/>
                    </a:srgbClr>
                  </a:innerShdw>
                </a:effectLst>
              </a:rPr>
              <a:t>fasciculata</a:t>
            </a:r>
            <a:r>
              <a:rPr lang="en-US" sz="2400" dirty="0"/>
              <a:t>, occupies </a:t>
            </a:r>
            <a:r>
              <a:rPr lang="en-US" sz="2400" b="1" dirty="0">
                <a:ln w="10541" cmpd="sng">
                  <a:solidFill>
                    <a:schemeClr val="accent1">
                      <a:shade val="88000"/>
                      <a:satMod val="110000"/>
                    </a:schemeClr>
                  </a:solidFill>
                  <a:prstDash val="solid"/>
                </a:ln>
                <a:solidFill>
                  <a:srgbClr val="FF0000"/>
                </a:solidFill>
              </a:rPr>
              <a:t>65%</a:t>
            </a:r>
            <a:r>
              <a:rPr lang="en-US" sz="2400" dirty="0"/>
              <a:t> to </a:t>
            </a:r>
            <a:r>
              <a:rPr lang="en-US" sz="2400" b="1" dirty="0">
                <a:ln w="10541" cmpd="sng">
                  <a:solidFill>
                    <a:schemeClr val="accent1">
                      <a:shade val="88000"/>
                      <a:satMod val="110000"/>
                    </a:schemeClr>
                  </a:solidFill>
                  <a:prstDash val="solid"/>
                </a:ln>
                <a:solidFill>
                  <a:srgbClr val="FF0000"/>
                </a:solidFill>
              </a:rPr>
              <a:t>80%</a:t>
            </a:r>
            <a:r>
              <a:rPr lang="en-US" sz="2400" dirty="0"/>
              <a:t> of the cortex and consists of long cords </a:t>
            </a:r>
            <a:r>
              <a:rPr lang="en-US" sz="2400" dirty="0" smtClean="0"/>
              <a:t>of large </a:t>
            </a:r>
            <a:r>
              <a:rPr lang="en-US" sz="2400" dirty="0"/>
              <a:t>polyhedral cells, one or two cells thick, separated by fenestrated sinusoidal </a:t>
            </a:r>
            <a:r>
              <a:rPr lang="en-US" sz="2400" dirty="0" smtClean="0"/>
              <a:t>capillaries.</a:t>
            </a:r>
            <a:endParaRPr lang="en-US" sz="2400" dirty="0"/>
          </a:p>
          <a:p>
            <a:r>
              <a:rPr lang="en-US" sz="2400" dirty="0" smtClean="0"/>
              <a:t>The </a:t>
            </a:r>
            <a:r>
              <a:rPr lang="en-US" sz="2400" dirty="0"/>
              <a:t>cells are filled with lipid droplets and appear vacuolated in </a:t>
            </a:r>
            <a:r>
              <a:rPr lang="en-US" sz="2400" dirty="0" smtClean="0"/>
              <a:t>routine histologic </a:t>
            </a:r>
            <a:r>
              <a:rPr lang="en-US" sz="2400" dirty="0"/>
              <a:t>preparations. These cells secrete </a:t>
            </a:r>
            <a:r>
              <a:rPr lang="en-US" sz="2800" b="1" dirty="0">
                <a:ln w="1905"/>
                <a:solidFill>
                  <a:srgbClr val="FF0000"/>
                </a:solidFill>
                <a:effectLst>
                  <a:innerShdw blurRad="69850" dist="43180" dir="5400000">
                    <a:srgbClr val="000000">
                      <a:alpha val="65000"/>
                    </a:srgbClr>
                  </a:innerShdw>
                </a:effectLst>
              </a:rPr>
              <a:t>glucocorticoids</a:t>
            </a:r>
            <a:r>
              <a:rPr lang="en-US" sz="2400" dirty="0"/>
              <a:t>, especially </a:t>
            </a:r>
            <a:r>
              <a:rPr lang="en-US" sz="2800" b="1" dirty="0">
                <a:ln w="1905"/>
                <a:solidFill>
                  <a:srgbClr val="FF0000"/>
                </a:solidFill>
                <a:effectLst>
                  <a:innerShdw blurRad="69850" dist="43180" dir="5400000">
                    <a:srgbClr val="000000">
                      <a:alpha val="65000"/>
                    </a:srgbClr>
                  </a:innerShdw>
                </a:effectLst>
              </a:rPr>
              <a:t>cortisol</a:t>
            </a:r>
            <a:r>
              <a:rPr lang="en-US" sz="2400" dirty="0"/>
              <a:t>, which </a:t>
            </a:r>
            <a:r>
              <a:rPr lang="en-US" sz="2400" dirty="0" smtClean="0"/>
              <a:t>affect carbohydrate </a:t>
            </a:r>
            <a:r>
              <a:rPr lang="en-US" sz="2400" dirty="0"/>
              <a:t>metabolism by stimulating gluconeogenesis in many cells and glycogen synthesis </a:t>
            </a:r>
            <a:r>
              <a:rPr lang="en-US" sz="2400" dirty="0" smtClean="0"/>
              <a:t>in the </a:t>
            </a:r>
            <a:r>
              <a:rPr lang="en-US" sz="2400" dirty="0"/>
              <a:t>liver. </a:t>
            </a:r>
          </a:p>
        </p:txBody>
      </p:sp>
    </p:spTree>
    <p:extLst>
      <p:ext uri="{BB962C8B-B14F-4D97-AF65-F5344CB8AC3E}">
        <p14:creationId xmlns:p14="http://schemas.microsoft.com/office/powerpoint/2010/main" val="152897059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9029" y="2362200"/>
            <a:ext cx="9144000" cy="3539430"/>
          </a:xfrm>
          <a:prstGeom prst="rect">
            <a:avLst/>
          </a:prstGeom>
        </p:spPr>
        <p:txBody>
          <a:bodyPr wrap="square">
            <a:spAutoFit/>
          </a:bodyPr>
          <a:lstStyle/>
          <a:p>
            <a:r>
              <a:rPr lang="en-US" sz="2400" dirty="0"/>
              <a:t>The innermost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zona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reticularis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t>comprises about </a:t>
            </a:r>
            <a:r>
              <a:rPr lang="en-US" sz="2400" b="1" dirty="0">
                <a:ln w="10541" cmpd="sng">
                  <a:solidFill>
                    <a:schemeClr val="accent1">
                      <a:shade val="88000"/>
                      <a:satMod val="110000"/>
                    </a:schemeClr>
                  </a:solidFill>
                  <a:prstDash val="solid"/>
                </a:ln>
                <a:solidFill>
                  <a:srgbClr val="FF0000"/>
                </a:solidFill>
              </a:rPr>
              <a:t>10%</a:t>
            </a:r>
            <a:r>
              <a:rPr lang="en-US" sz="2400" dirty="0"/>
              <a:t> of the cortex and consists of smaller cells in a network of irregular cords interspersed with wide capillaries </a:t>
            </a:r>
            <a:r>
              <a:rPr lang="en-US" sz="2400" dirty="0" smtClean="0"/>
              <a:t>. </a:t>
            </a:r>
            <a:r>
              <a:rPr lang="en-US" sz="2400" dirty="0"/>
              <a:t>The cells </a:t>
            </a:r>
            <a:r>
              <a:rPr lang="en-US" sz="2400" dirty="0" smtClean="0"/>
              <a:t>are usually </a:t>
            </a:r>
            <a:r>
              <a:rPr lang="en-US" sz="2400" dirty="0"/>
              <a:t>more heavily stained than those of the other zones because they contain fewer </a:t>
            </a:r>
            <a:r>
              <a:rPr lang="en-US" sz="2400" dirty="0" smtClean="0"/>
              <a:t>lipid droplets </a:t>
            </a:r>
            <a:r>
              <a:rPr lang="en-US" sz="2400" dirty="0"/>
              <a:t>and more </a:t>
            </a:r>
            <a:r>
              <a:rPr lang="en-US" sz="2400" dirty="0" err="1"/>
              <a:t>lipofuscin</a:t>
            </a:r>
            <a:r>
              <a:rPr lang="en-US" sz="2400" dirty="0"/>
              <a:t> pigment. Cells of the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zona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reticularis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dirty="0"/>
              <a:t>also </a:t>
            </a:r>
            <a:r>
              <a:rPr lang="en-US" sz="2400" dirty="0" smtClean="0"/>
              <a:t>produce </a:t>
            </a:r>
            <a:r>
              <a:rPr lang="en-US" sz="2400" b="1" dirty="0" smtClean="0">
                <a:ln w="1905"/>
                <a:solidFill>
                  <a:srgbClr val="00B050"/>
                </a:solidFill>
                <a:effectLst>
                  <a:innerShdw blurRad="69850" dist="43180" dir="5400000">
                    <a:srgbClr val="000000">
                      <a:alpha val="65000"/>
                    </a:srgbClr>
                  </a:innerShdw>
                </a:effectLst>
              </a:rPr>
              <a:t>cortisol</a:t>
            </a:r>
            <a:r>
              <a:rPr lang="en-US" sz="2400" dirty="0" smtClean="0"/>
              <a:t> but primarily </a:t>
            </a:r>
            <a:r>
              <a:rPr lang="en-US" sz="2400" dirty="0"/>
              <a:t>secrete the </a:t>
            </a:r>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weak androgens</a:t>
            </a:r>
            <a:r>
              <a:rPr lang="en-US" sz="2400" dirty="0"/>
              <a:t>, including </a:t>
            </a:r>
            <a:r>
              <a:rPr lang="en-US" sz="2400" b="1" dirty="0" err="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dehydroepiandrosterone</a:t>
            </a:r>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(DHEA) </a:t>
            </a:r>
            <a:r>
              <a:rPr lang="en-US" sz="2400" dirty="0"/>
              <a:t>that </a:t>
            </a:r>
            <a:r>
              <a:rPr lang="en-US" sz="2400" dirty="0" smtClean="0"/>
              <a:t>is converted </a:t>
            </a:r>
            <a:r>
              <a:rPr lang="en-US" sz="2400" dirty="0"/>
              <a:t>to testosterone in both men and women. Secretion by these cells is also stimulated by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ACTH</a:t>
            </a:r>
            <a:r>
              <a:rPr lang="en-US" sz="2400" dirty="0"/>
              <a:t> with regulatory feedback.</a:t>
            </a:r>
            <a:endParaRPr lang="ar-IQ" sz="2400" dirty="0"/>
          </a:p>
        </p:txBody>
      </p:sp>
      <p:sp>
        <p:nvSpPr>
          <p:cNvPr id="3" name="Rectangle 2"/>
          <p:cNvSpPr/>
          <p:nvPr/>
        </p:nvSpPr>
        <p:spPr>
          <a:xfrm>
            <a:off x="0" y="228600"/>
            <a:ext cx="9114971" cy="1938992"/>
          </a:xfrm>
          <a:prstGeom prst="rect">
            <a:avLst/>
          </a:prstGeom>
        </p:spPr>
        <p:txBody>
          <a:bodyPr wrap="square">
            <a:spAutoFit/>
          </a:bodyPr>
          <a:lstStyle/>
          <a:p>
            <a:r>
              <a:rPr lang="en-US" sz="2400" dirty="0"/>
              <a:t>Cortisol also suppresses many immune functions and can induce fat mobilization and muscle proteolysis. Secretion is controlled by </a:t>
            </a:r>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ACTH </a:t>
            </a:r>
            <a:r>
              <a:rPr lang="en-US" sz="2400" dirty="0"/>
              <a:t>with negative feedback proportional to the concentration of circulating </a:t>
            </a:r>
            <a:r>
              <a:rPr lang="en-US" sz="2400" dirty="0" smtClean="0"/>
              <a:t>glucocorticoids. </a:t>
            </a:r>
            <a:r>
              <a:rPr lang="en-US" sz="2400" dirty="0"/>
              <a:t>Small amounts of weak androgens are also produced here.</a:t>
            </a:r>
          </a:p>
        </p:txBody>
      </p:sp>
    </p:spTree>
    <p:extLst>
      <p:ext uri="{BB962C8B-B14F-4D97-AF65-F5344CB8AC3E}">
        <p14:creationId xmlns:p14="http://schemas.microsoft.com/office/powerpoint/2010/main" val="104340240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accent3">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0" y="751344"/>
            <a:ext cx="9144000" cy="4893647"/>
          </a:xfrm>
          <a:prstGeom prst="rect">
            <a:avLst/>
          </a:prstGeom>
        </p:spPr>
        <p:txBody>
          <a:bodyPr wrap="square">
            <a:spAutoFit/>
          </a:bodyPr>
          <a:lstStyle/>
          <a:p>
            <a:r>
              <a:rPr lang="en-US" sz="2800" dirty="0" smtClean="0"/>
              <a:t>The </a:t>
            </a:r>
            <a:r>
              <a:rPr lang="en-US" sz="3200" b="1" dirty="0">
                <a:ln w="1905"/>
                <a:solidFill>
                  <a:schemeClr val="tx2">
                    <a:lumMod val="60000"/>
                    <a:lumOff val="40000"/>
                  </a:schemeClr>
                </a:solidFill>
                <a:effectLst>
                  <a:innerShdw blurRad="69850" dist="43180" dir="5400000">
                    <a:srgbClr val="000000">
                      <a:alpha val="65000"/>
                    </a:srgbClr>
                  </a:innerShdw>
                </a:effectLst>
              </a:rPr>
              <a:t>adrenal medulla </a:t>
            </a:r>
            <a:r>
              <a:rPr lang="en-US" sz="2800" dirty="0"/>
              <a:t>is composed of large, pale-staining </a:t>
            </a:r>
            <a:r>
              <a:rPr lang="en-US" sz="2800" dirty="0">
                <a:solidFill>
                  <a:srgbClr val="FF0000"/>
                </a:solidFill>
              </a:rPr>
              <a:t>polyhedral cells </a:t>
            </a:r>
            <a:r>
              <a:rPr lang="en-US" sz="2800" dirty="0"/>
              <a:t>arranged in cords or </a:t>
            </a:r>
            <a:r>
              <a:rPr lang="en-US" sz="2800" dirty="0" smtClean="0"/>
              <a:t>clumps and </a:t>
            </a:r>
            <a:r>
              <a:rPr lang="en-US" sz="2800" dirty="0"/>
              <a:t>supported by a </a:t>
            </a:r>
            <a:r>
              <a:rPr lang="en-US" sz="2800" dirty="0">
                <a:solidFill>
                  <a:srgbClr val="00B050"/>
                </a:solidFill>
              </a:rPr>
              <a:t>reticular fiber network </a:t>
            </a:r>
            <a:r>
              <a:rPr lang="en-US" sz="2800" dirty="0" smtClean="0"/>
              <a:t>. A </a:t>
            </a:r>
            <a:r>
              <a:rPr lang="en-US" sz="2800" dirty="0"/>
              <a:t>profuse supply of sinusoidal </a:t>
            </a:r>
            <a:r>
              <a:rPr lang="en-US" sz="2800" dirty="0" smtClean="0"/>
              <a:t>capillaries intervenes </a:t>
            </a:r>
            <a:r>
              <a:rPr lang="en-US" sz="2800" dirty="0"/>
              <a:t>between adjacent cords and a few </a:t>
            </a:r>
            <a:r>
              <a:rPr lang="en-US" sz="2800" dirty="0">
                <a:solidFill>
                  <a:srgbClr val="FF0000"/>
                </a:solidFill>
              </a:rPr>
              <a:t>parasympathetic ganglion cells </a:t>
            </a:r>
            <a:r>
              <a:rPr lang="en-US" sz="2800" dirty="0"/>
              <a:t>are present. </a:t>
            </a:r>
            <a:r>
              <a:rPr lang="en-US" sz="2800" dirty="0">
                <a:solidFill>
                  <a:srgbClr val="FF0000"/>
                </a:solidFill>
              </a:rPr>
              <a:t>Medullary</a:t>
            </a:r>
          </a:p>
          <a:p>
            <a:r>
              <a:rPr lang="en-US" sz="2800" dirty="0">
                <a:solidFill>
                  <a:srgbClr val="FF0000"/>
                </a:solidFill>
              </a:rPr>
              <a:t>parenchymal cells</a:t>
            </a:r>
            <a:r>
              <a:rPr lang="en-US" sz="2800" dirty="0"/>
              <a:t>, known as </a:t>
            </a:r>
            <a:r>
              <a:rPr lang="en-US" sz="2800" b="1" dirty="0" err="1">
                <a:solidFill>
                  <a:schemeClr val="tx2">
                    <a:lumMod val="60000"/>
                    <a:lumOff val="40000"/>
                  </a:schemeClr>
                </a:solidFill>
              </a:rPr>
              <a:t>chromaffin</a:t>
            </a:r>
            <a:r>
              <a:rPr lang="en-US" sz="2800" b="1" dirty="0">
                <a:solidFill>
                  <a:schemeClr val="tx2">
                    <a:lumMod val="60000"/>
                    <a:lumOff val="40000"/>
                  </a:schemeClr>
                </a:solidFill>
              </a:rPr>
              <a:t> cells</a:t>
            </a:r>
            <a:r>
              <a:rPr lang="en-US" sz="2800" dirty="0"/>
              <a:t>, arise from neural crest cells, as do the </a:t>
            </a:r>
            <a:r>
              <a:rPr lang="en-US" sz="2800" dirty="0" smtClean="0"/>
              <a:t>postganglionic neurons </a:t>
            </a:r>
            <a:r>
              <a:rPr lang="en-US" sz="2800" dirty="0"/>
              <a:t>of sympathetic and parasympathetic ganglia. </a:t>
            </a:r>
            <a:r>
              <a:rPr lang="en-US" sz="2800" b="1" dirty="0" err="1">
                <a:solidFill>
                  <a:schemeClr val="tx2">
                    <a:lumMod val="60000"/>
                    <a:lumOff val="40000"/>
                  </a:schemeClr>
                </a:solidFill>
              </a:rPr>
              <a:t>Chromaffin</a:t>
            </a:r>
            <a:r>
              <a:rPr lang="en-US" sz="2800" b="1" dirty="0">
                <a:solidFill>
                  <a:schemeClr val="tx2">
                    <a:lumMod val="60000"/>
                    <a:lumOff val="40000"/>
                  </a:schemeClr>
                </a:solidFill>
              </a:rPr>
              <a:t> cells </a:t>
            </a:r>
            <a:r>
              <a:rPr lang="en-US" sz="2800" dirty="0"/>
              <a:t>can be considered </a:t>
            </a:r>
            <a:r>
              <a:rPr lang="en-US" sz="2800" dirty="0" smtClean="0"/>
              <a:t>modified sympathetic </a:t>
            </a:r>
            <a:r>
              <a:rPr lang="en-US" sz="2800" dirty="0"/>
              <a:t>postganglionic neurons, lacking axons and dendrites and specialized as secretory cells.</a:t>
            </a:r>
            <a:endParaRPr lang="ar-IQ" sz="2800" dirty="0"/>
          </a:p>
        </p:txBody>
      </p:sp>
    </p:spTree>
    <p:extLst>
      <p:ext uri="{BB962C8B-B14F-4D97-AF65-F5344CB8AC3E}">
        <p14:creationId xmlns:p14="http://schemas.microsoft.com/office/powerpoint/2010/main" val="330725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ntranik.org/wp-content/uploads/2011/12/adrenal-cortex-gland-gross-anatomy-histology-aldosterone-cortisol-androgens-epinephrine-norepinephr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20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637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4038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1"/>
            <a:ext cx="4191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40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 y="76200"/>
            <a:ext cx="3216843" cy="1569660"/>
          </a:xfrm>
          <a:prstGeom prst="rect">
            <a:avLst/>
          </a:prstGeom>
        </p:spPr>
        <p:txBody>
          <a:bodyPr wrap="none">
            <a:spAutoFit/>
          </a:bodyPr>
          <a:lstStyle/>
          <a:p>
            <a:r>
              <a:rPr lang="en-US" sz="4800" b="1" dirty="0" smtClean="0">
                <a:ln w="10541" cmpd="sng">
                  <a:solidFill>
                    <a:schemeClr val="accent1">
                      <a:shade val="88000"/>
                      <a:satMod val="110000"/>
                    </a:schemeClr>
                  </a:solidFill>
                  <a:prstDash val="solid"/>
                </a:ln>
                <a:solidFill>
                  <a:srgbClr val="990784"/>
                </a:solidFill>
              </a:rPr>
              <a:t>Embryology</a:t>
            </a:r>
          </a:p>
          <a:p>
            <a:endParaRPr lang="en-US" sz="4800" b="1" dirty="0">
              <a:ln w="10541" cmpd="sng">
                <a:solidFill>
                  <a:schemeClr val="accent1">
                    <a:shade val="88000"/>
                    <a:satMod val="110000"/>
                  </a:schemeClr>
                </a:solidFill>
                <a:prstDash val="solid"/>
              </a:ln>
              <a:solidFill>
                <a:schemeClr val="accent6">
                  <a:lumMod val="50000"/>
                </a:schemeClr>
              </a:solidFill>
            </a:endParaRPr>
          </a:p>
        </p:txBody>
      </p:sp>
      <p:sp>
        <p:nvSpPr>
          <p:cNvPr id="3" name="Rectangle 2"/>
          <p:cNvSpPr/>
          <p:nvPr/>
        </p:nvSpPr>
        <p:spPr>
          <a:xfrm>
            <a:off x="25400" y="762000"/>
            <a:ext cx="9118600" cy="5632311"/>
          </a:xfrm>
          <a:prstGeom prst="rect">
            <a:avLst/>
          </a:prstGeom>
          <a:solidFill>
            <a:schemeClr val="bg2">
              <a:lumMod val="90000"/>
            </a:schemeClr>
          </a:solidFill>
        </p:spPr>
        <p:txBody>
          <a:bodyPr wrap="square">
            <a:spAutoFit/>
          </a:bodyPr>
          <a:lstStyle/>
          <a:p>
            <a:endParaRPr lang="en-US" sz="2400" dirty="0" smtClean="0">
              <a:solidFill>
                <a:schemeClr val="bg1"/>
              </a:solidFill>
            </a:endParaRPr>
          </a:p>
          <a:p>
            <a:r>
              <a:rPr lang="en-US" sz="2400" dirty="0" smtClean="0"/>
              <a:t>First </a:t>
            </a:r>
            <a:r>
              <a:rPr lang="en-US" sz="2400" dirty="0"/>
              <a:t>detected at </a:t>
            </a:r>
            <a:r>
              <a:rPr lang="en-US" sz="2400" b="1" dirty="0">
                <a:ln w="1905"/>
                <a:solidFill>
                  <a:srgbClr val="FF0000"/>
                </a:solidFill>
                <a:effectLst>
                  <a:innerShdw blurRad="69850" dist="43180" dir="5400000">
                    <a:srgbClr val="000000">
                      <a:alpha val="65000"/>
                    </a:srgbClr>
                  </a:innerShdw>
                </a:effectLst>
              </a:rPr>
              <a:t>6 </a:t>
            </a:r>
            <a:r>
              <a:rPr lang="en-US" sz="2400" dirty="0"/>
              <a:t>weeks' gestation, the adrenal cortex is </a:t>
            </a:r>
            <a:r>
              <a:rPr lang="en-US" sz="2400" dirty="0">
                <a:solidFill>
                  <a:srgbClr val="FF0000"/>
                </a:solidFill>
              </a:rPr>
              <a:t>derived from </a:t>
            </a:r>
            <a:r>
              <a:rPr lang="en-US" sz="2400" dirty="0">
                <a:solidFill>
                  <a:srgbClr val="00B050"/>
                </a:solidFill>
              </a:rPr>
              <a:t>the mesoderm of the posterior abdominal wall</a:t>
            </a:r>
            <a:r>
              <a:rPr lang="en-US" sz="2400" dirty="0"/>
              <a:t>. Steroid secretion from the fetal cortex begins shortly </a:t>
            </a:r>
            <a:r>
              <a:rPr lang="en-US" sz="2400" dirty="0" smtClean="0"/>
              <a:t>there after</a:t>
            </a:r>
            <a:r>
              <a:rPr lang="en-US" sz="2400" dirty="0"/>
              <a:t>. Adult-type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zona</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glomerulosa</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dirty="0"/>
              <a:t>and</a:t>
            </a:r>
            <a:r>
              <a:rPr lang="en-US" sz="2400" dirty="0">
                <a:solidFill>
                  <a:schemeClr val="bg1"/>
                </a:solidFill>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fasciculata</a:t>
            </a:r>
            <a:r>
              <a:rPr lang="en-US" sz="2400" dirty="0">
                <a:solidFill>
                  <a:schemeClr val="bg1"/>
                </a:solidFill>
              </a:rPr>
              <a:t> </a:t>
            </a:r>
            <a:r>
              <a:rPr lang="en-US" sz="2400" dirty="0"/>
              <a:t>are detected in fetal life but make up only a small proportion of the gland, and the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zona</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reticularis</a:t>
            </a:r>
            <a:r>
              <a:rPr lang="en-US" sz="2400" b="1" dirty="0">
                <a:ln w="10541" cmpd="sng">
                  <a:solidFill>
                    <a:schemeClr val="accent1">
                      <a:shade val="88000"/>
                      <a:satMod val="110000"/>
                    </a:schemeClr>
                  </a:solidFill>
                  <a:prstDash val="solid"/>
                </a:ln>
              </a:rPr>
              <a:t> </a:t>
            </a:r>
            <a:r>
              <a:rPr lang="en-US" sz="2400" dirty="0"/>
              <a:t>is not present at all. The fetal cortex predominates throughout fetal life. The adrenal medulla is of </a:t>
            </a:r>
            <a:r>
              <a:rPr lang="en-US" sz="2400" dirty="0">
                <a:solidFill>
                  <a:srgbClr val="00B050"/>
                </a:solidFill>
              </a:rPr>
              <a:t>ectodermal origin</a:t>
            </a:r>
            <a:r>
              <a:rPr lang="en-US" sz="2400" dirty="0">
                <a:solidFill>
                  <a:schemeClr val="bg1"/>
                </a:solidFill>
              </a:rPr>
              <a:t>, </a:t>
            </a:r>
            <a:r>
              <a:rPr lang="en-US" sz="2400" dirty="0">
                <a:solidFill>
                  <a:srgbClr val="00B050"/>
                </a:solidFill>
              </a:rPr>
              <a:t>arising from neural crest cells </a:t>
            </a:r>
            <a:r>
              <a:rPr lang="en-US" sz="2400" dirty="0"/>
              <a:t>that migrate to the medial aspect of the developing cortex.</a:t>
            </a:r>
          </a:p>
          <a:p>
            <a:r>
              <a:rPr lang="en-US" sz="2400" dirty="0"/>
              <a:t>The fetal adrenal gland is relatively large. At </a:t>
            </a:r>
            <a:r>
              <a:rPr lang="en-US" sz="2400" b="1" dirty="0">
                <a:ln w="1905"/>
                <a:solidFill>
                  <a:srgbClr val="FF0000"/>
                </a:solidFill>
                <a:effectLst>
                  <a:innerShdw blurRad="69850" dist="43180" dir="5400000">
                    <a:srgbClr val="000000">
                      <a:alpha val="65000"/>
                    </a:srgbClr>
                  </a:innerShdw>
                </a:effectLst>
              </a:rPr>
              <a:t>4</a:t>
            </a:r>
            <a:r>
              <a:rPr lang="en-US" sz="2400" dirty="0">
                <a:solidFill>
                  <a:schemeClr val="bg1"/>
                </a:solidFill>
              </a:rPr>
              <a:t> </a:t>
            </a:r>
            <a:r>
              <a:rPr lang="en-US" sz="2400" dirty="0"/>
              <a:t>months' gestation, it is </a:t>
            </a:r>
            <a:r>
              <a:rPr lang="en-US" sz="2400" b="1" dirty="0">
                <a:ln w="1905"/>
                <a:solidFill>
                  <a:srgbClr val="FF0000"/>
                </a:solidFill>
                <a:effectLst>
                  <a:innerShdw blurRad="69850" dist="43180" dir="5400000">
                    <a:srgbClr val="000000">
                      <a:alpha val="65000"/>
                    </a:srgbClr>
                  </a:innerShdw>
                </a:effectLst>
              </a:rPr>
              <a:t>four</a:t>
            </a:r>
            <a:r>
              <a:rPr lang="en-US" sz="2400" dirty="0">
                <a:solidFill>
                  <a:schemeClr val="bg1"/>
                </a:solidFill>
              </a:rPr>
              <a:t> </a:t>
            </a:r>
            <a:r>
              <a:rPr lang="en-US" sz="2400" dirty="0"/>
              <a:t>times the size of the kidney; however, at birth, it is a </a:t>
            </a:r>
            <a:r>
              <a:rPr lang="en-US" sz="2400" b="1" dirty="0">
                <a:ln w="10541" cmpd="sng">
                  <a:solidFill>
                    <a:schemeClr val="accent1">
                      <a:shade val="88000"/>
                      <a:satMod val="110000"/>
                    </a:schemeClr>
                  </a:solidFill>
                  <a:prstDash val="solid"/>
                </a:ln>
                <a:solidFill>
                  <a:srgbClr val="FF0000"/>
                </a:solidFill>
              </a:rPr>
              <a:t>third</a:t>
            </a:r>
            <a:r>
              <a:rPr lang="en-US" sz="2400" dirty="0">
                <a:solidFill>
                  <a:schemeClr val="bg1"/>
                </a:solidFill>
              </a:rPr>
              <a:t> </a:t>
            </a:r>
            <a:r>
              <a:rPr lang="en-US" sz="2400" dirty="0"/>
              <a:t>of the size of the kidney. This occurs because of the </a:t>
            </a:r>
            <a:r>
              <a:rPr lang="en-US" sz="2400" b="1" dirty="0">
                <a:ln w="10541" cmpd="sng">
                  <a:solidFill>
                    <a:schemeClr val="accent1">
                      <a:shade val="88000"/>
                      <a:satMod val="110000"/>
                    </a:schemeClr>
                  </a:solidFill>
                  <a:prstDash val="solid"/>
                </a:ln>
                <a:solidFill>
                  <a:srgbClr val="C00000"/>
                </a:solidFill>
              </a:rPr>
              <a:t>rapid regression </a:t>
            </a:r>
            <a:r>
              <a:rPr lang="en-US" sz="2400" dirty="0"/>
              <a:t>of the fetal cortex at birth. It disappears almost completely by age </a:t>
            </a:r>
            <a:r>
              <a:rPr lang="en-US" sz="2400" b="1" dirty="0">
                <a:ln w="1905"/>
                <a:solidFill>
                  <a:srgbClr val="FF0000"/>
                </a:solidFill>
                <a:effectLst>
                  <a:innerShdw blurRad="69850" dist="43180" dir="5400000">
                    <a:srgbClr val="000000">
                      <a:alpha val="65000"/>
                    </a:srgbClr>
                  </a:innerShdw>
                </a:effectLst>
              </a:rPr>
              <a:t>1</a:t>
            </a:r>
            <a:r>
              <a:rPr lang="en-US" sz="2400" dirty="0">
                <a:solidFill>
                  <a:schemeClr val="bg1"/>
                </a:solidFill>
              </a:rPr>
              <a:t> </a:t>
            </a:r>
            <a:r>
              <a:rPr lang="en-US" sz="2400" dirty="0"/>
              <a:t>year; by age </a:t>
            </a:r>
            <a:r>
              <a:rPr lang="en-US" sz="2400" b="1" dirty="0">
                <a:ln w="1905"/>
                <a:solidFill>
                  <a:srgbClr val="FF0000"/>
                </a:solidFill>
                <a:effectLst>
                  <a:innerShdw blurRad="69850" dist="43180" dir="5400000">
                    <a:srgbClr val="000000">
                      <a:alpha val="65000"/>
                    </a:srgbClr>
                  </a:innerShdw>
                </a:effectLst>
              </a:rPr>
              <a:t>4-5</a:t>
            </a:r>
            <a:r>
              <a:rPr lang="en-US" sz="2400" dirty="0">
                <a:solidFill>
                  <a:schemeClr val="bg1"/>
                </a:solidFill>
              </a:rPr>
              <a:t> </a:t>
            </a:r>
            <a:r>
              <a:rPr lang="en-US" sz="2400" dirty="0"/>
              <a:t>years, the permanent adult-type adrenal cortex has fully developed</a:t>
            </a:r>
            <a:r>
              <a:rPr lang="en-US" sz="2400" dirty="0" smtClean="0"/>
              <a:t>.</a:t>
            </a:r>
            <a:endParaRPr lang="en-US" sz="2400" dirty="0"/>
          </a:p>
        </p:txBody>
      </p:sp>
    </p:spTree>
    <p:extLst>
      <p:ext uri="{BB962C8B-B14F-4D97-AF65-F5344CB8AC3E}">
        <p14:creationId xmlns:p14="http://schemas.microsoft.com/office/powerpoint/2010/main" val="2277089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748</Words>
  <Application>Microsoft Office PowerPoint</Application>
  <PresentationFormat>On-screen Show (4:3)</PresentationFormat>
  <Paragraphs>40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Adrenal GLANDs The adrenal glands are small, yellowish organs that rest on the upper poles of the kidneys in the Gerota fascia. The right adrenal gland is pyramidal, whereas the left one is more crescentic, extending toward the hilum of the kidney. At age 1 year, each adrenal gland weighs approximately 1 g, and this increases with age to a final weight of 4-5 g.  The arterial blood supply comes from 3 sources, with branches arising from the inferior phrenic artery, the renal artery, and the aorta.  Venous drainage flows directly into the inferior vena cava on the right side and into the left renal vein on the left side.  Lymphatics drain medially to the aortic nodes. Each adrenal gland is composed of two distinct parts: the adrenal cortex and the adrenal medulla. The cortex is divided into three zones. From exterior to interior, these are the zona glomerulosa, the zona fasciculata, and the zona reticularis.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Corticosteroids Mineralocorticoids, Glucocorticoids, and Androgens.  Two major types of adrenocortical hormones, the mineralocorticoids and the glucocorticoids, are secreted by the adrenal cortex. In addition to these, small amounts of sex hormones are secreted, especially androgenic hormones, which exhibit about the same effects in the body as the male sex hormone testosterone.   They are normally of only slight importance, although in certain abnormalities of the adrenal cortices, extreme quantities can be secreted and can result in masculinizing effects. The mineralocorticoids have gained this name because they especially affect the electrolytes (the “minerals”) of the extracellular fluids-sodium and potassium, in particular.  The glucocorticoids have gained their name because they exhibit important effects that increase blood glucose concentration.  They have additional effects on both protein and fat metabolism that are equally as important to body function as their effects on carbohydrate metabolism. More than 30 steroids have been isolated from the adrenal cortex, but two are of exceptional importance to the normal endocrine function of the human body: aldosterone, which is the principal mineralocorticoid, and cortisol, which is the principal glucocorticoid. </vt:lpstr>
      <vt:lpstr>Synthesis and Secretion of Adrenocortical Hormones The Adrenal Cortex Has Three Distinct Layers. the adrenal cortex is composed of three relatively distinct layers: 1. The zona glomerulosa, a thin layer of cells that lies just underneath the capsule, constitutes about 15 per cent of the adrenal cortex. These cells are the only ones in the adrenal gland capable of secreting significant amounts of aldosterone because they contain the enzyme aldosterone synthase, which is necessary for synthesis of aldosterone.  The secretion of these cells is controlled mainly by the extracellular fluid concentrations of angiotensin II and potassium, both of which stimulate aldosterone secretion. 2. The zona fasciculata, the middle and widest layer, constitutes about 75 per cent of the adrenal cortex and secretes the glucocorticoids cortisol and corticosterone, as well as small amounts of adrenal androgens and estrogens.  The secretion of these cells is controlled in large part by the hypothalamic-pituitary axis via adrenocorticotropic hormone (ACTH). 3. The zona reticularis, the deep layer of the cortex, secretes the adrenal androgens dehydroepiandrosterone (DHEA) and androstenedione, as well as small amounts of estrogens and some glucocorticoids .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20</cp:revision>
  <dcterms:created xsi:type="dcterms:W3CDTF">2006-08-16T00:00:00Z</dcterms:created>
  <dcterms:modified xsi:type="dcterms:W3CDTF">2017-11-11T10:18:16Z</dcterms:modified>
</cp:coreProperties>
</file>