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2" r:id="rId6"/>
    <p:sldId id="257" r:id="rId7"/>
    <p:sldId id="261" r:id="rId8"/>
    <p:sldId id="270" r:id="rId9"/>
    <p:sldId id="272" r:id="rId10"/>
    <p:sldId id="273" r:id="rId11"/>
    <p:sldId id="263" r:id="rId12"/>
    <p:sldId id="264" r:id="rId13"/>
    <p:sldId id="265" r:id="rId14"/>
    <p:sldId id="266" r:id="rId15"/>
    <p:sldId id="267"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9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40000"/>
                <a:lumOff val="60000"/>
              </a:schemeClr>
            </a:gs>
            <a:gs pos="100000">
              <a:schemeClr val="bg1">
                <a:shade val="30000"/>
                <a:satMod val="20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1143000"/>
            <a:ext cx="8686800" cy="3962400"/>
          </a:xfrm>
        </p:spPr>
        <p:txBody>
          <a:bodyPr/>
          <a:lstStyle/>
          <a:p>
            <a:r>
              <a:rPr lang="en-US" sz="72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3">
                    <a:lumMod val="50000"/>
                  </a:schemeClr>
                </a:solidFill>
                <a:effectLst>
                  <a:outerShdw blurRad="50800" dist="40000" dir="5400000" algn="tl" rotWithShape="0">
                    <a:srgbClr val="000000">
                      <a:shade val="5000"/>
                      <a:satMod val="120000"/>
                      <a:alpha val="33000"/>
                    </a:srgbClr>
                  </a:outerShdw>
                </a:effectLst>
                <a:latin typeface="Lucida Calligraphy" pitchFamily="66" charset="0"/>
              </a:rPr>
              <a:t>Thyroid Gland</a:t>
            </a:r>
            <a:r>
              <a:rPr lang="en-US"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lgerian" pitchFamily="82" charset="0"/>
              </a:rPr>
              <a:t/>
            </a:r>
            <a:br>
              <a:rPr lang="en-US"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lgerian" pitchFamily="82" charset="0"/>
              </a:rPr>
            </a:br>
            <a:r>
              <a:rPr lang="en-US" u="sng" dirty="0"/>
              <a:t/>
            </a:r>
            <a:br>
              <a:rPr lang="en-US" u="sng" dirty="0"/>
            </a:br>
            <a:r>
              <a:rPr lang="en-US" sz="66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rPr>
              <a:t>Dr. </a:t>
            </a:r>
            <a:r>
              <a:rPr lang="en-US" sz="6600" b="1" u="sng"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rPr>
              <a:t>Noori</a:t>
            </a:r>
            <a:r>
              <a:rPr lang="en-US" sz="66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rPr>
              <a:t>  </a:t>
            </a:r>
            <a:r>
              <a:rPr lang="en-US" sz="6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rPr>
              <a:t>M.  </a:t>
            </a:r>
            <a:r>
              <a:rPr lang="en-US" sz="6600" b="1" u="sng"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rPr>
              <a:t>Luaibi</a:t>
            </a:r>
            <a:endParaRPr lang="ar-IQ" sz="66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endParaRPr>
          </a:p>
        </p:txBody>
      </p:sp>
    </p:spTree>
    <p:extLst>
      <p:ext uri="{BB962C8B-B14F-4D97-AF65-F5344CB8AC3E}">
        <p14:creationId xmlns:p14="http://schemas.microsoft.com/office/powerpoint/2010/main" val="42423769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cias.rit.edu/media/uploads/faculty-s-projects/287/1268_showcase_project_detail_item.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9144000" cy="67346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173550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wipe(down)">
                                      <p:cBhvr>
                                        <p:cTn id="7" dur="5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rgbClr val="CCCCFF"/>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1066799"/>
          </a:xfrm>
        </p:spPr>
        <p:txBody>
          <a:bodyPr>
            <a:normAutofit fontScale="90000"/>
          </a:bodyPr>
          <a:lstStyle/>
          <a:p>
            <a:pPr algn="l"/>
            <a:r>
              <a:rPr lang="en-US" b="1" dirty="0">
                <a:ln w="1905"/>
                <a:solidFill>
                  <a:schemeClr val="accent3">
                    <a:lumMod val="75000"/>
                  </a:schemeClr>
                </a:solidFill>
                <a:effectLst>
                  <a:innerShdw blurRad="69850" dist="43180" dir="5400000">
                    <a:srgbClr val="000000">
                      <a:alpha val="65000"/>
                    </a:srgbClr>
                  </a:innerShdw>
                </a:effectLst>
              </a:rPr>
              <a:t>EFFECTS OF THYROID HORMONE ON</a:t>
            </a:r>
            <a:br>
              <a:rPr lang="en-US" b="1" dirty="0">
                <a:ln w="1905"/>
                <a:solidFill>
                  <a:schemeClr val="accent3">
                    <a:lumMod val="75000"/>
                  </a:schemeClr>
                </a:solidFill>
                <a:effectLst>
                  <a:innerShdw blurRad="69850" dist="43180" dir="5400000">
                    <a:srgbClr val="000000">
                      <a:alpha val="65000"/>
                    </a:srgbClr>
                  </a:innerShdw>
                </a:effectLst>
              </a:rPr>
            </a:br>
            <a:r>
              <a:rPr lang="en-US" b="1" dirty="0">
                <a:ln w="1905"/>
                <a:solidFill>
                  <a:schemeClr val="accent3">
                    <a:lumMod val="75000"/>
                  </a:schemeClr>
                </a:solidFill>
                <a:effectLst>
                  <a:innerShdw blurRad="69850" dist="43180" dir="5400000">
                    <a:srgbClr val="000000">
                      <a:alpha val="65000"/>
                    </a:srgbClr>
                  </a:innerShdw>
                </a:effectLst>
              </a:rPr>
              <a:t>SPECIFIC BODY FUNCTIONS</a:t>
            </a:r>
            <a:endParaRPr lang="ar-IQ" b="1" dirty="0">
              <a:ln w="1905"/>
              <a:solidFill>
                <a:schemeClr val="accent3">
                  <a:lumMod val="75000"/>
                </a:schemeClr>
              </a:solidFill>
              <a:effectLst>
                <a:innerShdw blurRad="69850" dist="43180" dir="5400000">
                  <a:srgbClr val="000000">
                    <a:alpha val="65000"/>
                  </a:srgbClr>
                </a:innerShdw>
              </a:effectLst>
            </a:endParaRPr>
          </a:p>
        </p:txBody>
      </p:sp>
      <p:sp>
        <p:nvSpPr>
          <p:cNvPr id="3" name="Subtitle 2"/>
          <p:cNvSpPr>
            <a:spLocks noGrp="1"/>
          </p:cNvSpPr>
          <p:nvPr>
            <p:ph type="subTitle" idx="1"/>
          </p:nvPr>
        </p:nvSpPr>
        <p:spPr>
          <a:xfrm>
            <a:off x="0" y="1143000"/>
            <a:ext cx="9144000" cy="5715000"/>
          </a:xfrm>
        </p:spPr>
        <p:txBody>
          <a:bodyPr>
            <a:normAutofit/>
          </a:bodyPr>
          <a:lstStyle/>
          <a:p>
            <a:pPr marL="514350" indent="-514350" algn="l">
              <a:buAutoNum type="arabicPeriod"/>
            </a:pPr>
            <a:r>
              <a:rPr lang="en-US" sz="2400" b="1" dirty="0" smtClean="0">
                <a:solidFill>
                  <a:schemeClr val="tx1"/>
                </a:solidFill>
              </a:rPr>
              <a:t>Stimulation </a:t>
            </a:r>
            <a:r>
              <a:rPr lang="en-US" sz="2400" b="1" dirty="0">
                <a:solidFill>
                  <a:schemeClr val="tx1"/>
                </a:solidFill>
              </a:rPr>
              <a:t>of Carbohydrate Metabolism</a:t>
            </a:r>
            <a:r>
              <a:rPr lang="en-US" sz="2400" b="1" dirty="0" smtClean="0">
                <a:solidFill>
                  <a:schemeClr val="tx1"/>
                </a:solidFill>
              </a:rPr>
              <a:t>.</a:t>
            </a:r>
          </a:p>
          <a:p>
            <a:pPr marL="514350" indent="-514350" algn="l">
              <a:buAutoNum type="arabicPeriod"/>
            </a:pPr>
            <a:r>
              <a:rPr lang="en-US" sz="2400" b="1" dirty="0">
                <a:solidFill>
                  <a:schemeClr val="tx1"/>
                </a:solidFill>
              </a:rPr>
              <a:t>Stimulation of Fat </a:t>
            </a:r>
            <a:r>
              <a:rPr lang="en-US" sz="2400" b="1" dirty="0" smtClean="0">
                <a:solidFill>
                  <a:schemeClr val="tx1"/>
                </a:solidFill>
              </a:rPr>
              <a:t>Metabolism.</a:t>
            </a:r>
          </a:p>
          <a:p>
            <a:pPr marL="514350" indent="-514350" algn="l">
              <a:buAutoNum type="arabicPeriod"/>
            </a:pPr>
            <a:r>
              <a:rPr lang="en-US" sz="2400" b="1" dirty="0">
                <a:solidFill>
                  <a:schemeClr val="tx1"/>
                </a:solidFill>
              </a:rPr>
              <a:t>Effect on Plasma and Liver Fats.</a:t>
            </a:r>
          </a:p>
          <a:p>
            <a:pPr marL="514350" indent="-514350" algn="l">
              <a:buAutoNum type="arabicPeriod"/>
            </a:pPr>
            <a:r>
              <a:rPr lang="en-US" sz="2400" b="1" dirty="0">
                <a:solidFill>
                  <a:schemeClr val="tx1"/>
                </a:solidFill>
              </a:rPr>
              <a:t>Increased Requirement for Vitamins</a:t>
            </a:r>
          </a:p>
          <a:p>
            <a:pPr marL="514350" indent="-514350" algn="l">
              <a:buAutoNum type="arabicPeriod"/>
            </a:pPr>
            <a:r>
              <a:rPr lang="en-US" sz="2400" b="1" dirty="0">
                <a:solidFill>
                  <a:schemeClr val="tx1"/>
                </a:solidFill>
              </a:rPr>
              <a:t>Increased Basal Metabolic Rate</a:t>
            </a:r>
          </a:p>
          <a:p>
            <a:pPr marL="514350" indent="-514350" algn="l">
              <a:buAutoNum type="arabicPeriod"/>
            </a:pPr>
            <a:r>
              <a:rPr lang="en-US" sz="2400" b="1" dirty="0">
                <a:solidFill>
                  <a:schemeClr val="tx1"/>
                </a:solidFill>
              </a:rPr>
              <a:t>Decreased Body Weight</a:t>
            </a:r>
          </a:p>
          <a:p>
            <a:pPr marL="514350" indent="-514350" algn="l">
              <a:buAutoNum type="arabicPeriod"/>
            </a:pPr>
            <a:r>
              <a:rPr lang="en-US" sz="2400" b="1" dirty="0">
                <a:solidFill>
                  <a:schemeClr val="tx1"/>
                </a:solidFill>
              </a:rPr>
              <a:t>Increased Blood Flow and Cardiac Output</a:t>
            </a:r>
          </a:p>
          <a:p>
            <a:pPr marL="514350" indent="-514350" algn="l">
              <a:buAutoNum type="arabicPeriod"/>
            </a:pPr>
            <a:r>
              <a:rPr lang="en-US" sz="2400" b="1" dirty="0">
                <a:solidFill>
                  <a:schemeClr val="tx1"/>
                </a:solidFill>
              </a:rPr>
              <a:t>Increased Heart Rate</a:t>
            </a:r>
          </a:p>
          <a:p>
            <a:pPr marL="514350" indent="-514350" algn="l">
              <a:buAutoNum type="arabicPeriod"/>
            </a:pPr>
            <a:r>
              <a:rPr lang="en-US" sz="2400" b="1" dirty="0">
                <a:solidFill>
                  <a:schemeClr val="tx1"/>
                </a:solidFill>
              </a:rPr>
              <a:t>Increased Heart Strength</a:t>
            </a:r>
          </a:p>
          <a:p>
            <a:pPr marL="514350" indent="-514350" algn="l">
              <a:buAutoNum type="arabicPeriod"/>
            </a:pPr>
            <a:r>
              <a:rPr lang="en-US" sz="2400" b="1" dirty="0">
                <a:solidFill>
                  <a:schemeClr val="tx1"/>
                </a:solidFill>
              </a:rPr>
              <a:t>Normal Arterial Pressure</a:t>
            </a:r>
          </a:p>
          <a:p>
            <a:pPr marL="514350" indent="-514350" algn="l">
              <a:buAutoNum type="arabicPeriod"/>
            </a:pPr>
            <a:r>
              <a:rPr lang="en-US" sz="2400" b="1" dirty="0">
                <a:solidFill>
                  <a:schemeClr val="tx1"/>
                </a:solidFill>
              </a:rPr>
              <a:t>Increased Respiration</a:t>
            </a:r>
          </a:p>
          <a:p>
            <a:pPr marL="514350" indent="-514350" algn="l">
              <a:buAutoNum type="arabicPeriod"/>
            </a:pPr>
            <a:r>
              <a:rPr lang="en-US" sz="2400" b="1" dirty="0">
                <a:solidFill>
                  <a:schemeClr val="tx1"/>
                </a:solidFill>
              </a:rPr>
              <a:t>Increased Gastrointestinal </a:t>
            </a:r>
            <a:r>
              <a:rPr lang="en-US" sz="2400" b="1" dirty="0" smtClean="0">
                <a:solidFill>
                  <a:schemeClr val="tx1"/>
                </a:solidFill>
              </a:rPr>
              <a:t>Motility</a:t>
            </a:r>
            <a:endParaRPr lang="en-US" sz="2400" b="1" dirty="0">
              <a:solidFill>
                <a:schemeClr val="tx1"/>
              </a:solidFill>
            </a:endParaRPr>
          </a:p>
        </p:txBody>
      </p:sp>
    </p:spTree>
    <p:extLst>
      <p:ext uri="{BB962C8B-B14F-4D97-AF65-F5344CB8AC3E}">
        <p14:creationId xmlns:p14="http://schemas.microsoft.com/office/powerpoint/2010/main" val="246087949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rgbClr val="CCCCFF"/>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781800"/>
          </a:xfrm>
        </p:spPr>
        <p:txBody>
          <a:bodyPr>
            <a:normAutofit/>
          </a:bodyPr>
          <a:lstStyle/>
          <a:p>
            <a:pPr marL="514350" indent="-514350" algn="l"/>
            <a:r>
              <a:rPr lang="en-US" b="1" dirty="0" smtClean="0"/>
              <a:t>    </a:t>
            </a:r>
            <a:r>
              <a:rPr lang="en-US" sz="4000" b="1" dirty="0" smtClean="0"/>
              <a:t>14. Excitatory </a:t>
            </a:r>
            <a:r>
              <a:rPr lang="en-US" sz="4000" b="1" dirty="0"/>
              <a:t>Effects on the Central </a:t>
            </a:r>
            <a:r>
              <a:rPr lang="en-US" sz="4000" b="1" dirty="0" smtClean="0"/>
              <a:t/>
            </a:r>
            <a:br>
              <a:rPr lang="en-US" sz="4000" b="1" dirty="0" smtClean="0"/>
            </a:br>
            <a:r>
              <a:rPr lang="en-US" sz="4000" b="1" dirty="0"/>
              <a:t> </a:t>
            </a:r>
            <a:r>
              <a:rPr lang="en-US" sz="4000" b="1" dirty="0" smtClean="0"/>
              <a:t>     Nervous System.</a:t>
            </a:r>
            <a:r>
              <a:rPr lang="en-US" sz="4000" b="1" dirty="0"/>
              <a:t/>
            </a:r>
            <a:br>
              <a:rPr lang="en-US" sz="4000" b="1" dirty="0"/>
            </a:br>
            <a:r>
              <a:rPr lang="en-US" sz="4000" b="1" dirty="0" smtClean="0"/>
              <a:t>15. </a:t>
            </a:r>
            <a:r>
              <a:rPr lang="en-US" sz="4000" b="1" dirty="0"/>
              <a:t>Effect on the Function of </a:t>
            </a:r>
            <a:r>
              <a:rPr lang="en-US" sz="4000" b="1" dirty="0" smtClean="0"/>
              <a:t>the</a:t>
            </a:r>
            <a:br>
              <a:rPr lang="en-US" sz="4000" b="1" dirty="0" smtClean="0"/>
            </a:br>
            <a:r>
              <a:rPr lang="en-US" sz="4000" b="1" dirty="0"/>
              <a:t> </a:t>
            </a:r>
            <a:r>
              <a:rPr lang="en-US" sz="4000" b="1" dirty="0" smtClean="0"/>
              <a:t>     Muscles.</a:t>
            </a:r>
            <a:br>
              <a:rPr lang="en-US" sz="4000" b="1" dirty="0" smtClean="0"/>
            </a:br>
            <a:r>
              <a:rPr lang="en-US" sz="4000" b="1" dirty="0" smtClean="0"/>
              <a:t>16. </a:t>
            </a:r>
            <a:r>
              <a:rPr lang="en-US" sz="4000" b="1" dirty="0"/>
              <a:t>Muscle </a:t>
            </a:r>
            <a:r>
              <a:rPr lang="en-US" sz="4000" b="1" dirty="0" smtClean="0"/>
              <a:t>Tremor.</a:t>
            </a:r>
            <a:br>
              <a:rPr lang="en-US" sz="4000" b="1" dirty="0" smtClean="0"/>
            </a:br>
            <a:r>
              <a:rPr lang="en-US" sz="4000" b="1" dirty="0" smtClean="0"/>
              <a:t>17. </a:t>
            </a:r>
            <a:r>
              <a:rPr lang="en-US" sz="4000" b="1" dirty="0"/>
              <a:t>Effect on </a:t>
            </a:r>
            <a:r>
              <a:rPr lang="en-US" sz="4000" b="1" dirty="0" smtClean="0"/>
              <a:t>Sleep.</a:t>
            </a:r>
            <a:br>
              <a:rPr lang="en-US" sz="4000" b="1" dirty="0" smtClean="0"/>
            </a:br>
            <a:r>
              <a:rPr lang="en-US" sz="4000" b="1" dirty="0" smtClean="0"/>
              <a:t>18. </a:t>
            </a:r>
            <a:r>
              <a:rPr lang="en-US" sz="4000" b="1" dirty="0"/>
              <a:t>Effect on Other Endocrine </a:t>
            </a:r>
            <a:r>
              <a:rPr lang="en-US" sz="4000" b="1" dirty="0" smtClean="0"/>
              <a:t>Glands.</a:t>
            </a:r>
            <a:br>
              <a:rPr lang="en-US" sz="4000" b="1" dirty="0" smtClean="0"/>
            </a:br>
            <a:r>
              <a:rPr lang="en-US" sz="4000" b="1" dirty="0" smtClean="0"/>
              <a:t>19. </a:t>
            </a:r>
            <a:r>
              <a:rPr lang="en-US" sz="4000" b="1" dirty="0"/>
              <a:t>Effect of Thyroid Hormone </a:t>
            </a:r>
            <a:r>
              <a:rPr lang="en-US" sz="4000" b="1" dirty="0" smtClean="0"/>
              <a:t>on</a:t>
            </a:r>
            <a:br>
              <a:rPr lang="en-US" sz="4000" b="1" dirty="0" smtClean="0"/>
            </a:br>
            <a:r>
              <a:rPr lang="en-US" sz="4000" b="1" dirty="0"/>
              <a:t> </a:t>
            </a:r>
            <a:r>
              <a:rPr lang="en-US" sz="4000" b="1" dirty="0" smtClean="0"/>
              <a:t>     </a:t>
            </a:r>
            <a:r>
              <a:rPr lang="en-US" sz="4000" b="1" dirty="0"/>
              <a:t>Sexual </a:t>
            </a:r>
            <a:r>
              <a:rPr lang="en-US" sz="4000" b="1" dirty="0" smtClean="0"/>
              <a:t>Function.</a:t>
            </a:r>
            <a:endParaRPr lang="ar-IQ" sz="4000" b="1" dirty="0"/>
          </a:p>
        </p:txBody>
      </p:sp>
    </p:spTree>
    <p:extLst>
      <p:ext uri="{BB962C8B-B14F-4D97-AF65-F5344CB8AC3E}">
        <p14:creationId xmlns:p14="http://schemas.microsoft.com/office/powerpoint/2010/main" val="2288613919"/>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40000"/>
                <a:lumOff val="60000"/>
              </a:schemeClr>
            </a:gs>
            <a:gs pos="16000">
              <a:schemeClr val="accent2">
                <a:lumMod val="40000"/>
                <a:lumOff val="60000"/>
              </a:schemeClr>
            </a:gs>
            <a:gs pos="47000">
              <a:srgbClr val="9999FF"/>
            </a:gs>
            <a:gs pos="60001">
              <a:schemeClr val="accent6">
                <a:lumMod val="60000"/>
                <a:lumOff val="40000"/>
              </a:schemeClr>
            </a:gs>
            <a:gs pos="71001">
              <a:schemeClr val="accent2">
                <a:lumMod val="60000"/>
                <a:lumOff val="40000"/>
              </a:schemeClr>
            </a:gs>
            <a:gs pos="81000">
              <a:srgbClr val="1170FF"/>
            </a:gs>
            <a:gs pos="100000">
              <a:schemeClr val="accent2">
                <a:lumMod val="40000"/>
                <a:lumOff val="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8991600" cy="1447799"/>
          </a:xfrm>
        </p:spPr>
        <p:txBody>
          <a:bodyPr>
            <a:noAutofit/>
          </a:bodyPr>
          <a:lstStyle/>
          <a:p>
            <a:pPr algn="l"/>
            <a:r>
              <a:rPr lang="en-US" sz="3600" b="1" dirty="0">
                <a:ln w="1905"/>
                <a:solidFill>
                  <a:srgbClr val="C00000"/>
                </a:solidFill>
                <a:effectLst>
                  <a:innerShdw blurRad="69850" dist="43180" dir="5400000">
                    <a:srgbClr val="000000">
                      <a:alpha val="65000"/>
                    </a:srgbClr>
                  </a:innerShdw>
                </a:effectLst>
              </a:rPr>
              <a:t>REGULATION OF </a:t>
            </a:r>
            <a:r>
              <a:rPr lang="en-US" sz="3600" b="1" dirty="0" smtClean="0">
                <a:ln w="1905"/>
                <a:solidFill>
                  <a:srgbClr val="C00000"/>
                </a:solidFill>
                <a:effectLst>
                  <a:innerShdw blurRad="69850" dist="43180" dir="5400000">
                    <a:srgbClr val="000000">
                      <a:alpha val="65000"/>
                    </a:srgbClr>
                  </a:innerShdw>
                </a:effectLst>
              </a:rPr>
              <a:t>THYROID HORMONE SECRETION</a:t>
            </a:r>
            <a:endParaRPr lang="ar-IQ" sz="3600" b="1" dirty="0">
              <a:ln w="1905"/>
              <a:solidFill>
                <a:srgbClr val="C00000"/>
              </a:solidFill>
              <a:effectLst>
                <a:innerShdw blurRad="69850" dist="43180" dir="5400000">
                  <a:srgbClr val="000000">
                    <a:alpha val="65000"/>
                  </a:srgbClr>
                </a:innerShdw>
              </a:effectLst>
            </a:endParaRPr>
          </a:p>
        </p:txBody>
      </p:sp>
      <p:sp>
        <p:nvSpPr>
          <p:cNvPr id="3" name="Subtitle 2"/>
          <p:cNvSpPr>
            <a:spLocks noGrp="1"/>
          </p:cNvSpPr>
          <p:nvPr>
            <p:ph type="subTitle" idx="1"/>
          </p:nvPr>
        </p:nvSpPr>
        <p:spPr>
          <a:xfrm>
            <a:off x="0" y="1600200"/>
            <a:ext cx="9144000" cy="5257800"/>
          </a:xfrm>
        </p:spPr>
        <p:txBody>
          <a:bodyPr/>
          <a:lstStyle/>
          <a:p>
            <a:pPr algn="l"/>
            <a:r>
              <a:rPr lang="en-US" dirty="0">
                <a:solidFill>
                  <a:schemeClr val="tx1"/>
                </a:solidFill>
              </a:rPr>
              <a:t>To maintain normal levels of </a:t>
            </a:r>
            <a:r>
              <a:rPr lang="en-US" dirty="0">
                <a:solidFill>
                  <a:schemeClr val="accent6">
                    <a:lumMod val="75000"/>
                  </a:schemeClr>
                </a:solidFill>
              </a:rPr>
              <a:t>metabolic activity </a:t>
            </a:r>
            <a:r>
              <a:rPr lang="en-US" dirty="0">
                <a:solidFill>
                  <a:schemeClr val="tx1"/>
                </a:solidFill>
              </a:rPr>
              <a:t>in the</a:t>
            </a:r>
          </a:p>
          <a:p>
            <a:pPr algn="l"/>
            <a:r>
              <a:rPr lang="en-US" dirty="0">
                <a:solidFill>
                  <a:schemeClr val="tx1"/>
                </a:solidFill>
              </a:rPr>
              <a:t>body, precisely the right amount of </a:t>
            </a:r>
            <a:r>
              <a:rPr lang="en-US" dirty="0">
                <a:solidFill>
                  <a:srgbClr val="FFFF00"/>
                </a:solidFill>
              </a:rPr>
              <a:t>thyroid hormone</a:t>
            </a:r>
          </a:p>
          <a:p>
            <a:pPr algn="l"/>
            <a:r>
              <a:rPr lang="en-US" dirty="0">
                <a:solidFill>
                  <a:schemeClr val="tx1"/>
                </a:solidFill>
              </a:rPr>
              <a:t>must be secreted at all times; to achieve this ideal level </a:t>
            </a:r>
            <a:r>
              <a:rPr lang="en-US" dirty="0" smtClean="0">
                <a:solidFill>
                  <a:schemeClr val="tx1"/>
                </a:solidFill>
              </a:rPr>
              <a:t>of secretion</a:t>
            </a:r>
            <a:r>
              <a:rPr lang="en-US" dirty="0">
                <a:solidFill>
                  <a:schemeClr val="tx1"/>
                </a:solidFill>
              </a:rPr>
              <a:t>, specific </a:t>
            </a:r>
            <a:r>
              <a:rPr lang="en-US" b="1" dirty="0">
                <a:ln w="1905"/>
                <a:solidFill>
                  <a:srgbClr val="00B050"/>
                </a:solidFill>
                <a:effectLst>
                  <a:innerShdw blurRad="69850" dist="43180" dir="5400000">
                    <a:srgbClr val="000000">
                      <a:alpha val="65000"/>
                    </a:srgbClr>
                  </a:innerShdw>
                </a:effectLst>
              </a:rPr>
              <a:t>feedback mechanisms </a:t>
            </a:r>
            <a:r>
              <a:rPr lang="en-US" dirty="0">
                <a:solidFill>
                  <a:schemeClr val="tx1"/>
                </a:solidFill>
              </a:rPr>
              <a:t>operate </a:t>
            </a:r>
            <a:r>
              <a:rPr lang="en-US" dirty="0" smtClean="0">
                <a:solidFill>
                  <a:schemeClr val="tx1"/>
                </a:solidFill>
              </a:rPr>
              <a:t>through the </a:t>
            </a:r>
            <a:r>
              <a:rPr lang="en-US" dirty="0">
                <a:solidFill>
                  <a:srgbClr val="FFFF00"/>
                </a:solidFill>
              </a:rPr>
              <a:t>hypothalamus</a:t>
            </a:r>
            <a:r>
              <a:rPr lang="en-US" dirty="0">
                <a:solidFill>
                  <a:schemeClr val="tx1"/>
                </a:solidFill>
              </a:rPr>
              <a:t> and anterior </a:t>
            </a:r>
            <a:r>
              <a:rPr lang="en-US" dirty="0">
                <a:solidFill>
                  <a:srgbClr val="FFFF00"/>
                </a:solidFill>
              </a:rPr>
              <a:t>pituitary gland </a:t>
            </a:r>
            <a:r>
              <a:rPr lang="en-US" dirty="0">
                <a:solidFill>
                  <a:schemeClr val="tx1"/>
                </a:solidFill>
              </a:rPr>
              <a:t>to </a:t>
            </a:r>
            <a:r>
              <a:rPr lang="en-US" dirty="0" smtClean="0">
                <a:solidFill>
                  <a:schemeClr val="tx1"/>
                </a:solidFill>
              </a:rPr>
              <a:t>control the </a:t>
            </a:r>
            <a:r>
              <a:rPr lang="en-US" dirty="0">
                <a:solidFill>
                  <a:schemeClr val="tx1"/>
                </a:solidFill>
              </a:rPr>
              <a:t>rate of thyroid </a:t>
            </a:r>
            <a:r>
              <a:rPr lang="en-US" dirty="0" smtClean="0">
                <a:solidFill>
                  <a:schemeClr val="tx1"/>
                </a:solidFill>
              </a:rPr>
              <a:t>secretion.</a:t>
            </a:r>
            <a:endParaRPr lang="ar-IQ" dirty="0">
              <a:solidFill>
                <a:schemeClr val="tx1"/>
              </a:solidFill>
            </a:endParaRPr>
          </a:p>
        </p:txBody>
      </p:sp>
    </p:spTree>
    <p:extLst>
      <p:ext uri="{BB962C8B-B14F-4D97-AF65-F5344CB8AC3E}">
        <p14:creationId xmlns:p14="http://schemas.microsoft.com/office/powerpoint/2010/main" val="1844335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3399"/>
            </a:gs>
            <a:gs pos="25000">
              <a:srgbClr val="FF6633"/>
            </a:gs>
            <a:gs pos="50000">
              <a:srgbClr val="FFFF00"/>
            </a:gs>
            <a:gs pos="75000">
              <a:srgbClr val="01A78F"/>
            </a:gs>
            <a:gs pos="100000">
              <a:srgbClr val="3366FF"/>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6200" y="1"/>
            <a:ext cx="8915400" cy="1295399"/>
          </a:xfrm>
        </p:spPr>
        <p:txBody>
          <a:bodyPr>
            <a:normAutofit/>
          </a:bodyPr>
          <a:lstStyle/>
          <a:p>
            <a:pPr algn="l"/>
            <a:r>
              <a:rPr lang="en-US" sz="3200" b="1" dirty="0">
                <a:ln w="18000">
                  <a:solidFill>
                    <a:schemeClr val="accent2">
                      <a:satMod val="140000"/>
                    </a:schemeClr>
                  </a:solidFill>
                  <a:prstDash val="solid"/>
                  <a:miter lim="800000"/>
                </a:ln>
                <a:effectLst>
                  <a:outerShdw blurRad="25500" dist="23000" dir="7020000" algn="tl">
                    <a:srgbClr val="000000">
                      <a:alpha val="50000"/>
                    </a:srgbClr>
                  </a:outerShdw>
                </a:effectLst>
              </a:rPr>
              <a:t>FEEDBACK EFFECT OF </a:t>
            </a:r>
            <a:r>
              <a:rPr lang="en-US" sz="3200" b="1" dirty="0" smtClean="0">
                <a:ln w="18000">
                  <a:solidFill>
                    <a:schemeClr val="accent2">
                      <a:satMod val="140000"/>
                    </a:schemeClr>
                  </a:solidFill>
                  <a:prstDash val="solid"/>
                  <a:miter lim="800000"/>
                </a:ln>
                <a:effectLst>
                  <a:outerShdw blurRad="25500" dist="23000" dir="7020000" algn="tl">
                    <a:srgbClr val="000000">
                      <a:alpha val="50000"/>
                    </a:srgbClr>
                  </a:outerShdw>
                </a:effectLst>
              </a:rPr>
              <a:t>THYROID HORMONE </a:t>
            </a:r>
            <a:r>
              <a:rPr lang="en-US" sz="3200" b="1" dirty="0">
                <a:ln w="18000">
                  <a:solidFill>
                    <a:schemeClr val="accent2">
                      <a:satMod val="140000"/>
                    </a:schemeClr>
                  </a:solidFill>
                  <a:prstDash val="solid"/>
                  <a:miter lim="800000"/>
                </a:ln>
                <a:effectLst>
                  <a:outerShdw blurRad="25500" dist="23000" dir="7020000" algn="tl">
                    <a:srgbClr val="000000">
                      <a:alpha val="50000"/>
                    </a:srgbClr>
                  </a:outerShdw>
                </a:effectLst>
              </a:rPr>
              <a:t>TO DECREASE </a:t>
            </a:r>
            <a:r>
              <a:rPr lang="en-US" sz="3200" b="1" dirty="0" smtClean="0">
                <a:ln w="18000">
                  <a:solidFill>
                    <a:schemeClr val="accent2">
                      <a:satMod val="140000"/>
                    </a:schemeClr>
                  </a:solidFill>
                  <a:prstDash val="solid"/>
                  <a:miter lim="800000"/>
                </a:ln>
                <a:effectLst>
                  <a:outerShdw blurRad="25500" dist="23000" dir="7020000" algn="tl">
                    <a:srgbClr val="000000">
                      <a:alpha val="50000"/>
                    </a:srgbClr>
                  </a:outerShdw>
                </a:effectLst>
              </a:rPr>
              <a:t>ANTERIOR PITUITARY </a:t>
            </a:r>
            <a:r>
              <a:rPr lang="en-US" sz="3200" b="1" dirty="0">
                <a:ln w="18000">
                  <a:solidFill>
                    <a:schemeClr val="accent2">
                      <a:satMod val="140000"/>
                    </a:schemeClr>
                  </a:solidFill>
                  <a:prstDash val="solid"/>
                  <a:miter lim="800000"/>
                </a:ln>
                <a:effectLst>
                  <a:outerShdw blurRad="25500" dist="23000" dir="7020000" algn="tl">
                    <a:srgbClr val="000000">
                      <a:alpha val="50000"/>
                    </a:srgbClr>
                  </a:outerShdw>
                </a:effectLst>
              </a:rPr>
              <a:t>SECRETION OF TSH</a:t>
            </a:r>
            <a:endParaRPr lang="ar-IQ" sz="3200" b="1" dirty="0">
              <a:ln w="18000">
                <a:solidFill>
                  <a:schemeClr val="accent2">
                    <a:satMod val="140000"/>
                  </a:schemeClr>
                </a:solidFill>
                <a:prstDash val="solid"/>
                <a:miter lim="800000"/>
              </a:ln>
              <a:effectLst>
                <a:outerShdw blurRad="25500" dist="23000" dir="7020000" algn="tl">
                  <a:srgbClr val="000000">
                    <a:alpha val="50000"/>
                  </a:srgbClr>
                </a:outerShdw>
              </a:effectLst>
            </a:endParaRPr>
          </a:p>
        </p:txBody>
      </p:sp>
      <p:sp>
        <p:nvSpPr>
          <p:cNvPr id="3" name="Subtitle 2"/>
          <p:cNvSpPr>
            <a:spLocks noGrp="1"/>
          </p:cNvSpPr>
          <p:nvPr>
            <p:ph type="subTitle" idx="1"/>
          </p:nvPr>
        </p:nvSpPr>
        <p:spPr>
          <a:xfrm>
            <a:off x="0" y="1295400"/>
            <a:ext cx="9220200" cy="4343400"/>
          </a:xfrm>
        </p:spPr>
        <p:txBody>
          <a:bodyPr>
            <a:noAutofit/>
          </a:bodyPr>
          <a:lstStyle/>
          <a:p>
            <a:pPr algn="l"/>
            <a:r>
              <a:rPr lang="en-US" sz="2800" dirty="0">
                <a:solidFill>
                  <a:schemeClr val="tx1"/>
                </a:solidFill>
              </a:rPr>
              <a:t>Increased </a:t>
            </a:r>
            <a:r>
              <a:rPr lang="en-US" sz="2800" b="1" dirty="0">
                <a:ln w="1905"/>
                <a:solidFill>
                  <a:srgbClr val="00B0F0"/>
                </a:solidFill>
                <a:effectLst>
                  <a:innerShdw blurRad="69850" dist="43180" dir="5400000">
                    <a:srgbClr val="000000">
                      <a:alpha val="65000"/>
                    </a:srgbClr>
                  </a:innerShdw>
                </a:effectLst>
              </a:rPr>
              <a:t>thyroid hormone </a:t>
            </a:r>
            <a:r>
              <a:rPr lang="en-US" sz="2800" dirty="0">
                <a:solidFill>
                  <a:schemeClr val="tx1"/>
                </a:solidFill>
              </a:rPr>
              <a:t>in the body fluids </a:t>
            </a:r>
            <a:r>
              <a:rPr lang="en-US" sz="2800" dirty="0" smtClean="0">
                <a:solidFill>
                  <a:schemeClr val="tx1"/>
                </a:solidFill>
              </a:rPr>
              <a:t>decreases</a:t>
            </a:r>
          </a:p>
          <a:p>
            <a:pPr algn="l"/>
            <a:r>
              <a:rPr lang="en-US" sz="2800" dirty="0" smtClean="0">
                <a:solidFill>
                  <a:schemeClr val="tx1"/>
                </a:solidFill>
              </a:rPr>
              <a:t>secretion of </a:t>
            </a:r>
            <a:r>
              <a:rPr lang="en-US" sz="2800" b="1" dirty="0">
                <a:ln w="1905"/>
                <a:solidFill>
                  <a:srgbClr val="00B0F0"/>
                </a:solidFill>
                <a:effectLst>
                  <a:innerShdw blurRad="69850" dist="43180" dir="5400000">
                    <a:srgbClr val="000000">
                      <a:alpha val="65000"/>
                    </a:srgbClr>
                  </a:innerShdw>
                </a:effectLst>
              </a:rPr>
              <a:t>TSH </a:t>
            </a:r>
            <a:r>
              <a:rPr lang="en-US" sz="2800" dirty="0" smtClean="0">
                <a:solidFill>
                  <a:schemeClr val="tx1"/>
                </a:solidFill>
              </a:rPr>
              <a:t>by the </a:t>
            </a:r>
            <a:r>
              <a:rPr lang="en-US" sz="2800" b="1" dirty="0" smtClean="0">
                <a:ln w="1905"/>
                <a:solidFill>
                  <a:schemeClr val="accent2">
                    <a:lumMod val="75000"/>
                  </a:schemeClr>
                </a:solidFill>
                <a:effectLst>
                  <a:innerShdw blurRad="69850" dist="43180" dir="5400000">
                    <a:srgbClr val="000000">
                      <a:alpha val="65000"/>
                    </a:srgbClr>
                  </a:innerShdw>
                </a:effectLst>
              </a:rPr>
              <a:t>anterior pituitary</a:t>
            </a:r>
            <a:r>
              <a:rPr lang="en-US" sz="2800" dirty="0" smtClean="0">
                <a:solidFill>
                  <a:schemeClr val="tx1"/>
                </a:solidFill>
              </a:rPr>
              <a:t>. When the rate of </a:t>
            </a:r>
            <a:r>
              <a:rPr lang="en-US" sz="2800" b="1" dirty="0">
                <a:ln w="1905"/>
                <a:solidFill>
                  <a:srgbClr val="00B0F0"/>
                </a:solidFill>
                <a:effectLst>
                  <a:innerShdw blurRad="69850" dist="43180" dir="5400000">
                    <a:srgbClr val="000000">
                      <a:alpha val="65000"/>
                    </a:srgbClr>
                  </a:innerShdw>
                </a:effectLst>
              </a:rPr>
              <a:t>thyroid hormone </a:t>
            </a:r>
            <a:r>
              <a:rPr lang="en-US" sz="2800" dirty="0">
                <a:solidFill>
                  <a:schemeClr val="tx1"/>
                </a:solidFill>
              </a:rPr>
              <a:t>secretion rises to about </a:t>
            </a:r>
            <a:r>
              <a:rPr lang="en-US" sz="2800" b="1" dirty="0">
                <a:ln w="1905"/>
                <a:solidFill>
                  <a:srgbClr val="7030A0"/>
                </a:solidFill>
                <a:effectLst>
                  <a:innerShdw blurRad="69850" dist="43180" dir="5400000">
                    <a:srgbClr val="000000">
                      <a:alpha val="65000"/>
                    </a:srgbClr>
                  </a:innerShdw>
                </a:effectLst>
              </a:rPr>
              <a:t>1.75</a:t>
            </a:r>
            <a:r>
              <a:rPr lang="en-US" sz="2800" dirty="0">
                <a:solidFill>
                  <a:schemeClr val="tx1"/>
                </a:solidFill>
              </a:rPr>
              <a:t> </a:t>
            </a:r>
            <a:r>
              <a:rPr lang="en-US" sz="2800" dirty="0" smtClean="0">
                <a:solidFill>
                  <a:schemeClr val="tx1"/>
                </a:solidFill>
              </a:rPr>
              <a:t>times normal</a:t>
            </a:r>
            <a:r>
              <a:rPr lang="en-US" sz="2800" dirty="0">
                <a:solidFill>
                  <a:schemeClr val="tx1"/>
                </a:solidFill>
              </a:rPr>
              <a:t>, the rate of </a:t>
            </a:r>
            <a:r>
              <a:rPr lang="en-US" sz="2800" b="1" dirty="0">
                <a:ln w="1905"/>
                <a:solidFill>
                  <a:srgbClr val="00B0F0"/>
                </a:solidFill>
                <a:effectLst>
                  <a:innerShdw blurRad="69850" dist="43180" dir="5400000">
                    <a:srgbClr val="000000">
                      <a:alpha val="65000"/>
                    </a:srgbClr>
                  </a:innerShdw>
                </a:effectLst>
              </a:rPr>
              <a:t>TSH</a:t>
            </a:r>
            <a:r>
              <a:rPr lang="en-US" sz="2800" dirty="0">
                <a:solidFill>
                  <a:schemeClr val="tx1"/>
                </a:solidFill>
              </a:rPr>
              <a:t> secretion falls essentially to </a:t>
            </a:r>
            <a:r>
              <a:rPr lang="en-US" sz="2800" b="1" dirty="0">
                <a:ln w="1905"/>
                <a:solidFill>
                  <a:srgbClr val="7030A0"/>
                </a:solidFill>
                <a:effectLst>
                  <a:innerShdw blurRad="69850" dist="43180" dir="5400000">
                    <a:srgbClr val="000000">
                      <a:alpha val="65000"/>
                    </a:srgbClr>
                  </a:innerShdw>
                </a:effectLst>
              </a:rPr>
              <a:t>zero</a:t>
            </a:r>
            <a:r>
              <a:rPr lang="en-US" sz="2800" dirty="0" smtClean="0">
                <a:solidFill>
                  <a:schemeClr val="tx1"/>
                </a:solidFill>
              </a:rPr>
              <a:t>. Almost </a:t>
            </a:r>
            <a:r>
              <a:rPr lang="en-US" sz="2800" dirty="0">
                <a:solidFill>
                  <a:schemeClr val="tx1"/>
                </a:solidFill>
              </a:rPr>
              <a:t>all this feedback depressant effect occurs </a:t>
            </a:r>
            <a:r>
              <a:rPr lang="en-US" sz="2800" dirty="0" smtClean="0">
                <a:solidFill>
                  <a:schemeClr val="tx1"/>
                </a:solidFill>
              </a:rPr>
              <a:t>even when </a:t>
            </a:r>
            <a:r>
              <a:rPr lang="en-US" sz="2800" dirty="0">
                <a:solidFill>
                  <a:schemeClr val="tx1"/>
                </a:solidFill>
              </a:rPr>
              <a:t>the </a:t>
            </a:r>
            <a:r>
              <a:rPr lang="en-US" sz="2800" b="1" dirty="0">
                <a:ln w="1905"/>
                <a:solidFill>
                  <a:schemeClr val="accent2">
                    <a:lumMod val="75000"/>
                  </a:schemeClr>
                </a:solidFill>
                <a:effectLst>
                  <a:innerShdw blurRad="69850" dist="43180" dir="5400000">
                    <a:srgbClr val="000000">
                      <a:alpha val="65000"/>
                    </a:srgbClr>
                  </a:innerShdw>
                </a:effectLst>
              </a:rPr>
              <a:t>anterior pituitary </a:t>
            </a:r>
            <a:r>
              <a:rPr lang="en-US" sz="2800" dirty="0">
                <a:solidFill>
                  <a:schemeClr val="tx1"/>
                </a:solidFill>
              </a:rPr>
              <a:t>has been separated from </a:t>
            </a:r>
            <a:r>
              <a:rPr lang="en-US" sz="2800" dirty="0" smtClean="0">
                <a:solidFill>
                  <a:schemeClr val="tx1"/>
                </a:solidFill>
              </a:rPr>
              <a:t>the hypothalamus</a:t>
            </a:r>
            <a:r>
              <a:rPr lang="en-US" sz="2800" dirty="0">
                <a:solidFill>
                  <a:schemeClr val="tx1"/>
                </a:solidFill>
              </a:rPr>
              <a:t>. Therefore, </a:t>
            </a:r>
            <a:r>
              <a:rPr lang="en-US" sz="2800" dirty="0" smtClean="0">
                <a:solidFill>
                  <a:schemeClr val="tx1"/>
                </a:solidFill>
              </a:rPr>
              <a:t>it is probable </a:t>
            </a:r>
            <a:r>
              <a:rPr lang="en-US" sz="2800" dirty="0">
                <a:solidFill>
                  <a:schemeClr val="tx1"/>
                </a:solidFill>
              </a:rPr>
              <a:t>that increased </a:t>
            </a:r>
            <a:r>
              <a:rPr lang="en-US" sz="2800" b="1" dirty="0">
                <a:ln w="1905"/>
                <a:solidFill>
                  <a:srgbClr val="00B0F0"/>
                </a:solidFill>
                <a:effectLst>
                  <a:innerShdw blurRad="69850" dist="43180" dir="5400000">
                    <a:srgbClr val="000000">
                      <a:alpha val="65000"/>
                    </a:srgbClr>
                  </a:innerShdw>
                </a:effectLst>
              </a:rPr>
              <a:t>thyroid hormone </a:t>
            </a:r>
            <a:r>
              <a:rPr lang="en-US" sz="2800" dirty="0">
                <a:solidFill>
                  <a:schemeClr val="tx1"/>
                </a:solidFill>
              </a:rPr>
              <a:t>inhibits </a:t>
            </a:r>
            <a:r>
              <a:rPr lang="en-US" sz="2800" b="1" dirty="0">
                <a:ln w="1905"/>
                <a:solidFill>
                  <a:schemeClr val="accent2">
                    <a:lumMod val="75000"/>
                  </a:schemeClr>
                </a:solidFill>
                <a:effectLst>
                  <a:innerShdw blurRad="69850" dist="43180" dir="5400000">
                    <a:srgbClr val="000000">
                      <a:alpha val="65000"/>
                    </a:srgbClr>
                  </a:innerShdw>
                </a:effectLst>
              </a:rPr>
              <a:t>anterior pituitary </a:t>
            </a:r>
            <a:r>
              <a:rPr lang="en-US" sz="2800" dirty="0">
                <a:solidFill>
                  <a:schemeClr val="tx1"/>
                </a:solidFill>
              </a:rPr>
              <a:t>secretion of </a:t>
            </a:r>
            <a:r>
              <a:rPr lang="en-US" sz="2800" b="1" dirty="0">
                <a:ln w="1905"/>
                <a:solidFill>
                  <a:srgbClr val="00B0F0"/>
                </a:solidFill>
                <a:effectLst>
                  <a:innerShdw blurRad="69850" dist="43180" dir="5400000">
                    <a:srgbClr val="000000">
                      <a:alpha val="65000"/>
                    </a:srgbClr>
                  </a:innerShdw>
                </a:effectLst>
              </a:rPr>
              <a:t>TSH</a:t>
            </a:r>
            <a:r>
              <a:rPr lang="en-US" sz="2800" dirty="0">
                <a:solidFill>
                  <a:schemeClr val="tx1"/>
                </a:solidFill>
              </a:rPr>
              <a:t> mainly by a direct </a:t>
            </a:r>
            <a:r>
              <a:rPr lang="en-US" sz="2800" dirty="0" smtClean="0">
                <a:solidFill>
                  <a:schemeClr val="tx1"/>
                </a:solidFill>
              </a:rPr>
              <a:t>effect on </a:t>
            </a:r>
            <a:r>
              <a:rPr lang="en-US" sz="2800" dirty="0">
                <a:solidFill>
                  <a:schemeClr val="tx1"/>
                </a:solidFill>
              </a:rPr>
              <a:t>the </a:t>
            </a:r>
            <a:r>
              <a:rPr lang="en-US" sz="2800" b="1" dirty="0">
                <a:ln w="1905"/>
                <a:solidFill>
                  <a:schemeClr val="accent2">
                    <a:lumMod val="75000"/>
                  </a:schemeClr>
                </a:solidFill>
                <a:effectLst>
                  <a:innerShdw blurRad="69850" dist="43180" dir="5400000">
                    <a:srgbClr val="000000">
                      <a:alpha val="65000"/>
                    </a:srgbClr>
                  </a:innerShdw>
                </a:effectLst>
              </a:rPr>
              <a:t>anterior pituitary </a:t>
            </a:r>
            <a:r>
              <a:rPr lang="en-US" sz="2800" dirty="0">
                <a:solidFill>
                  <a:schemeClr val="tx1"/>
                </a:solidFill>
              </a:rPr>
              <a:t>gland itself. Regardless of the</a:t>
            </a:r>
          </a:p>
          <a:p>
            <a:pPr algn="l"/>
            <a:r>
              <a:rPr lang="en-US" sz="2800" dirty="0">
                <a:solidFill>
                  <a:schemeClr val="tx1"/>
                </a:solidFill>
              </a:rPr>
              <a:t>mechanism of the feedback, its effect is to maintain </a:t>
            </a:r>
            <a:r>
              <a:rPr lang="en-US" sz="2800" dirty="0" smtClean="0">
                <a:solidFill>
                  <a:schemeClr val="tx1"/>
                </a:solidFill>
              </a:rPr>
              <a:t>an almost </a:t>
            </a:r>
            <a:r>
              <a:rPr lang="en-US" sz="2800" dirty="0">
                <a:solidFill>
                  <a:schemeClr val="tx1"/>
                </a:solidFill>
              </a:rPr>
              <a:t>constant concentration of free </a:t>
            </a:r>
            <a:r>
              <a:rPr lang="en-US" sz="2800" b="1" dirty="0">
                <a:ln w="1905"/>
                <a:solidFill>
                  <a:schemeClr val="accent2">
                    <a:lumMod val="60000"/>
                    <a:lumOff val="40000"/>
                  </a:schemeClr>
                </a:solidFill>
                <a:effectLst>
                  <a:innerShdw blurRad="69850" dist="43180" dir="5400000">
                    <a:srgbClr val="000000">
                      <a:alpha val="65000"/>
                    </a:srgbClr>
                  </a:innerShdw>
                </a:effectLst>
              </a:rPr>
              <a:t>thyroid hormones </a:t>
            </a:r>
            <a:r>
              <a:rPr lang="en-US" sz="2800" dirty="0" smtClean="0">
                <a:solidFill>
                  <a:schemeClr val="tx1"/>
                </a:solidFill>
              </a:rPr>
              <a:t>in </a:t>
            </a:r>
            <a:r>
              <a:rPr lang="en-US" sz="2800" dirty="0">
                <a:solidFill>
                  <a:schemeClr val="tx1"/>
                </a:solidFill>
              </a:rPr>
              <a:t>the circulating body fluids.</a:t>
            </a:r>
            <a:endParaRPr lang="ar-IQ" sz="2800" dirty="0">
              <a:solidFill>
                <a:schemeClr val="tx1"/>
              </a:solidFill>
            </a:endParaRPr>
          </a:p>
        </p:txBody>
      </p:sp>
    </p:spTree>
    <p:extLst>
      <p:ext uri="{BB962C8B-B14F-4D97-AF65-F5344CB8AC3E}">
        <p14:creationId xmlns:p14="http://schemas.microsoft.com/office/powerpoint/2010/main" val="199375738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0000"/>
            </a:gs>
            <a:gs pos="20000">
              <a:srgbClr val="000040"/>
            </a:gs>
            <a:gs pos="50000">
              <a:srgbClr val="400040"/>
            </a:gs>
            <a:gs pos="75000">
              <a:srgbClr val="8F0040"/>
            </a:gs>
            <a:gs pos="89999">
              <a:srgbClr val="F27300"/>
            </a:gs>
            <a:gs pos="100000">
              <a:srgbClr val="FFBF00"/>
            </a:gs>
          </a:gsLst>
          <a:lin ang="5400000" scaled="0"/>
        </a:gradFill>
        <a:effectLst/>
      </p:bgPr>
    </p:bg>
    <p:spTree>
      <p:nvGrpSpPr>
        <p:cNvPr id="1" name=""/>
        <p:cNvGrpSpPr/>
        <p:nvPr/>
      </p:nvGrpSpPr>
      <p:grpSpPr>
        <a:xfrm>
          <a:off x="0" y="0"/>
          <a:ext cx="0" cy="0"/>
          <a:chOff x="0" y="0"/>
          <a:chExt cx="0" cy="0"/>
        </a:xfrm>
      </p:grpSpPr>
      <p:pic>
        <p:nvPicPr>
          <p:cNvPr id="1026" name="Picture 2" descr="http://yaplog.jp/cv/miharu_akimoto/img/21/img20090310_1_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212270"/>
            <a:ext cx="4305300" cy="618852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d2gne97vdumgn3.cloudfront.net/api/file/kmC1p0XsRdSpL8ngGPNQ"/>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79614"/>
            <a:ext cx="4267200" cy="62211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446888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28"/>
                                        </p:tgtEl>
                                        <p:attrNameLst>
                                          <p:attrName>style.visibility</p:attrName>
                                        </p:attrNameLst>
                                      </p:cBhvr>
                                      <p:to>
                                        <p:strVal val="visible"/>
                                      </p:to>
                                    </p:set>
                                    <p:animEffect transition="in" filter="fade">
                                      <p:cBhvr>
                                        <p:cTn id="14" dur="1000"/>
                                        <p:tgtEl>
                                          <p:spTgt spid="1028"/>
                                        </p:tgtEl>
                                      </p:cBhvr>
                                    </p:animEffect>
                                    <p:anim calcmode="lin" valueType="num">
                                      <p:cBhvr>
                                        <p:cTn id="15" dur="1000" fill="hold"/>
                                        <p:tgtEl>
                                          <p:spTgt spid="1028"/>
                                        </p:tgtEl>
                                        <p:attrNameLst>
                                          <p:attrName>ppt_x</p:attrName>
                                        </p:attrNameLst>
                                      </p:cBhvr>
                                      <p:tavLst>
                                        <p:tav tm="0">
                                          <p:val>
                                            <p:strVal val="#ppt_x"/>
                                          </p:val>
                                        </p:tav>
                                        <p:tav tm="100000">
                                          <p:val>
                                            <p:strVal val="#ppt_x"/>
                                          </p:val>
                                        </p:tav>
                                      </p:tavLst>
                                    </p:anim>
                                    <p:anim calcmode="lin" valueType="num">
                                      <p:cBhvr>
                                        <p:cTn id="16" dur="1000" fill="hold"/>
                                        <p:tgtEl>
                                          <p:spTgt spid="10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0082"/>
            </a:gs>
            <a:gs pos="30000">
              <a:srgbClr val="66008F"/>
            </a:gs>
            <a:gs pos="64999">
              <a:srgbClr val="BA0066"/>
            </a:gs>
            <a:gs pos="89999">
              <a:srgbClr val="FF0000"/>
            </a:gs>
            <a:gs pos="100000">
              <a:srgbClr val="FF8200"/>
            </a:gs>
          </a:gsLst>
          <a:lin ang="5400000" scaled="0"/>
        </a:gradFill>
        <a:effectLst/>
      </p:bgPr>
    </p:bg>
    <p:spTree>
      <p:nvGrpSpPr>
        <p:cNvPr id="1" name=""/>
        <p:cNvGrpSpPr/>
        <p:nvPr/>
      </p:nvGrpSpPr>
      <p:grpSpPr>
        <a:xfrm>
          <a:off x="0" y="0"/>
          <a:ext cx="0" cy="0"/>
          <a:chOff x="0" y="0"/>
          <a:chExt cx="0" cy="0"/>
        </a:xfrm>
      </p:grpSpPr>
      <p:pic>
        <p:nvPicPr>
          <p:cNvPr id="2050" name="Picture 2" descr="http://www.austincc.edu/apreview/NursingPics/EndocrinePics/thyroidhormonefeed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343" y="301171"/>
            <a:ext cx="8686800" cy="632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33252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randombar(horizontal)">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8839200" cy="914399"/>
          </a:xfrm>
        </p:spPr>
        <p:txBody>
          <a:bodyPr/>
          <a:lstStyle/>
          <a:p>
            <a:pPr algn="l"/>
            <a:r>
              <a:rPr lang="en-US"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Lucida Calligraphy" pitchFamily="66" charset="0"/>
              </a:rPr>
              <a:t>Thyroid Gland</a:t>
            </a:r>
            <a:endParaRPr lang="ar-IQ"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endParaRPr>
          </a:p>
        </p:txBody>
      </p:sp>
      <p:sp>
        <p:nvSpPr>
          <p:cNvPr id="3" name="Subtitle 2"/>
          <p:cNvSpPr>
            <a:spLocks noGrp="1"/>
          </p:cNvSpPr>
          <p:nvPr>
            <p:ph type="subTitle" idx="1"/>
          </p:nvPr>
        </p:nvSpPr>
        <p:spPr>
          <a:xfrm>
            <a:off x="0" y="914400"/>
            <a:ext cx="9144000" cy="5943600"/>
          </a:xfrm>
        </p:spPr>
        <p:txBody>
          <a:bodyPr>
            <a:normAutofit/>
          </a:bodyPr>
          <a:lstStyle/>
          <a:p>
            <a:pPr algn="l"/>
            <a:r>
              <a:rPr lang="en-US" dirty="0">
                <a:solidFill>
                  <a:schemeClr val="tx1"/>
                </a:solidFill>
              </a:rPr>
              <a:t>The thyroid </a:t>
            </a:r>
            <a:r>
              <a:rPr lang="en-US" dirty="0" smtClean="0">
                <a:solidFill>
                  <a:schemeClr val="tx1"/>
                </a:solidFill>
              </a:rPr>
              <a:t>gland is a butterfly shaped gland </a:t>
            </a:r>
            <a:r>
              <a:rPr lang="en-US" dirty="0">
                <a:solidFill>
                  <a:schemeClr val="tx1"/>
                </a:solidFill>
              </a:rPr>
              <a:t>located immediately below the </a:t>
            </a:r>
            <a:r>
              <a:rPr lang="en-US" dirty="0" smtClean="0">
                <a:solidFill>
                  <a:schemeClr val="tx1"/>
                </a:solidFill>
              </a:rPr>
              <a:t>larynx on </a:t>
            </a:r>
            <a:r>
              <a:rPr lang="en-US" dirty="0">
                <a:solidFill>
                  <a:schemeClr val="tx1"/>
                </a:solidFill>
              </a:rPr>
              <a:t>each side of and anterior to the trachea, </a:t>
            </a:r>
            <a:r>
              <a:rPr lang="en-US" dirty="0" smtClean="0">
                <a:solidFill>
                  <a:schemeClr val="tx1"/>
                </a:solidFill>
              </a:rPr>
              <a:t>it is </a:t>
            </a:r>
            <a:r>
              <a:rPr lang="en-US" dirty="0">
                <a:solidFill>
                  <a:schemeClr val="tx1"/>
                </a:solidFill>
              </a:rPr>
              <a:t>one of </a:t>
            </a:r>
            <a:r>
              <a:rPr lang="en-US" dirty="0" smtClean="0">
                <a:solidFill>
                  <a:schemeClr val="tx1"/>
                </a:solidFill>
              </a:rPr>
              <a:t>the largest endocrine </a:t>
            </a:r>
            <a:r>
              <a:rPr lang="en-US" dirty="0">
                <a:solidFill>
                  <a:schemeClr val="tx1"/>
                </a:solidFill>
              </a:rPr>
              <a:t>glands, normally weighing </a:t>
            </a:r>
            <a:r>
              <a:rPr lang="en-US" b="1" dirty="0">
                <a:ln w="1905"/>
                <a:solidFill>
                  <a:srgbClr val="FF0000"/>
                </a:solidFill>
                <a:effectLst>
                  <a:innerShdw blurRad="69850" dist="43180" dir="5400000">
                    <a:srgbClr val="000000">
                      <a:alpha val="65000"/>
                    </a:srgbClr>
                  </a:innerShdw>
                </a:effectLst>
              </a:rPr>
              <a:t>15</a:t>
            </a:r>
            <a:r>
              <a:rPr lang="en-US" dirty="0">
                <a:solidFill>
                  <a:schemeClr val="tx1"/>
                </a:solidFill>
              </a:rPr>
              <a:t> </a:t>
            </a:r>
            <a:r>
              <a:rPr lang="en-US" dirty="0" smtClean="0">
                <a:solidFill>
                  <a:schemeClr val="tx1"/>
                </a:solidFill>
              </a:rPr>
              <a:t>to </a:t>
            </a:r>
            <a:r>
              <a:rPr lang="en-US" b="1" dirty="0" smtClean="0">
                <a:ln w="1905"/>
                <a:solidFill>
                  <a:srgbClr val="FF0000"/>
                </a:solidFill>
                <a:effectLst>
                  <a:innerShdw blurRad="69850" dist="43180" dir="5400000">
                    <a:srgbClr val="000000">
                      <a:alpha val="65000"/>
                    </a:srgbClr>
                  </a:innerShdw>
                </a:effectLst>
              </a:rPr>
              <a:t>20</a:t>
            </a:r>
            <a:r>
              <a:rPr lang="en-US" dirty="0" smtClean="0">
                <a:solidFill>
                  <a:schemeClr val="tx1"/>
                </a:solidFill>
              </a:rPr>
              <a:t> </a:t>
            </a:r>
            <a:r>
              <a:rPr lang="en-US" dirty="0">
                <a:solidFill>
                  <a:schemeClr val="tx1"/>
                </a:solidFill>
              </a:rPr>
              <a:t>grams in </a:t>
            </a:r>
            <a:r>
              <a:rPr lang="en-US" dirty="0" smtClean="0">
                <a:solidFill>
                  <a:schemeClr val="tx1"/>
                </a:solidFill>
              </a:rPr>
              <a:t>adults.</a:t>
            </a:r>
          </a:p>
          <a:p>
            <a:pPr algn="l"/>
            <a:r>
              <a:rPr lang="en-US" dirty="0">
                <a:solidFill>
                  <a:schemeClr val="tx1"/>
                </a:solidFill>
              </a:rPr>
              <a:t>The thyroid secretes two major </a:t>
            </a:r>
            <a:r>
              <a:rPr lang="en-US" dirty="0" smtClean="0">
                <a:solidFill>
                  <a:schemeClr val="tx1"/>
                </a:solidFill>
              </a:rPr>
              <a:t>hormones, </a:t>
            </a:r>
            <a:r>
              <a:rPr lang="en-US" b="1" dirty="0" err="1" smtClean="0">
                <a:ln w="1905"/>
                <a:solidFill>
                  <a:srgbClr val="00B050"/>
                </a:solidFill>
                <a:effectLst>
                  <a:innerShdw blurRad="69850" dist="43180" dir="5400000">
                    <a:srgbClr val="000000">
                      <a:alpha val="65000"/>
                    </a:srgbClr>
                  </a:innerShdw>
                </a:effectLst>
              </a:rPr>
              <a:t>thyroxine</a:t>
            </a:r>
            <a:r>
              <a:rPr lang="en-US" dirty="0" smtClean="0">
                <a:solidFill>
                  <a:schemeClr val="tx1"/>
                </a:solidFill>
              </a:rPr>
              <a:t> </a:t>
            </a:r>
            <a:r>
              <a:rPr lang="en-US" dirty="0">
                <a:solidFill>
                  <a:schemeClr val="tx1"/>
                </a:solidFill>
              </a:rPr>
              <a:t>and </a:t>
            </a:r>
            <a:r>
              <a:rPr lang="en-US" b="1" dirty="0" err="1">
                <a:ln w="1905"/>
                <a:solidFill>
                  <a:srgbClr val="00B050"/>
                </a:solidFill>
                <a:effectLst>
                  <a:innerShdw blurRad="69850" dist="43180" dir="5400000">
                    <a:srgbClr val="000000">
                      <a:alpha val="65000"/>
                    </a:srgbClr>
                  </a:innerShdw>
                </a:effectLst>
              </a:rPr>
              <a:t>triiodothyronine</a:t>
            </a:r>
            <a:r>
              <a:rPr lang="en-US" dirty="0">
                <a:solidFill>
                  <a:schemeClr val="tx1"/>
                </a:solidFill>
              </a:rPr>
              <a:t>, commonly </a:t>
            </a:r>
            <a:r>
              <a:rPr lang="en-US" dirty="0" smtClean="0">
                <a:solidFill>
                  <a:schemeClr val="tx1"/>
                </a:solidFill>
              </a:rPr>
              <a:t>called T4 </a:t>
            </a:r>
            <a:r>
              <a:rPr lang="en-US" dirty="0">
                <a:solidFill>
                  <a:schemeClr val="tx1"/>
                </a:solidFill>
              </a:rPr>
              <a:t>and T3, respectively. Both of these hormones </a:t>
            </a:r>
            <a:r>
              <a:rPr lang="en-US" dirty="0" smtClean="0">
                <a:solidFill>
                  <a:schemeClr val="tx1"/>
                </a:solidFill>
              </a:rPr>
              <a:t>profoundly increase </a:t>
            </a:r>
            <a:r>
              <a:rPr lang="en-US" dirty="0">
                <a:solidFill>
                  <a:schemeClr val="tx1"/>
                </a:solidFill>
              </a:rPr>
              <a:t>the </a:t>
            </a:r>
            <a:r>
              <a:rPr lang="en-US" b="1" dirty="0">
                <a:ln w="1905"/>
                <a:solidFill>
                  <a:srgbClr val="7030A0"/>
                </a:solidFill>
                <a:effectLst>
                  <a:innerShdw blurRad="69850" dist="43180" dir="5400000">
                    <a:srgbClr val="000000">
                      <a:alpha val="65000"/>
                    </a:srgbClr>
                  </a:innerShdw>
                </a:effectLst>
              </a:rPr>
              <a:t>metabolic rate </a:t>
            </a:r>
            <a:r>
              <a:rPr lang="en-US" dirty="0">
                <a:solidFill>
                  <a:schemeClr val="tx1"/>
                </a:solidFill>
              </a:rPr>
              <a:t>of the </a:t>
            </a:r>
            <a:r>
              <a:rPr lang="en-US" dirty="0" smtClean="0">
                <a:solidFill>
                  <a:schemeClr val="tx1"/>
                </a:solidFill>
              </a:rPr>
              <a:t>body.</a:t>
            </a:r>
          </a:p>
          <a:p>
            <a:pPr algn="l"/>
            <a:r>
              <a:rPr lang="en-US" dirty="0">
                <a:solidFill>
                  <a:schemeClr val="tx1"/>
                </a:solidFill>
              </a:rPr>
              <a:t>The thyroid gland also secretes calcitonin, </a:t>
            </a:r>
            <a:r>
              <a:rPr lang="en-US" dirty="0" smtClean="0">
                <a:solidFill>
                  <a:schemeClr val="tx1"/>
                </a:solidFill>
              </a:rPr>
              <a:t>a hormone involved </a:t>
            </a:r>
            <a:r>
              <a:rPr lang="en-US" dirty="0">
                <a:solidFill>
                  <a:schemeClr val="tx1"/>
                </a:solidFill>
              </a:rPr>
              <a:t>in calcium metabolism.</a:t>
            </a:r>
          </a:p>
          <a:p>
            <a:pPr algn="l"/>
            <a:endParaRPr lang="en-US" dirty="0">
              <a:solidFill>
                <a:schemeClr val="tx1"/>
              </a:solidFill>
            </a:endParaRPr>
          </a:p>
          <a:p>
            <a:pPr algn="l"/>
            <a:endParaRPr lang="en-US" dirty="0" smtClean="0">
              <a:solidFill>
                <a:schemeClr val="tx1"/>
              </a:solidFill>
            </a:endParaRPr>
          </a:p>
          <a:p>
            <a:pPr algn="l"/>
            <a:endParaRPr lang="ar-IQ" dirty="0">
              <a:solidFill>
                <a:schemeClr val="tx1"/>
              </a:solidFill>
            </a:endParaRPr>
          </a:p>
        </p:txBody>
      </p:sp>
    </p:spTree>
    <p:extLst>
      <p:ext uri="{BB962C8B-B14F-4D97-AF65-F5344CB8AC3E}">
        <p14:creationId xmlns:p14="http://schemas.microsoft.com/office/powerpoint/2010/main" val="3554848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 calcmode="lin" valueType="num">
                                      <p:cBhvr additive="base">
                                        <p:cTn id="3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09600"/>
            <a:ext cx="9144000" cy="2209800"/>
          </a:xfrm>
        </p:spPr>
        <p:txBody>
          <a:bodyPr>
            <a:noAutofit/>
          </a:bodyPr>
          <a:lstStyle/>
          <a:p>
            <a:pPr algn="l" fontAlgn="t"/>
            <a:r>
              <a:rPr lang="en-US" sz="2800" b="1" dirty="0">
                <a:ln w="1905"/>
                <a:solidFill>
                  <a:schemeClr val="accent6">
                    <a:lumMod val="75000"/>
                  </a:schemeClr>
                </a:solidFill>
                <a:effectLst>
                  <a:innerShdw blurRad="69850" dist="43180" dir="5400000">
                    <a:srgbClr val="000000">
                      <a:alpha val="65000"/>
                    </a:srgbClr>
                  </a:innerShdw>
                </a:effectLst>
              </a:rPr>
              <a:t>Thyroid </a:t>
            </a:r>
            <a:r>
              <a:rPr lang="en-US" sz="2800" b="1" dirty="0" smtClean="0">
                <a:ln w="1905"/>
                <a:solidFill>
                  <a:schemeClr val="accent6">
                    <a:lumMod val="75000"/>
                  </a:schemeClr>
                </a:solidFill>
                <a:effectLst>
                  <a:innerShdw blurRad="69850" dist="43180" dir="5400000">
                    <a:srgbClr val="000000">
                      <a:alpha val="65000"/>
                    </a:srgbClr>
                  </a:innerShdw>
                </a:effectLst>
              </a:rPr>
              <a:t>hormone is Produced </a:t>
            </a:r>
            <a:r>
              <a:rPr lang="en-US" sz="2800" b="1" dirty="0">
                <a:ln w="1905"/>
                <a:solidFill>
                  <a:schemeClr val="accent6">
                    <a:lumMod val="75000"/>
                  </a:schemeClr>
                </a:solidFill>
                <a:effectLst>
                  <a:innerShdw blurRad="69850" dist="43180" dir="5400000">
                    <a:srgbClr val="000000">
                      <a:alpha val="65000"/>
                    </a:srgbClr>
                  </a:innerShdw>
                </a:effectLst>
              </a:rPr>
              <a:t>in </a:t>
            </a:r>
            <a:r>
              <a:rPr lang="en-US" sz="2800" b="1" dirty="0">
                <a:ln w="10541" cmpd="sng">
                  <a:solidFill>
                    <a:schemeClr val="accent1">
                      <a:shade val="88000"/>
                      <a:satMod val="110000"/>
                    </a:schemeClr>
                  </a:solidFill>
                  <a:prstDash val="solid"/>
                </a:ln>
                <a:solidFill>
                  <a:schemeClr val="tx2">
                    <a:lumMod val="60000"/>
                    <a:lumOff val="40000"/>
                  </a:schemeClr>
                </a:solidFill>
              </a:rPr>
              <a:t>Follicular </a:t>
            </a:r>
            <a:r>
              <a:rPr lang="en-US" sz="2800" b="1" dirty="0" smtClean="0">
                <a:ln w="10541" cmpd="sng">
                  <a:solidFill>
                    <a:schemeClr val="accent1">
                      <a:shade val="88000"/>
                      <a:satMod val="110000"/>
                    </a:schemeClr>
                  </a:solidFill>
                  <a:prstDash val="solid"/>
                </a:ln>
                <a:solidFill>
                  <a:schemeClr val="tx2">
                    <a:lumMod val="60000"/>
                    <a:lumOff val="40000"/>
                  </a:schemeClr>
                </a:solidFill>
              </a:rPr>
              <a:t>cells</a:t>
            </a:r>
            <a:r>
              <a:rPr lang="en-US" sz="2800" b="1" dirty="0">
                <a:ln w="10541" cmpd="sng">
                  <a:solidFill>
                    <a:schemeClr val="accent1">
                      <a:shade val="88000"/>
                      <a:satMod val="110000"/>
                    </a:schemeClr>
                  </a:solidFill>
                  <a:prstDash val="solid"/>
                </a:ln>
                <a:solidFill>
                  <a:schemeClr val="tx2">
                    <a:lumMod val="60000"/>
                    <a:lumOff val="40000"/>
                  </a:schemeClr>
                </a:solidFill>
              </a:rPr>
              <a:t> </a:t>
            </a:r>
            <a:r>
              <a:rPr lang="en-US" sz="2800" dirty="0" smtClean="0"/>
              <a:t>precursor </a:t>
            </a:r>
            <a:r>
              <a:rPr lang="en-US" sz="2800" dirty="0"/>
              <a:t>to thyroid hormones (</a:t>
            </a:r>
            <a:r>
              <a:rPr lang="en-US" sz="2800" b="1" dirty="0">
                <a:ln w="10541" cmpd="sng">
                  <a:solidFill>
                    <a:schemeClr val="accent1">
                      <a:shade val="88000"/>
                      <a:satMod val="110000"/>
                    </a:schemeClr>
                  </a:solidFill>
                  <a:prstDash val="solid"/>
                </a:ln>
                <a:solidFill>
                  <a:srgbClr val="C00000"/>
                </a:solidFill>
              </a:rPr>
              <a:t>T3</a:t>
            </a:r>
            <a:r>
              <a:rPr lang="en-US" sz="2800" dirty="0"/>
              <a:t>, </a:t>
            </a:r>
            <a:r>
              <a:rPr lang="en-US" sz="2800" b="1" dirty="0">
                <a:ln w="10541" cmpd="sng">
                  <a:solidFill>
                    <a:schemeClr val="accent1">
                      <a:shade val="88000"/>
                      <a:satMod val="110000"/>
                    </a:schemeClr>
                  </a:solidFill>
                  <a:prstDash val="solid"/>
                </a:ln>
                <a:solidFill>
                  <a:srgbClr val="C00000"/>
                </a:solidFill>
              </a:rPr>
              <a:t>T4</a:t>
            </a:r>
            <a:r>
              <a:rPr lang="en-US" sz="2800" dirty="0" smtClean="0"/>
              <a:t>).</a:t>
            </a:r>
            <a:br>
              <a:rPr lang="en-US" sz="2800" dirty="0" smtClean="0"/>
            </a:br>
            <a:r>
              <a:rPr lang="en-US" sz="2800" b="1" dirty="0" err="1">
                <a:ln w="10541" cmpd="sng">
                  <a:solidFill>
                    <a:schemeClr val="accent1">
                      <a:shade val="88000"/>
                      <a:satMod val="110000"/>
                    </a:schemeClr>
                  </a:solidFill>
                  <a:prstDash val="solid"/>
                </a:ln>
                <a:solidFill>
                  <a:schemeClr val="tx2">
                    <a:lumMod val="60000"/>
                    <a:lumOff val="40000"/>
                  </a:schemeClr>
                </a:solidFill>
              </a:rPr>
              <a:t>Parafollicular</a:t>
            </a:r>
            <a:r>
              <a:rPr lang="en-US" sz="2800" b="1" dirty="0">
                <a:ln w="10541" cmpd="sng">
                  <a:solidFill>
                    <a:schemeClr val="accent1">
                      <a:shade val="88000"/>
                      <a:satMod val="110000"/>
                    </a:schemeClr>
                  </a:solidFill>
                  <a:prstDash val="solid"/>
                </a:ln>
                <a:solidFill>
                  <a:schemeClr val="tx2">
                    <a:lumMod val="60000"/>
                    <a:lumOff val="40000"/>
                  </a:schemeClr>
                </a:solidFill>
              </a:rPr>
              <a:t> cells</a:t>
            </a:r>
            <a:r>
              <a:rPr lang="en-US" sz="2800" dirty="0"/>
              <a:t>= Secrete </a:t>
            </a:r>
            <a:r>
              <a:rPr lang="en-US" sz="2800" b="1" dirty="0">
                <a:ln w="10541" cmpd="sng">
                  <a:solidFill>
                    <a:schemeClr val="accent1">
                      <a:shade val="88000"/>
                      <a:satMod val="110000"/>
                    </a:schemeClr>
                  </a:solidFill>
                  <a:prstDash val="solid"/>
                </a:ln>
                <a:solidFill>
                  <a:srgbClr val="C00000"/>
                </a:solidFill>
              </a:rPr>
              <a:t>calcitonin</a:t>
            </a:r>
            <a:r>
              <a:rPr lang="en-US" sz="2800" dirty="0"/>
              <a:t>, a hormone that is involved with calcium homeostasis, Calcitonin a thyroid hormone that tends to lower the level of calcium in the blood plasma and inhibit </a:t>
            </a:r>
            <a:r>
              <a:rPr lang="en-US" sz="2800" dirty="0" smtClean="0"/>
              <a:t>reabsorption of bone by action of Parathyroid </a:t>
            </a:r>
            <a:r>
              <a:rPr lang="en-US" sz="2800" dirty="0"/>
              <a:t>gland.</a:t>
            </a:r>
            <a:br>
              <a:rPr lang="en-US" sz="2800" dirty="0"/>
            </a:br>
            <a:r>
              <a:rPr lang="en-US" sz="2800" dirty="0"/>
              <a:t/>
            </a:r>
            <a:br>
              <a:rPr lang="en-US" sz="2800" dirty="0"/>
            </a:br>
            <a:endParaRPr lang="ar-IQ" sz="2800" dirty="0"/>
          </a:p>
        </p:txBody>
      </p:sp>
      <p:sp>
        <p:nvSpPr>
          <p:cNvPr id="3" name="Subtitle 2"/>
          <p:cNvSpPr>
            <a:spLocks noGrp="1"/>
          </p:cNvSpPr>
          <p:nvPr>
            <p:ph type="subTitle" idx="1"/>
          </p:nvPr>
        </p:nvSpPr>
        <p:spPr>
          <a:xfrm>
            <a:off x="0" y="2743200"/>
            <a:ext cx="8991600" cy="4114800"/>
          </a:xfrm>
        </p:spPr>
        <p:txBody>
          <a:bodyPr/>
          <a:lstStyle/>
          <a:p>
            <a:endParaRPr lang="ar-IQ" dirty="0"/>
          </a:p>
        </p:txBody>
      </p:sp>
      <p:pic>
        <p:nvPicPr>
          <p:cNvPr id="4" name="Picture 3" descr="https://o.quizlet.com/i/tFQAqjFmiFMeXpQCwdlkpw.jpg"/>
          <p:cNvPicPr/>
          <p:nvPr/>
        </p:nvPicPr>
        <p:blipFill>
          <a:blip r:embed="rId2">
            <a:extLst>
              <a:ext uri="{28A0092B-C50C-407E-A947-70E740481C1C}">
                <a14:useLocalDpi xmlns:a14="http://schemas.microsoft.com/office/drawing/2010/main" val="0"/>
              </a:ext>
            </a:extLst>
          </a:blip>
          <a:srcRect/>
          <a:stretch>
            <a:fillRect/>
          </a:stretch>
        </p:blipFill>
        <p:spPr bwMode="auto">
          <a:xfrm>
            <a:off x="0" y="2895600"/>
            <a:ext cx="9144000" cy="3886200"/>
          </a:xfrm>
          <a:prstGeom prst="rect">
            <a:avLst/>
          </a:prstGeom>
          <a:noFill/>
          <a:ln>
            <a:noFill/>
          </a:ln>
        </p:spPr>
      </p:pic>
    </p:spTree>
    <p:extLst>
      <p:ext uri="{BB962C8B-B14F-4D97-AF65-F5344CB8AC3E}">
        <p14:creationId xmlns:p14="http://schemas.microsoft.com/office/powerpoint/2010/main" val="237333812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circle(in)">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lumMod val="75000"/>
              </a:schemeClr>
            </a:gs>
            <a:gs pos="100000">
              <a:schemeClr val="accent3">
                <a:lumMod val="7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52400"/>
            <a:ext cx="9144000" cy="838200"/>
          </a:xfrm>
        </p:spPr>
        <p:txBody>
          <a:bodyPr>
            <a:normAutofit fontScale="90000"/>
          </a:bodyPr>
          <a:lstStyle/>
          <a:p>
            <a:pPr algn="l"/>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PHYSIOLOGICAL </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ANATOMY OF </a:t>
            </a: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 THYROID </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GLAND</a:t>
            </a:r>
            <a:endParaRPr lang="ar-IQ"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Subtitle 2"/>
          <p:cNvSpPr>
            <a:spLocks noGrp="1"/>
          </p:cNvSpPr>
          <p:nvPr>
            <p:ph type="subTitle" idx="1"/>
          </p:nvPr>
        </p:nvSpPr>
        <p:spPr>
          <a:xfrm>
            <a:off x="0" y="1143000"/>
            <a:ext cx="9144000" cy="5867400"/>
          </a:xfrm>
        </p:spPr>
        <p:txBody>
          <a:bodyPr>
            <a:normAutofit fontScale="70000" lnSpcReduction="20000"/>
          </a:bodyPr>
          <a:lstStyle/>
          <a:p>
            <a:pPr algn="l" fontAlgn="base"/>
            <a:r>
              <a:rPr lang="en-US" b="1" dirty="0">
                <a:ln w="1905"/>
                <a:solidFill>
                  <a:srgbClr val="7030A0"/>
                </a:solidFill>
                <a:effectLst>
                  <a:innerShdw blurRad="69850" dist="43180" dir="5400000">
                    <a:srgbClr val="000000">
                      <a:alpha val="65000"/>
                    </a:srgbClr>
                  </a:innerShdw>
                </a:effectLst>
              </a:rPr>
              <a:t>1.</a:t>
            </a:r>
            <a:r>
              <a:rPr lang="en-US" dirty="0" smtClean="0">
                <a:solidFill>
                  <a:schemeClr val="tx1"/>
                </a:solidFill>
              </a:rPr>
              <a:t> Divided into 2 lobes, each lobe is divided into lobules, which contains </a:t>
            </a:r>
            <a:r>
              <a:rPr lang="en-US" b="1" dirty="0" smtClean="0">
                <a:ln w="10541" cmpd="sng">
                  <a:solidFill>
                    <a:schemeClr val="accent1">
                      <a:shade val="88000"/>
                      <a:satMod val="110000"/>
                    </a:schemeClr>
                  </a:solidFill>
                  <a:prstDash val="solid"/>
                </a:ln>
                <a:solidFill>
                  <a:srgbClr val="FFFF00"/>
                </a:solidFill>
              </a:rPr>
              <a:t>20</a:t>
            </a:r>
            <a:r>
              <a:rPr lang="en-US" dirty="0" smtClean="0">
                <a:solidFill>
                  <a:schemeClr val="tx1"/>
                </a:solidFill>
              </a:rPr>
              <a:t> </a:t>
            </a:r>
            <a:r>
              <a:rPr lang="en-US" dirty="0">
                <a:solidFill>
                  <a:schemeClr val="tx1"/>
                </a:solidFill>
              </a:rPr>
              <a:t>- </a:t>
            </a:r>
            <a:r>
              <a:rPr lang="en-US" b="1" dirty="0">
                <a:ln w="10541" cmpd="sng">
                  <a:solidFill>
                    <a:schemeClr val="accent1">
                      <a:shade val="88000"/>
                      <a:satMod val="110000"/>
                    </a:schemeClr>
                  </a:solidFill>
                  <a:prstDash val="solid"/>
                </a:ln>
                <a:solidFill>
                  <a:srgbClr val="FFFF00"/>
                </a:solidFill>
              </a:rPr>
              <a:t>40 </a:t>
            </a:r>
            <a:r>
              <a:rPr lang="en-US" dirty="0">
                <a:solidFill>
                  <a:schemeClr val="tx1"/>
                </a:solidFill>
              </a:rPr>
              <a:t>round to oval follicles, each </a:t>
            </a:r>
            <a:r>
              <a:rPr lang="en-US" b="1" dirty="0">
                <a:ln w="10541" cmpd="sng">
                  <a:solidFill>
                    <a:schemeClr val="accent1">
                      <a:shade val="88000"/>
                      <a:satMod val="110000"/>
                    </a:schemeClr>
                  </a:solidFill>
                  <a:prstDash val="solid"/>
                </a:ln>
                <a:solidFill>
                  <a:srgbClr val="FFFF00"/>
                </a:solidFill>
              </a:rPr>
              <a:t>50</a:t>
            </a:r>
            <a:r>
              <a:rPr lang="en-US" dirty="0">
                <a:solidFill>
                  <a:schemeClr val="tx1"/>
                </a:solidFill>
              </a:rPr>
              <a:t> - </a:t>
            </a:r>
            <a:r>
              <a:rPr lang="en-US" b="1" dirty="0">
                <a:ln w="10541" cmpd="sng">
                  <a:solidFill>
                    <a:schemeClr val="accent1">
                      <a:shade val="88000"/>
                      <a:satMod val="110000"/>
                    </a:schemeClr>
                  </a:solidFill>
                  <a:prstDash val="solid"/>
                </a:ln>
                <a:solidFill>
                  <a:srgbClr val="FFFF00"/>
                </a:solidFill>
              </a:rPr>
              <a:t>500</a:t>
            </a:r>
            <a:r>
              <a:rPr lang="en-US" dirty="0">
                <a:solidFill>
                  <a:schemeClr val="tx1"/>
                </a:solidFill>
              </a:rPr>
              <a:t> microns, with a single layer of </a:t>
            </a:r>
            <a:r>
              <a:rPr lang="en-US" b="1" dirty="0">
                <a:ln w="1905"/>
                <a:solidFill>
                  <a:schemeClr val="accent2">
                    <a:lumMod val="75000"/>
                  </a:schemeClr>
                </a:solidFill>
                <a:effectLst>
                  <a:innerShdw blurRad="69850" dist="43180" dir="5400000">
                    <a:srgbClr val="000000">
                      <a:alpha val="65000"/>
                    </a:srgbClr>
                  </a:innerShdw>
                </a:effectLst>
              </a:rPr>
              <a:t>cuboidal</a:t>
            </a:r>
            <a:r>
              <a:rPr lang="en-US" dirty="0">
                <a:solidFill>
                  <a:schemeClr val="tx1"/>
                </a:solidFill>
              </a:rPr>
              <a:t> to low </a:t>
            </a:r>
            <a:r>
              <a:rPr lang="en-US" b="1" dirty="0">
                <a:ln w="1905"/>
                <a:solidFill>
                  <a:schemeClr val="accent2">
                    <a:lumMod val="75000"/>
                  </a:schemeClr>
                </a:solidFill>
                <a:effectLst>
                  <a:innerShdw blurRad="69850" dist="43180" dir="5400000">
                    <a:srgbClr val="000000">
                      <a:alpha val="65000"/>
                    </a:srgbClr>
                  </a:innerShdw>
                </a:effectLst>
              </a:rPr>
              <a:t>columnar</a:t>
            </a:r>
            <a:r>
              <a:rPr lang="en-US" dirty="0">
                <a:solidFill>
                  <a:schemeClr val="tx1"/>
                </a:solidFill>
              </a:rPr>
              <a:t> epithelium</a:t>
            </a:r>
          </a:p>
          <a:p>
            <a:pPr algn="l" fontAlgn="base"/>
            <a:r>
              <a:rPr lang="en-US" b="1" dirty="0">
                <a:ln w="1905"/>
                <a:solidFill>
                  <a:srgbClr val="7030A0"/>
                </a:solidFill>
                <a:effectLst>
                  <a:innerShdw blurRad="69850" dist="43180" dir="5400000">
                    <a:srgbClr val="000000">
                      <a:alpha val="65000"/>
                    </a:srgbClr>
                  </a:innerShdw>
                </a:effectLst>
              </a:rPr>
              <a:t>2.</a:t>
            </a:r>
            <a:r>
              <a:rPr lang="en-US" dirty="0" smtClean="0">
                <a:solidFill>
                  <a:schemeClr val="tx1"/>
                </a:solidFill>
              </a:rPr>
              <a:t> </a:t>
            </a:r>
            <a:r>
              <a:rPr lang="en-US" b="1" dirty="0" smtClean="0">
                <a:ln w="10541" cmpd="sng">
                  <a:solidFill>
                    <a:srgbClr val="7D7D7D">
                      <a:tint val="100000"/>
                      <a:shade val="100000"/>
                      <a:satMod val="110000"/>
                    </a:srgbClr>
                  </a:solidFill>
                  <a:prstDash val="solid"/>
                </a:ln>
                <a:solidFill>
                  <a:schemeClr val="accent2">
                    <a:lumMod val="60000"/>
                    <a:lumOff val="40000"/>
                  </a:schemeClr>
                </a:solidFill>
              </a:rPr>
              <a:t>Lumen</a:t>
            </a:r>
            <a:r>
              <a:rPr lang="en-US" dirty="0" smtClean="0">
                <a:solidFill>
                  <a:schemeClr val="tx1"/>
                </a:solidFill>
              </a:rPr>
              <a:t> </a:t>
            </a:r>
            <a:r>
              <a:rPr lang="en-US" dirty="0">
                <a:solidFill>
                  <a:schemeClr val="tx1"/>
                </a:solidFill>
              </a:rPr>
              <a:t>contains </a:t>
            </a:r>
            <a:r>
              <a:rPr lang="en-US" sz="3600" b="1" dirty="0">
                <a:ln w="1905"/>
                <a:solidFill>
                  <a:schemeClr val="accent6">
                    <a:lumMod val="50000"/>
                  </a:schemeClr>
                </a:solidFill>
                <a:effectLst>
                  <a:innerShdw blurRad="69850" dist="43180" dir="5400000">
                    <a:srgbClr val="000000">
                      <a:alpha val="65000"/>
                    </a:srgbClr>
                  </a:innerShdw>
                </a:effectLst>
              </a:rPr>
              <a:t>colloid</a:t>
            </a:r>
            <a:r>
              <a:rPr lang="en-US" dirty="0">
                <a:solidFill>
                  <a:schemeClr val="tx1"/>
                </a:solidFill>
              </a:rPr>
              <a:t>, which is scalloped and pale in follicles with active secretory activity, densely </a:t>
            </a:r>
            <a:r>
              <a:rPr lang="en-US" dirty="0" err="1">
                <a:solidFill>
                  <a:srgbClr val="FF0000"/>
                </a:solidFill>
              </a:rPr>
              <a:t>eosinophilic</a:t>
            </a:r>
            <a:r>
              <a:rPr lang="en-US" dirty="0">
                <a:solidFill>
                  <a:schemeClr val="tx1"/>
                </a:solidFill>
              </a:rPr>
              <a:t> in inactive follicles and more flocculent ("like a clump or tuft of wool") and </a:t>
            </a:r>
            <a:r>
              <a:rPr lang="en-US" dirty="0">
                <a:solidFill>
                  <a:srgbClr val="FF0000"/>
                </a:solidFill>
              </a:rPr>
              <a:t>basophilic</a:t>
            </a:r>
            <a:r>
              <a:rPr lang="en-US" dirty="0">
                <a:solidFill>
                  <a:schemeClr val="tx1"/>
                </a:solidFill>
              </a:rPr>
              <a:t> in elderly</a:t>
            </a:r>
          </a:p>
          <a:p>
            <a:pPr algn="l" fontAlgn="base"/>
            <a:r>
              <a:rPr lang="en-US" b="1" dirty="0">
                <a:ln w="1905"/>
                <a:solidFill>
                  <a:srgbClr val="7030A0"/>
                </a:solidFill>
                <a:effectLst>
                  <a:innerShdw blurRad="69850" dist="43180" dir="5400000">
                    <a:srgbClr val="000000">
                      <a:alpha val="65000"/>
                    </a:srgbClr>
                  </a:innerShdw>
                </a:effectLst>
              </a:rPr>
              <a:t>3.</a:t>
            </a: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b="1" dirty="0" err="1">
                <a:ln w="10541" cmpd="sng">
                  <a:solidFill>
                    <a:srgbClr val="7D7D7D">
                      <a:tint val="100000"/>
                      <a:shade val="100000"/>
                      <a:satMod val="110000"/>
                    </a:srgbClr>
                  </a:solidFill>
                  <a:prstDash val="solid"/>
                </a:ln>
                <a:solidFill>
                  <a:schemeClr val="accent2">
                    <a:lumMod val="60000"/>
                    <a:lumOff val="40000"/>
                  </a:schemeClr>
                </a:solidFill>
              </a:rPr>
              <a:t>Stroma</a:t>
            </a:r>
            <a:r>
              <a:rPr lang="en-US" dirty="0" smtClean="0">
                <a:solidFill>
                  <a:schemeClr val="tx1"/>
                </a:solidFill>
              </a:rPr>
              <a:t> </a:t>
            </a:r>
            <a:r>
              <a:rPr lang="en-US" dirty="0">
                <a:solidFill>
                  <a:schemeClr val="tx1"/>
                </a:solidFill>
              </a:rPr>
              <a:t>contains </a:t>
            </a:r>
            <a:r>
              <a:rPr lang="en-US" sz="3600" b="1" dirty="0">
                <a:ln w="1905"/>
                <a:solidFill>
                  <a:schemeClr val="accent6">
                    <a:lumMod val="50000"/>
                  </a:schemeClr>
                </a:solidFill>
                <a:effectLst>
                  <a:innerShdw blurRad="69850" dist="43180" dir="5400000">
                    <a:srgbClr val="000000">
                      <a:alpha val="65000"/>
                    </a:srgbClr>
                  </a:innerShdw>
                </a:effectLst>
              </a:rPr>
              <a:t>C</a:t>
            </a:r>
            <a:r>
              <a:rPr lang="en-US" dirty="0">
                <a:solidFill>
                  <a:schemeClr val="tx1"/>
                </a:solidFill>
              </a:rPr>
              <a:t> </a:t>
            </a:r>
            <a:r>
              <a:rPr lang="en-US" sz="3600" b="1" dirty="0">
                <a:ln w="1905"/>
                <a:solidFill>
                  <a:schemeClr val="accent6">
                    <a:lumMod val="50000"/>
                  </a:schemeClr>
                </a:solidFill>
                <a:effectLst>
                  <a:innerShdw blurRad="69850" dist="43180" dir="5400000">
                    <a:srgbClr val="000000">
                      <a:alpha val="65000"/>
                    </a:srgbClr>
                  </a:innerShdw>
                </a:effectLst>
              </a:rPr>
              <a:t>cells</a:t>
            </a:r>
            <a:r>
              <a:rPr lang="en-US" dirty="0">
                <a:solidFill>
                  <a:schemeClr val="tx1"/>
                </a:solidFill>
              </a:rPr>
              <a:t>, formerly called </a:t>
            </a:r>
            <a:r>
              <a:rPr lang="en-US" sz="3600" b="1" dirty="0" err="1">
                <a:ln w="1905"/>
                <a:solidFill>
                  <a:schemeClr val="accent6">
                    <a:lumMod val="50000"/>
                  </a:schemeClr>
                </a:solidFill>
                <a:effectLst>
                  <a:innerShdw blurRad="69850" dist="43180" dir="5400000">
                    <a:srgbClr val="000000">
                      <a:alpha val="65000"/>
                    </a:srgbClr>
                  </a:innerShdw>
                </a:effectLst>
              </a:rPr>
              <a:t>parafollicular</a:t>
            </a:r>
            <a:r>
              <a:rPr lang="en-US" sz="3600" b="1" dirty="0">
                <a:ln w="1905"/>
                <a:solidFill>
                  <a:schemeClr val="accent6">
                    <a:lumMod val="50000"/>
                  </a:schemeClr>
                </a:solidFill>
                <a:effectLst>
                  <a:innerShdw blurRad="69850" dist="43180" dir="5400000">
                    <a:srgbClr val="000000">
                      <a:alpha val="65000"/>
                    </a:srgbClr>
                  </a:innerShdw>
                </a:effectLst>
              </a:rPr>
              <a:t> cells </a:t>
            </a:r>
            <a:r>
              <a:rPr lang="en-US" dirty="0">
                <a:solidFill>
                  <a:schemeClr val="tx1"/>
                </a:solidFill>
              </a:rPr>
              <a:t>(actually are </a:t>
            </a:r>
            <a:r>
              <a:rPr lang="en-US" dirty="0" err="1">
                <a:solidFill>
                  <a:schemeClr val="tx1"/>
                </a:solidFill>
              </a:rPr>
              <a:t>intrafollicular</a:t>
            </a:r>
            <a:r>
              <a:rPr lang="en-US" dirty="0">
                <a:solidFill>
                  <a:schemeClr val="tx1"/>
                </a:solidFill>
              </a:rPr>
              <a:t>), derived from neural crest</a:t>
            </a:r>
          </a:p>
          <a:p>
            <a:pPr algn="l" fontAlgn="base"/>
            <a:r>
              <a:rPr lang="en-US" b="1" dirty="0" smtClean="0">
                <a:ln w="1905"/>
                <a:solidFill>
                  <a:srgbClr val="7030A0"/>
                </a:solidFill>
                <a:effectLst>
                  <a:innerShdw blurRad="69850" dist="43180" dir="5400000">
                    <a:srgbClr val="000000">
                      <a:alpha val="65000"/>
                    </a:srgbClr>
                  </a:innerShdw>
                </a:effectLst>
              </a:rPr>
              <a:t>4.</a:t>
            </a:r>
            <a:r>
              <a:rPr lang="en-US" dirty="0" smtClean="0">
                <a:solidFill>
                  <a:schemeClr val="tx1"/>
                </a:solidFill>
              </a:rPr>
              <a:t> </a:t>
            </a:r>
            <a:r>
              <a:rPr lang="en-US" sz="3600" b="1" dirty="0" smtClean="0">
                <a:ln w="1905"/>
                <a:solidFill>
                  <a:schemeClr val="accent6">
                    <a:lumMod val="50000"/>
                  </a:schemeClr>
                </a:solidFill>
                <a:effectLst>
                  <a:innerShdw blurRad="69850" dist="43180" dir="5400000">
                    <a:srgbClr val="000000">
                      <a:alpha val="65000"/>
                    </a:srgbClr>
                  </a:innerShdw>
                </a:effectLst>
              </a:rPr>
              <a:t>C cel</a:t>
            </a:r>
            <a:r>
              <a:rPr lang="en-US" dirty="0" smtClean="0">
                <a:solidFill>
                  <a:schemeClr val="tx1"/>
                </a:solidFill>
              </a:rPr>
              <a:t>ls represent 0.1% of gland, produce </a:t>
            </a:r>
            <a:r>
              <a:rPr lang="en-US" dirty="0" smtClean="0">
                <a:solidFill>
                  <a:srgbClr val="0070C0"/>
                </a:solidFill>
              </a:rPr>
              <a:t>calcitonin</a:t>
            </a:r>
            <a:r>
              <a:rPr lang="en-US" dirty="0" smtClean="0">
                <a:solidFill>
                  <a:schemeClr val="tx1"/>
                </a:solidFill>
              </a:rPr>
              <a:t>, are present in middle and upper third of lateral lobes along central axes, are not present in extreme upper and lower poles or in </a:t>
            </a:r>
            <a:r>
              <a:rPr lang="en-US" dirty="0" smtClean="0">
                <a:solidFill>
                  <a:schemeClr val="accent6">
                    <a:lumMod val="60000"/>
                    <a:lumOff val="40000"/>
                  </a:schemeClr>
                </a:solidFill>
              </a:rPr>
              <a:t>isthmus               </a:t>
            </a:r>
            <a:r>
              <a:rPr lang="en-US" dirty="0" smtClean="0">
                <a:solidFill>
                  <a:schemeClr val="tx1"/>
                </a:solidFill>
              </a:rPr>
              <a:t>Usually 10 C cells per low power field in adults</a:t>
            </a:r>
          </a:p>
          <a:p>
            <a:pPr algn="l" fontAlgn="base"/>
            <a:r>
              <a:rPr lang="en-US" b="1" dirty="0" smtClean="0">
                <a:ln w="1905"/>
                <a:solidFill>
                  <a:srgbClr val="7030A0"/>
                </a:solidFill>
                <a:effectLst>
                  <a:innerShdw blurRad="69850" dist="43180" dir="5400000">
                    <a:srgbClr val="000000">
                      <a:alpha val="65000"/>
                    </a:srgbClr>
                  </a:innerShdw>
                </a:effectLst>
              </a:rPr>
              <a:t>5</a:t>
            </a:r>
            <a:r>
              <a:rPr lang="en-US" b="1" dirty="0">
                <a:ln w="1905"/>
                <a:solidFill>
                  <a:srgbClr val="7030A0"/>
                </a:solidFill>
                <a:effectLst>
                  <a:innerShdw blurRad="69850" dist="43180" dir="5400000">
                    <a:srgbClr val="000000">
                      <a:alpha val="65000"/>
                    </a:srgbClr>
                  </a:innerShdw>
                </a:effectLst>
              </a:rPr>
              <a:t>.</a:t>
            </a:r>
            <a:r>
              <a:rPr lang="en-US" dirty="0" smtClean="0">
                <a:solidFill>
                  <a:schemeClr val="tx1"/>
                </a:solidFill>
              </a:rPr>
              <a:t> </a:t>
            </a:r>
            <a:r>
              <a:rPr lang="en-US" sz="3600" b="1" dirty="0">
                <a:ln w="1905"/>
                <a:solidFill>
                  <a:schemeClr val="accent6">
                    <a:lumMod val="50000"/>
                  </a:schemeClr>
                </a:solidFill>
                <a:effectLst>
                  <a:innerShdw blurRad="69850" dist="43180" dir="5400000">
                    <a:srgbClr val="000000">
                      <a:alpha val="65000"/>
                    </a:srgbClr>
                  </a:innerShdw>
                </a:effectLst>
              </a:rPr>
              <a:t>C cells </a:t>
            </a:r>
            <a:r>
              <a:rPr lang="en-US" dirty="0">
                <a:solidFill>
                  <a:schemeClr val="tx1"/>
                </a:solidFill>
              </a:rPr>
              <a:t>are more numerous in neonates, decrease in adults, increase and appear as nodular aggregates after age 60 years</a:t>
            </a:r>
          </a:p>
          <a:p>
            <a:pPr algn="l" fontAlgn="base"/>
            <a:r>
              <a:rPr lang="en-US" sz="3600" b="1" dirty="0">
                <a:ln w="1905"/>
                <a:solidFill>
                  <a:schemeClr val="accent6">
                    <a:lumMod val="50000"/>
                  </a:schemeClr>
                </a:solidFill>
                <a:effectLst>
                  <a:innerShdw blurRad="69850" dist="43180" dir="5400000">
                    <a:srgbClr val="000000">
                      <a:alpha val="65000"/>
                    </a:srgbClr>
                  </a:innerShdw>
                </a:effectLst>
              </a:rPr>
              <a:t>C cells</a:t>
            </a:r>
            <a:r>
              <a:rPr lang="en-US" dirty="0">
                <a:solidFill>
                  <a:schemeClr val="tx1"/>
                </a:solidFill>
              </a:rPr>
              <a:t> have pale / clear cytoplasm, oval nuclei, difficult to identify with </a:t>
            </a:r>
            <a:r>
              <a:rPr lang="en-US" dirty="0">
                <a:solidFill>
                  <a:schemeClr val="accent6">
                    <a:lumMod val="60000"/>
                    <a:lumOff val="40000"/>
                  </a:schemeClr>
                </a:solidFill>
              </a:rPr>
              <a:t>H&amp;E</a:t>
            </a:r>
            <a:r>
              <a:rPr lang="en-US" dirty="0">
                <a:solidFill>
                  <a:schemeClr val="tx1"/>
                </a:solidFill>
              </a:rPr>
              <a:t>, use calcitonin </a:t>
            </a:r>
            <a:r>
              <a:rPr lang="en-US" dirty="0" smtClean="0">
                <a:solidFill>
                  <a:schemeClr val="tx1"/>
                </a:solidFill>
              </a:rPr>
              <a:t>stain.</a:t>
            </a:r>
            <a:endParaRPr lang="en-US" dirty="0">
              <a:solidFill>
                <a:schemeClr val="tx1"/>
              </a:solidFill>
            </a:endParaRPr>
          </a:p>
        </p:txBody>
      </p:sp>
    </p:spTree>
    <p:extLst>
      <p:ext uri="{BB962C8B-B14F-4D97-AF65-F5344CB8AC3E}">
        <p14:creationId xmlns:p14="http://schemas.microsoft.com/office/powerpoint/2010/main" val="4015790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grpId="0" nodeType="clickEffect">
                                  <p:stCondLst>
                                    <p:cond delay="0"/>
                                  </p:stCondLst>
                                  <p:childTnLst>
                                    <p:set>
                                      <p:cBhvr>
                                        <p:cTn id="65" dur="1" fill="hold">
                                          <p:stCondLst>
                                            <p:cond delay="0"/>
                                          </p:stCondLst>
                                        </p:cTn>
                                        <p:tgtEl>
                                          <p:spTgt spid="3">
                                            <p:txEl>
                                              <p:pRg st="3" end="3"/>
                                            </p:txEl>
                                          </p:spTgt>
                                        </p:tgtEl>
                                        <p:attrNameLst>
                                          <p:attrName>style.visibility</p:attrName>
                                        </p:attrNameLst>
                                      </p:cBhvr>
                                      <p:to>
                                        <p:strVal val="visible"/>
                                      </p:to>
                                    </p:set>
                                    <p:animEffect transition="in" filter="wipe(down)">
                                      <p:cBhvr>
                                        <p:cTn id="66" dur="580">
                                          <p:stCondLst>
                                            <p:cond delay="0"/>
                                          </p:stCondLst>
                                        </p:cTn>
                                        <p:tgtEl>
                                          <p:spTgt spid="3">
                                            <p:txEl>
                                              <p:pRg st="3" end="3"/>
                                            </p:txEl>
                                          </p:spTgt>
                                        </p:tgtEl>
                                      </p:cBhvr>
                                    </p:animEffect>
                                    <p:anim calcmode="lin" valueType="num">
                                      <p:cBhvr>
                                        <p:cTn id="6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3">
                                            <p:txEl>
                                              <p:pRg st="3" end="3"/>
                                            </p:txEl>
                                          </p:spTgt>
                                        </p:tgtEl>
                                      </p:cBhvr>
                                      <p:to x="100000" y="60000"/>
                                    </p:animScale>
                                    <p:animScale>
                                      <p:cBhvr>
                                        <p:cTn id="73" dur="166" decel="50000">
                                          <p:stCondLst>
                                            <p:cond delay="676"/>
                                          </p:stCondLst>
                                        </p:cTn>
                                        <p:tgtEl>
                                          <p:spTgt spid="3">
                                            <p:txEl>
                                              <p:pRg st="3" end="3"/>
                                            </p:txEl>
                                          </p:spTgt>
                                        </p:tgtEl>
                                      </p:cBhvr>
                                      <p:to x="100000" y="100000"/>
                                    </p:animScale>
                                    <p:animScale>
                                      <p:cBhvr>
                                        <p:cTn id="74" dur="26">
                                          <p:stCondLst>
                                            <p:cond delay="1312"/>
                                          </p:stCondLst>
                                        </p:cTn>
                                        <p:tgtEl>
                                          <p:spTgt spid="3">
                                            <p:txEl>
                                              <p:pRg st="3" end="3"/>
                                            </p:txEl>
                                          </p:spTgt>
                                        </p:tgtEl>
                                      </p:cBhvr>
                                      <p:to x="100000" y="80000"/>
                                    </p:animScale>
                                    <p:animScale>
                                      <p:cBhvr>
                                        <p:cTn id="75" dur="166" decel="50000">
                                          <p:stCondLst>
                                            <p:cond delay="1338"/>
                                          </p:stCondLst>
                                        </p:cTn>
                                        <p:tgtEl>
                                          <p:spTgt spid="3">
                                            <p:txEl>
                                              <p:pRg st="3" end="3"/>
                                            </p:txEl>
                                          </p:spTgt>
                                        </p:tgtEl>
                                      </p:cBhvr>
                                      <p:to x="100000" y="100000"/>
                                    </p:animScale>
                                    <p:animScale>
                                      <p:cBhvr>
                                        <p:cTn id="76" dur="26">
                                          <p:stCondLst>
                                            <p:cond delay="1642"/>
                                          </p:stCondLst>
                                        </p:cTn>
                                        <p:tgtEl>
                                          <p:spTgt spid="3">
                                            <p:txEl>
                                              <p:pRg st="3" end="3"/>
                                            </p:txEl>
                                          </p:spTgt>
                                        </p:tgtEl>
                                      </p:cBhvr>
                                      <p:to x="100000" y="90000"/>
                                    </p:animScale>
                                    <p:animScale>
                                      <p:cBhvr>
                                        <p:cTn id="77" dur="166" decel="50000">
                                          <p:stCondLst>
                                            <p:cond delay="1668"/>
                                          </p:stCondLst>
                                        </p:cTn>
                                        <p:tgtEl>
                                          <p:spTgt spid="3">
                                            <p:txEl>
                                              <p:pRg st="3" end="3"/>
                                            </p:txEl>
                                          </p:spTgt>
                                        </p:tgtEl>
                                      </p:cBhvr>
                                      <p:to x="100000" y="100000"/>
                                    </p:animScale>
                                    <p:animScale>
                                      <p:cBhvr>
                                        <p:cTn id="78" dur="26">
                                          <p:stCondLst>
                                            <p:cond delay="1808"/>
                                          </p:stCondLst>
                                        </p:cTn>
                                        <p:tgtEl>
                                          <p:spTgt spid="3">
                                            <p:txEl>
                                              <p:pRg st="3" end="3"/>
                                            </p:txEl>
                                          </p:spTgt>
                                        </p:tgtEl>
                                      </p:cBhvr>
                                      <p:to x="100000" y="95000"/>
                                    </p:animScale>
                                    <p:animScale>
                                      <p:cBhvr>
                                        <p:cTn id="79" dur="166" decel="50000">
                                          <p:stCondLst>
                                            <p:cond delay="1834"/>
                                          </p:stCondLst>
                                        </p:cTn>
                                        <p:tgtEl>
                                          <p:spTgt spid="3">
                                            <p:txEl>
                                              <p:pRg st="3" end="3"/>
                                            </p:txEl>
                                          </p:spTgt>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grpId="0" nodeType="clickEffect">
                                  <p:stCondLst>
                                    <p:cond delay="0"/>
                                  </p:stCondLst>
                                  <p:childTnLst>
                                    <p:set>
                                      <p:cBhvr>
                                        <p:cTn id="83" dur="1" fill="hold">
                                          <p:stCondLst>
                                            <p:cond delay="0"/>
                                          </p:stCondLst>
                                        </p:cTn>
                                        <p:tgtEl>
                                          <p:spTgt spid="3">
                                            <p:txEl>
                                              <p:pRg st="4" end="4"/>
                                            </p:txEl>
                                          </p:spTgt>
                                        </p:tgtEl>
                                        <p:attrNameLst>
                                          <p:attrName>style.visibility</p:attrName>
                                        </p:attrNameLst>
                                      </p:cBhvr>
                                      <p:to>
                                        <p:strVal val="visible"/>
                                      </p:to>
                                    </p:set>
                                    <p:animEffect transition="in" filter="wipe(down)">
                                      <p:cBhvr>
                                        <p:cTn id="84" dur="580">
                                          <p:stCondLst>
                                            <p:cond delay="0"/>
                                          </p:stCondLst>
                                        </p:cTn>
                                        <p:tgtEl>
                                          <p:spTgt spid="3">
                                            <p:txEl>
                                              <p:pRg st="4" end="4"/>
                                            </p:txEl>
                                          </p:spTgt>
                                        </p:tgtEl>
                                      </p:cBhvr>
                                    </p:animEffect>
                                    <p:anim calcmode="lin" valueType="num">
                                      <p:cBhvr>
                                        <p:cTn id="85"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0" dur="26">
                                          <p:stCondLst>
                                            <p:cond delay="650"/>
                                          </p:stCondLst>
                                        </p:cTn>
                                        <p:tgtEl>
                                          <p:spTgt spid="3">
                                            <p:txEl>
                                              <p:pRg st="4" end="4"/>
                                            </p:txEl>
                                          </p:spTgt>
                                        </p:tgtEl>
                                      </p:cBhvr>
                                      <p:to x="100000" y="60000"/>
                                    </p:animScale>
                                    <p:animScale>
                                      <p:cBhvr>
                                        <p:cTn id="91" dur="166" decel="50000">
                                          <p:stCondLst>
                                            <p:cond delay="676"/>
                                          </p:stCondLst>
                                        </p:cTn>
                                        <p:tgtEl>
                                          <p:spTgt spid="3">
                                            <p:txEl>
                                              <p:pRg st="4" end="4"/>
                                            </p:txEl>
                                          </p:spTgt>
                                        </p:tgtEl>
                                      </p:cBhvr>
                                      <p:to x="100000" y="100000"/>
                                    </p:animScale>
                                    <p:animScale>
                                      <p:cBhvr>
                                        <p:cTn id="92" dur="26">
                                          <p:stCondLst>
                                            <p:cond delay="1312"/>
                                          </p:stCondLst>
                                        </p:cTn>
                                        <p:tgtEl>
                                          <p:spTgt spid="3">
                                            <p:txEl>
                                              <p:pRg st="4" end="4"/>
                                            </p:txEl>
                                          </p:spTgt>
                                        </p:tgtEl>
                                      </p:cBhvr>
                                      <p:to x="100000" y="80000"/>
                                    </p:animScale>
                                    <p:animScale>
                                      <p:cBhvr>
                                        <p:cTn id="93" dur="166" decel="50000">
                                          <p:stCondLst>
                                            <p:cond delay="1338"/>
                                          </p:stCondLst>
                                        </p:cTn>
                                        <p:tgtEl>
                                          <p:spTgt spid="3">
                                            <p:txEl>
                                              <p:pRg st="4" end="4"/>
                                            </p:txEl>
                                          </p:spTgt>
                                        </p:tgtEl>
                                      </p:cBhvr>
                                      <p:to x="100000" y="100000"/>
                                    </p:animScale>
                                    <p:animScale>
                                      <p:cBhvr>
                                        <p:cTn id="94" dur="26">
                                          <p:stCondLst>
                                            <p:cond delay="1642"/>
                                          </p:stCondLst>
                                        </p:cTn>
                                        <p:tgtEl>
                                          <p:spTgt spid="3">
                                            <p:txEl>
                                              <p:pRg st="4" end="4"/>
                                            </p:txEl>
                                          </p:spTgt>
                                        </p:tgtEl>
                                      </p:cBhvr>
                                      <p:to x="100000" y="90000"/>
                                    </p:animScale>
                                    <p:animScale>
                                      <p:cBhvr>
                                        <p:cTn id="95" dur="166" decel="50000">
                                          <p:stCondLst>
                                            <p:cond delay="1668"/>
                                          </p:stCondLst>
                                        </p:cTn>
                                        <p:tgtEl>
                                          <p:spTgt spid="3">
                                            <p:txEl>
                                              <p:pRg st="4" end="4"/>
                                            </p:txEl>
                                          </p:spTgt>
                                        </p:tgtEl>
                                      </p:cBhvr>
                                      <p:to x="100000" y="100000"/>
                                    </p:animScale>
                                    <p:animScale>
                                      <p:cBhvr>
                                        <p:cTn id="96" dur="26">
                                          <p:stCondLst>
                                            <p:cond delay="1808"/>
                                          </p:stCondLst>
                                        </p:cTn>
                                        <p:tgtEl>
                                          <p:spTgt spid="3">
                                            <p:txEl>
                                              <p:pRg st="4" end="4"/>
                                            </p:txEl>
                                          </p:spTgt>
                                        </p:tgtEl>
                                      </p:cBhvr>
                                      <p:to x="100000" y="95000"/>
                                    </p:animScale>
                                    <p:animScale>
                                      <p:cBhvr>
                                        <p:cTn id="97" dur="166" decel="50000">
                                          <p:stCondLst>
                                            <p:cond delay="1834"/>
                                          </p:stCondLst>
                                        </p:cTn>
                                        <p:tgtEl>
                                          <p:spTgt spid="3">
                                            <p:txEl>
                                              <p:pRg st="4" end="4"/>
                                            </p:txEl>
                                          </p:spTgt>
                                        </p:tgtEl>
                                      </p:cBhvr>
                                      <p:to x="100000" y="100000"/>
                                    </p:animScale>
                                  </p:childTnLst>
                                </p:cTn>
                              </p:par>
                            </p:childTnLst>
                          </p:cTn>
                        </p:par>
                      </p:childTnLst>
                    </p:cTn>
                  </p:par>
                  <p:par>
                    <p:cTn id="98" fill="hold">
                      <p:stCondLst>
                        <p:cond delay="indefinite"/>
                      </p:stCondLst>
                      <p:childTnLst>
                        <p:par>
                          <p:cTn id="99" fill="hold">
                            <p:stCondLst>
                              <p:cond delay="0"/>
                            </p:stCondLst>
                            <p:childTnLst>
                              <p:par>
                                <p:cTn id="100" presetID="26" presetClass="entr" presetSubtype="0" fill="hold" grpId="0" nodeType="clickEffect">
                                  <p:stCondLst>
                                    <p:cond delay="0"/>
                                  </p:stCondLst>
                                  <p:childTnLst>
                                    <p:set>
                                      <p:cBhvr>
                                        <p:cTn id="101" dur="1" fill="hold">
                                          <p:stCondLst>
                                            <p:cond delay="0"/>
                                          </p:stCondLst>
                                        </p:cTn>
                                        <p:tgtEl>
                                          <p:spTgt spid="3">
                                            <p:txEl>
                                              <p:pRg st="5" end="5"/>
                                            </p:txEl>
                                          </p:spTgt>
                                        </p:tgtEl>
                                        <p:attrNameLst>
                                          <p:attrName>style.visibility</p:attrName>
                                        </p:attrNameLst>
                                      </p:cBhvr>
                                      <p:to>
                                        <p:strVal val="visible"/>
                                      </p:to>
                                    </p:set>
                                    <p:animEffect transition="in" filter="wipe(down)">
                                      <p:cBhvr>
                                        <p:cTn id="102" dur="580">
                                          <p:stCondLst>
                                            <p:cond delay="0"/>
                                          </p:stCondLst>
                                        </p:cTn>
                                        <p:tgtEl>
                                          <p:spTgt spid="3">
                                            <p:txEl>
                                              <p:pRg st="5" end="5"/>
                                            </p:txEl>
                                          </p:spTgt>
                                        </p:tgtEl>
                                      </p:cBhvr>
                                    </p:animEffect>
                                    <p:anim calcmode="lin" valueType="num">
                                      <p:cBhvr>
                                        <p:cTn id="103"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04"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5"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6"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7"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8" dur="26">
                                          <p:stCondLst>
                                            <p:cond delay="650"/>
                                          </p:stCondLst>
                                        </p:cTn>
                                        <p:tgtEl>
                                          <p:spTgt spid="3">
                                            <p:txEl>
                                              <p:pRg st="5" end="5"/>
                                            </p:txEl>
                                          </p:spTgt>
                                        </p:tgtEl>
                                      </p:cBhvr>
                                      <p:to x="100000" y="60000"/>
                                    </p:animScale>
                                    <p:animScale>
                                      <p:cBhvr>
                                        <p:cTn id="109" dur="166" decel="50000">
                                          <p:stCondLst>
                                            <p:cond delay="676"/>
                                          </p:stCondLst>
                                        </p:cTn>
                                        <p:tgtEl>
                                          <p:spTgt spid="3">
                                            <p:txEl>
                                              <p:pRg st="5" end="5"/>
                                            </p:txEl>
                                          </p:spTgt>
                                        </p:tgtEl>
                                      </p:cBhvr>
                                      <p:to x="100000" y="100000"/>
                                    </p:animScale>
                                    <p:animScale>
                                      <p:cBhvr>
                                        <p:cTn id="110" dur="26">
                                          <p:stCondLst>
                                            <p:cond delay="1312"/>
                                          </p:stCondLst>
                                        </p:cTn>
                                        <p:tgtEl>
                                          <p:spTgt spid="3">
                                            <p:txEl>
                                              <p:pRg st="5" end="5"/>
                                            </p:txEl>
                                          </p:spTgt>
                                        </p:tgtEl>
                                      </p:cBhvr>
                                      <p:to x="100000" y="80000"/>
                                    </p:animScale>
                                    <p:animScale>
                                      <p:cBhvr>
                                        <p:cTn id="111" dur="166" decel="50000">
                                          <p:stCondLst>
                                            <p:cond delay="1338"/>
                                          </p:stCondLst>
                                        </p:cTn>
                                        <p:tgtEl>
                                          <p:spTgt spid="3">
                                            <p:txEl>
                                              <p:pRg st="5" end="5"/>
                                            </p:txEl>
                                          </p:spTgt>
                                        </p:tgtEl>
                                      </p:cBhvr>
                                      <p:to x="100000" y="100000"/>
                                    </p:animScale>
                                    <p:animScale>
                                      <p:cBhvr>
                                        <p:cTn id="112" dur="26">
                                          <p:stCondLst>
                                            <p:cond delay="1642"/>
                                          </p:stCondLst>
                                        </p:cTn>
                                        <p:tgtEl>
                                          <p:spTgt spid="3">
                                            <p:txEl>
                                              <p:pRg st="5" end="5"/>
                                            </p:txEl>
                                          </p:spTgt>
                                        </p:tgtEl>
                                      </p:cBhvr>
                                      <p:to x="100000" y="90000"/>
                                    </p:animScale>
                                    <p:animScale>
                                      <p:cBhvr>
                                        <p:cTn id="113" dur="166" decel="50000">
                                          <p:stCondLst>
                                            <p:cond delay="1668"/>
                                          </p:stCondLst>
                                        </p:cTn>
                                        <p:tgtEl>
                                          <p:spTgt spid="3">
                                            <p:txEl>
                                              <p:pRg st="5" end="5"/>
                                            </p:txEl>
                                          </p:spTgt>
                                        </p:tgtEl>
                                      </p:cBhvr>
                                      <p:to x="100000" y="100000"/>
                                    </p:animScale>
                                    <p:animScale>
                                      <p:cBhvr>
                                        <p:cTn id="114" dur="26">
                                          <p:stCondLst>
                                            <p:cond delay="1808"/>
                                          </p:stCondLst>
                                        </p:cTn>
                                        <p:tgtEl>
                                          <p:spTgt spid="3">
                                            <p:txEl>
                                              <p:pRg st="5" end="5"/>
                                            </p:txEl>
                                          </p:spTgt>
                                        </p:tgtEl>
                                      </p:cBhvr>
                                      <p:to x="100000" y="95000"/>
                                    </p:animScale>
                                    <p:animScale>
                                      <p:cBhvr>
                                        <p:cTn id="115"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2">
                <a:lumMod val="40000"/>
                <a:lumOff val="60000"/>
              </a:schemeClr>
            </a:gs>
            <a:gs pos="100000">
              <a:schemeClr val="accent2">
                <a:lumMod val="60000"/>
                <a:lumOff val="4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143" y="1143000"/>
            <a:ext cx="9144000" cy="3962400"/>
          </a:xfrm>
        </p:spPr>
        <p:txBody>
          <a:bodyPr>
            <a:normAutofit fontScale="90000"/>
          </a:bodyPr>
          <a:lstStyle/>
          <a:p>
            <a:pPr algn="l"/>
            <a:r>
              <a:rPr lang="en-US" sz="2800" b="1" dirty="0">
                <a:ln w="1905"/>
                <a:solidFill>
                  <a:srgbClr val="7030A0"/>
                </a:solidFill>
                <a:effectLst>
                  <a:innerShdw blurRad="69850" dist="43180" dir="5400000">
                    <a:srgbClr val="000000">
                      <a:alpha val="65000"/>
                    </a:srgbClr>
                  </a:innerShdw>
                </a:effectLst>
                <a:latin typeface="+mn-lt"/>
                <a:ea typeface="+mn-ea"/>
                <a:cs typeface="+mn-cs"/>
              </a:rPr>
              <a:t>6.</a:t>
            </a:r>
            <a:r>
              <a:rPr lang="en-US" sz="2800" dirty="0" smtClean="0">
                <a:latin typeface="+mn-lt"/>
                <a:ea typeface="+mn-ea"/>
                <a:cs typeface="+mn-cs"/>
              </a:rPr>
              <a:t> The major constituent of colloid is the large </a:t>
            </a:r>
            <a:r>
              <a:rPr lang="en-US" sz="3100" b="1" dirty="0" smtClean="0">
                <a:ln w="1905"/>
                <a:solidFill>
                  <a:schemeClr val="accent6">
                    <a:lumMod val="50000"/>
                  </a:schemeClr>
                </a:solidFill>
                <a:effectLst>
                  <a:innerShdw blurRad="69850" dist="43180" dir="5400000">
                    <a:srgbClr val="000000">
                      <a:alpha val="65000"/>
                    </a:srgbClr>
                  </a:innerShdw>
                </a:effectLst>
                <a:latin typeface="+mn-lt"/>
                <a:ea typeface="+mn-ea"/>
                <a:cs typeface="+mn-cs"/>
              </a:rPr>
              <a:t>glycoprotein</a:t>
            </a:r>
            <a:r>
              <a:rPr lang="en-US" sz="2500" dirty="0" smtClean="0">
                <a:latin typeface="+mn-lt"/>
                <a:ea typeface="+mn-ea"/>
                <a:cs typeface="+mn-cs"/>
              </a:rPr>
              <a:t> </a:t>
            </a:r>
            <a:br>
              <a:rPr lang="en-US" sz="2500" dirty="0" smtClean="0">
                <a:latin typeface="+mn-lt"/>
                <a:ea typeface="+mn-ea"/>
                <a:cs typeface="+mn-cs"/>
              </a:rPr>
            </a:br>
            <a:r>
              <a:rPr lang="en-US" sz="2500" dirty="0">
                <a:latin typeface="+mn-lt"/>
                <a:ea typeface="+mn-ea"/>
                <a:cs typeface="+mn-cs"/>
              </a:rPr>
              <a:t> </a:t>
            </a:r>
            <a:r>
              <a:rPr lang="en-US" sz="2500" dirty="0" smtClean="0">
                <a:latin typeface="+mn-lt"/>
                <a:ea typeface="+mn-ea"/>
                <a:cs typeface="+mn-cs"/>
              </a:rPr>
              <a:t>    </a:t>
            </a:r>
            <a: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rPr>
              <a:t>thyroglobulin</a:t>
            </a:r>
            <a:r>
              <a:rPr lang="en-US" sz="2800" dirty="0" smtClean="0">
                <a:latin typeface="+mn-lt"/>
                <a:ea typeface="+mn-ea"/>
                <a:cs typeface="+mn-cs"/>
              </a:rPr>
              <a:t>, which contains the thyroid hormones.</a:t>
            </a:r>
            <a:br>
              <a:rPr lang="en-US" sz="2800" dirty="0" smtClean="0">
                <a:latin typeface="+mn-lt"/>
                <a:ea typeface="+mn-ea"/>
                <a:cs typeface="+mn-cs"/>
              </a:rPr>
            </a:br>
            <a:r>
              <a:rPr lang="en-US" sz="2800" b="1" dirty="0">
                <a:ln w="1905"/>
                <a:solidFill>
                  <a:srgbClr val="7030A0"/>
                </a:solidFill>
                <a:effectLst>
                  <a:innerShdw blurRad="69850" dist="43180" dir="5400000">
                    <a:srgbClr val="000000">
                      <a:alpha val="65000"/>
                    </a:srgbClr>
                  </a:innerShdw>
                </a:effectLst>
              </a:rPr>
              <a:t>7.</a:t>
            </a:r>
            <a:r>
              <a:rPr lang="en-US" sz="2800" dirty="0"/>
              <a:t> Once the secretion has entered the </a:t>
            </a:r>
            <a:r>
              <a:rPr lang="en-US" sz="2800" dirty="0">
                <a:solidFill>
                  <a:srgbClr val="0070C0"/>
                </a:solidFill>
              </a:rPr>
              <a:t>follicles</a:t>
            </a:r>
            <a:r>
              <a:rPr lang="en-US" sz="2800" dirty="0"/>
              <a:t>, it must </a:t>
            </a:r>
            <a:r>
              <a:rPr lang="en-US" sz="2800" dirty="0" smtClean="0"/>
              <a:t>be</a:t>
            </a:r>
            <a:r>
              <a:rPr lang="en-US" sz="2800" dirty="0"/>
              <a:t/>
            </a:r>
            <a:br>
              <a:rPr lang="en-US" sz="2800" dirty="0"/>
            </a:br>
            <a:r>
              <a:rPr lang="en-US" sz="2800" dirty="0" smtClean="0"/>
              <a:t>     absorbed </a:t>
            </a:r>
            <a:r>
              <a:rPr lang="en-US" sz="2800" dirty="0"/>
              <a:t>back through the follicular epithelium into </a:t>
            </a:r>
            <a:r>
              <a:rPr lang="en-US" sz="2800" dirty="0" smtClean="0"/>
              <a:t>the blood  </a:t>
            </a:r>
            <a:br>
              <a:rPr lang="en-US" sz="2800" dirty="0" smtClean="0"/>
            </a:br>
            <a:r>
              <a:rPr lang="en-US" sz="2800" dirty="0"/>
              <a:t> </a:t>
            </a:r>
            <a:r>
              <a:rPr lang="en-US" sz="2800" dirty="0" smtClean="0"/>
              <a:t>    before </a:t>
            </a:r>
            <a:r>
              <a:rPr lang="en-US" sz="2800" dirty="0"/>
              <a:t>it can function in the body.</a:t>
            </a:r>
            <a:br>
              <a:rPr lang="en-US" sz="2800" dirty="0"/>
            </a:br>
            <a:r>
              <a:rPr lang="en-US" sz="2800" b="1" dirty="0">
                <a:ln w="1905"/>
                <a:solidFill>
                  <a:srgbClr val="7030A0"/>
                </a:solidFill>
                <a:effectLst>
                  <a:innerShdw blurRad="69850" dist="43180" dir="5400000">
                    <a:srgbClr val="000000">
                      <a:alpha val="65000"/>
                    </a:srgbClr>
                  </a:innerShdw>
                </a:effectLst>
              </a:rPr>
              <a:t>8.</a:t>
            </a:r>
            <a:r>
              <a:rPr lang="en-US" sz="2800" dirty="0"/>
              <a:t> The thyroid gland has a blood flow about </a:t>
            </a:r>
            <a:r>
              <a:rPr lang="en-US" sz="2800" b="1" dirty="0">
                <a:ln w="1905"/>
                <a:solidFill>
                  <a:srgbClr val="FFFF00"/>
                </a:solidFill>
                <a:effectLst>
                  <a:innerShdw blurRad="69850" dist="43180" dir="5400000">
                    <a:srgbClr val="000000">
                      <a:alpha val="65000"/>
                    </a:srgbClr>
                  </a:innerShdw>
                </a:effectLst>
              </a:rPr>
              <a:t>five</a:t>
            </a:r>
            <a:r>
              <a:rPr lang="en-US" sz="2800" dirty="0"/>
              <a:t> times the weight of </a:t>
            </a:r>
            <a:r>
              <a:rPr lang="en-US" sz="2800" dirty="0" smtClean="0"/>
              <a:t/>
            </a:r>
            <a:br>
              <a:rPr lang="en-US" sz="2800" dirty="0" smtClean="0"/>
            </a:br>
            <a:r>
              <a:rPr lang="en-US" sz="2800" dirty="0"/>
              <a:t> </a:t>
            </a:r>
            <a:r>
              <a:rPr lang="en-US" sz="2800" dirty="0" smtClean="0"/>
              <a:t>    the </a:t>
            </a:r>
            <a:r>
              <a:rPr lang="en-US" sz="2800" dirty="0"/>
              <a:t>gland each minute, which is a blood supply as great </a:t>
            </a:r>
            <a:r>
              <a:rPr lang="en-US" sz="2800" dirty="0" smtClean="0"/>
              <a:t>as</a:t>
            </a:r>
            <a:r>
              <a:rPr lang="en-US" sz="2800" dirty="0"/>
              <a:t/>
            </a:r>
            <a:br>
              <a:rPr lang="en-US" sz="2800" dirty="0"/>
            </a:br>
            <a:r>
              <a:rPr lang="en-US" sz="2800" dirty="0" smtClean="0"/>
              <a:t>     that </a:t>
            </a:r>
            <a:r>
              <a:rPr lang="en-US" sz="2800" dirty="0"/>
              <a:t>of any other area of the body</a:t>
            </a:r>
            <a:r>
              <a:rPr lang="en-US" sz="2800" dirty="0" smtClean="0"/>
              <a:t>.</a:t>
            </a:r>
            <a:br>
              <a:rPr lang="en-US" sz="2800" dirty="0" smtClean="0"/>
            </a:br>
            <a:r>
              <a:rPr lang="en-US" sz="2800" dirty="0"/>
              <a:t/>
            </a:r>
            <a:br>
              <a:rPr lang="en-US" sz="2800" dirty="0"/>
            </a:br>
            <a:r>
              <a:rPr lang="en-US" sz="2800" dirty="0"/>
              <a:t/>
            </a:r>
            <a:br>
              <a:rPr lang="en-US" sz="2800" dirty="0"/>
            </a:br>
            <a:r>
              <a:rPr lang="en-US" sz="2800" dirty="0" smtClean="0">
                <a:latin typeface="+mn-lt"/>
                <a:ea typeface="+mn-ea"/>
                <a:cs typeface="+mn-cs"/>
              </a:rPr>
              <a:t/>
            </a:r>
            <a:br>
              <a:rPr lang="en-US" sz="2800" dirty="0" smtClean="0">
                <a:latin typeface="+mn-lt"/>
                <a:ea typeface="+mn-ea"/>
                <a:cs typeface="+mn-cs"/>
              </a:rPr>
            </a:br>
            <a:r>
              <a:rPr lang="en-US" sz="2800" dirty="0" smtClean="0">
                <a:latin typeface="+mn-lt"/>
                <a:ea typeface="+mn-ea"/>
                <a:cs typeface="+mn-cs"/>
              </a:rPr>
              <a:t/>
            </a:r>
            <a:br>
              <a:rPr lang="en-US" sz="2800" dirty="0" smtClean="0">
                <a:latin typeface="+mn-lt"/>
                <a:ea typeface="+mn-ea"/>
                <a:cs typeface="+mn-cs"/>
              </a:rPr>
            </a:br>
            <a:endParaRPr lang="ar-IQ" sz="2800" dirty="0">
              <a:latin typeface="+mn-lt"/>
              <a:ea typeface="+mn-ea"/>
              <a:cs typeface="+mn-cs"/>
            </a:endParaRPr>
          </a:p>
        </p:txBody>
      </p:sp>
    </p:spTree>
    <p:extLst>
      <p:ext uri="{BB962C8B-B14F-4D97-AF65-F5344CB8AC3E}">
        <p14:creationId xmlns:p14="http://schemas.microsoft.com/office/powerpoint/2010/main" val="1385349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lstStyle/>
          <a:p>
            <a:endParaRPr lang="ar-IQ" dirty="0"/>
          </a:p>
        </p:txBody>
      </p:sp>
      <p:pic>
        <p:nvPicPr>
          <p:cNvPr id="3" name="Picture 2" descr="https://o.quizlet.com/i/VFAWxOjnOQwrQMwpqPMbLg.jpg"/>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229600" cy="6248400"/>
          </a:xfrm>
          <a:prstGeom prst="rect">
            <a:avLst/>
          </a:prstGeom>
          <a:noFill/>
          <a:ln>
            <a:noFill/>
          </a:ln>
        </p:spPr>
      </p:pic>
    </p:spTree>
    <p:extLst>
      <p:ext uri="{BB962C8B-B14F-4D97-AF65-F5344CB8AC3E}">
        <p14:creationId xmlns:p14="http://schemas.microsoft.com/office/powerpoint/2010/main" val="408633478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067800" cy="1066799"/>
          </a:xfrm>
        </p:spPr>
        <p:txBody>
          <a:bodyPr>
            <a:noAutofit/>
          </a:bodyPr>
          <a:lstStyle/>
          <a:p>
            <a:pPr algn="l"/>
            <a:r>
              <a:rPr lang="en-US" sz="3600" b="1" dirty="0">
                <a:ln w="1905"/>
                <a:solidFill>
                  <a:schemeClr val="tx2">
                    <a:lumMod val="60000"/>
                    <a:lumOff val="40000"/>
                  </a:schemeClr>
                </a:solidFill>
                <a:effectLst>
                  <a:innerShdw blurRad="69850" dist="43180" dir="5400000">
                    <a:srgbClr val="000000">
                      <a:alpha val="65000"/>
                    </a:srgbClr>
                  </a:innerShdw>
                </a:effectLst>
              </a:rPr>
              <a:t>SYNTHESIS AND SECRETION OF </a:t>
            </a:r>
            <a:r>
              <a:rPr lang="en-US" sz="3600" b="1" dirty="0" smtClean="0">
                <a:ln w="1905"/>
                <a:solidFill>
                  <a:schemeClr val="tx2">
                    <a:lumMod val="60000"/>
                    <a:lumOff val="40000"/>
                  </a:schemeClr>
                </a:solidFill>
                <a:effectLst>
                  <a:innerShdw blurRad="69850" dist="43180" dir="5400000">
                    <a:srgbClr val="000000">
                      <a:alpha val="65000"/>
                    </a:srgbClr>
                  </a:innerShdw>
                </a:effectLst>
              </a:rPr>
              <a:t>THE THYROID </a:t>
            </a:r>
            <a:r>
              <a:rPr lang="en-US" sz="3600" b="1" dirty="0">
                <a:ln w="1905"/>
                <a:solidFill>
                  <a:schemeClr val="tx2">
                    <a:lumMod val="60000"/>
                    <a:lumOff val="40000"/>
                  </a:schemeClr>
                </a:solidFill>
                <a:effectLst>
                  <a:innerShdw blurRad="69850" dist="43180" dir="5400000">
                    <a:srgbClr val="000000">
                      <a:alpha val="65000"/>
                    </a:srgbClr>
                  </a:innerShdw>
                </a:effectLst>
              </a:rPr>
              <a:t>METABOLIC HORMONES</a:t>
            </a:r>
            <a:endParaRPr lang="ar-IQ" sz="3600" b="1" dirty="0">
              <a:ln w="1905"/>
              <a:solidFill>
                <a:schemeClr val="tx2">
                  <a:lumMod val="60000"/>
                  <a:lumOff val="40000"/>
                </a:schemeClr>
              </a:solidFill>
              <a:effectLst>
                <a:innerShdw blurRad="69850" dist="43180" dir="5400000">
                  <a:srgbClr val="000000">
                    <a:alpha val="65000"/>
                  </a:srgbClr>
                </a:innerShdw>
              </a:effectLst>
            </a:endParaRPr>
          </a:p>
        </p:txBody>
      </p:sp>
      <p:sp>
        <p:nvSpPr>
          <p:cNvPr id="3" name="Subtitle 2"/>
          <p:cNvSpPr>
            <a:spLocks noGrp="1"/>
          </p:cNvSpPr>
          <p:nvPr>
            <p:ph type="subTitle" idx="1"/>
          </p:nvPr>
        </p:nvSpPr>
        <p:spPr>
          <a:xfrm>
            <a:off x="0" y="990600"/>
            <a:ext cx="9144000" cy="5867400"/>
          </a:xfrm>
        </p:spPr>
        <p:txBody>
          <a:bodyPr>
            <a:noAutofit/>
          </a:bodyPr>
          <a:lstStyle/>
          <a:p>
            <a:pPr algn="l"/>
            <a:r>
              <a:rPr lang="en-US" sz="2800" dirty="0">
                <a:solidFill>
                  <a:schemeClr val="tx1"/>
                </a:solidFill>
              </a:rPr>
              <a:t>About </a:t>
            </a: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93</a:t>
            </a:r>
            <a:r>
              <a:rPr lang="en-US" sz="2800" dirty="0">
                <a:solidFill>
                  <a:schemeClr val="tx1"/>
                </a:solidFill>
              </a:rPr>
              <a:t> percent of the metabolically active </a:t>
            </a:r>
            <a:r>
              <a:rPr lang="en-US" sz="2800" dirty="0" smtClean="0">
                <a:solidFill>
                  <a:schemeClr val="tx1"/>
                </a:solidFill>
              </a:rPr>
              <a:t>hormones secreted </a:t>
            </a:r>
            <a:r>
              <a:rPr lang="en-US" sz="2800" dirty="0">
                <a:solidFill>
                  <a:schemeClr val="tx1"/>
                </a:solidFill>
              </a:rPr>
              <a:t>by the thyroid gland is </a:t>
            </a:r>
            <a:r>
              <a:rPr lang="en-US" sz="2800" b="1" i="1" dirty="0" err="1">
                <a:ln w="1905"/>
                <a:solidFill>
                  <a:srgbClr val="00B050"/>
                </a:solidFill>
                <a:effectLst>
                  <a:innerShdw blurRad="69850" dist="43180" dir="5400000">
                    <a:srgbClr val="000000">
                      <a:alpha val="65000"/>
                    </a:srgbClr>
                  </a:innerShdw>
                </a:effectLst>
              </a:rPr>
              <a:t>thyroxine</a:t>
            </a:r>
            <a:r>
              <a:rPr lang="en-US" sz="2800" dirty="0">
                <a:solidFill>
                  <a:schemeClr val="tx1"/>
                </a:solidFill>
              </a:rPr>
              <a:t>, and </a:t>
            </a: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7</a:t>
            </a:r>
            <a:r>
              <a:rPr lang="en-US" sz="2800" dirty="0">
                <a:solidFill>
                  <a:schemeClr val="tx1"/>
                </a:solidFill>
              </a:rPr>
              <a:t> </a:t>
            </a:r>
            <a:r>
              <a:rPr lang="en-US" sz="2800" dirty="0" smtClean="0">
                <a:solidFill>
                  <a:schemeClr val="tx1"/>
                </a:solidFill>
              </a:rPr>
              <a:t>percent is </a:t>
            </a:r>
            <a:r>
              <a:rPr lang="en-US" sz="2800" b="1" i="1" dirty="0" err="1">
                <a:ln w="1905"/>
                <a:solidFill>
                  <a:srgbClr val="00B050"/>
                </a:solidFill>
                <a:effectLst>
                  <a:innerShdw blurRad="69850" dist="43180" dir="5400000">
                    <a:srgbClr val="000000">
                      <a:alpha val="65000"/>
                    </a:srgbClr>
                  </a:innerShdw>
                </a:effectLst>
              </a:rPr>
              <a:t>triiodothyronine</a:t>
            </a:r>
            <a:r>
              <a:rPr lang="en-US" sz="2800" dirty="0">
                <a:solidFill>
                  <a:schemeClr val="tx1"/>
                </a:solidFill>
              </a:rPr>
              <a:t>. However, almost all the </a:t>
            </a:r>
            <a:r>
              <a:rPr lang="en-US" sz="2800" b="1" i="1" dirty="0" err="1">
                <a:ln w="1905"/>
                <a:solidFill>
                  <a:srgbClr val="00B050"/>
                </a:solidFill>
                <a:effectLst>
                  <a:innerShdw blurRad="69850" dist="43180" dir="5400000">
                    <a:srgbClr val="000000">
                      <a:alpha val="65000"/>
                    </a:srgbClr>
                  </a:innerShdw>
                </a:effectLst>
              </a:rPr>
              <a:t>thyroxine</a:t>
            </a:r>
            <a:r>
              <a:rPr lang="en-US" sz="2800" dirty="0">
                <a:solidFill>
                  <a:schemeClr val="tx1"/>
                </a:solidFill>
              </a:rPr>
              <a:t> is</a:t>
            </a:r>
          </a:p>
          <a:p>
            <a:pPr algn="l"/>
            <a:r>
              <a:rPr lang="en-US" sz="2800" dirty="0">
                <a:solidFill>
                  <a:schemeClr val="tx1"/>
                </a:solidFill>
              </a:rPr>
              <a:t>eventually converted to </a:t>
            </a:r>
            <a:r>
              <a:rPr lang="en-US" sz="2800" b="1" i="1" dirty="0" err="1">
                <a:ln w="1905"/>
                <a:solidFill>
                  <a:srgbClr val="00B050"/>
                </a:solidFill>
                <a:effectLst>
                  <a:innerShdw blurRad="69850" dist="43180" dir="5400000">
                    <a:srgbClr val="000000">
                      <a:alpha val="65000"/>
                    </a:srgbClr>
                  </a:innerShdw>
                </a:effectLst>
              </a:rPr>
              <a:t>triiodothyronine</a:t>
            </a:r>
            <a:r>
              <a:rPr lang="en-US" sz="2800" dirty="0">
                <a:solidFill>
                  <a:schemeClr val="tx1"/>
                </a:solidFill>
              </a:rPr>
              <a:t> in the tissues, </a:t>
            </a:r>
            <a:r>
              <a:rPr lang="en-US" sz="2800" dirty="0" smtClean="0">
                <a:solidFill>
                  <a:schemeClr val="tx1"/>
                </a:solidFill>
              </a:rPr>
              <a:t>so both </a:t>
            </a:r>
            <a:r>
              <a:rPr lang="en-US" sz="2800" dirty="0">
                <a:solidFill>
                  <a:schemeClr val="tx1"/>
                </a:solidFill>
              </a:rPr>
              <a:t>are functionally important. The functions of </a:t>
            </a:r>
            <a:r>
              <a:rPr lang="en-US" sz="2800" dirty="0" smtClean="0">
                <a:solidFill>
                  <a:schemeClr val="tx1"/>
                </a:solidFill>
              </a:rPr>
              <a:t>these two </a:t>
            </a:r>
            <a:r>
              <a:rPr lang="en-US" sz="2800" dirty="0">
                <a:solidFill>
                  <a:schemeClr val="tx1"/>
                </a:solidFill>
              </a:rPr>
              <a:t>hormones are qualitatively the same, but they </a:t>
            </a:r>
            <a:r>
              <a:rPr lang="en-US" sz="2800" dirty="0" smtClean="0">
                <a:solidFill>
                  <a:schemeClr val="tx1"/>
                </a:solidFill>
              </a:rPr>
              <a:t>differ in </a:t>
            </a:r>
            <a:r>
              <a:rPr lang="en-US" sz="2800" dirty="0">
                <a:solidFill>
                  <a:srgbClr val="FF0000"/>
                </a:solidFill>
              </a:rPr>
              <a:t>rapidity</a:t>
            </a:r>
            <a:r>
              <a:rPr lang="en-US" sz="2800" dirty="0">
                <a:solidFill>
                  <a:schemeClr val="tx1"/>
                </a:solidFill>
              </a:rPr>
              <a:t> and </a:t>
            </a:r>
            <a:r>
              <a:rPr lang="en-US" sz="2800" dirty="0">
                <a:solidFill>
                  <a:srgbClr val="FF0000"/>
                </a:solidFill>
              </a:rPr>
              <a:t>intensity</a:t>
            </a:r>
            <a:r>
              <a:rPr lang="en-US" sz="2800" dirty="0">
                <a:solidFill>
                  <a:schemeClr val="tx1"/>
                </a:solidFill>
              </a:rPr>
              <a:t> of action. </a:t>
            </a:r>
            <a:r>
              <a:rPr lang="en-US" sz="2800" b="1" i="1" dirty="0" err="1">
                <a:ln w="1905"/>
                <a:solidFill>
                  <a:srgbClr val="00B050"/>
                </a:solidFill>
                <a:effectLst>
                  <a:innerShdw blurRad="69850" dist="43180" dir="5400000">
                    <a:srgbClr val="000000">
                      <a:alpha val="65000"/>
                    </a:srgbClr>
                  </a:innerShdw>
                </a:effectLst>
              </a:rPr>
              <a:t>Triiodothyronine</a:t>
            </a:r>
            <a:r>
              <a:rPr lang="en-US" sz="2800" dirty="0">
                <a:solidFill>
                  <a:schemeClr val="tx1"/>
                </a:solidFill>
              </a:rPr>
              <a:t> </a:t>
            </a:r>
            <a:r>
              <a:rPr lang="en-US" sz="2800" dirty="0" smtClean="0">
                <a:solidFill>
                  <a:schemeClr val="tx1"/>
                </a:solidFill>
              </a:rPr>
              <a:t>is about </a:t>
            </a: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four</a:t>
            </a:r>
            <a:r>
              <a:rPr lang="en-US" sz="2800" dirty="0">
                <a:solidFill>
                  <a:schemeClr val="tx1"/>
                </a:solidFill>
              </a:rPr>
              <a:t> times as potent as </a:t>
            </a:r>
            <a:r>
              <a:rPr lang="en-US" sz="2800" b="1" i="1" dirty="0" err="1">
                <a:ln w="1905"/>
                <a:solidFill>
                  <a:srgbClr val="00B050"/>
                </a:solidFill>
                <a:effectLst>
                  <a:innerShdw blurRad="69850" dist="43180" dir="5400000">
                    <a:srgbClr val="000000">
                      <a:alpha val="65000"/>
                    </a:srgbClr>
                  </a:innerShdw>
                </a:effectLst>
              </a:rPr>
              <a:t>thyroxine</a:t>
            </a:r>
            <a:r>
              <a:rPr lang="en-US" sz="2800" dirty="0">
                <a:solidFill>
                  <a:schemeClr val="tx1"/>
                </a:solidFill>
              </a:rPr>
              <a:t>, but it is </a:t>
            </a:r>
            <a:r>
              <a:rPr lang="en-US" sz="2800" dirty="0" smtClean="0">
                <a:solidFill>
                  <a:schemeClr val="tx1"/>
                </a:solidFill>
              </a:rPr>
              <a:t>present in </a:t>
            </a:r>
            <a:r>
              <a:rPr lang="en-US" sz="2800" dirty="0">
                <a:solidFill>
                  <a:schemeClr val="tx1"/>
                </a:solidFill>
              </a:rPr>
              <a:t>the blood in much </a:t>
            </a:r>
            <a:r>
              <a:rPr lang="en-US" sz="2800" dirty="0">
                <a:solidFill>
                  <a:srgbClr val="0070C0"/>
                </a:solidFill>
              </a:rPr>
              <a:t>smaller quantities </a:t>
            </a:r>
            <a:r>
              <a:rPr lang="en-US" sz="2800" dirty="0">
                <a:solidFill>
                  <a:schemeClr val="tx1"/>
                </a:solidFill>
              </a:rPr>
              <a:t>and persists for </a:t>
            </a:r>
            <a:r>
              <a:rPr lang="en-US" sz="2800" dirty="0" smtClean="0">
                <a:solidFill>
                  <a:schemeClr val="tx1"/>
                </a:solidFill>
              </a:rPr>
              <a:t>a much </a:t>
            </a:r>
            <a:r>
              <a:rPr lang="en-US" sz="2800" dirty="0">
                <a:solidFill>
                  <a:srgbClr val="0070C0"/>
                </a:solidFill>
              </a:rPr>
              <a:t>shorter time </a:t>
            </a:r>
            <a:r>
              <a:rPr lang="en-US" sz="2800" dirty="0">
                <a:solidFill>
                  <a:schemeClr val="tx1"/>
                </a:solidFill>
              </a:rPr>
              <a:t>compared with </a:t>
            </a:r>
            <a:r>
              <a:rPr lang="en-US" sz="2800" b="1" i="1" dirty="0" err="1">
                <a:ln w="1905"/>
                <a:solidFill>
                  <a:srgbClr val="00B050"/>
                </a:solidFill>
                <a:effectLst>
                  <a:innerShdw blurRad="69850" dist="43180" dir="5400000">
                    <a:srgbClr val="000000">
                      <a:alpha val="65000"/>
                    </a:srgbClr>
                  </a:innerShdw>
                </a:effectLst>
              </a:rPr>
              <a:t>thyroxine</a:t>
            </a:r>
            <a:r>
              <a:rPr lang="en-US" sz="2800" dirty="0" smtClean="0">
                <a:solidFill>
                  <a:schemeClr val="tx1"/>
                </a:solidFill>
              </a:rPr>
              <a:t>.</a:t>
            </a:r>
            <a:r>
              <a:rPr lang="en-US" sz="2800" dirty="0"/>
              <a:t> </a:t>
            </a:r>
            <a:r>
              <a:rPr lang="en-US" sz="2800" dirty="0">
                <a:solidFill>
                  <a:schemeClr val="tx1"/>
                </a:solidFill>
              </a:rPr>
              <a:t>To form normal quantities of </a:t>
            </a:r>
            <a:r>
              <a:rPr lang="en-US" sz="2800" b="1" dirty="0" err="1">
                <a:ln w="1905"/>
                <a:solidFill>
                  <a:srgbClr val="00B050"/>
                </a:solidFill>
                <a:effectLst>
                  <a:innerShdw blurRad="69850" dist="43180" dir="5400000">
                    <a:srgbClr val="000000">
                      <a:alpha val="65000"/>
                    </a:srgbClr>
                  </a:innerShdw>
                </a:effectLst>
              </a:rPr>
              <a:t>thyroxine</a:t>
            </a:r>
            <a:r>
              <a:rPr lang="en-US" sz="2800" dirty="0">
                <a:solidFill>
                  <a:schemeClr val="tx1"/>
                </a:solidFill>
              </a:rPr>
              <a:t>, about </a:t>
            </a:r>
            <a:r>
              <a:rPr lang="en-US" sz="2800" b="1" dirty="0">
                <a:ln w="1905"/>
                <a:solidFill>
                  <a:srgbClr val="FFFF00"/>
                </a:solidFill>
                <a:effectLst>
                  <a:innerShdw blurRad="69850" dist="43180" dir="5400000">
                    <a:srgbClr val="000000">
                      <a:alpha val="65000"/>
                    </a:srgbClr>
                  </a:innerShdw>
                </a:effectLst>
              </a:rPr>
              <a:t>50</a:t>
            </a:r>
            <a:r>
              <a:rPr lang="en-US" sz="2800" dirty="0"/>
              <a:t> </a:t>
            </a:r>
            <a:r>
              <a:rPr lang="en-US" sz="2800" dirty="0">
                <a:solidFill>
                  <a:schemeClr val="tx1"/>
                </a:solidFill>
              </a:rPr>
              <a:t>milligrams of </a:t>
            </a:r>
            <a:r>
              <a:rPr lang="en-US" sz="2800" dirty="0" smtClean="0">
                <a:solidFill>
                  <a:schemeClr val="tx1"/>
                </a:solidFill>
              </a:rPr>
              <a:t>ingested </a:t>
            </a:r>
            <a:r>
              <a:rPr lang="en-US" sz="2800" dirty="0">
                <a:solidFill>
                  <a:srgbClr val="0070C0"/>
                </a:solidFill>
              </a:rPr>
              <a:t>iodine</a:t>
            </a:r>
            <a:r>
              <a:rPr lang="en-US" sz="2800" dirty="0"/>
              <a:t> </a:t>
            </a:r>
            <a:r>
              <a:rPr lang="en-US" sz="2800" dirty="0">
                <a:solidFill>
                  <a:schemeClr val="tx1"/>
                </a:solidFill>
              </a:rPr>
              <a:t>in the form of iodides are required each year, or </a:t>
            </a:r>
            <a:r>
              <a:rPr lang="en-US" sz="2800" dirty="0" smtClean="0">
                <a:solidFill>
                  <a:schemeClr val="tx1"/>
                </a:solidFill>
              </a:rPr>
              <a:t>about </a:t>
            </a:r>
            <a:r>
              <a:rPr lang="en-US" sz="2800" b="1" dirty="0">
                <a:ln w="1905"/>
                <a:solidFill>
                  <a:srgbClr val="FFFF00"/>
                </a:solidFill>
                <a:effectLst>
                  <a:innerShdw blurRad="69850" dist="43180" dir="5400000">
                    <a:srgbClr val="000000">
                      <a:alpha val="65000"/>
                    </a:srgbClr>
                  </a:innerShdw>
                </a:effectLst>
              </a:rPr>
              <a:t>1 mg/week</a:t>
            </a:r>
            <a:r>
              <a:rPr lang="en-US" sz="2800" dirty="0">
                <a:solidFill>
                  <a:schemeClr val="tx1"/>
                </a:solidFill>
              </a:rPr>
              <a:t>.</a:t>
            </a:r>
            <a:endParaRPr lang="ar-IQ" sz="2800" dirty="0">
              <a:solidFill>
                <a:schemeClr val="tx1"/>
              </a:solidFill>
            </a:endParaRPr>
          </a:p>
        </p:txBody>
      </p:sp>
    </p:spTree>
    <p:extLst>
      <p:ext uri="{BB962C8B-B14F-4D97-AF65-F5344CB8AC3E}">
        <p14:creationId xmlns:p14="http://schemas.microsoft.com/office/powerpoint/2010/main" val="23384083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lstStyle/>
          <a:p>
            <a:endParaRPr lang="ar-IQ"/>
          </a:p>
        </p:txBody>
      </p:sp>
      <p:sp>
        <p:nvSpPr>
          <p:cNvPr id="4" name="Text Placeholder 3"/>
          <p:cNvSpPr>
            <a:spLocks noGrp="1"/>
          </p:cNvSpPr>
          <p:nvPr>
            <p:ph type="body" sz="half" idx="2"/>
          </p:nvPr>
        </p:nvSpPr>
        <p:spPr/>
        <p:txBody>
          <a:bodyPr/>
          <a:lstStyle/>
          <a:p>
            <a:endParaRPr lang="ar-IQ"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596243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7" name="Picture 7" descr="https://classconnection.s3.amazonaws.com/353/flashcards/1770353/png/screen_shot_2013-12-08_at_11802_am-142D0DB76A26B8703F9.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044273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127"/>
                                        </p:tgtEl>
                                        <p:attrNameLst>
                                          <p:attrName>style.visibility</p:attrName>
                                        </p:attrNameLst>
                                      </p:cBhvr>
                                      <p:to>
                                        <p:strVal val="visible"/>
                                      </p:to>
                                    </p:set>
                                    <p:animEffect transition="in" filter="barn(inVertical)">
                                      <p:cBhvr>
                                        <p:cTn id="7" dur="500"/>
                                        <p:tgtEl>
                                          <p:spTgt spid="5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TotalTime>
  <Words>692</Words>
  <Application>Microsoft Office PowerPoint</Application>
  <PresentationFormat>On-screen Show (4:3)</PresentationFormat>
  <Paragraphs>40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Thyroid Gland  Dr. Noori  M.  Luaibi</vt:lpstr>
      <vt:lpstr>Thyroid Gland</vt:lpstr>
      <vt:lpstr>Thyroid hormone is Produced in Follicular cells precursor to thyroid hormones (T3, T4). Parafollicular cells= Secrete calcitonin, a hormone that is involved with calcium homeostasis, Calcitonin a thyroid hormone that tends to lower the level of calcium in the blood plasma and inhibit reabsorption of bone by action of Parathyroid gland.  </vt:lpstr>
      <vt:lpstr>PHYSIOLOGICAL ANATOMY OF THE THYROID GLAND</vt:lpstr>
      <vt:lpstr>6. The major constituent of colloid is the large glycoprotein       thyroglobulin, which contains the thyroid hormones. 7. Once the secretion has entered the follicles, it must be      absorbed back through the follicular epithelium into the blood        before it can function in the body. 8. The thyroid gland has a blood flow about five times the weight of       the gland each minute, which is a blood supply as great as      that of any other area of the body.     </vt:lpstr>
      <vt:lpstr>PowerPoint Presentation</vt:lpstr>
      <vt:lpstr>SYNTHESIS AND SECRETION OF THE THYROID METABOLIC HORMONES</vt:lpstr>
      <vt:lpstr>PowerPoint Presentation</vt:lpstr>
      <vt:lpstr>PowerPoint Presentation</vt:lpstr>
      <vt:lpstr>PowerPoint Presentation</vt:lpstr>
      <vt:lpstr>EFFECTS OF THYROID HORMONE ON SPECIFIC BODY FUNCTIONS</vt:lpstr>
      <vt:lpstr>    14. Excitatory Effects on the Central        Nervous System. 15. Effect on the Function of the       Muscles. 16. Muscle Tremor. 17. Effect on Sleep. 18. Effect on Other Endocrine Glands. 19. Effect of Thyroid Hormone on       Sexual Function.</vt:lpstr>
      <vt:lpstr>REGULATION OF THYROID HORMONE SECRETION</vt:lpstr>
      <vt:lpstr>FEEDBACK EFFECT OF THYROID HORMONE TO DECREASE ANTERIOR PITUITARY SECRETION OF TSH</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Thyroid Gland  Dr. Noori  M  Luaibi</dc:title>
  <dc:creator>DELL</dc:creator>
  <cp:lastModifiedBy>DELL</cp:lastModifiedBy>
  <cp:revision>22</cp:revision>
  <dcterms:created xsi:type="dcterms:W3CDTF">2006-08-16T00:00:00Z</dcterms:created>
  <dcterms:modified xsi:type="dcterms:W3CDTF">2017-10-24T17:17:16Z</dcterms:modified>
</cp:coreProperties>
</file>