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209799"/>
          </a:xfrm>
        </p:spPr>
        <p:txBody>
          <a:bodyPr/>
          <a:lstStyle/>
          <a:p>
            <a:r>
              <a:rPr lang="en-US" b="1" dirty="0">
                <a:solidFill>
                  <a:schemeClr val="tx1">
                    <a:lumMod val="95000"/>
                    <a:lumOff val="5000"/>
                  </a:schemeClr>
                </a:solidFill>
                <a:latin typeface="Lucida Calligraphy" pitchFamily="66" charset="0"/>
              </a:rPr>
              <a:t>Dr. </a:t>
            </a:r>
            <a:r>
              <a:rPr lang="en-US" b="1" dirty="0" err="1">
                <a:solidFill>
                  <a:schemeClr val="tx1">
                    <a:lumMod val="95000"/>
                    <a:lumOff val="5000"/>
                  </a:schemeClr>
                </a:solidFill>
                <a:latin typeface="Lucida Calligraphy" pitchFamily="66" charset="0"/>
              </a:rPr>
              <a:t>Noori</a:t>
            </a:r>
            <a:r>
              <a:rPr lang="en-US" b="1" dirty="0">
                <a:solidFill>
                  <a:schemeClr val="tx1">
                    <a:lumMod val="95000"/>
                    <a:lumOff val="5000"/>
                  </a:schemeClr>
                </a:solidFill>
                <a:latin typeface="Lucida Calligraphy" pitchFamily="66" charset="0"/>
              </a:rPr>
              <a:t> Mohammed </a:t>
            </a:r>
            <a:r>
              <a:rPr lang="en-US" b="1" dirty="0" err="1" smtClean="0">
                <a:solidFill>
                  <a:schemeClr val="tx1">
                    <a:lumMod val="95000"/>
                    <a:lumOff val="5000"/>
                  </a:schemeClr>
                </a:solidFill>
                <a:latin typeface="Lucida Calligraphy" pitchFamily="66" charset="0"/>
              </a:rPr>
              <a:t>Luaibi</a:t>
            </a:r>
            <a:endParaRPr lang="ar-IQ" dirty="0">
              <a:solidFill>
                <a:schemeClr val="tx1">
                  <a:lumMod val="95000"/>
                  <a:lumOff val="5000"/>
                </a:schemeClr>
              </a:solidFill>
            </a:endParaRPr>
          </a:p>
        </p:txBody>
      </p:sp>
      <p:sp>
        <p:nvSpPr>
          <p:cNvPr id="3" name="Subtitle 2"/>
          <p:cNvSpPr>
            <a:spLocks noGrp="1"/>
          </p:cNvSpPr>
          <p:nvPr>
            <p:ph type="subTitle" idx="1"/>
          </p:nvPr>
        </p:nvSpPr>
        <p:spPr/>
        <p:txBody>
          <a:bodyPr/>
          <a:lstStyle/>
          <a:p>
            <a:r>
              <a:rPr lang="en-US" sz="3600" dirty="0" smtClean="0">
                <a:solidFill>
                  <a:srgbClr val="C00000"/>
                </a:solidFill>
                <a:latin typeface="Aharoni" pitchFamily="2" charset="-79"/>
                <a:cs typeface="Aharoni" pitchFamily="2" charset="-79"/>
              </a:rPr>
              <a:t>Hypothalamus and </a:t>
            </a:r>
            <a:r>
              <a:rPr lang="en-US" sz="3600" dirty="0" smtClean="0">
                <a:solidFill>
                  <a:srgbClr val="C00000"/>
                </a:solidFill>
                <a:latin typeface="Aharoni" pitchFamily="2" charset="-79"/>
                <a:cs typeface="Aharoni" pitchFamily="2" charset="-79"/>
              </a:rPr>
              <a:t>Pituitary </a:t>
            </a:r>
            <a:r>
              <a:rPr lang="en-US" sz="3600" dirty="0" smtClean="0">
                <a:solidFill>
                  <a:srgbClr val="C00000"/>
                </a:solidFill>
                <a:latin typeface="Aharoni" pitchFamily="2" charset="-79"/>
                <a:cs typeface="Aharoni" pitchFamily="2" charset="-79"/>
              </a:rPr>
              <a:t>Endocrine Glands</a:t>
            </a:r>
            <a:endParaRPr lang="ar-IQ" sz="3600" dirty="0">
              <a:solidFill>
                <a:srgbClr val="C00000"/>
              </a:solidFill>
              <a:latin typeface="Aharoni" pitchFamily="2" charset="-79"/>
            </a:endParaRPr>
          </a:p>
          <a:p>
            <a:endParaRPr lang="ar-IQ" dirty="0"/>
          </a:p>
        </p:txBody>
      </p:sp>
    </p:spTree>
    <p:extLst>
      <p:ext uri="{BB962C8B-B14F-4D97-AF65-F5344CB8AC3E}">
        <p14:creationId xmlns:p14="http://schemas.microsoft.com/office/powerpoint/2010/main" val="3278406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771"/>
            <a:ext cx="8991600" cy="461665"/>
          </a:xfrm>
          <a:prstGeom prst="rect">
            <a:avLst/>
          </a:prstGeom>
        </p:spPr>
        <p:txBody>
          <a:bodyPr wrap="square">
            <a:spAutoFit/>
          </a:bodyPr>
          <a:lstStyle/>
          <a:p>
            <a:pPr algn="ctr"/>
            <a:r>
              <a:rPr lang="en-US" sz="2400" b="1" dirty="0">
                <a:ln w="1905"/>
                <a:solidFill>
                  <a:srgbClr val="7030A0"/>
                </a:solidFill>
                <a:effectLst>
                  <a:innerShdw blurRad="69850" dist="43180" dir="5400000">
                    <a:srgbClr val="000000">
                      <a:alpha val="65000"/>
                    </a:srgbClr>
                  </a:innerShdw>
                </a:effectLst>
              </a:rPr>
              <a:t>Factors That Stimulate or </a:t>
            </a:r>
            <a:r>
              <a:rPr lang="en-US" sz="2400" b="1" dirty="0" smtClean="0">
                <a:ln w="1905"/>
                <a:solidFill>
                  <a:srgbClr val="7030A0"/>
                </a:solidFill>
                <a:effectLst>
                  <a:innerShdw blurRad="69850" dist="43180" dir="5400000">
                    <a:srgbClr val="000000">
                      <a:alpha val="65000"/>
                    </a:srgbClr>
                  </a:innerShdw>
                </a:effectLst>
              </a:rPr>
              <a:t>Inhibit Secretion </a:t>
            </a:r>
            <a:r>
              <a:rPr lang="en-US" sz="2400" b="1" dirty="0">
                <a:ln w="1905"/>
                <a:solidFill>
                  <a:srgbClr val="7030A0"/>
                </a:solidFill>
                <a:effectLst>
                  <a:innerShdw blurRad="69850" dist="43180" dir="5400000">
                    <a:srgbClr val="000000">
                      <a:alpha val="65000"/>
                    </a:srgbClr>
                  </a:innerShdw>
                </a:effectLst>
              </a:rPr>
              <a:t>of Growth Hormone</a:t>
            </a:r>
            <a:endParaRPr lang="ar-IQ" sz="2400" b="1" dirty="0">
              <a:ln w="1905"/>
              <a:solidFill>
                <a:srgbClr val="7030A0"/>
              </a:solidFill>
              <a:effectLst>
                <a:innerShdw blurRad="69850" dist="43180" dir="5400000">
                  <a:srgbClr val="000000">
                    <a:alpha val="65000"/>
                  </a:srgbClr>
                </a:innerShdw>
              </a:effectLst>
            </a:endParaRPr>
          </a:p>
        </p:txBody>
      </p:sp>
      <p:sp>
        <p:nvSpPr>
          <p:cNvPr id="5" name="Rectangle 4"/>
          <p:cNvSpPr/>
          <p:nvPr/>
        </p:nvSpPr>
        <p:spPr>
          <a:xfrm>
            <a:off x="4495800" y="490747"/>
            <a:ext cx="4648200" cy="461665"/>
          </a:xfrm>
          <a:prstGeom prst="rect">
            <a:avLst/>
          </a:prstGeom>
        </p:spPr>
        <p:txBody>
          <a:bodyPr wrap="square">
            <a:spAutoFit/>
          </a:bodyPr>
          <a:lstStyle/>
          <a:p>
            <a:r>
              <a:rPr lang="en-US" sz="2400" b="1" dirty="0">
                <a:solidFill>
                  <a:schemeClr val="accent6">
                    <a:lumMod val="75000"/>
                  </a:schemeClr>
                </a:solidFill>
              </a:rPr>
              <a:t>Inhibit Growth </a:t>
            </a:r>
            <a:r>
              <a:rPr lang="en-US" sz="2400" b="1" dirty="0" smtClean="0">
                <a:solidFill>
                  <a:schemeClr val="accent6">
                    <a:lumMod val="75000"/>
                  </a:schemeClr>
                </a:solidFill>
              </a:rPr>
              <a:t>Hormone Secretion</a:t>
            </a:r>
            <a:endParaRPr lang="en-US" sz="2400" b="1" dirty="0">
              <a:solidFill>
                <a:schemeClr val="accent6">
                  <a:lumMod val="75000"/>
                </a:schemeClr>
              </a:solidFill>
            </a:endParaRPr>
          </a:p>
        </p:txBody>
      </p:sp>
      <p:sp>
        <p:nvSpPr>
          <p:cNvPr id="7" name="Rectangle 6"/>
          <p:cNvSpPr/>
          <p:nvPr/>
        </p:nvSpPr>
        <p:spPr>
          <a:xfrm>
            <a:off x="21771" y="685800"/>
            <a:ext cx="4114800" cy="830997"/>
          </a:xfrm>
          <a:prstGeom prst="rect">
            <a:avLst/>
          </a:prstGeom>
        </p:spPr>
        <p:txBody>
          <a:bodyPr wrap="square">
            <a:spAutoFit/>
          </a:bodyPr>
          <a:lstStyle/>
          <a:p>
            <a:r>
              <a:rPr lang="en-US" sz="2400" b="1" dirty="0" smtClean="0">
                <a:solidFill>
                  <a:schemeClr val="accent6">
                    <a:lumMod val="75000"/>
                  </a:schemeClr>
                </a:solidFill>
              </a:rPr>
              <a:t>Stimulate Growth Hormone Secretion</a:t>
            </a:r>
            <a:endParaRPr lang="en-US" sz="2400" b="1" dirty="0">
              <a:solidFill>
                <a:schemeClr val="accent6">
                  <a:lumMod val="75000"/>
                </a:schemeClr>
              </a:solidFill>
            </a:endParaRPr>
          </a:p>
        </p:txBody>
      </p:sp>
      <p:sp>
        <p:nvSpPr>
          <p:cNvPr id="8" name="Title 7"/>
          <p:cNvSpPr>
            <a:spLocks noGrp="1"/>
          </p:cNvSpPr>
          <p:nvPr>
            <p:ph type="title"/>
          </p:nvPr>
        </p:nvSpPr>
        <p:spPr>
          <a:xfrm>
            <a:off x="0" y="1295400"/>
            <a:ext cx="4267200" cy="4585871"/>
          </a:xfrm>
          <a:prstGeom prst="rect">
            <a:avLst/>
          </a:prstGeom>
        </p:spPr>
        <p:txBody>
          <a:bodyPr wrap="square">
            <a:spAutoFit/>
          </a:bodyPr>
          <a:lstStyle/>
          <a:p>
            <a:r>
              <a:rPr lang="en-US" sz="2000" dirty="0" smtClean="0"/>
              <a:t/>
            </a:r>
            <a:br>
              <a:rPr lang="en-US" sz="2000" dirty="0" smtClean="0"/>
            </a:br>
            <a:r>
              <a:rPr lang="en-US" sz="1600" dirty="0" smtClean="0"/>
              <a:t>Decreased </a:t>
            </a:r>
            <a:r>
              <a:rPr lang="en-US" sz="1600" dirty="0"/>
              <a:t>blood </a:t>
            </a:r>
            <a:r>
              <a:rPr lang="en-US" sz="1600" dirty="0" smtClean="0"/>
              <a:t>glucose</a:t>
            </a:r>
            <a:br>
              <a:rPr lang="en-US" sz="1600" dirty="0" smtClean="0"/>
            </a:br>
            <a:r>
              <a:rPr lang="en-US" sz="1600" dirty="0"/>
              <a:t/>
            </a:r>
            <a:br>
              <a:rPr lang="en-US" sz="1600" dirty="0"/>
            </a:br>
            <a:r>
              <a:rPr lang="en-US" sz="1600" dirty="0"/>
              <a:t>Decreased blood free </a:t>
            </a:r>
            <a:r>
              <a:rPr lang="en-US" sz="1600" dirty="0" smtClean="0"/>
              <a:t>fatty acids</a:t>
            </a:r>
            <a:br>
              <a:rPr lang="en-US" sz="1600" dirty="0" smtClean="0"/>
            </a:br>
            <a:r>
              <a:rPr lang="en-US" sz="1600" dirty="0"/>
              <a:t/>
            </a:r>
            <a:br>
              <a:rPr lang="en-US" sz="1600" dirty="0"/>
            </a:br>
            <a:r>
              <a:rPr lang="en-US" sz="1600" dirty="0"/>
              <a:t>Increased blood </a:t>
            </a:r>
            <a:r>
              <a:rPr lang="en-US" sz="1600" dirty="0" smtClean="0"/>
              <a:t>amino acids </a:t>
            </a:r>
            <a:r>
              <a:rPr lang="en-US" sz="1600" dirty="0"/>
              <a:t>(arginine</a:t>
            </a:r>
            <a:r>
              <a:rPr lang="en-US" sz="1600" dirty="0" smtClean="0"/>
              <a:t>)</a:t>
            </a:r>
            <a:br>
              <a:rPr lang="en-US" sz="1600" dirty="0" smtClean="0"/>
            </a:br>
            <a:r>
              <a:rPr lang="en-US" sz="1600" dirty="0"/>
              <a:t/>
            </a:r>
            <a:br>
              <a:rPr lang="en-US" sz="1600" dirty="0"/>
            </a:br>
            <a:r>
              <a:rPr lang="en-US" sz="1600" dirty="0"/>
              <a:t>Starvation or </a:t>
            </a:r>
            <a:r>
              <a:rPr lang="en-US" sz="1600" dirty="0" err="1" smtClean="0"/>
              <a:t>fasting,protein</a:t>
            </a:r>
            <a:r>
              <a:rPr lang="en-US" sz="1600" dirty="0" smtClean="0"/>
              <a:t> deficiency</a:t>
            </a:r>
            <a:br>
              <a:rPr lang="en-US" sz="1600" dirty="0" smtClean="0"/>
            </a:br>
            <a:r>
              <a:rPr lang="en-US" sz="1600" dirty="0"/>
              <a:t/>
            </a:r>
            <a:br>
              <a:rPr lang="en-US" sz="1600" dirty="0"/>
            </a:br>
            <a:r>
              <a:rPr lang="en-US" sz="1600" dirty="0"/>
              <a:t>Trauma, stress, </a:t>
            </a:r>
            <a:r>
              <a:rPr lang="en-US" sz="1600" dirty="0" smtClean="0"/>
              <a:t>excitement</a:t>
            </a:r>
            <a:r>
              <a:rPr lang="en-US" sz="1600" dirty="0"/>
              <a:t> </a:t>
            </a:r>
            <a:r>
              <a:rPr lang="en-US" sz="1600" dirty="0" smtClean="0"/>
              <a:t>Exercise</a:t>
            </a:r>
            <a:br>
              <a:rPr lang="en-US" sz="1600" dirty="0" smtClean="0"/>
            </a:br>
            <a:r>
              <a:rPr lang="en-US" sz="1600" dirty="0"/>
              <a:t/>
            </a:r>
            <a:br>
              <a:rPr lang="en-US" sz="1600" dirty="0"/>
            </a:br>
            <a:r>
              <a:rPr lang="en-US" sz="1600" dirty="0"/>
              <a:t>Testosterone, </a:t>
            </a:r>
            <a:r>
              <a:rPr lang="en-US" sz="1600" dirty="0" smtClean="0"/>
              <a:t>estrogen</a:t>
            </a:r>
            <a:br>
              <a:rPr lang="en-US" sz="1600" dirty="0" smtClean="0"/>
            </a:br>
            <a:r>
              <a:rPr lang="en-US" sz="1600" dirty="0"/>
              <a:t/>
            </a:r>
            <a:br>
              <a:rPr lang="en-US" sz="1600" dirty="0"/>
            </a:br>
            <a:r>
              <a:rPr lang="en-US" sz="1600" dirty="0"/>
              <a:t>Deep sleep (stages II and IV</a:t>
            </a:r>
            <a:r>
              <a:rPr lang="en-US" sz="1600" dirty="0" smtClean="0"/>
              <a:t>)</a:t>
            </a:r>
            <a:br>
              <a:rPr lang="en-US" sz="1600" dirty="0" smtClean="0"/>
            </a:br>
            <a:r>
              <a:rPr lang="en-US" sz="1600" dirty="0"/>
              <a:t/>
            </a:r>
            <a:br>
              <a:rPr lang="en-US" sz="1600" dirty="0"/>
            </a:br>
            <a:r>
              <a:rPr lang="en-US" sz="1600" dirty="0"/>
              <a:t>Growth </a:t>
            </a:r>
            <a:r>
              <a:rPr lang="en-US" sz="1600" dirty="0" smtClean="0"/>
              <a:t>hormone–releasing hormone</a:t>
            </a:r>
            <a:br>
              <a:rPr lang="en-US" sz="1600" dirty="0" smtClean="0"/>
            </a:br>
            <a:r>
              <a:rPr lang="en-US" sz="1600" dirty="0"/>
              <a:t/>
            </a:r>
            <a:br>
              <a:rPr lang="en-US" sz="1600" dirty="0"/>
            </a:br>
            <a:r>
              <a:rPr lang="en-US" sz="1600" dirty="0"/>
              <a:t>Ghrelin</a:t>
            </a:r>
          </a:p>
        </p:txBody>
      </p:sp>
      <p:sp>
        <p:nvSpPr>
          <p:cNvPr id="9" name="Title 7"/>
          <p:cNvSpPr>
            <a:spLocks noGrp="1"/>
          </p:cNvSpPr>
          <p:nvPr>
            <p:ph type="body" idx="1"/>
          </p:nvPr>
        </p:nvSpPr>
        <p:spPr>
          <a:xfrm>
            <a:off x="4610100" y="1004090"/>
            <a:ext cx="4343400" cy="5853910"/>
          </a:xfrm>
          <a:prstGeom prst="rect">
            <a:avLst/>
          </a:prstGeom>
        </p:spPr>
        <p:txBody>
          <a:bodyPr wrap="square">
            <a:spAutoFit/>
          </a:bodyPr>
          <a:lstStyle/>
          <a:p>
            <a:r>
              <a:rPr lang="en-US" sz="1600" b="1" cap="all" dirty="0" smtClean="0">
                <a:solidFill>
                  <a:schemeClr val="tx1"/>
                </a:solidFill>
                <a:latin typeface="+mj-lt"/>
                <a:ea typeface="+mj-ea"/>
                <a:cs typeface="+mj-cs"/>
              </a:rPr>
              <a:t>Increased </a:t>
            </a:r>
            <a:r>
              <a:rPr lang="en-US" sz="1600" b="1" cap="all" dirty="0">
                <a:solidFill>
                  <a:schemeClr val="tx1"/>
                </a:solidFill>
                <a:latin typeface="+mj-lt"/>
                <a:ea typeface="+mj-ea"/>
                <a:cs typeface="+mj-cs"/>
              </a:rPr>
              <a:t>blood </a:t>
            </a:r>
            <a:r>
              <a:rPr lang="en-US" sz="1600" b="1" cap="all" dirty="0" smtClean="0">
                <a:solidFill>
                  <a:schemeClr val="tx1"/>
                </a:solidFill>
                <a:latin typeface="+mj-lt"/>
                <a:ea typeface="+mj-ea"/>
                <a:cs typeface="+mj-cs"/>
              </a:rPr>
              <a:t>glucose</a:t>
            </a:r>
          </a:p>
          <a:p>
            <a:endParaRPr lang="en-US" sz="1600" b="1" cap="all" dirty="0">
              <a:solidFill>
                <a:schemeClr val="tx1"/>
              </a:solidFill>
              <a:latin typeface="+mj-lt"/>
              <a:ea typeface="+mj-ea"/>
              <a:cs typeface="+mj-cs"/>
            </a:endParaRPr>
          </a:p>
          <a:p>
            <a:r>
              <a:rPr lang="en-US" sz="1600" b="1" cap="all" dirty="0">
                <a:solidFill>
                  <a:schemeClr val="tx1"/>
                </a:solidFill>
                <a:latin typeface="+mj-lt"/>
                <a:ea typeface="+mj-ea"/>
                <a:cs typeface="+mj-cs"/>
              </a:rPr>
              <a:t>Increased blood free </a:t>
            </a:r>
            <a:r>
              <a:rPr lang="en-US" sz="1600" b="1" cap="all" dirty="0" smtClean="0">
                <a:solidFill>
                  <a:schemeClr val="tx1"/>
                </a:solidFill>
                <a:latin typeface="+mj-lt"/>
                <a:ea typeface="+mj-ea"/>
                <a:cs typeface="+mj-cs"/>
              </a:rPr>
              <a:t>fatty acids</a:t>
            </a:r>
          </a:p>
          <a:p>
            <a:endParaRPr lang="en-US" sz="1600" b="1" cap="all" dirty="0">
              <a:solidFill>
                <a:schemeClr val="tx1"/>
              </a:solidFill>
              <a:latin typeface="+mj-lt"/>
              <a:ea typeface="+mj-ea"/>
              <a:cs typeface="+mj-cs"/>
            </a:endParaRPr>
          </a:p>
          <a:p>
            <a:r>
              <a:rPr lang="en-US" sz="1600" b="1" cap="all" dirty="0" smtClean="0">
                <a:solidFill>
                  <a:schemeClr val="tx1"/>
                </a:solidFill>
                <a:latin typeface="+mj-lt"/>
                <a:ea typeface="+mj-ea"/>
                <a:cs typeface="+mj-cs"/>
              </a:rPr>
              <a:t>Aging</a:t>
            </a:r>
          </a:p>
          <a:p>
            <a:endParaRPr lang="en-US" sz="1600" b="1" cap="all" dirty="0">
              <a:solidFill>
                <a:schemeClr val="tx1"/>
              </a:solidFill>
              <a:latin typeface="+mj-lt"/>
              <a:ea typeface="+mj-ea"/>
              <a:cs typeface="+mj-cs"/>
            </a:endParaRPr>
          </a:p>
          <a:p>
            <a:r>
              <a:rPr lang="en-US" sz="1600" b="1" cap="all" dirty="0" smtClean="0">
                <a:solidFill>
                  <a:schemeClr val="tx1"/>
                </a:solidFill>
                <a:latin typeface="+mj-lt"/>
                <a:ea typeface="+mj-ea"/>
                <a:cs typeface="+mj-cs"/>
              </a:rPr>
              <a:t>Obesity</a:t>
            </a:r>
          </a:p>
          <a:p>
            <a:endParaRPr lang="en-US" sz="1600" b="1" cap="all" dirty="0">
              <a:solidFill>
                <a:schemeClr val="tx1"/>
              </a:solidFill>
              <a:latin typeface="+mj-lt"/>
              <a:ea typeface="+mj-ea"/>
              <a:cs typeface="+mj-cs"/>
            </a:endParaRPr>
          </a:p>
          <a:p>
            <a:r>
              <a:rPr lang="en-US" sz="1600" b="1" cap="all" dirty="0">
                <a:solidFill>
                  <a:schemeClr val="tx1"/>
                </a:solidFill>
                <a:latin typeface="+mj-lt"/>
                <a:ea typeface="+mj-ea"/>
                <a:cs typeface="+mj-cs"/>
              </a:rPr>
              <a:t>Growth hormone </a:t>
            </a:r>
            <a:r>
              <a:rPr lang="en-US" sz="1600" b="1" cap="all" dirty="0" smtClean="0">
                <a:solidFill>
                  <a:schemeClr val="tx1"/>
                </a:solidFill>
                <a:latin typeface="+mj-lt"/>
                <a:ea typeface="+mj-ea"/>
                <a:cs typeface="+mj-cs"/>
              </a:rPr>
              <a:t>inhibitory hormone </a:t>
            </a:r>
            <a:r>
              <a:rPr lang="en-US" sz="1600" b="1" cap="all" dirty="0">
                <a:solidFill>
                  <a:schemeClr val="tx1"/>
                </a:solidFill>
                <a:latin typeface="+mj-lt"/>
                <a:ea typeface="+mj-ea"/>
                <a:cs typeface="+mj-cs"/>
              </a:rPr>
              <a:t>(</a:t>
            </a:r>
            <a:r>
              <a:rPr lang="en-US" sz="1600" b="1" cap="all" dirty="0" err="1">
                <a:solidFill>
                  <a:schemeClr val="tx1"/>
                </a:solidFill>
                <a:latin typeface="+mj-lt"/>
                <a:ea typeface="+mj-ea"/>
                <a:cs typeface="+mj-cs"/>
              </a:rPr>
              <a:t>somatostatin</a:t>
            </a:r>
            <a:r>
              <a:rPr lang="en-US" sz="1600" b="1" cap="all" dirty="0" smtClean="0">
                <a:solidFill>
                  <a:schemeClr val="tx1"/>
                </a:solidFill>
                <a:latin typeface="+mj-lt"/>
                <a:ea typeface="+mj-ea"/>
                <a:cs typeface="+mj-cs"/>
              </a:rPr>
              <a:t>)</a:t>
            </a:r>
          </a:p>
          <a:p>
            <a:endParaRPr lang="en-US" sz="1600" b="1" cap="all" dirty="0">
              <a:solidFill>
                <a:schemeClr val="tx1"/>
              </a:solidFill>
              <a:latin typeface="+mj-lt"/>
              <a:ea typeface="+mj-ea"/>
              <a:cs typeface="+mj-cs"/>
            </a:endParaRPr>
          </a:p>
          <a:p>
            <a:r>
              <a:rPr lang="en-US" sz="1600" b="1" cap="all" dirty="0">
                <a:solidFill>
                  <a:schemeClr val="tx1"/>
                </a:solidFill>
                <a:latin typeface="+mj-lt"/>
                <a:ea typeface="+mj-ea"/>
                <a:cs typeface="+mj-cs"/>
              </a:rPr>
              <a:t>Growth </a:t>
            </a:r>
            <a:r>
              <a:rPr lang="en-US" sz="1600" b="1" cap="all" dirty="0" smtClean="0">
                <a:solidFill>
                  <a:schemeClr val="tx1"/>
                </a:solidFill>
                <a:latin typeface="+mj-lt"/>
                <a:ea typeface="+mj-ea"/>
                <a:cs typeface="+mj-cs"/>
              </a:rPr>
              <a:t>hormone (exogenous</a:t>
            </a:r>
            <a:r>
              <a:rPr lang="en-US" sz="1600" b="1" cap="all" dirty="0">
                <a:solidFill>
                  <a:schemeClr val="tx1"/>
                </a:solidFill>
                <a:latin typeface="+mj-lt"/>
                <a:ea typeface="+mj-ea"/>
                <a:cs typeface="+mj-cs"/>
              </a:rPr>
              <a:t>)</a:t>
            </a:r>
          </a:p>
          <a:p>
            <a:r>
              <a:rPr lang="en-US" sz="1600" b="1" cap="all" dirty="0" err="1">
                <a:solidFill>
                  <a:schemeClr val="tx1"/>
                </a:solidFill>
                <a:latin typeface="+mj-lt"/>
                <a:ea typeface="+mj-ea"/>
                <a:cs typeface="+mj-cs"/>
              </a:rPr>
              <a:t>Somatomedins</a:t>
            </a:r>
            <a:r>
              <a:rPr lang="en-US" sz="1600" b="1" cap="all" dirty="0">
                <a:solidFill>
                  <a:schemeClr val="tx1"/>
                </a:solidFill>
                <a:latin typeface="+mj-lt"/>
                <a:ea typeface="+mj-ea"/>
                <a:cs typeface="+mj-cs"/>
              </a:rPr>
              <a:t> (</a:t>
            </a:r>
            <a:r>
              <a:rPr lang="en-US" sz="1600" b="1" cap="all" dirty="0" smtClean="0">
                <a:solidFill>
                  <a:schemeClr val="tx1"/>
                </a:solidFill>
                <a:latin typeface="+mj-lt"/>
                <a:ea typeface="+mj-ea"/>
                <a:cs typeface="+mj-cs"/>
              </a:rPr>
              <a:t>insulin-like growth </a:t>
            </a:r>
            <a:r>
              <a:rPr lang="en-US" sz="1600" b="1" cap="all" dirty="0">
                <a:solidFill>
                  <a:schemeClr val="tx1"/>
                </a:solidFill>
                <a:latin typeface="+mj-lt"/>
                <a:ea typeface="+mj-ea"/>
                <a:cs typeface="+mj-cs"/>
              </a:rPr>
              <a:t>factors</a:t>
            </a:r>
            <a:r>
              <a:rPr lang="en-US" sz="1600" b="1" cap="all" dirty="0" smtClean="0">
                <a:solidFill>
                  <a:schemeClr val="tx1"/>
                </a:solidFill>
                <a:latin typeface="+mj-lt"/>
                <a:ea typeface="+mj-ea"/>
                <a:cs typeface="+mj-cs"/>
              </a:rPr>
              <a:t>)</a:t>
            </a:r>
          </a:p>
          <a:p>
            <a:endParaRPr lang="en-US" sz="1600" b="1" cap="all" dirty="0">
              <a:solidFill>
                <a:schemeClr val="tx1"/>
              </a:solidFill>
              <a:latin typeface="+mj-lt"/>
              <a:ea typeface="+mj-ea"/>
              <a:cs typeface="+mj-cs"/>
            </a:endParaRPr>
          </a:p>
          <a:p>
            <a:r>
              <a:rPr lang="en-US" sz="1600" b="1" cap="all" dirty="0">
                <a:solidFill>
                  <a:schemeClr val="tx1"/>
                </a:solidFill>
                <a:latin typeface="+mj-lt"/>
                <a:ea typeface="+mj-ea"/>
                <a:cs typeface="+mj-cs"/>
              </a:rPr>
              <a:t>Increased blood </a:t>
            </a:r>
            <a:r>
              <a:rPr lang="en-US" sz="1600" b="1" cap="all" dirty="0" smtClean="0">
                <a:solidFill>
                  <a:schemeClr val="tx1"/>
                </a:solidFill>
                <a:latin typeface="+mj-lt"/>
                <a:ea typeface="+mj-ea"/>
                <a:cs typeface="+mj-cs"/>
              </a:rPr>
              <a:t>glucose</a:t>
            </a:r>
          </a:p>
          <a:p>
            <a:endParaRPr lang="en-US" sz="1600" b="1" cap="all" dirty="0">
              <a:solidFill>
                <a:schemeClr val="tx1"/>
              </a:solidFill>
              <a:latin typeface="+mj-lt"/>
              <a:ea typeface="+mj-ea"/>
              <a:cs typeface="+mj-cs"/>
            </a:endParaRPr>
          </a:p>
          <a:p>
            <a:r>
              <a:rPr lang="en-US" sz="1600" b="1" cap="all" dirty="0">
                <a:solidFill>
                  <a:schemeClr val="tx1"/>
                </a:solidFill>
                <a:latin typeface="+mj-lt"/>
                <a:ea typeface="+mj-ea"/>
                <a:cs typeface="+mj-cs"/>
              </a:rPr>
              <a:t>Increased blood free </a:t>
            </a:r>
            <a:r>
              <a:rPr lang="en-US" sz="1600" b="1" cap="all" dirty="0" smtClean="0">
                <a:solidFill>
                  <a:schemeClr val="tx1"/>
                </a:solidFill>
                <a:latin typeface="+mj-lt"/>
                <a:ea typeface="+mj-ea"/>
                <a:cs typeface="+mj-cs"/>
              </a:rPr>
              <a:t>fatty acids</a:t>
            </a:r>
          </a:p>
          <a:p>
            <a:endParaRPr lang="en-US" sz="1600" b="1" cap="all" dirty="0">
              <a:solidFill>
                <a:schemeClr val="tx1"/>
              </a:solidFill>
              <a:latin typeface="+mj-lt"/>
              <a:ea typeface="+mj-ea"/>
              <a:cs typeface="+mj-cs"/>
            </a:endParaRPr>
          </a:p>
          <a:p>
            <a:r>
              <a:rPr lang="en-US" sz="1600" b="1" cap="all" dirty="0">
                <a:solidFill>
                  <a:schemeClr val="tx1"/>
                </a:solidFill>
                <a:latin typeface="+mj-lt"/>
                <a:ea typeface="+mj-ea"/>
                <a:cs typeface="+mj-cs"/>
              </a:rPr>
              <a:t>Aging</a:t>
            </a:r>
            <a:endParaRPr lang="ar-IQ" sz="1600" b="1" cap="all" dirty="0">
              <a:solidFill>
                <a:schemeClr val="tx1"/>
              </a:solidFill>
              <a:latin typeface="+mj-lt"/>
              <a:ea typeface="+mj-ea"/>
              <a:cs typeface="+mj-cs"/>
            </a:endParaRPr>
          </a:p>
        </p:txBody>
      </p:sp>
    </p:spTree>
    <p:extLst>
      <p:ext uri="{BB962C8B-B14F-4D97-AF65-F5344CB8AC3E}">
        <p14:creationId xmlns:p14="http://schemas.microsoft.com/office/powerpoint/2010/main" val="34234445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113"/>
            <a:ext cx="8153400"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873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696200"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9222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60000"/>
                <a:lumOff val="40000"/>
              </a:schemeClr>
            </a:gs>
            <a:gs pos="86000">
              <a:srgbClr val="E6D78A"/>
            </a:gs>
            <a:gs pos="85000">
              <a:schemeClr val="accent2">
                <a:lumMod val="40000"/>
                <a:lumOff val="60000"/>
              </a:schemeClr>
            </a:gs>
            <a:gs pos="90000">
              <a:schemeClr val="accent2">
                <a:lumMod val="40000"/>
                <a:lumOff val="60000"/>
              </a:schemeClr>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0"/>
            <a:ext cx="8305800" cy="609600"/>
          </a:xfrm>
        </p:spPr>
        <p:txBody>
          <a:bodyPr>
            <a:normAutofit fontScale="90000"/>
          </a:bodyPr>
          <a:lstStyle/>
          <a:p>
            <a:pPr algn="l"/>
            <a:r>
              <a:rPr lang="en-US" dirty="0" smtClean="0">
                <a:solidFill>
                  <a:srgbClr val="002060"/>
                </a:solidFill>
                <a:latin typeface="Arial Rounded MT Bold" pitchFamily="34" charset="0"/>
              </a:rPr>
              <a:t>Hypothalamus:</a:t>
            </a:r>
            <a:r>
              <a:rPr lang="en-US" dirty="0"/>
              <a:t/>
            </a:r>
            <a:br>
              <a:rPr lang="en-US" dirty="0"/>
            </a:br>
            <a:endParaRPr lang="ar-IQ" dirty="0"/>
          </a:p>
        </p:txBody>
      </p:sp>
      <p:sp>
        <p:nvSpPr>
          <p:cNvPr id="3" name="Subtitle 2"/>
          <p:cNvSpPr>
            <a:spLocks noGrp="1"/>
          </p:cNvSpPr>
          <p:nvPr>
            <p:ph type="subTitle" idx="1"/>
          </p:nvPr>
        </p:nvSpPr>
        <p:spPr>
          <a:xfrm>
            <a:off x="76200" y="838200"/>
            <a:ext cx="8991600" cy="6019800"/>
          </a:xfrm>
        </p:spPr>
        <p:txBody>
          <a:bodyPr>
            <a:normAutofit fontScale="92500" lnSpcReduction="10000"/>
          </a:bodyPr>
          <a:lstStyle/>
          <a:p>
            <a:pPr algn="just"/>
            <a:r>
              <a:rPr lang="en-US" dirty="0" smtClean="0">
                <a:solidFill>
                  <a:schemeClr val="bg2">
                    <a:lumMod val="10000"/>
                  </a:schemeClr>
                </a:solidFill>
              </a:rPr>
              <a:t>      The </a:t>
            </a:r>
            <a:r>
              <a:rPr lang="en-US" dirty="0">
                <a:solidFill>
                  <a:schemeClr val="accent3">
                    <a:lumMod val="50000"/>
                  </a:schemeClr>
                </a:solidFill>
              </a:rPr>
              <a:t>hypothalamus</a:t>
            </a:r>
            <a:r>
              <a:rPr lang="en-US" dirty="0">
                <a:solidFill>
                  <a:schemeClr val="bg2">
                    <a:lumMod val="10000"/>
                  </a:schemeClr>
                </a:solidFill>
              </a:rPr>
              <a:t> is located near the center of </a:t>
            </a:r>
            <a:r>
              <a:rPr lang="en-US" dirty="0" smtClean="0">
                <a:solidFill>
                  <a:schemeClr val="bg2">
                    <a:lumMod val="10000"/>
                  </a:schemeClr>
                </a:solidFill>
              </a:rPr>
              <a:t>the brain</a:t>
            </a:r>
            <a:r>
              <a:rPr lang="en-US" dirty="0">
                <a:solidFill>
                  <a:schemeClr val="bg2">
                    <a:lumMod val="10000"/>
                  </a:schemeClr>
                </a:solidFill>
              </a:rPr>
              <a:t>, above </a:t>
            </a:r>
            <a:r>
              <a:rPr lang="en-US" dirty="0" smtClean="0">
                <a:solidFill>
                  <a:schemeClr val="bg2">
                    <a:lumMod val="10000"/>
                  </a:schemeClr>
                </a:solidFill>
              </a:rPr>
              <a:t>the brainstem </a:t>
            </a:r>
            <a:r>
              <a:rPr lang="en-US" dirty="0">
                <a:solidFill>
                  <a:schemeClr val="bg2">
                    <a:lumMod val="10000"/>
                  </a:schemeClr>
                </a:solidFill>
              </a:rPr>
              <a:t>and below the cerebrum </a:t>
            </a:r>
            <a:r>
              <a:rPr lang="en-US" dirty="0" smtClean="0">
                <a:solidFill>
                  <a:schemeClr val="bg2">
                    <a:lumMod val="10000"/>
                  </a:schemeClr>
                </a:solidFill>
              </a:rPr>
              <a:t>composed </a:t>
            </a:r>
            <a:r>
              <a:rPr lang="en-US" dirty="0">
                <a:solidFill>
                  <a:schemeClr val="bg2">
                    <a:lumMod val="10000"/>
                  </a:schemeClr>
                </a:solidFill>
              </a:rPr>
              <a:t>of many small nuclei with diverse functions. Located above the midbrain and below the thalamus, the </a:t>
            </a:r>
            <a:r>
              <a:rPr lang="en-US" dirty="0">
                <a:solidFill>
                  <a:schemeClr val="accent3">
                    <a:lumMod val="50000"/>
                  </a:schemeClr>
                </a:solidFill>
              </a:rPr>
              <a:t>hypothalamus</a:t>
            </a:r>
            <a:r>
              <a:rPr lang="en-US" dirty="0">
                <a:solidFill>
                  <a:schemeClr val="bg2">
                    <a:lumMod val="10000"/>
                  </a:schemeClr>
                </a:solidFill>
              </a:rPr>
              <a:t> makes up the ventral diencephalon. The diencephalon is an embryologic region of the vertebrate neural tube that gives rise to posterior forebrain structures. By synthesizing and secreting </a:t>
            </a:r>
            <a:r>
              <a:rPr lang="en-US" dirty="0" err="1">
                <a:solidFill>
                  <a:schemeClr val="bg2">
                    <a:lumMod val="10000"/>
                  </a:schemeClr>
                </a:solidFill>
              </a:rPr>
              <a:t>neurohormones</a:t>
            </a:r>
            <a:r>
              <a:rPr lang="en-US" dirty="0">
                <a:solidFill>
                  <a:schemeClr val="bg2">
                    <a:lumMod val="10000"/>
                  </a:schemeClr>
                </a:solidFill>
              </a:rPr>
              <a:t>, the nuclei of the </a:t>
            </a:r>
            <a:r>
              <a:rPr lang="en-US" dirty="0">
                <a:solidFill>
                  <a:schemeClr val="accent3">
                    <a:lumMod val="50000"/>
                  </a:schemeClr>
                </a:solidFill>
              </a:rPr>
              <a:t>hypothalamus</a:t>
            </a:r>
            <a:r>
              <a:rPr lang="en-US" dirty="0">
                <a:solidFill>
                  <a:schemeClr val="bg2">
                    <a:lumMod val="10000"/>
                  </a:schemeClr>
                </a:solidFill>
              </a:rPr>
              <a:t> act as a </a:t>
            </a:r>
            <a:r>
              <a:rPr lang="en-US" dirty="0">
                <a:solidFill>
                  <a:srgbClr val="00B050"/>
                </a:solidFill>
              </a:rPr>
              <a:t>conduit between the nervous and endocrine systems </a:t>
            </a:r>
            <a:r>
              <a:rPr lang="en-US" dirty="0">
                <a:solidFill>
                  <a:schemeClr val="bg2">
                    <a:lumMod val="10000"/>
                  </a:schemeClr>
                </a:solidFill>
              </a:rPr>
              <a:t>via the pituitary gland (</a:t>
            </a:r>
            <a:r>
              <a:rPr lang="en-US" dirty="0" err="1">
                <a:solidFill>
                  <a:srgbClr val="00B050"/>
                </a:solidFill>
              </a:rPr>
              <a:t>hypophysis</a:t>
            </a:r>
            <a:r>
              <a:rPr lang="en-US" dirty="0">
                <a:solidFill>
                  <a:schemeClr val="bg2">
                    <a:lumMod val="10000"/>
                  </a:schemeClr>
                </a:solidFill>
              </a:rPr>
              <a:t>), regulating </a:t>
            </a:r>
            <a:r>
              <a:rPr lang="en-US" dirty="0">
                <a:solidFill>
                  <a:srgbClr val="0070C0"/>
                </a:solidFill>
              </a:rPr>
              <a:t>homeostatic functions such as hunger, thirst, body temperature, </a:t>
            </a:r>
            <a:r>
              <a:rPr lang="en-US" dirty="0" smtClean="0">
                <a:solidFill>
                  <a:schemeClr val="bg2">
                    <a:lumMod val="10000"/>
                  </a:schemeClr>
                </a:solidFill>
              </a:rPr>
              <a:t>heart </a:t>
            </a:r>
            <a:r>
              <a:rPr lang="en-US" dirty="0">
                <a:solidFill>
                  <a:schemeClr val="bg2">
                    <a:lumMod val="10000"/>
                  </a:schemeClr>
                </a:solidFill>
              </a:rPr>
              <a:t>rate, blood pressure, </a:t>
            </a:r>
            <a:r>
              <a:rPr lang="en-US" dirty="0" smtClean="0">
                <a:solidFill>
                  <a:schemeClr val="bg2">
                    <a:lumMod val="10000"/>
                  </a:schemeClr>
                </a:solidFill>
              </a:rPr>
              <a:t>and contractions </a:t>
            </a:r>
            <a:r>
              <a:rPr lang="en-US" dirty="0">
                <a:solidFill>
                  <a:schemeClr val="bg2">
                    <a:lumMod val="10000"/>
                  </a:schemeClr>
                </a:solidFill>
              </a:rPr>
              <a:t>of the urinary bladder.</a:t>
            </a:r>
          </a:p>
          <a:p>
            <a:endParaRPr lang="ar-IQ" dirty="0"/>
          </a:p>
        </p:txBody>
      </p:sp>
    </p:spTree>
    <p:extLst>
      <p:ext uri="{BB962C8B-B14F-4D97-AF65-F5344CB8AC3E}">
        <p14:creationId xmlns:p14="http://schemas.microsoft.com/office/powerpoint/2010/main" val="10077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419600"/>
            <a:ext cx="8839200" cy="2286000"/>
          </a:xfrm>
        </p:spPr>
        <p:txBody>
          <a:bodyPr>
            <a:normAutofit fontScale="90000"/>
          </a:bodyPr>
          <a:lstStyle/>
          <a:p>
            <a:pPr algn="just"/>
            <a:r>
              <a:rPr lang="en-US" sz="2700" b="1" dirty="0"/>
              <a:t>This diagram shows the hypothalamus and pituitary</a:t>
            </a:r>
            <a:br>
              <a:rPr lang="en-US" sz="2700" b="1" dirty="0"/>
            </a:br>
            <a:r>
              <a:rPr lang="en-US" sz="2700" b="1" dirty="0"/>
              <a:t>glands. The pituitary is attached to the underside of the brain at the</a:t>
            </a:r>
            <a:br>
              <a:rPr lang="en-US" sz="2700" b="1" dirty="0"/>
            </a:br>
            <a:r>
              <a:rPr lang="en-US" sz="2700" b="1" dirty="0"/>
              <a:t>hypothalamus by a thin stalk. The anterior pituitary receives blood</a:t>
            </a:r>
            <a:br>
              <a:rPr lang="en-US" sz="2700" b="1" dirty="0"/>
            </a:br>
            <a:r>
              <a:rPr lang="en-US" sz="2700" b="1" dirty="0"/>
              <a:t>that contains controlling factors directly from the hypothalamus.</a:t>
            </a:r>
            <a:br>
              <a:rPr lang="en-US" sz="2700" b="1" dirty="0"/>
            </a:br>
            <a:r>
              <a:rPr lang="en-US" sz="2700" b="1" dirty="0"/>
              <a:t>These factors either stimulate or inhibit the release of pituitary</a:t>
            </a:r>
            <a:br>
              <a:rPr lang="en-US" sz="2700" b="1" dirty="0"/>
            </a:br>
            <a:r>
              <a:rPr lang="en-US" sz="2700" b="1" dirty="0"/>
              <a:t>hormones. The posterior pituitary is controlled by nerves from the</a:t>
            </a:r>
            <a:br>
              <a:rPr lang="en-US" sz="2700" b="1" dirty="0"/>
            </a:br>
            <a:r>
              <a:rPr lang="en-US" sz="2700" b="1" dirty="0"/>
              <a:t>hypothalamus.</a:t>
            </a:r>
            <a:endParaRPr lang="ar-IQ" sz="2700" dirty="0"/>
          </a:p>
        </p:txBody>
      </p:sp>
      <p:sp>
        <p:nvSpPr>
          <p:cNvPr id="3" name="Subtitle 2"/>
          <p:cNvSpPr>
            <a:spLocks noGrp="1"/>
          </p:cNvSpPr>
          <p:nvPr>
            <p:ph type="subTitle" idx="1"/>
          </p:nvPr>
        </p:nvSpPr>
        <p:spPr>
          <a:xfrm>
            <a:off x="0" y="0"/>
            <a:ext cx="9144000" cy="4267200"/>
          </a:xfrm>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3211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60000"/>
                <a:lumOff val="4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447799"/>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Hormones that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are released by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hypothalamus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le 2"/>
          <p:cNvSpPr>
            <a:spLocks noGrp="1"/>
          </p:cNvSpPr>
          <p:nvPr>
            <p:ph type="subTitle" idx="1"/>
          </p:nvPr>
        </p:nvSpPr>
        <p:spPr>
          <a:xfrm>
            <a:off x="0" y="838200"/>
            <a:ext cx="9144000" cy="6019800"/>
          </a:xfrm>
        </p:spPr>
        <p:txBody>
          <a:bodyPr>
            <a:normAutofit fontScale="85000" lnSpcReduction="20000"/>
          </a:bodyPr>
          <a:lstStyle/>
          <a:p>
            <a:pPr algn="l"/>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a:rPr>
              <a:t/>
            </a:r>
            <a:b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a:rPr>
            </a:br>
            <a:r>
              <a:rPr lang="en-US" dirty="0">
                <a:solidFill>
                  <a:prstClr val="black"/>
                </a:solidFill>
                <a:latin typeface="Constantia"/>
              </a:rPr>
              <a:t/>
            </a:r>
            <a:br>
              <a:rPr lang="en-US" dirty="0">
                <a:solidFill>
                  <a:prstClr val="black"/>
                </a:solidFill>
                <a:latin typeface="Constantia"/>
              </a:rPr>
            </a:br>
            <a:r>
              <a:rPr lang="en-US" dirty="0">
                <a:solidFill>
                  <a:prstClr val="black"/>
                </a:solidFill>
                <a:latin typeface="Constantia"/>
              </a:rPr>
              <a:t>Special neurons in the hypothalamus synthesize and secrete the </a:t>
            </a:r>
            <a:r>
              <a:rPr lang="en-US" b="1" i="1" dirty="0">
                <a:ln w="10541" cmpd="sng">
                  <a:solidFill>
                    <a:schemeClr val="accent1">
                      <a:shade val="88000"/>
                      <a:satMod val="110000"/>
                    </a:schemeClr>
                  </a:solidFill>
                  <a:prstDash val="solid"/>
                </a:ln>
                <a:solidFill>
                  <a:schemeClr val="accent3">
                    <a:lumMod val="75000"/>
                  </a:schemeClr>
                </a:solidFill>
                <a:latin typeface="Constantia"/>
              </a:rPr>
              <a:t>hypothalamic releasing</a:t>
            </a:r>
            <a:r>
              <a:rPr lang="en-US" i="1" dirty="0">
                <a:solidFill>
                  <a:schemeClr val="accent3">
                    <a:lumMod val="75000"/>
                  </a:schemeClr>
                </a:solidFill>
                <a:latin typeface="Constantia"/>
              </a:rPr>
              <a:t> </a:t>
            </a:r>
            <a:r>
              <a:rPr lang="en-US" dirty="0">
                <a:solidFill>
                  <a:prstClr val="black"/>
                </a:solidFill>
                <a:latin typeface="Constantia"/>
              </a:rPr>
              <a:t>and </a:t>
            </a:r>
            <a:r>
              <a:rPr lang="en-US" b="1" i="1" dirty="0">
                <a:ln w="10541" cmpd="sng">
                  <a:solidFill>
                    <a:schemeClr val="accent1">
                      <a:shade val="88000"/>
                      <a:satMod val="110000"/>
                    </a:schemeClr>
                  </a:solidFill>
                  <a:prstDash val="solid"/>
                </a:ln>
                <a:solidFill>
                  <a:schemeClr val="accent3">
                    <a:lumMod val="75000"/>
                  </a:schemeClr>
                </a:solidFill>
                <a:latin typeface="Constantia"/>
              </a:rPr>
              <a:t>inhibitory hormones </a:t>
            </a:r>
            <a:r>
              <a:rPr lang="en-US" dirty="0">
                <a:solidFill>
                  <a:prstClr val="black"/>
                </a:solidFill>
                <a:latin typeface="Constantia"/>
              </a:rPr>
              <a:t>that control secretion of the anterior pituitary hormones. These neurons originate in various parts of the hypothalamus and send their nerve fibers to the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median eminence </a:t>
            </a:r>
            <a:r>
              <a:rPr lang="en-US" dirty="0">
                <a:solidFill>
                  <a:prstClr val="black"/>
                </a:solidFill>
                <a:latin typeface="Constantia"/>
              </a:rPr>
              <a:t>and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tuber </a:t>
            </a:r>
            <a:r>
              <a:rPr lang="en-US"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cinereum</a:t>
            </a:r>
            <a:r>
              <a:rPr lang="en-US" i="1" dirty="0">
                <a:solidFill>
                  <a:prstClr val="black"/>
                </a:solidFill>
                <a:latin typeface="Constantia"/>
              </a:rPr>
              <a:t>, </a:t>
            </a:r>
            <a:r>
              <a:rPr lang="en-US" dirty="0">
                <a:solidFill>
                  <a:prstClr val="black"/>
                </a:solidFill>
                <a:latin typeface="Constantia"/>
              </a:rPr>
              <a:t>an extension of hypothalamic tissue into the pituitary stalk.</a:t>
            </a:r>
            <a:br>
              <a:rPr lang="en-US" dirty="0">
                <a:solidFill>
                  <a:prstClr val="black"/>
                </a:solidFill>
                <a:latin typeface="Constantia"/>
              </a:rPr>
            </a:br>
            <a:r>
              <a:rPr lang="en-US" dirty="0">
                <a:solidFill>
                  <a:prstClr val="black"/>
                </a:solidFill>
                <a:latin typeface="Constantia"/>
              </a:rPr>
              <a:t>The endings of these fibers are different from most endings in the central nervous system, in that their function is not to transmit signals from one neuron to another but rather to secrete the hypothalamic releasing and inhibitory hormones into the tissue fluids.</a:t>
            </a:r>
            <a:br>
              <a:rPr lang="en-US" dirty="0">
                <a:solidFill>
                  <a:prstClr val="black"/>
                </a:solidFill>
                <a:latin typeface="Constantia"/>
              </a:rPr>
            </a:br>
            <a:r>
              <a:rPr lang="en-US" dirty="0">
                <a:solidFill>
                  <a:prstClr val="black"/>
                </a:solidFill>
                <a:latin typeface="Constantia"/>
              </a:rPr>
              <a:t>These hormones are immediately absorbed into the hypothalamic-</a:t>
            </a:r>
            <a:r>
              <a:rPr lang="en-US" dirty="0" err="1">
                <a:solidFill>
                  <a:prstClr val="black"/>
                </a:solidFill>
                <a:latin typeface="Constantia"/>
              </a:rPr>
              <a:t>hypophysial</a:t>
            </a:r>
            <a:r>
              <a:rPr lang="en-US" dirty="0">
                <a:solidFill>
                  <a:prstClr val="black"/>
                </a:solidFill>
                <a:latin typeface="Constantia"/>
              </a:rPr>
              <a:t> portal system and carried directly to the sinuses of the anterior pituitary gland</a:t>
            </a:r>
            <a:endParaRPr lang="ar-IQ" dirty="0"/>
          </a:p>
        </p:txBody>
      </p:sp>
    </p:spTree>
    <p:extLst>
      <p:ext uri="{BB962C8B-B14F-4D97-AF65-F5344CB8AC3E}">
        <p14:creationId xmlns:p14="http://schemas.microsoft.com/office/powerpoint/2010/main" val="15108190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
              <a:srgbClr val="000040"/>
            </a:gs>
            <a:gs pos="0">
              <a:srgbClr val="400040"/>
            </a:gs>
            <a:gs pos="19000">
              <a:srgbClr val="8F0040"/>
            </a:gs>
            <a:gs pos="57000">
              <a:srgbClr val="F27300"/>
            </a:gs>
            <a:gs pos="100000">
              <a:srgbClr val="FFBF00"/>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914400"/>
          </a:xfrm>
        </p:spPr>
        <p:txBody>
          <a:bodyPr>
            <a:normAutofit fontScale="90000"/>
          </a:bodyPr>
          <a:lstStyle/>
          <a:p>
            <a:r>
              <a:rPr lang="en-US" sz="31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a:rPr>
              <a:t>The major </a:t>
            </a:r>
            <a:r>
              <a:rPr lang="en-US" sz="31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a:rPr>
              <a:t>Hypothalamic </a:t>
            </a:r>
            <a:r>
              <a:rPr lang="en-US" sz="31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a:rPr>
              <a:t>Releasing and Inhibitory Hormones Control Anterior Pituitary Secretion.</a:t>
            </a:r>
            <a:r>
              <a:rPr lang="en-US" dirty="0">
                <a:solidFill>
                  <a:prstClr val="black"/>
                </a:solidFill>
                <a:latin typeface="Constantia"/>
              </a:rPr>
              <a:t/>
            </a:r>
            <a:br>
              <a:rPr lang="en-US" dirty="0">
                <a:solidFill>
                  <a:prstClr val="black"/>
                </a:solidFill>
                <a:latin typeface="Constantia"/>
              </a:rPr>
            </a:br>
            <a:endParaRPr lang="ar-IQ" dirty="0"/>
          </a:p>
        </p:txBody>
      </p:sp>
      <p:sp>
        <p:nvSpPr>
          <p:cNvPr id="3" name="Subtitle 2"/>
          <p:cNvSpPr>
            <a:spLocks noGrp="1"/>
          </p:cNvSpPr>
          <p:nvPr>
            <p:ph type="subTitle" idx="1"/>
          </p:nvPr>
        </p:nvSpPr>
        <p:spPr>
          <a:xfrm>
            <a:off x="0" y="914400"/>
            <a:ext cx="9144000" cy="5943600"/>
          </a:xfrm>
        </p:spPr>
        <p:txBody>
          <a:bodyPr>
            <a:normAutofit fontScale="70000" lnSpcReduction="20000"/>
          </a:bodyPr>
          <a:lstStyle/>
          <a:p>
            <a:pPr algn="l"/>
            <a:r>
              <a:rPr lang="en-US"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Constantia"/>
              </a:rPr>
              <a:t> </a:t>
            </a:r>
            <a:r>
              <a:rPr lang="en-US" b="1" i="1" u="sng" dirty="0">
                <a:solidFill>
                  <a:prstClr val="black"/>
                </a:solidFill>
                <a:latin typeface="Constantia"/>
              </a:rPr>
              <a:t/>
            </a:r>
            <a:br>
              <a:rPr lang="en-US" b="1" i="1" u="sng" dirty="0">
                <a:solidFill>
                  <a:prstClr val="black"/>
                </a:solidFill>
                <a:latin typeface="Constantia"/>
              </a:rPr>
            </a:br>
            <a:r>
              <a:rPr lang="en-US" b="1" i="1" u="sng" dirty="0">
                <a:solidFill>
                  <a:prstClr val="black"/>
                </a:solidFill>
                <a:latin typeface="Constantia"/>
              </a:rPr>
              <a:t>1.</a:t>
            </a:r>
            <a:r>
              <a:rPr lang="en-US" dirty="0">
                <a:solidFill>
                  <a:prstClr val="black"/>
                </a:solidFill>
                <a:latin typeface="Constantia"/>
              </a:rPr>
              <a:t> </a:t>
            </a:r>
            <a:r>
              <a:rPr lang="en-US" b="1" i="1" u="sng"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onstantia"/>
              </a:rPr>
              <a:t>Thyrotropin</a:t>
            </a:r>
            <a:r>
              <a:rPr lang="en-US" b="1" i="1" u="sng"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onstantia"/>
              </a:rPr>
              <a:t>-releasing hormone</a:t>
            </a:r>
            <a:r>
              <a:rPr lang="en-US" b="1" i="1" u="sng"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onstantia"/>
              </a:rPr>
              <a:t> </a:t>
            </a:r>
            <a:r>
              <a:rPr lang="en-US" b="1" dirty="0">
                <a:ln w="10541" cmpd="sng">
                  <a:solidFill>
                    <a:schemeClr val="accent1">
                      <a:shade val="88000"/>
                      <a:satMod val="110000"/>
                    </a:schemeClr>
                  </a:solidFill>
                  <a:prstDash val="solid"/>
                </a:ln>
                <a:solidFill>
                  <a:srgbClr val="00B050"/>
                </a:solidFill>
                <a:latin typeface="Constantia"/>
              </a:rPr>
              <a:t>(</a:t>
            </a:r>
            <a:r>
              <a:rPr lang="en-US" b="1" dirty="0">
                <a:ln w="10541" cmpd="sng">
                  <a:solidFill>
                    <a:schemeClr val="accent1">
                      <a:shade val="88000"/>
                      <a:satMod val="110000"/>
                    </a:schemeClr>
                  </a:solidFill>
                  <a:prstDash val="solid"/>
                </a:ln>
                <a:solidFill>
                  <a:schemeClr val="tx1"/>
                </a:solidFill>
                <a:latin typeface="Constantia"/>
              </a:rPr>
              <a:t>TRH</a:t>
            </a:r>
            <a:r>
              <a:rPr lang="en-US" b="1" dirty="0">
                <a:ln w="10541" cmpd="sng">
                  <a:solidFill>
                    <a:schemeClr val="accent1">
                      <a:shade val="88000"/>
                      <a:satMod val="110000"/>
                    </a:schemeClr>
                  </a:solidFill>
                  <a:prstDash val="solid"/>
                </a:ln>
                <a:solidFill>
                  <a:srgbClr val="00B050"/>
                </a:solidFill>
                <a:latin typeface="Constantia"/>
              </a:rPr>
              <a:t>), </a:t>
            </a:r>
            <a:r>
              <a:rPr lang="en-US" dirty="0">
                <a:solidFill>
                  <a:prstClr val="black"/>
                </a:solidFill>
                <a:latin typeface="Constantia"/>
              </a:rPr>
              <a:t>which causes release </a:t>
            </a:r>
            <a:r>
              <a:rPr lang="en-US" dirty="0" smtClean="0">
                <a:solidFill>
                  <a:prstClr val="black"/>
                </a:solidFill>
                <a:latin typeface="Constantia"/>
              </a:rPr>
              <a:t>of</a:t>
            </a:r>
          </a:p>
          <a:p>
            <a:pPr algn="l"/>
            <a:r>
              <a:rPr lang="en-US" dirty="0">
                <a:solidFill>
                  <a:prstClr val="black"/>
                </a:solidFill>
                <a:latin typeface="Constantia"/>
              </a:rPr>
              <a:t> </a:t>
            </a:r>
            <a:r>
              <a:rPr lang="en-US" dirty="0" smtClean="0">
                <a:solidFill>
                  <a:prstClr val="black"/>
                </a:solidFill>
                <a:latin typeface="Constantia"/>
              </a:rPr>
              <a:t>      thyroid-stimulating </a:t>
            </a:r>
            <a:r>
              <a:rPr lang="en-US" dirty="0">
                <a:solidFill>
                  <a:prstClr val="black"/>
                </a:solidFill>
                <a:latin typeface="Constantia"/>
              </a:rPr>
              <a:t>hormone</a:t>
            </a:r>
            <a:br>
              <a:rPr lang="en-US" dirty="0">
                <a:solidFill>
                  <a:prstClr val="black"/>
                </a:solidFill>
                <a:latin typeface="Constantia"/>
              </a:rPr>
            </a:br>
            <a:r>
              <a:rPr lang="en-US" b="1" i="1" u="sng" dirty="0">
                <a:solidFill>
                  <a:prstClr val="black"/>
                </a:solidFill>
                <a:latin typeface="Constantia"/>
              </a:rPr>
              <a:t>2.</a:t>
            </a:r>
            <a:r>
              <a:rPr lang="en-US" dirty="0">
                <a:solidFill>
                  <a:prstClr val="black"/>
                </a:solidFill>
                <a:latin typeface="Constantia"/>
              </a:rPr>
              <a:t> </a:t>
            </a:r>
            <a:r>
              <a:rPr lang="en-US" b="1" i="1" u="sng"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onstantia"/>
              </a:rPr>
              <a:t>Corticotropin</a:t>
            </a:r>
            <a:r>
              <a:rPr lang="en-US" b="1" i="1" u="sng"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onstantia"/>
              </a:rPr>
              <a:t>-releasing hormone </a:t>
            </a:r>
            <a:r>
              <a:rPr lang="en-US" b="1" dirty="0">
                <a:ln w="10541" cmpd="sng">
                  <a:solidFill>
                    <a:schemeClr val="accent1">
                      <a:shade val="88000"/>
                      <a:satMod val="110000"/>
                    </a:schemeClr>
                  </a:solidFill>
                  <a:prstDash val="solid"/>
                </a:ln>
                <a:solidFill>
                  <a:srgbClr val="00B050"/>
                </a:solidFill>
                <a:latin typeface="Constantia"/>
              </a:rPr>
              <a:t>(</a:t>
            </a:r>
            <a:r>
              <a:rPr lang="en-US" b="1" dirty="0">
                <a:ln w="10541" cmpd="sng">
                  <a:solidFill>
                    <a:schemeClr val="accent1">
                      <a:shade val="88000"/>
                      <a:satMod val="110000"/>
                    </a:schemeClr>
                  </a:solidFill>
                  <a:prstDash val="solid"/>
                </a:ln>
                <a:solidFill>
                  <a:schemeClr val="tx1"/>
                </a:solidFill>
                <a:latin typeface="Constantia"/>
              </a:rPr>
              <a:t>CRH</a:t>
            </a:r>
            <a:r>
              <a:rPr lang="en-US" b="1" dirty="0">
                <a:ln w="10541" cmpd="sng">
                  <a:solidFill>
                    <a:schemeClr val="accent1">
                      <a:shade val="88000"/>
                      <a:satMod val="110000"/>
                    </a:schemeClr>
                  </a:solidFill>
                  <a:prstDash val="solid"/>
                </a:ln>
                <a:solidFill>
                  <a:srgbClr val="00B050"/>
                </a:solidFill>
                <a:latin typeface="Constantia"/>
              </a:rPr>
              <a:t>)</a:t>
            </a:r>
            <a:r>
              <a:rPr lang="en-US" dirty="0">
                <a:solidFill>
                  <a:srgbClr val="00B050"/>
                </a:solidFill>
                <a:latin typeface="Constantia"/>
              </a:rPr>
              <a:t>, </a:t>
            </a:r>
            <a:r>
              <a:rPr lang="en-US" dirty="0">
                <a:solidFill>
                  <a:prstClr val="black"/>
                </a:solidFill>
                <a:latin typeface="Constantia"/>
              </a:rPr>
              <a:t>which causes release of </a:t>
            </a:r>
            <a:endParaRPr lang="en-US" dirty="0" smtClean="0">
              <a:solidFill>
                <a:prstClr val="black"/>
              </a:solidFill>
              <a:latin typeface="Constantia"/>
            </a:endParaRPr>
          </a:p>
          <a:p>
            <a:pPr algn="l"/>
            <a:r>
              <a:rPr lang="en-US" dirty="0" smtClean="0">
                <a:solidFill>
                  <a:prstClr val="black"/>
                </a:solidFill>
                <a:latin typeface="Constantia"/>
              </a:rPr>
              <a:t>       </a:t>
            </a:r>
            <a:r>
              <a:rPr lang="en-US" dirty="0" err="1">
                <a:solidFill>
                  <a:prstClr val="black"/>
                </a:solidFill>
                <a:latin typeface="Constantia"/>
              </a:rPr>
              <a:t>adrenocorticotropin</a:t>
            </a:r>
            <a:r>
              <a:rPr lang="en-US" dirty="0">
                <a:solidFill>
                  <a:prstClr val="black"/>
                </a:solidFill>
                <a:latin typeface="Constantia"/>
              </a:rPr>
              <a:t/>
            </a:r>
            <a:br>
              <a:rPr lang="en-US" dirty="0">
                <a:solidFill>
                  <a:prstClr val="black"/>
                </a:solidFill>
                <a:latin typeface="Constantia"/>
              </a:rPr>
            </a:br>
            <a:r>
              <a:rPr lang="en-US" b="1" i="1" u="sng" dirty="0">
                <a:solidFill>
                  <a:prstClr val="black"/>
                </a:solidFill>
                <a:latin typeface="Constantia"/>
              </a:rPr>
              <a:t>3.</a:t>
            </a:r>
            <a:r>
              <a:rPr lang="en-US" dirty="0">
                <a:solidFill>
                  <a:prstClr val="black"/>
                </a:solidFill>
                <a:latin typeface="Constantia"/>
              </a:rPr>
              <a:t> </a:t>
            </a:r>
            <a:r>
              <a:rPr lang="en-US" b="1" i="1" u="sng"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onstantia"/>
              </a:rPr>
              <a:t>Growth hormone–releasing hormone </a:t>
            </a:r>
            <a:r>
              <a:rPr lang="en-US" b="1" dirty="0">
                <a:ln w="10541" cmpd="sng">
                  <a:solidFill>
                    <a:schemeClr val="accent1">
                      <a:shade val="88000"/>
                      <a:satMod val="110000"/>
                    </a:schemeClr>
                  </a:solidFill>
                  <a:prstDash val="solid"/>
                </a:ln>
                <a:solidFill>
                  <a:srgbClr val="00B050"/>
                </a:solidFill>
                <a:latin typeface="Constantia"/>
              </a:rPr>
              <a:t>(</a:t>
            </a:r>
            <a:r>
              <a:rPr lang="en-US" b="1" dirty="0">
                <a:ln w="10541" cmpd="sng">
                  <a:solidFill>
                    <a:schemeClr val="accent1">
                      <a:shade val="88000"/>
                      <a:satMod val="110000"/>
                    </a:schemeClr>
                  </a:solidFill>
                  <a:prstDash val="solid"/>
                </a:ln>
                <a:solidFill>
                  <a:schemeClr val="tx1"/>
                </a:solidFill>
                <a:latin typeface="Constantia"/>
              </a:rPr>
              <a:t>GHRH</a:t>
            </a:r>
            <a:r>
              <a:rPr lang="en-US" b="1" dirty="0">
                <a:ln w="10541" cmpd="sng">
                  <a:solidFill>
                    <a:schemeClr val="accent1">
                      <a:shade val="88000"/>
                      <a:satMod val="110000"/>
                    </a:schemeClr>
                  </a:solidFill>
                  <a:prstDash val="solid"/>
                </a:ln>
                <a:solidFill>
                  <a:srgbClr val="00B050"/>
                </a:solidFill>
                <a:latin typeface="Constantia"/>
              </a:rPr>
              <a:t>), </a:t>
            </a:r>
            <a:r>
              <a:rPr lang="en-US" dirty="0">
                <a:solidFill>
                  <a:prstClr val="black"/>
                </a:solidFill>
                <a:latin typeface="Constantia"/>
              </a:rPr>
              <a:t>which causes </a:t>
            </a:r>
            <a:r>
              <a:rPr lang="en-US" dirty="0" smtClean="0">
                <a:solidFill>
                  <a:prstClr val="black"/>
                </a:solidFill>
                <a:latin typeface="Constantia"/>
              </a:rPr>
              <a:t>release</a:t>
            </a:r>
          </a:p>
          <a:p>
            <a:pPr algn="l"/>
            <a:r>
              <a:rPr lang="en-US" dirty="0">
                <a:solidFill>
                  <a:prstClr val="black"/>
                </a:solidFill>
                <a:latin typeface="Constantia"/>
              </a:rPr>
              <a:t> </a:t>
            </a:r>
            <a:r>
              <a:rPr lang="en-US" dirty="0" smtClean="0">
                <a:solidFill>
                  <a:prstClr val="black"/>
                </a:solidFill>
                <a:latin typeface="Constantia"/>
              </a:rPr>
              <a:t>    </a:t>
            </a:r>
            <a:r>
              <a:rPr lang="en-US" dirty="0">
                <a:solidFill>
                  <a:prstClr val="black"/>
                </a:solidFill>
                <a:latin typeface="Constantia"/>
              </a:rPr>
              <a:t>of </a:t>
            </a:r>
            <a:r>
              <a:rPr lang="en-US" dirty="0" smtClean="0">
                <a:solidFill>
                  <a:prstClr val="black"/>
                </a:solidFill>
                <a:latin typeface="Constantia"/>
              </a:rPr>
              <a:t>growth </a:t>
            </a:r>
            <a:r>
              <a:rPr lang="en-US" dirty="0">
                <a:solidFill>
                  <a:prstClr val="black"/>
                </a:solidFill>
                <a:latin typeface="Constantia"/>
              </a:rPr>
              <a:t>hormone, and </a:t>
            </a:r>
            <a:r>
              <a:rPr lang="en-US" b="1" i="1" u="sng"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onstantia"/>
              </a:rPr>
              <a:t>growth hormone inhibitory hormone </a:t>
            </a:r>
            <a:endParaRPr lang="en-US" b="1" i="1" u="sng"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onstantia"/>
            </a:endParaRPr>
          </a:p>
          <a:p>
            <a:pPr algn="l"/>
            <a:r>
              <a:rPr lang="en-US"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onstantia"/>
              </a:rPr>
              <a:t>  </a:t>
            </a:r>
            <a:r>
              <a:rPr lang="en-US"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onstantia"/>
              </a:rPr>
              <a:t>     </a:t>
            </a:r>
            <a:r>
              <a:rPr lang="en-US" b="1" dirty="0" smtClean="0">
                <a:ln w="10541" cmpd="sng">
                  <a:solidFill>
                    <a:schemeClr val="accent1">
                      <a:shade val="88000"/>
                      <a:satMod val="110000"/>
                    </a:schemeClr>
                  </a:solidFill>
                  <a:prstDash val="solid"/>
                </a:ln>
                <a:solidFill>
                  <a:srgbClr val="00B050"/>
                </a:solidFill>
                <a:latin typeface="Constantia"/>
              </a:rPr>
              <a:t>(</a:t>
            </a:r>
            <a:r>
              <a:rPr lang="en-US" b="1" dirty="0">
                <a:ln w="10541" cmpd="sng">
                  <a:solidFill>
                    <a:schemeClr val="accent1">
                      <a:shade val="88000"/>
                      <a:satMod val="110000"/>
                    </a:schemeClr>
                  </a:solidFill>
                  <a:prstDash val="solid"/>
                </a:ln>
                <a:solidFill>
                  <a:schemeClr val="tx1"/>
                </a:solidFill>
                <a:latin typeface="Constantia"/>
              </a:rPr>
              <a:t>GHIH</a:t>
            </a:r>
            <a:r>
              <a:rPr lang="en-US" b="1" dirty="0">
                <a:ln w="10541" cmpd="sng">
                  <a:solidFill>
                    <a:schemeClr val="accent1">
                      <a:shade val="88000"/>
                      <a:satMod val="110000"/>
                    </a:schemeClr>
                  </a:solidFill>
                  <a:prstDash val="solid"/>
                </a:ln>
                <a:solidFill>
                  <a:srgbClr val="00B050"/>
                </a:solidFill>
                <a:latin typeface="Constantia"/>
              </a:rPr>
              <a:t>)</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a:rPr>
              <a:t>, </a:t>
            </a:r>
            <a:r>
              <a:rPr lang="en-US" dirty="0">
                <a:solidFill>
                  <a:prstClr val="black"/>
                </a:solidFill>
                <a:latin typeface="Constantia"/>
              </a:rPr>
              <a:t>also </a:t>
            </a:r>
            <a:r>
              <a:rPr lang="en-US" dirty="0" smtClean="0">
                <a:solidFill>
                  <a:prstClr val="black"/>
                </a:solidFill>
                <a:latin typeface="Constantia"/>
              </a:rPr>
              <a:t>called </a:t>
            </a:r>
            <a:r>
              <a:rPr lang="en-US" b="1" i="1" u="sng"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onstantia"/>
              </a:rPr>
              <a:t>somatostatin</a:t>
            </a:r>
            <a:r>
              <a:rPr lang="en-US" b="1" i="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onstantia"/>
              </a:rPr>
              <a:t>,</a:t>
            </a:r>
            <a:r>
              <a:rPr lang="en-US" i="1" dirty="0">
                <a:solidFill>
                  <a:prstClr val="black"/>
                </a:solidFill>
                <a:latin typeface="Constantia"/>
              </a:rPr>
              <a:t> </a:t>
            </a:r>
            <a:r>
              <a:rPr lang="en-US" dirty="0">
                <a:solidFill>
                  <a:prstClr val="black"/>
                </a:solidFill>
                <a:latin typeface="Constantia"/>
              </a:rPr>
              <a:t>which inhibits release of </a:t>
            </a:r>
            <a:r>
              <a:rPr lang="en-US" dirty="0" smtClean="0">
                <a:solidFill>
                  <a:prstClr val="black"/>
                </a:solidFill>
                <a:latin typeface="Constantia"/>
              </a:rPr>
              <a:t>growth</a:t>
            </a:r>
          </a:p>
          <a:p>
            <a:pPr algn="l"/>
            <a:r>
              <a:rPr lang="en-US" dirty="0">
                <a:solidFill>
                  <a:prstClr val="black"/>
                </a:solidFill>
                <a:latin typeface="Constantia"/>
              </a:rPr>
              <a:t> </a:t>
            </a:r>
            <a:r>
              <a:rPr lang="en-US" dirty="0" smtClean="0">
                <a:solidFill>
                  <a:prstClr val="black"/>
                </a:solidFill>
                <a:latin typeface="Constantia"/>
              </a:rPr>
              <a:t>      hormone.</a:t>
            </a:r>
            <a:r>
              <a:rPr lang="en-US" dirty="0">
                <a:solidFill>
                  <a:prstClr val="black"/>
                </a:solidFill>
                <a:latin typeface="Constantia"/>
              </a:rPr>
              <a:t/>
            </a:r>
            <a:br>
              <a:rPr lang="en-US" dirty="0">
                <a:solidFill>
                  <a:prstClr val="black"/>
                </a:solidFill>
                <a:latin typeface="Constantia"/>
              </a:rPr>
            </a:br>
            <a:r>
              <a:rPr lang="en-US" b="1" i="1" u="sng" dirty="0">
                <a:solidFill>
                  <a:prstClr val="black"/>
                </a:solidFill>
                <a:latin typeface="Constantia"/>
              </a:rPr>
              <a:t>4.</a:t>
            </a:r>
            <a:r>
              <a:rPr lang="en-US" dirty="0">
                <a:solidFill>
                  <a:prstClr val="black"/>
                </a:solidFill>
                <a:latin typeface="Constantia"/>
              </a:rPr>
              <a:t> </a:t>
            </a:r>
            <a:r>
              <a:rPr lang="en-US" b="1" i="1" u="sng"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onstantia"/>
              </a:rPr>
              <a:t>Gonadotropin-releasing hormone </a:t>
            </a:r>
            <a:r>
              <a:rPr lang="en-US" b="1" dirty="0">
                <a:ln w="10541" cmpd="sng">
                  <a:solidFill>
                    <a:schemeClr val="accent1">
                      <a:shade val="88000"/>
                      <a:satMod val="110000"/>
                    </a:schemeClr>
                  </a:solidFill>
                  <a:prstDash val="solid"/>
                </a:ln>
                <a:solidFill>
                  <a:srgbClr val="00B050"/>
                </a:solidFill>
                <a:latin typeface="Constantia"/>
              </a:rPr>
              <a:t>(</a:t>
            </a:r>
            <a:r>
              <a:rPr lang="en-US" b="1" dirty="0" err="1">
                <a:ln w="10541" cmpd="sng">
                  <a:solidFill>
                    <a:schemeClr val="accent1">
                      <a:shade val="88000"/>
                      <a:satMod val="110000"/>
                    </a:schemeClr>
                  </a:solidFill>
                  <a:prstDash val="solid"/>
                </a:ln>
                <a:solidFill>
                  <a:schemeClr val="tx1"/>
                </a:solidFill>
                <a:latin typeface="Constantia"/>
              </a:rPr>
              <a:t>GnRH</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a:rPr>
              <a:t>), </a:t>
            </a:r>
            <a:r>
              <a:rPr lang="en-US" dirty="0">
                <a:solidFill>
                  <a:prstClr val="black"/>
                </a:solidFill>
                <a:latin typeface="Constantia"/>
              </a:rPr>
              <a:t>which causes release of </a:t>
            </a:r>
            <a:endParaRPr lang="en-US" dirty="0" smtClean="0">
              <a:solidFill>
                <a:prstClr val="black"/>
              </a:solidFill>
              <a:latin typeface="Constantia"/>
            </a:endParaRPr>
          </a:p>
          <a:p>
            <a:pPr algn="l"/>
            <a:r>
              <a:rPr lang="en-US" dirty="0">
                <a:solidFill>
                  <a:prstClr val="black"/>
                </a:solidFill>
                <a:latin typeface="Constantia"/>
              </a:rPr>
              <a:t> </a:t>
            </a:r>
            <a:r>
              <a:rPr lang="en-US" dirty="0" smtClean="0">
                <a:solidFill>
                  <a:prstClr val="black"/>
                </a:solidFill>
                <a:latin typeface="Constantia"/>
              </a:rPr>
              <a:t>   the </a:t>
            </a:r>
            <a:r>
              <a:rPr lang="en-US" dirty="0">
                <a:solidFill>
                  <a:prstClr val="black"/>
                </a:solidFill>
                <a:latin typeface="Constantia"/>
              </a:rPr>
              <a:t>two </a:t>
            </a:r>
            <a:r>
              <a:rPr lang="en-US" dirty="0" smtClean="0">
                <a:solidFill>
                  <a:prstClr val="black"/>
                </a:solidFill>
                <a:latin typeface="Constantia"/>
              </a:rPr>
              <a:t>gonadotropic </a:t>
            </a:r>
            <a:r>
              <a:rPr lang="en-US" dirty="0">
                <a:solidFill>
                  <a:prstClr val="black"/>
                </a:solidFill>
                <a:latin typeface="Constantia"/>
              </a:rPr>
              <a:t>hormones, luteinizing hormone and </a:t>
            </a:r>
            <a:r>
              <a:rPr lang="en-US" dirty="0" smtClean="0">
                <a:solidFill>
                  <a:prstClr val="black"/>
                </a:solidFill>
                <a:latin typeface="Constantia"/>
              </a:rPr>
              <a:t>follicle-</a:t>
            </a:r>
          </a:p>
          <a:p>
            <a:pPr algn="l"/>
            <a:r>
              <a:rPr lang="en-US" dirty="0">
                <a:solidFill>
                  <a:prstClr val="black"/>
                </a:solidFill>
                <a:latin typeface="Constantia"/>
              </a:rPr>
              <a:t> </a:t>
            </a:r>
            <a:r>
              <a:rPr lang="en-US" dirty="0" smtClean="0">
                <a:solidFill>
                  <a:prstClr val="black"/>
                </a:solidFill>
                <a:latin typeface="Constantia"/>
              </a:rPr>
              <a:t>    stimulating </a:t>
            </a:r>
            <a:r>
              <a:rPr lang="en-US" dirty="0">
                <a:solidFill>
                  <a:prstClr val="black"/>
                </a:solidFill>
                <a:latin typeface="Constantia"/>
              </a:rPr>
              <a:t>hormone</a:t>
            </a:r>
            <a:br>
              <a:rPr lang="en-US" dirty="0">
                <a:solidFill>
                  <a:prstClr val="black"/>
                </a:solidFill>
                <a:latin typeface="Constantia"/>
              </a:rPr>
            </a:br>
            <a:r>
              <a:rPr lang="en-US" b="1" i="1" u="sng" dirty="0">
                <a:solidFill>
                  <a:prstClr val="black"/>
                </a:solidFill>
                <a:latin typeface="Constantia"/>
              </a:rPr>
              <a:t>5. </a:t>
            </a:r>
            <a:r>
              <a:rPr lang="en-US" b="1" i="1" u="sng"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onstantia"/>
              </a:rPr>
              <a:t>Prolactin inhibitory hormone </a:t>
            </a:r>
            <a:r>
              <a:rPr lang="en-US" b="1" dirty="0">
                <a:ln w="10541" cmpd="sng">
                  <a:solidFill>
                    <a:schemeClr val="accent1">
                      <a:shade val="88000"/>
                      <a:satMod val="110000"/>
                    </a:schemeClr>
                  </a:solidFill>
                  <a:prstDash val="solid"/>
                </a:ln>
                <a:solidFill>
                  <a:srgbClr val="00B050"/>
                </a:solidFill>
                <a:latin typeface="Constantia"/>
              </a:rPr>
              <a:t>(</a:t>
            </a:r>
            <a:r>
              <a:rPr lang="en-US" b="1" dirty="0">
                <a:ln w="10541" cmpd="sng">
                  <a:solidFill>
                    <a:schemeClr val="accent1">
                      <a:shade val="88000"/>
                      <a:satMod val="110000"/>
                    </a:schemeClr>
                  </a:solidFill>
                  <a:prstDash val="solid"/>
                </a:ln>
                <a:solidFill>
                  <a:schemeClr val="tx1"/>
                </a:solidFill>
                <a:latin typeface="Constantia"/>
              </a:rPr>
              <a:t>PIH</a:t>
            </a:r>
            <a:r>
              <a:rPr lang="en-US" b="1" dirty="0">
                <a:ln w="10541" cmpd="sng">
                  <a:solidFill>
                    <a:schemeClr val="accent1">
                      <a:shade val="88000"/>
                      <a:satMod val="110000"/>
                    </a:schemeClr>
                  </a:solidFill>
                  <a:prstDash val="solid"/>
                </a:ln>
                <a:solidFill>
                  <a:srgbClr val="00B050"/>
                </a:solidFill>
                <a:latin typeface="Constantia"/>
              </a:rPr>
              <a:t>)</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a:rPr>
              <a:t>, </a:t>
            </a:r>
            <a:r>
              <a:rPr lang="en-US" dirty="0">
                <a:solidFill>
                  <a:prstClr val="black"/>
                </a:solidFill>
                <a:latin typeface="Constantia"/>
              </a:rPr>
              <a:t>which causes inhibition of </a:t>
            </a:r>
            <a:endParaRPr lang="en-US" dirty="0" smtClean="0">
              <a:solidFill>
                <a:prstClr val="black"/>
              </a:solidFill>
              <a:latin typeface="Constantia"/>
            </a:endParaRPr>
          </a:p>
          <a:p>
            <a:pPr algn="l"/>
            <a:r>
              <a:rPr lang="en-US" dirty="0">
                <a:solidFill>
                  <a:prstClr val="black"/>
                </a:solidFill>
                <a:latin typeface="Constantia"/>
              </a:rPr>
              <a:t> </a:t>
            </a:r>
            <a:r>
              <a:rPr lang="en-US" dirty="0" smtClean="0">
                <a:solidFill>
                  <a:prstClr val="black"/>
                </a:solidFill>
                <a:latin typeface="Constantia"/>
              </a:rPr>
              <a:t>    prolactin  secretion</a:t>
            </a:r>
            <a:r>
              <a:rPr lang="en-US" dirty="0">
                <a:solidFill>
                  <a:prstClr val="black"/>
                </a:solidFill>
                <a:latin typeface="Constantia"/>
              </a:rPr>
              <a:t>.</a:t>
            </a:r>
            <a:r>
              <a:rPr lang="ar-IQ" dirty="0">
                <a:solidFill>
                  <a:prstClr val="black"/>
                </a:solidFill>
                <a:latin typeface="Constantia"/>
              </a:rPr>
              <a:t/>
            </a:r>
            <a:br>
              <a:rPr lang="ar-IQ" dirty="0">
                <a:solidFill>
                  <a:prstClr val="black"/>
                </a:solidFill>
                <a:latin typeface="Constantia"/>
              </a:rPr>
            </a:br>
            <a:r>
              <a:rPr lang="en-US" dirty="0">
                <a:solidFill>
                  <a:prstClr val="black"/>
                </a:solidFill>
                <a:latin typeface="Constantia"/>
              </a:rPr>
              <a:t>There are some additional hypothalamic hormones, including one that stimulates prolactin secretion and perhaps others that inhibit release of the anterior pituitary </a:t>
            </a:r>
            <a:r>
              <a:rPr lang="en-US" dirty="0" smtClean="0">
                <a:solidFill>
                  <a:prstClr val="black"/>
                </a:solidFill>
                <a:latin typeface="Constantia"/>
              </a:rPr>
              <a:t>hormones.</a:t>
            </a:r>
            <a:endParaRPr lang="ar-IQ" dirty="0"/>
          </a:p>
        </p:txBody>
      </p:sp>
    </p:spTree>
    <p:extLst>
      <p:ext uri="{BB962C8B-B14F-4D97-AF65-F5344CB8AC3E}">
        <p14:creationId xmlns:p14="http://schemas.microsoft.com/office/powerpoint/2010/main" val="39471770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2">
                <a:lumMod val="40000"/>
                <a:lumOff val="60000"/>
              </a:schemeClr>
            </a:gs>
            <a:gs pos="13000">
              <a:schemeClr val="accent1">
                <a:lumMod val="60000"/>
                <a:lumOff val="40000"/>
              </a:schemeClr>
            </a:gs>
            <a:gs pos="28000">
              <a:schemeClr val="bg2">
                <a:lumMod val="75000"/>
              </a:schemeClr>
            </a:gs>
            <a:gs pos="42999">
              <a:schemeClr val="accent6">
                <a:lumMod val="60000"/>
                <a:lumOff val="40000"/>
              </a:schemeClr>
            </a:gs>
            <a:gs pos="58000">
              <a:schemeClr val="accent2">
                <a:lumMod val="60000"/>
                <a:lumOff val="40000"/>
              </a:schemeClr>
            </a:gs>
            <a:gs pos="72000">
              <a:srgbClr val="FFC000"/>
            </a:gs>
            <a:gs pos="87000">
              <a:schemeClr val="accent6">
                <a:lumMod val="75000"/>
              </a:schemeClr>
            </a:gs>
            <a:gs pos="100000">
              <a:srgbClr val="FF00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43" y="914400"/>
            <a:ext cx="9144000" cy="1524000"/>
          </a:xfrm>
        </p:spPr>
        <p:txBody>
          <a:bodyPr>
            <a:normAutofit fontScale="90000"/>
          </a:bodyPr>
          <a:lstStyle/>
          <a:p>
            <a:pPr algn="l"/>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pituitary </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gland</a:t>
            </a:r>
            <a:r>
              <a:rPr lang="en-US" sz="3600" dirty="0" smtClean="0"/>
              <a:t>: </a:t>
            </a:r>
            <a:r>
              <a:rPr lang="en-US" sz="2700" dirty="0" smtClean="0"/>
              <a:t/>
            </a:r>
            <a:br>
              <a:rPr lang="en-US" sz="2700" dirty="0" smtClean="0"/>
            </a:br>
            <a:r>
              <a:rPr lang="en-US" sz="2700" dirty="0" smtClean="0"/>
              <a:t>is</a:t>
            </a:r>
            <a:r>
              <a:rPr lang="en-US" sz="2700" dirty="0"/>
              <a:t> </a:t>
            </a:r>
            <a:r>
              <a:rPr lang="en-US" sz="2700" dirty="0" smtClean="0"/>
              <a:t>attached </a:t>
            </a:r>
            <a:r>
              <a:rPr lang="en-US" sz="2700" dirty="0"/>
              <a:t>to the underside of the brain by a slender stalk. The</a:t>
            </a:r>
            <a:br>
              <a:rPr lang="en-US" sz="2700" dirty="0"/>
            </a:br>
            <a:r>
              <a:rPr lang="en-US" sz="2700" dirty="0"/>
              <a:t>pituitary gland, also called the </a:t>
            </a:r>
            <a:r>
              <a:rPr lang="en-US" sz="2700" b="1" dirty="0" err="1" smtClean="0"/>
              <a:t>hypophysis</a:t>
            </a:r>
            <a:r>
              <a:rPr lang="en-US" sz="2700" b="1" dirty="0" smtClean="0"/>
              <a:t>, </a:t>
            </a:r>
            <a:r>
              <a:rPr lang="en-US" sz="2700" dirty="0"/>
              <a:t>it</a:t>
            </a:r>
            <a:r>
              <a:rPr lang="en-US" sz="2700" b="1" dirty="0" smtClean="0"/>
              <a:t> </a:t>
            </a:r>
            <a:r>
              <a:rPr lang="en-US" sz="2700" dirty="0" smtClean="0"/>
              <a:t>sits </a:t>
            </a:r>
            <a:r>
              <a:rPr lang="en-US" sz="2700" dirty="0"/>
              <a:t>in a pocket of bone called </a:t>
            </a:r>
            <a:r>
              <a:rPr lang="en-US" sz="2700" dirty="0" smtClean="0"/>
              <a:t>the </a:t>
            </a:r>
            <a:r>
              <a:rPr lang="en-US" sz="2700" b="1" i="1" dirty="0" err="1" smtClean="0">
                <a:ln w="1905"/>
                <a:solidFill>
                  <a:srgbClr val="00B050"/>
                </a:solidFill>
                <a:effectLst>
                  <a:innerShdw blurRad="69850" dist="43180" dir="5400000">
                    <a:srgbClr val="000000">
                      <a:alpha val="65000"/>
                    </a:srgbClr>
                  </a:innerShdw>
                </a:effectLst>
              </a:rPr>
              <a:t>sella</a:t>
            </a:r>
            <a:r>
              <a:rPr lang="en-US" sz="2700" b="1" i="1" dirty="0" smtClean="0">
                <a:ln w="1905"/>
                <a:solidFill>
                  <a:srgbClr val="00B050"/>
                </a:solidFill>
                <a:effectLst>
                  <a:innerShdw blurRad="69850" dist="43180" dir="5400000">
                    <a:srgbClr val="000000">
                      <a:alpha val="65000"/>
                    </a:srgbClr>
                  </a:innerShdw>
                </a:effectLst>
              </a:rPr>
              <a:t> </a:t>
            </a:r>
            <a:r>
              <a:rPr lang="en-US" sz="2700" b="1" i="1" dirty="0" err="1">
                <a:ln w="1905"/>
                <a:solidFill>
                  <a:srgbClr val="00B050"/>
                </a:solidFill>
                <a:effectLst>
                  <a:innerShdw blurRad="69850" dist="43180" dir="5400000">
                    <a:srgbClr val="000000">
                      <a:alpha val="65000"/>
                    </a:srgbClr>
                  </a:innerShdw>
                </a:effectLst>
              </a:rPr>
              <a:t>turcica</a:t>
            </a:r>
            <a:r>
              <a:rPr lang="en-US" sz="2700" b="1" i="1" dirty="0">
                <a:ln w="1905"/>
                <a:solidFill>
                  <a:srgbClr val="00B050"/>
                </a:solidFill>
                <a:effectLst>
                  <a:innerShdw blurRad="69850" dist="43180" dir="5400000">
                    <a:srgbClr val="000000">
                      <a:alpha val="65000"/>
                    </a:srgbClr>
                  </a:innerShdw>
                </a:effectLst>
              </a:rPr>
              <a:t> </a:t>
            </a:r>
            <a:r>
              <a:rPr lang="en-US" sz="2700" dirty="0" smtClean="0"/>
              <a:t>which </a:t>
            </a:r>
            <a:r>
              <a:rPr lang="en-US" sz="2700" dirty="0"/>
              <a:t>is located directly </a:t>
            </a:r>
            <a:r>
              <a:rPr lang="en-US" sz="2700" dirty="0" smtClean="0"/>
              <a:t>above the </a:t>
            </a:r>
            <a:r>
              <a:rPr lang="en-US" sz="2700" dirty="0"/>
              <a:t>palate of the mouth and behind the bridge of the nose</a:t>
            </a:r>
            <a:r>
              <a:rPr lang="en-US" sz="2700" dirty="0" smtClean="0"/>
              <a:t>.</a:t>
            </a:r>
            <a:r>
              <a:rPr lang="en-US" sz="2800" dirty="0"/>
              <a:t> It arises from two different tissue sources</a:t>
            </a:r>
            <a:r>
              <a:rPr lang="en-US" sz="2800" dirty="0" smtClean="0"/>
              <a:t>:</a:t>
            </a:r>
            <a:br>
              <a:rPr lang="en-US" sz="2800" dirty="0" smtClean="0"/>
            </a:br>
            <a:r>
              <a:rPr lang="en-US" sz="2700" dirty="0" smtClean="0"/>
              <a:t/>
            </a:r>
            <a:br>
              <a:rPr lang="en-US" sz="2700" dirty="0" smtClean="0"/>
            </a:br>
            <a:endParaRPr lang="ar-IQ" sz="2700" dirty="0"/>
          </a:p>
        </p:txBody>
      </p:sp>
      <p:sp>
        <p:nvSpPr>
          <p:cNvPr id="3" name="Subtitle 2"/>
          <p:cNvSpPr>
            <a:spLocks noGrp="1"/>
          </p:cNvSpPr>
          <p:nvPr>
            <p:ph type="subTitle" idx="1"/>
          </p:nvPr>
        </p:nvSpPr>
        <p:spPr>
          <a:xfrm>
            <a:off x="0" y="2590800"/>
            <a:ext cx="8915400" cy="3962400"/>
          </a:xfrm>
        </p:spPr>
        <p:txBody>
          <a:bodyPr>
            <a:normAutofit fontScale="92500" lnSpcReduction="10000"/>
          </a:bodyPr>
          <a:lstStyle/>
          <a:p>
            <a:pPr algn="l"/>
            <a:r>
              <a:rPr lang="en-US" sz="3100" b="1" dirty="0" smtClean="0">
                <a:ln w="1905"/>
                <a:solidFill>
                  <a:srgbClr val="C00000"/>
                </a:solidFill>
                <a:effectLst>
                  <a:innerShdw blurRad="69850" dist="43180" dir="5400000">
                    <a:srgbClr val="000000">
                      <a:alpha val="65000"/>
                    </a:srgbClr>
                  </a:innerShdw>
                </a:effectLst>
                <a:latin typeface="+mj-lt"/>
                <a:ea typeface="+mj-ea"/>
                <a:cs typeface="+mj-cs"/>
              </a:rPr>
              <a:t>Posterior </a:t>
            </a:r>
            <a:r>
              <a:rPr lang="en-US" sz="3100" b="1" dirty="0">
                <a:ln w="1905"/>
                <a:solidFill>
                  <a:srgbClr val="C00000"/>
                </a:solidFill>
                <a:effectLst>
                  <a:innerShdw blurRad="69850" dist="43180" dir="5400000">
                    <a:srgbClr val="000000">
                      <a:alpha val="65000"/>
                    </a:srgbClr>
                  </a:innerShdw>
                </a:effectLst>
                <a:latin typeface="+mj-lt"/>
                <a:ea typeface="+mj-ea"/>
                <a:cs typeface="+mj-cs"/>
              </a:rPr>
              <a:t>pituitary</a:t>
            </a:r>
            <a:r>
              <a:rPr lang="en-US" sz="3100" dirty="0">
                <a:solidFill>
                  <a:schemeClr val="tx1"/>
                </a:solidFill>
                <a:latin typeface="+mj-lt"/>
                <a:ea typeface="+mj-ea"/>
                <a:cs typeface="+mj-cs"/>
              </a:rPr>
              <a:t> </a:t>
            </a:r>
            <a:r>
              <a:rPr lang="en-US" sz="3100" dirty="0" smtClean="0">
                <a:solidFill>
                  <a:schemeClr val="tx1"/>
                </a:solidFill>
                <a:latin typeface="+mj-lt"/>
                <a:ea typeface="+mj-ea"/>
                <a:cs typeface="+mj-cs"/>
              </a:rPr>
              <a:t>is  </a:t>
            </a:r>
            <a:r>
              <a:rPr lang="en-US" sz="3100" dirty="0">
                <a:solidFill>
                  <a:schemeClr val="tx1"/>
                </a:solidFill>
                <a:latin typeface="+mj-lt"/>
                <a:ea typeface="+mj-ea"/>
                <a:cs typeface="+mj-cs"/>
              </a:rPr>
              <a:t>nervous tissue (</a:t>
            </a:r>
            <a:r>
              <a:rPr lang="en-US" sz="3100" b="1" dirty="0" err="1">
                <a:ln w="1905"/>
                <a:solidFill>
                  <a:srgbClr val="00B0F0"/>
                </a:solidFill>
                <a:effectLst>
                  <a:innerShdw blurRad="69850" dist="43180" dir="5400000">
                    <a:srgbClr val="000000">
                      <a:alpha val="65000"/>
                    </a:srgbClr>
                  </a:innerShdw>
                </a:effectLst>
                <a:latin typeface="+mj-lt"/>
                <a:ea typeface="+mj-ea"/>
                <a:cs typeface="+mj-cs"/>
              </a:rPr>
              <a:t>neurohypophysis</a:t>
            </a:r>
            <a:r>
              <a:rPr lang="en-US" sz="3100" dirty="0">
                <a:solidFill>
                  <a:schemeClr val="tx1"/>
                </a:solidFill>
                <a:latin typeface="+mj-lt"/>
                <a:ea typeface="+mj-ea"/>
                <a:cs typeface="+mj-cs"/>
              </a:rPr>
              <a:t>) and </a:t>
            </a:r>
            <a:r>
              <a:rPr lang="en-US" sz="3100" b="1" dirty="0" smtClean="0">
                <a:ln w="1905"/>
                <a:solidFill>
                  <a:srgbClr val="C00000"/>
                </a:solidFill>
                <a:effectLst>
                  <a:innerShdw blurRad="69850" dist="43180" dir="5400000">
                    <a:srgbClr val="000000">
                      <a:alpha val="65000"/>
                    </a:srgbClr>
                  </a:innerShdw>
                </a:effectLst>
                <a:latin typeface="+mj-lt"/>
                <a:ea typeface="+mj-ea"/>
                <a:cs typeface="+mj-cs"/>
              </a:rPr>
              <a:t>Anterior </a:t>
            </a:r>
            <a:r>
              <a:rPr lang="en-US" sz="3100" b="1" dirty="0">
                <a:ln w="1905"/>
                <a:solidFill>
                  <a:srgbClr val="C00000"/>
                </a:solidFill>
                <a:effectLst>
                  <a:innerShdw blurRad="69850" dist="43180" dir="5400000">
                    <a:srgbClr val="000000">
                      <a:alpha val="65000"/>
                    </a:srgbClr>
                  </a:innerShdw>
                </a:effectLst>
                <a:latin typeface="+mj-lt"/>
                <a:ea typeface="+mj-ea"/>
                <a:cs typeface="+mj-cs"/>
              </a:rPr>
              <a:t>pituitary </a:t>
            </a:r>
            <a:r>
              <a:rPr lang="en-US" sz="3100" dirty="0">
                <a:solidFill>
                  <a:schemeClr val="tx1"/>
                </a:solidFill>
                <a:latin typeface="+mj-lt"/>
                <a:ea typeface="+mj-ea"/>
                <a:cs typeface="+mj-cs"/>
              </a:rPr>
              <a:t>is glandular (</a:t>
            </a:r>
            <a:r>
              <a:rPr lang="en-US" sz="3100" b="1" dirty="0" err="1">
                <a:ln w="1905"/>
                <a:solidFill>
                  <a:srgbClr val="00B0F0"/>
                </a:solidFill>
                <a:effectLst>
                  <a:innerShdw blurRad="69850" dist="43180" dir="5400000">
                    <a:srgbClr val="000000">
                      <a:alpha val="65000"/>
                    </a:srgbClr>
                  </a:innerShdw>
                </a:effectLst>
                <a:latin typeface="+mj-lt"/>
                <a:ea typeface="+mj-ea"/>
                <a:cs typeface="+mj-cs"/>
              </a:rPr>
              <a:t>adenohypophysis</a:t>
            </a:r>
            <a:r>
              <a:rPr lang="en-US" sz="3100" dirty="0">
                <a:solidFill>
                  <a:schemeClr val="tx1"/>
                </a:solidFill>
                <a:latin typeface="+mj-lt"/>
                <a:ea typeface="+mj-ea"/>
                <a:cs typeface="+mj-cs"/>
              </a:rPr>
              <a:t>). </a:t>
            </a:r>
          </a:p>
          <a:p>
            <a:pPr algn="l"/>
            <a:r>
              <a:rPr lang="en-US" sz="3100" b="1" dirty="0">
                <a:ln w="1905"/>
                <a:solidFill>
                  <a:schemeClr val="bg2">
                    <a:lumMod val="50000"/>
                  </a:schemeClr>
                </a:solidFill>
                <a:effectLst>
                  <a:innerShdw blurRad="69850" dist="43180" dir="5400000">
                    <a:srgbClr val="000000">
                      <a:alpha val="65000"/>
                    </a:srgbClr>
                  </a:innerShdw>
                </a:effectLst>
                <a:latin typeface="+mj-lt"/>
                <a:ea typeface="+mj-ea"/>
                <a:cs typeface="+mj-cs"/>
              </a:rPr>
              <a:t>Posterior pituitary </a:t>
            </a:r>
            <a:r>
              <a:rPr lang="en-US" sz="3100" dirty="0">
                <a:solidFill>
                  <a:schemeClr val="tx1"/>
                </a:solidFill>
                <a:latin typeface="+mj-lt"/>
                <a:ea typeface="+mj-ea"/>
                <a:cs typeface="+mj-cs"/>
              </a:rPr>
              <a:t>-is the neural portion derived from an extension of the hypothalamus (median eminence) which remains connected throughout life by a stalk, called the infundibulum.</a:t>
            </a:r>
          </a:p>
          <a:p>
            <a:pPr algn="l"/>
            <a:r>
              <a:rPr lang="en-US" sz="3100" dirty="0">
                <a:solidFill>
                  <a:schemeClr val="tx1"/>
                </a:solidFill>
                <a:latin typeface="+mj-lt"/>
                <a:ea typeface="+mj-ea"/>
                <a:cs typeface="+mj-cs"/>
              </a:rPr>
              <a:t> </a:t>
            </a:r>
            <a:r>
              <a:rPr lang="en-US" sz="3100" b="1" dirty="0">
                <a:ln w="1905"/>
                <a:solidFill>
                  <a:schemeClr val="bg2">
                    <a:lumMod val="50000"/>
                  </a:schemeClr>
                </a:solidFill>
                <a:effectLst>
                  <a:innerShdw blurRad="69850" dist="43180" dir="5400000">
                    <a:srgbClr val="000000">
                      <a:alpha val="65000"/>
                    </a:srgbClr>
                  </a:innerShdw>
                </a:effectLst>
                <a:latin typeface="+mj-lt"/>
                <a:ea typeface="+mj-ea"/>
                <a:cs typeface="+mj-cs"/>
              </a:rPr>
              <a:t>Anterior pituitary </a:t>
            </a:r>
            <a:r>
              <a:rPr lang="en-US" sz="3100" dirty="0">
                <a:solidFill>
                  <a:schemeClr val="tx1"/>
                </a:solidFill>
                <a:latin typeface="+mj-lt"/>
                <a:ea typeface="+mj-ea"/>
                <a:cs typeface="+mj-cs"/>
              </a:rPr>
              <a:t>– is the glandular portion derived from the mouth epithelium (</a:t>
            </a:r>
            <a:r>
              <a:rPr lang="en-US" sz="3100" dirty="0" err="1">
                <a:solidFill>
                  <a:schemeClr val="tx1"/>
                </a:solidFill>
                <a:latin typeface="+mj-lt"/>
                <a:ea typeface="+mj-ea"/>
                <a:cs typeface="+mj-cs"/>
              </a:rPr>
              <a:t>Rathke’s</a:t>
            </a:r>
            <a:r>
              <a:rPr lang="en-US" sz="3100" dirty="0">
                <a:solidFill>
                  <a:schemeClr val="tx1"/>
                </a:solidFill>
                <a:latin typeface="+mj-lt"/>
                <a:ea typeface="+mj-ea"/>
                <a:cs typeface="+mj-cs"/>
              </a:rPr>
              <a:t> pouch) </a:t>
            </a:r>
            <a:r>
              <a:rPr lang="en-US" sz="3100" dirty="0" smtClean="0">
                <a:solidFill>
                  <a:schemeClr val="tx1"/>
                </a:solidFill>
                <a:latin typeface="+mj-lt"/>
                <a:ea typeface="+mj-ea"/>
                <a:cs typeface="+mj-cs"/>
              </a:rPr>
              <a:t>.It </a:t>
            </a:r>
            <a:r>
              <a:rPr lang="en-US" sz="3100" dirty="0">
                <a:solidFill>
                  <a:schemeClr val="tx1"/>
                </a:solidFill>
                <a:latin typeface="+mj-lt"/>
                <a:ea typeface="+mj-ea"/>
                <a:cs typeface="+mj-cs"/>
              </a:rPr>
              <a:t>forms a cuff (</a:t>
            </a:r>
            <a:r>
              <a:rPr lang="en-US" sz="3100" dirty="0">
                <a:solidFill>
                  <a:schemeClr val="tx2">
                    <a:lumMod val="60000"/>
                    <a:lumOff val="40000"/>
                  </a:schemeClr>
                </a:solidFill>
                <a:latin typeface="+mj-lt"/>
                <a:ea typeface="+mj-ea"/>
                <a:cs typeface="+mj-cs"/>
              </a:rPr>
              <a:t>pars </a:t>
            </a:r>
            <a:r>
              <a:rPr lang="en-US" sz="3100" dirty="0" err="1">
                <a:solidFill>
                  <a:schemeClr val="tx2">
                    <a:lumMod val="60000"/>
                    <a:lumOff val="40000"/>
                  </a:schemeClr>
                </a:solidFill>
                <a:latin typeface="+mj-lt"/>
                <a:ea typeface="+mj-ea"/>
                <a:cs typeface="+mj-cs"/>
              </a:rPr>
              <a:t>tuberalis</a:t>
            </a:r>
            <a:r>
              <a:rPr lang="en-US" sz="3100" dirty="0">
                <a:solidFill>
                  <a:schemeClr val="tx1"/>
                </a:solidFill>
                <a:latin typeface="+mj-lt"/>
                <a:ea typeface="+mj-ea"/>
                <a:cs typeface="+mj-cs"/>
              </a:rPr>
              <a:t>) around the infundibulum.</a:t>
            </a:r>
          </a:p>
          <a:p>
            <a:pPr algn="l"/>
            <a:endParaRPr lang="en-US" dirty="0" smtClean="0"/>
          </a:p>
          <a:p>
            <a:endParaRPr lang="ar-IQ" dirty="0"/>
          </a:p>
        </p:txBody>
      </p:sp>
    </p:spTree>
    <p:extLst>
      <p:ext uri="{BB962C8B-B14F-4D97-AF65-F5344CB8AC3E}">
        <p14:creationId xmlns:p14="http://schemas.microsoft.com/office/powerpoint/2010/main" val="39112769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088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6000">
              <a:schemeClr val="tx2">
                <a:lumMod val="40000"/>
                <a:lumOff val="60000"/>
              </a:schemeClr>
            </a:gs>
            <a:gs pos="17999">
              <a:srgbClr val="FFFFFF"/>
            </a:gs>
            <a:gs pos="42000">
              <a:schemeClr val="tx2">
                <a:lumMod val="60000"/>
                <a:lumOff val="40000"/>
              </a:schemeClr>
            </a:gs>
            <a:gs pos="53000">
              <a:srgbClr val="CFCFCF"/>
            </a:gs>
            <a:gs pos="66000">
              <a:srgbClr val="CFCFCF"/>
            </a:gs>
            <a:gs pos="75999">
              <a:schemeClr val="accent1">
                <a:lumMod val="60000"/>
                <a:lumOff val="40000"/>
              </a:schemeClr>
            </a:gs>
            <a:gs pos="78999">
              <a:srgbClr val="FFFFFF"/>
            </a:gs>
            <a:gs pos="100000">
              <a:srgbClr val="7F7F7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200"/>
          </a:xfrm>
        </p:spPr>
        <p:txBody>
          <a:bodyPr>
            <a:normAutofit/>
          </a:bodyPr>
          <a:lstStyle/>
          <a:p>
            <a:r>
              <a:rPr lang="en-US" b="1" dirty="0">
                <a:ln w="1905"/>
                <a:solidFill>
                  <a:schemeClr val="accent3">
                    <a:lumMod val="75000"/>
                  </a:schemeClr>
                </a:solidFill>
                <a:effectLst>
                  <a:innerShdw blurRad="69850" dist="43180" dir="5400000">
                    <a:srgbClr val="000000">
                      <a:alpha val="65000"/>
                    </a:srgbClr>
                  </a:innerShdw>
                </a:effectLst>
              </a:rPr>
              <a:t>The following hormones are released by the </a:t>
            </a:r>
            <a:r>
              <a:rPr lang="en-US" b="1" dirty="0" smtClean="0">
                <a:ln w="1905"/>
                <a:solidFill>
                  <a:schemeClr val="accent3">
                    <a:lumMod val="75000"/>
                  </a:schemeClr>
                </a:solidFill>
                <a:effectLst>
                  <a:innerShdw blurRad="69850" dist="43180" dir="5400000">
                    <a:srgbClr val="000000">
                      <a:alpha val="65000"/>
                    </a:srgbClr>
                  </a:innerShdw>
                </a:effectLst>
              </a:rPr>
              <a:t>anterior pituitary</a:t>
            </a:r>
            <a:r>
              <a:rPr lang="en-US" b="1" dirty="0">
                <a:ln w="1905"/>
                <a:solidFill>
                  <a:schemeClr val="accent3">
                    <a:lumMod val="75000"/>
                  </a:schemeClr>
                </a:solidFill>
                <a:effectLst>
                  <a:innerShdw blurRad="69850" dist="43180" dir="5400000">
                    <a:srgbClr val="000000">
                      <a:alpha val="65000"/>
                    </a:srgbClr>
                  </a:innerShdw>
                </a:effectLst>
              </a:rPr>
              <a:t>:</a:t>
            </a:r>
            <a:endParaRPr lang="ar-IQ" b="1" dirty="0">
              <a:ln w="1905"/>
              <a:solidFill>
                <a:schemeClr val="accent3">
                  <a:lumMod val="75000"/>
                </a:schemeClr>
              </a:soli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0" y="1524000"/>
            <a:ext cx="9067800" cy="5334000"/>
          </a:xfrm>
        </p:spPr>
        <p:txBody>
          <a:bodyPr>
            <a:normAutofit fontScale="92500" lnSpcReduction="20000"/>
          </a:bodyPr>
          <a:lstStyle/>
          <a:p>
            <a:pPr marL="514350" indent="-514350" algn="l">
              <a:buAutoNum type="arabicPeriod"/>
            </a:pPr>
            <a:r>
              <a:rPr lang="en-US" sz="2800" b="1" dirty="0" smtClean="0">
                <a:solidFill>
                  <a:schemeClr val="accent2">
                    <a:lumMod val="75000"/>
                  </a:schemeClr>
                </a:solidFill>
              </a:rPr>
              <a:t>Growth </a:t>
            </a:r>
            <a:r>
              <a:rPr lang="en-US" sz="2800" b="1" dirty="0">
                <a:solidFill>
                  <a:schemeClr val="accent2">
                    <a:lumMod val="75000"/>
                  </a:schemeClr>
                </a:solidFill>
              </a:rPr>
              <a:t>Hormone </a:t>
            </a:r>
            <a:r>
              <a:rPr lang="en-US" sz="2400" dirty="0">
                <a:solidFill>
                  <a:schemeClr val="tx1"/>
                </a:solidFill>
              </a:rPr>
              <a:t>stimulates bone and muscle </a:t>
            </a:r>
            <a:r>
              <a:rPr lang="en-US" sz="2400" dirty="0" smtClean="0">
                <a:solidFill>
                  <a:schemeClr val="tx1"/>
                </a:solidFill>
              </a:rPr>
              <a:t> cells  to grow.</a:t>
            </a:r>
          </a:p>
          <a:p>
            <a:pPr marL="514350" indent="-514350" algn="l">
              <a:buAutoNum type="arabicPeriod"/>
            </a:pPr>
            <a:r>
              <a:rPr lang="en-US" sz="2800" b="1" dirty="0">
                <a:solidFill>
                  <a:schemeClr val="accent2">
                    <a:lumMod val="75000"/>
                  </a:schemeClr>
                </a:solidFill>
              </a:rPr>
              <a:t>Prolactin</a:t>
            </a:r>
            <a:r>
              <a:rPr lang="en-US" b="1" dirty="0"/>
              <a:t> </a:t>
            </a:r>
            <a:r>
              <a:rPr lang="en-US" sz="2400" dirty="0">
                <a:solidFill>
                  <a:schemeClr val="tx1"/>
                </a:solidFill>
              </a:rPr>
              <a:t>causes the mammary glands to produce milk.</a:t>
            </a:r>
          </a:p>
          <a:p>
            <a:pPr marL="514350" indent="-514350" algn="l">
              <a:buAutoNum type="arabicPeriod"/>
            </a:pPr>
            <a:r>
              <a:rPr lang="en-US" sz="2800" b="1" dirty="0" smtClean="0">
                <a:solidFill>
                  <a:schemeClr val="accent2">
                    <a:lumMod val="75000"/>
                  </a:schemeClr>
                </a:solidFill>
              </a:rPr>
              <a:t>Follicle Stimulating </a:t>
            </a:r>
            <a:r>
              <a:rPr lang="en-US" sz="2800" b="1" dirty="0">
                <a:solidFill>
                  <a:schemeClr val="accent2">
                    <a:lumMod val="75000"/>
                  </a:schemeClr>
                </a:solidFill>
              </a:rPr>
              <a:t>Hormone (F</a:t>
            </a:r>
            <a:r>
              <a:rPr lang="en-US" sz="2800" b="1" dirty="0" smtClean="0">
                <a:solidFill>
                  <a:schemeClr val="accent2">
                    <a:lumMod val="75000"/>
                  </a:schemeClr>
                </a:solidFill>
              </a:rPr>
              <a:t>SH</a:t>
            </a:r>
            <a:r>
              <a:rPr lang="en-US" sz="2800" b="1" dirty="0">
                <a:solidFill>
                  <a:schemeClr val="accent2">
                    <a:lumMod val="75000"/>
                  </a:schemeClr>
                </a:solidFill>
              </a:rPr>
              <a:t>)</a:t>
            </a:r>
            <a:r>
              <a:rPr lang="en-US" sz="2800" b="1" dirty="0" smtClean="0">
                <a:solidFill>
                  <a:schemeClr val="tx1"/>
                </a:solidFill>
              </a:rPr>
              <a:t> </a:t>
            </a:r>
            <a:r>
              <a:rPr lang="en-US" sz="2400" dirty="0">
                <a:solidFill>
                  <a:schemeClr val="tx1"/>
                </a:solidFill>
              </a:rPr>
              <a:t>and </a:t>
            </a:r>
            <a:r>
              <a:rPr lang="en-US" sz="2800" b="1" dirty="0">
                <a:solidFill>
                  <a:schemeClr val="accent2">
                    <a:lumMod val="75000"/>
                  </a:schemeClr>
                </a:solidFill>
              </a:rPr>
              <a:t>Luteinizing</a:t>
            </a:r>
          </a:p>
          <a:p>
            <a:pPr algn="l"/>
            <a:r>
              <a:rPr lang="en-US" sz="2800" b="1" dirty="0" smtClean="0">
                <a:solidFill>
                  <a:schemeClr val="accent2">
                    <a:lumMod val="75000"/>
                  </a:schemeClr>
                </a:solidFill>
              </a:rPr>
              <a:t>      Hormone </a:t>
            </a:r>
            <a:r>
              <a:rPr lang="en-US" sz="2800" b="1" dirty="0">
                <a:solidFill>
                  <a:schemeClr val="accent2">
                    <a:lumMod val="75000"/>
                  </a:schemeClr>
                </a:solidFill>
              </a:rPr>
              <a:t>(LH),</a:t>
            </a:r>
            <a:r>
              <a:rPr lang="en-US" sz="2800" b="1" dirty="0">
                <a:solidFill>
                  <a:schemeClr val="tx1"/>
                </a:solidFill>
              </a:rPr>
              <a:t> </a:t>
            </a:r>
            <a:r>
              <a:rPr lang="en-US" sz="2400" dirty="0">
                <a:solidFill>
                  <a:schemeClr val="tx1"/>
                </a:solidFill>
              </a:rPr>
              <a:t>known collectively as</a:t>
            </a:r>
            <a:r>
              <a:rPr lang="en-US" dirty="0"/>
              <a:t> </a:t>
            </a:r>
            <a:r>
              <a:rPr lang="en-US" sz="2800" b="1" dirty="0" smtClean="0">
                <a:solidFill>
                  <a:schemeClr val="accent2">
                    <a:lumMod val="75000"/>
                  </a:schemeClr>
                </a:solidFill>
              </a:rPr>
              <a:t>gonadotropins, </a:t>
            </a:r>
            <a:r>
              <a:rPr lang="en-US" sz="2400" dirty="0" smtClean="0">
                <a:solidFill>
                  <a:schemeClr val="tx1"/>
                </a:solidFill>
              </a:rPr>
              <a:t>stimulate </a:t>
            </a:r>
          </a:p>
          <a:p>
            <a:pPr algn="l"/>
            <a:r>
              <a:rPr lang="en-US" sz="2400" dirty="0">
                <a:solidFill>
                  <a:schemeClr val="tx1"/>
                </a:solidFill>
              </a:rPr>
              <a:t> </a:t>
            </a:r>
            <a:r>
              <a:rPr lang="en-US" sz="2400" dirty="0" smtClean="0">
                <a:solidFill>
                  <a:schemeClr val="tx1"/>
                </a:solidFill>
              </a:rPr>
              <a:t>      hormone </a:t>
            </a:r>
            <a:r>
              <a:rPr lang="en-US" sz="2400" dirty="0">
                <a:solidFill>
                  <a:schemeClr val="tx1"/>
                </a:solidFill>
              </a:rPr>
              <a:t>and gamete production by the </a:t>
            </a:r>
            <a:r>
              <a:rPr lang="en-US" sz="2800" b="1" dirty="0">
                <a:solidFill>
                  <a:schemeClr val="accent2">
                    <a:lumMod val="75000"/>
                  </a:schemeClr>
                </a:solidFill>
              </a:rPr>
              <a:t>gonads (testes and ovaries).</a:t>
            </a:r>
          </a:p>
          <a:p>
            <a:pPr algn="l"/>
            <a:r>
              <a:rPr lang="en-US" sz="2800" b="1" dirty="0">
                <a:solidFill>
                  <a:schemeClr val="accent2">
                    <a:lumMod val="75000"/>
                  </a:schemeClr>
                </a:solidFill>
              </a:rPr>
              <a:t>4. Thyroid Stimulating Hormone (TSH)</a:t>
            </a:r>
            <a:r>
              <a:rPr lang="en-US" sz="2800" b="1" dirty="0">
                <a:solidFill>
                  <a:schemeClr val="tx1"/>
                </a:solidFill>
              </a:rPr>
              <a:t> </a:t>
            </a:r>
            <a:r>
              <a:rPr lang="en-US" sz="2400" dirty="0">
                <a:solidFill>
                  <a:schemeClr val="tx1"/>
                </a:solidFill>
              </a:rPr>
              <a:t>causes the </a:t>
            </a:r>
            <a:r>
              <a:rPr lang="en-US" sz="2400" dirty="0" smtClean="0">
                <a:solidFill>
                  <a:schemeClr val="tx1"/>
                </a:solidFill>
              </a:rPr>
              <a:t>thyroid to </a:t>
            </a:r>
            <a:r>
              <a:rPr lang="en-US" sz="2400" dirty="0">
                <a:solidFill>
                  <a:schemeClr val="tx1"/>
                </a:solidFill>
              </a:rPr>
              <a:t>produce </a:t>
            </a:r>
            <a:endParaRPr lang="en-US" sz="2400" dirty="0" smtClean="0">
              <a:solidFill>
                <a:schemeClr val="tx1"/>
              </a:solidFill>
            </a:endParaRPr>
          </a:p>
          <a:p>
            <a:pPr algn="l"/>
            <a:r>
              <a:rPr lang="en-US" sz="2400" dirty="0">
                <a:solidFill>
                  <a:schemeClr val="tx1"/>
                </a:solidFill>
              </a:rPr>
              <a:t> </a:t>
            </a:r>
            <a:r>
              <a:rPr lang="en-US" sz="2400" dirty="0" smtClean="0">
                <a:solidFill>
                  <a:schemeClr val="tx1"/>
                </a:solidFill>
              </a:rPr>
              <a:t>      thyroid hormone.</a:t>
            </a:r>
          </a:p>
          <a:p>
            <a:pPr marL="514350" indent="-514350" algn="l">
              <a:buAutoNum type="arabicPeriod" startAt="5"/>
            </a:pPr>
            <a:r>
              <a:rPr lang="en-US" sz="2800" b="1" dirty="0" smtClean="0">
                <a:solidFill>
                  <a:schemeClr val="accent2">
                    <a:lumMod val="75000"/>
                  </a:schemeClr>
                </a:solidFill>
              </a:rPr>
              <a:t>Adrenocorticotropic </a:t>
            </a:r>
            <a:r>
              <a:rPr lang="en-US" sz="2800" b="1" dirty="0">
                <a:solidFill>
                  <a:schemeClr val="accent2">
                    <a:lumMod val="75000"/>
                  </a:schemeClr>
                </a:solidFill>
              </a:rPr>
              <a:t>Hormone (ACTH)</a:t>
            </a:r>
            <a:r>
              <a:rPr lang="en-US" sz="2400" dirty="0"/>
              <a:t> </a:t>
            </a:r>
            <a:r>
              <a:rPr lang="en-US" sz="2400" dirty="0">
                <a:solidFill>
                  <a:schemeClr val="tx1"/>
                </a:solidFill>
              </a:rPr>
              <a:t>stimulates </a:t>
            </a:r>
            <a:r>
              <a:rPr lang="en-US" sz="2400" dirty="0" smtClean="0">
                <a:solidFill>
                  <a:schemeClr val="tx1"/>
                </a:solidFill>
              </a:rPr>
              <a:t>the adrenal </a:t>
            </a:r>
          </a:p>
          <a:p>
            <a:pPr algn="l"/>
            <a:r>
              <a:rPr lang="en-US" sz="2400" dirty="0" smtClean="0">
                <a:solidFill>
                  <a:schemeClr val="tx1"/>
                </a:solidFill>
              </a:rPr>
              <a:t>       cortex </a:t>
            </a:r>
            <a:r>
              <a:rPr lang="en-US" sz="2400" dirty="0">
                <a:solidFill>
                  <a:schemeClr val="tx1"/>
                </a:solidFill>
              </a:rPr>
              <a:t>to produce corticosteroids, especially </a:t>
            </a:r>
            <a:r>
              <a:rPr lang="en-US" sz="2400" dirty="0" smtClean="0">
                <a:solidFill>
                  <a:schemeClr val="tx1"/>
                </a:solidFill>
              </a:rPr>
              <a:t>during periods </a:t>
            </a:r>
            <a:r>
              <a:rPr lang="en-US" sz="2400" dirty="0">
                <a:solidFill>
                  <a:schemeClr val="tx1"/>
                </a:solidFill>
              </a:rPr>
              <a:t>of stress</a:t>
            </a:r>
            <a:r>
              <a:rPr lang="en-US" sz="2400" dirty="0" smtClean="0">
                <a:solidFill>
                  <a:schemeClr val="tx1"/>
                </a:solidFill>
              </a:rPr>
              <a:t>.</a:t>
            </a:r>
          </a:p>
          <a:p>
            <a:pPr marL="514350" indent="-514350" algn="l">
              <a:buAutoNum type="arabicPeriod" startAt="6"/>
            </a:pPr>
            <a:r>
              <a:rPr lang="en-US" sz="2800" b="1" dirty="0" smtClean="0">
                <a:solidFill>
                  <a:schemeClr val="accent2">
                    <a:lumMod val="75000"/>
                  </a:schemeClr>
                </a:solidFill>
              </a:rPr>
              <a:t>Melanocyte </a:t>
            </a:r>
            <a:r>
              <a:rPr lang="en-US" sz="2800" b="1" dirty="0">
                <a:solidFill>
                  <a:schemeClr val="accent2">
                    <a:lumMod val="75000"/>
                  </a:schemeClr>
                </a:solidFill>
              </a:rPr>
              <a:t>Stimulating Hormone (MSH) </a:t>
            </a:r>
            <a:r>
              <a:rPr lang="en-US" sz="2400" dirty="0">
                <a:solidFill>
                  <a:schemeClr val="tx1"/>
                </a:solidFill>
              </a:rPr>
              <a:t>may have </a:t>
            </a:r>
            <a:r>
              <a:rPr lang="en-US" sz="2400" dirty="0" smtClean="0">
                <a:solidFill>
                  <a:schemeClr val="tx1"/>
                </a:solidFill>
              </a:rPr>
              <a:t>a role </a:t>
            </a:r>
            <a:r>
              <a:rPr lang="en-US" sz="2400" dirty="0">
                <a:solidFill>
                  <a:schemeClr val="tx1"/>
                </a:solidFill>
              </a:rPr>
              <a:t>in fat </a:t>
            </a:r>
            <a:endParaRPr lang="en-US" sz="2400" dirty="0" smtClean="0">
              <a:solidFill>
                <a:schemeClr val="tx1"/>
              </a:solidFill>
            </a:endParaRPr>
          </a:p>
          <a:p>
            <a:pPr algn="l"/>
            <a:r>
              <a:rPr lang="en-US" sz="2400" dirty="0" smtClean="0">
                <a:solidFill>
                  <a:schemeClr val="tx1"/>
                </a:solidFill>
              </a:rPr>
              <a:t>       metabolism.</a:t>
            </a:r>
          </a:p>
          <a:p>
            <a:pPr marL="514350" indent="-514350" algn="l">
              <a:buAutoNum type="arabicPeriod" startAt="7"/>
            </a:pPr>
            <a:r>
              <a:rPr lang="en-US" sz="2800" b="1" dirty="0" smtClean="0">
                <a:solidFill>
                  <a:schemeClr val="accent2">
                    <a:lumMod val="75000"/>
                  </a:schemeClr>
                </a:solidFill>
              </a:rPr>
              <a:t>Endorphins</a:t>
            </a:r>
            <a:r>
              <a:rPr lang="en-US" sz="2800" b="1" dirty="0">
                <a:solidFill>
                  <a:schemeClr val="tx1"/>
                </a:solidFill>
              </a:rPr>
              <a:t>, </a:t>
            </a:r>
            <a:r>
              <a:rPr lang="en-US" sz="2400" dirty="0">
                <a:solidFill>
                  <a:schemeClr val="tx1"/>
                </a:solidFill>
              </a:rPr>
              <a:t>which are also produced by the brain, </a:t>
            </a:r>
            <a:r>
              <a:rPr lang="en-US" sz="2400" dirty="0" smtClean="0">
                <a:solidFill>
                  <a:schemeClr val="tx1"/>
                </a:solidFill>
              </a:rPr>
              <a:t>reduce the </a:t>
            </a:r>
          </a:p>
          <a:p>
            <a:pPr algn="l"/>
            <a:r>
              <a:rPr lang="en-US" sz="2400" dirty="0" smtClean="0">
                <a:solidFill>
                  <a:schemeClr val="tx1"/>
                </a:solidFill>
              </a:rPr>
              <a:t>        perception </a:t>
            </a:r>
            <a:r>
              <a:rPr lang="en-US" sz="2400" dirty="0">
                <a:solidFill>
                  <a:schemeClr val="tx1"/>
                </a:solidFill>
              </a:rPr>
              <a:t>of pain.</a:t>
            </a:r>
            <a:endParaRPr lang="ar-IQ" sz="2400" dirty="0">
              <a:solidFill>
                <a:schemeClr val="tx1"/>
              </a:solidFill>
            </a:endParaRPr>
          </a:p>
        </p:txBody>
      </p:sp>
    </p:spTree>
    <p:extLst>
      <p:ext uri="{BB962C8B-B14F-4D97-AF65-F5344CB8AC3E}">
        <p14:creationId xmlns:p14="http://schemas.microsoft.com/office/powerpoint/2010/main" val="320022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20000"/>
                <a:lumOff val="80000"/>
              </a:schemeClr>
            </a:gs>
            <a:gs pos="8000">
              <a:schemeClr val="accent3">
                <a:lumMod val="40000"/>
                <a:lumOff val="60000"/>
              </a:schemeClr>
            </a:gs>
            <a:gs pos="13000">
              <a:schemeClr val="accent3">
                <a:lumMod val="60000"/>
                <a:lumOff val="40000"/>
              </a:schemeClr>
            </a:gs>
            <a:gs pos="21001">
              <a:schemeClr val="accent3">
                <a:lumMod val="60000"/>
                <a:lumOff val="40000"/>
              </a:schemeClr>
            </a:gs>
            <a:gs pos="52000">
              <a:schemeClr val="accent3">
                <a:lumMod val="75000"/>
              </a:schemeClr>
            </a:gs>
            <a:gs pos="56000">
              <a:srgbClr val="9C6563"/>
            </a:gs>
            <a:gs pos="58000">
              <a:schemeClr val="accent3">
                <a:lumMod val="20000"/>
                <a:lumOff val="80000"/>
              </a:schemeClr>
            </a:gs>
            <a:gs pos="71001">
              <a:schemeClr val="accent3">
                <a:lumMod val="75000"/>
              </a:schemeClr>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6400800"/>
          </a:xfrm>
        </p:spPr>
        <p:txBody>
          <a:bodyPr>
            <a:normAutofit/>
          </a:bodyPr>
          <a:lstStyle/>
          <a:p>
            <a:pPr algn="l"/>
            <a:r>
              <a:rPr lang="en-US" sz="2700" dirty="0" smtClean="0"/>
              <a:t>   is </a:t>
            </a:r>
            <a:r>
              <a:rPr lang="en-US" sz="2700" dirty="0"/>
              <a:t>an extension of the brain. </a:t>
            </a:r>
            <a:r>
              <a:rPr lang="en-US" sz="2700" dirty="0" smtClean="0"/>
              <a:t> It releases </a:t>
            </a:r>
            <a:r>
              <a:rPr lang="en-US" sz="2700" dirty="0"/>
              <a:t>two hormones—</a:t>
            </a:r>
            <a:r>
              <a:rPr lang="en-US" sz="2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oxytocin</a:t>
            </a:r>
            <a:r>
              <a:rPr lang="en-US" sz="2700" b="1" dirty="0"/>
              <a:t> </a:t>
            </a:r>
            <a:r>
              <a:rPr lang="en-US" sz="2700" dirty="0"/>
              <a:t>and </a:t>
            </a:r>
            <a:r>
              <a:rPr lang="en-US" sz="2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antidiuretic </a:t>
            </a:r>
            <a:r>
              <a:rPr lang="en-US" sz="27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hormone (ADH</a:t>
            </a:r>
            <a:r>
              <a:rPr lang="en-US" sz="2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700" dirty="0"/>
              <a:t>—that are made in specialized cells in the </a:t>
            </a:r>
            <a:r>
              <a:rPr lang="en-US" sz="2700" b="1" dirty="0">
                <a:ln w="1905"/>
                <a:solidFill>
                  <a:srgbClr val="FF0000"/>
                </a:solidFill>
                <a:effectLst>
                  <a:innerShdw blurRad="69850" dist="43180" dir="5400000">
                    <a:srgbClr val="000000">
                      <a:alpha val="65000"/>
                    </a:srgbClr>
                  </a:innerShdw>
                </a:effectLst>
              </a:rPr>
              <a:t>hypothalamus</a:t>
            </a:r>
            <a:r>
              <a:rPr lang="en-US" sz="2700" dirty="0"/>
              <a:t>.</a:t>
            </a:r>
            <a:br>
              <a:rPr lang="en-US" sz="2700" dirty="0"/>
            </a:br>
            <a:r>
              <a:rPr lang="en-US" sz="2700" dirty="0"/>
              <a:t>The hormones are transported down nerve cells into the</a:t>
            </a:r>
            <a:br>
              <a:rPr lang="en-US" sz="2700" dirty="0"/>
            </a:br>
            <a:r>
              <a:rPr lang="en-US" sz="2700" dirty="0"/>
              <a:t>pituitary, where they are stored. The hypothalamus signals</a:t>
            </a:r>
            <a:br>
              <a:rPr lang="en-US" sz="2700" dirty="0"/>
            </a:br>
            <a:r>
              <a:rPr lang="en-US" sz="2700" dirty="0"/>
              <a:t>for their release by direct nerve signals to allow for quicker</a:t>
            </a:r>
            <a:br>
              <a:rPr lang="en-US" sz="2700" dirty="0"/>
            </a:br>
            <a:r>
              <a:rPr lang="en-US" sz="2700" dirty="0"/>
              <a:t>secretion. </a:t>
            </a:r>
            <a:r>
              <a:rPr lang="en-US"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Oxytocin</a:t>
            </a:r>
            <a:r>
              <a:rPr lang="en-US" sz="2700" dirty="0"/>
              <a:t> stimulates the uterus to contract during</a:t>
            </a:r>
            <a:br>
              <a:rPr lang="en-US" sz="2700" dirty="0"/>
            </a:br>
            <a:r>
              <a:rPr lang="en-US" sz="2700" dirty="0"/>
              <a:t>labor and stimulates the breast to start releasing milk when</a:t>
            </a:r>
            <a:br>
              <a:rPr lang="en-US" sz="2700" dirty="0"/>
            </a:br>
            <a:r>
              <a:rPr lang="en-US" sz="2700" dirty="0"/>
              <a:t>a baby nurses. </a:t>
            </a:r>
            <a:r>
              <a:rPr lang="en-US"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Antidiuretic hormone </a:t>
            </a:r>
            <a:r>
              <a:rPr lang="en-US" sz="2700" dirty="0"/>
              <a:t>reduces urine output </a:t>
            </a:r>
            <a:r>
              <a:rPr lang="en-US" sz="2700" dirty="0" smtClean="0"/>
              <a:t>by acting </a:t>
            </a:r>
            <a:r>
              <a:rPr lang="en-US" sz="2700" dirty="0"/>
              <a:t>on the collecting ducts of the kidney</a:t>
            </a:r>
            <a:r>
              <a:rPr lang="en-US" dirty="0"/>
              <a:t>.</a:t>
            </a:r>
            <a:endParaRPr lang="ar-IQ" dirty="0"/>
          </a:p>
        </p:txBody>
      </p:sp>
      <p:sp>
        <p:nvSpPr>
          <p:cNvPr id="3" name="Subtitle 2"/>
          <p:cNvSpPr>
            <a:spLocks noGrp="1"/>
          </p:cNvSpPr>
          <p:nvPr>
            <p:ph type="subTitle" idx="1"/>
          </p:nvPr>
        </p:nvSpPr>
        <p:spPr>
          <a:xfrm>
            <a:off x="0" y="533400"/>
            <a:ext cx="9144000" cy="1143000"/>
          </a:xfrm>
        </p:spPr>
        <p:txBody>
          <a:bodyPr>
            <a:normAutofit/>
          </a:bodyPr>
          <a:lstStyle/>
          <a:p>
            <a:pPr algn="l"/>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posterior pituitary</a:t>
            </a:r>
            <a:endParaRPr lang="ar-IQ"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7026939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451</Words>
  <Application>Microsoft Office PowerPoint</Application>
  <PresentationFormat>On-screen Show (4:3)</PresentationFormat>
  <Paragraphs>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Dr. Noori Mohammed Luaibi</vt:lpstr>
      <vt:lpstr>Hypothalamus: </vt:lpstr>
      <vt:lpstr>This diagram shows the hypothalamus and pituitary glands. The pituitary is attached to the underside of the brain at the hypothalamus by a thin stalk. The anterior pituitary receives blood that contains controlling factors directly from the hypothalamus. These factors either stimulate or inhibit the release of pituitary hormones. The posterior pituitary is controlled by nerves from the hypothalamus.</vt:lpstr>
      <vt:lpstr>Hormones that are released by the hypothalamus </vt:lpstr>
      <vt:lpstr>The major Hypothalamic Releasing and Inhibitory Hormones Control Anterior Pituitary Secretion. </vt:lpstr>
      <vt:lpstr>the pituitary gland:  is attached to the underside of the brain by a slender stalk. The pituitary gland, also called the hypophysis, it sits in a pocket of bone called the sella turcica which is located directly above the palate of the mouth and behind the bridge of the nose. It arises from two different tissue sources:  </vt:lpstr>
      <vt:lpstr>PowerPoint Presentation</vt:lpstr>
      <vt:lpstr>The following hormones are released by the anterior pituitary:</vt:lpstr>
      <vt:lpstr>   is an extension of the brain.  It releases two hormones—oxytocin and antidiuretic hormone (ADH)—that are made in specialized cells in the hypothalamus. The hormones are transported down nerve cells into the pituitary, where they are stored. The hypothalamus signals for their release by direct nerve signals to allow for quicker secretion. Oxytocin stimulates the uterus to contract during labor and stimulates the breast to start releasing milk when a baby nurses. Antidiuretic hormone reduces urine output by acting on the collecting ducts of the kidney.</vt:lpstr>
      <vt:lpstr> Decreased blood glucose  Decreased blood free fatty acids  Increased blood amino acids (arginine)  Starvation or fasting,protein deficiency  Trauma, stress, excitement Exercise  Testosterone, estrogen  Deep sleep (stages II and IV)  Growth hormone–releasing hormone  Ghrelin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Noori Mohammed Luaibi</dc:title>
  <dc:creator>DELL</dc:creator>
  <cp:lastModifiedBy>DELL</cp:lastModifiedBy>
  <cp:revision>26</cp:revision>
  <dcterms:created xsi:type="dcterms:W3CDTF">2006-08-16T00:00:00Z</dcterms:created>
  <dcterms:modified xsi:type="dcterms:W3CDTF">2018-10-16T20:00:16Z</dcterms:modified>
</cp:coreProperties>
</file>