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60" r:id="rId6"/>
    <p:sldId id="261" r:id="rId7"/>
    <p:sldId id="263" r:id="rId8"/>
    <p:sldId id="264" r:id="rId9"/>
    <p:sldId id="262" r:id="rId10"/>
    <p:sldId id="265" r:id="rId11"/>
    <p:sldId id="266" r:id="rId12"/>
    <p:sldId id="267" r:id="rId13"/>
    <p:sldId id="268"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D828"/>
    <a:srgbClr val="B1B3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Nervous_system" TargetMode="External"/><Relationship Id="rId3" Type="http://schemas.openxmlformats.org/officeDocument/2006/relationships/hyperlink" Target="https://en.wikipedia.org/wiki/Secretion" TargetMode="External"/><Relationship Id="rId7" Type="http://schemas.openxmlformats.org/officeDocument/2006/relationships/hyperlink" Target="https://en.wikipedia.org/wiki/Duct_(anatomy)" TargetMode="External"/><Relationship Id="rId2" Type="http://schemas.openxmlformats.org/officeDocument/2006/relationships/hyperlink" Target="https://en.wikipedia.org/wiki/Gland" TargetMode="External"/><Relationship Id="rId1" Type="http://schemas.openxmlformats.org/officeDocument/2006/relationships/slideLayout" Target="../slideLayouts/slideLayout6.xml"/><Relationship Id="rId6" Type="http://schemas.openxmlformats.org/officeDocument/2006/relationships/hyperlink" Target="https://en.wikipedia.org/wiki/Exocrine_system" TargetMode="External"/><Relationship Id="rId5" Type="http://schemas.openxmlformats.org/officeDocument/2006/relationships/hyperlink" Target="https://en.wikipedia.org/wiki/Circulatory_system" TargetMode="External"/><Relationship Id="rId4" Type="http://schemas.openxmlformats.org/officeDocument/2006/relationships/hyperlink" Target="https://en.wikipedia.org/wiki/Hormone"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Parathyroid_gland" TargetMode="External"/><Relationship Id="rId3" Type="http://schemas.openxmlformats.org/officeDocument/2006/relationships/hyperlink" Target="https://en.wikipedia.org/wiki/Pituitary_gland" TargetMode="External"/><Relationship Id="rId7" Type="http://schemas.openxmlformats.org/officeDocument/2006/relationships/hyperlink" Target="https://en.wikipedia.org/wiki/Thyroid" TargetMode="External"/><Relationship Id="rId2" Type="http://schemas.openxmlformats.org/officeDocument/2006/relationships/hyperlink" Target="https://en.wikipedia.org/wiki/Endocrine_gland" TargetMode="External"/><Relationship Id="rId1" Type="http://schemas.openxmlformats.org/officeDocument/2006/relationships/slideLayout" Target="../slideLayouts/slideLayout6.xml"/><Relationship Id="rId6" Type="http://schemas.openxmlformats.org/officeDocument/2006/relationships/hyperlink" Target="https://en.wikipedia.org/wiki/Testicle" TargetMode="External"/><Relationship Id="rId5" Type="http://schemas.openxmlformats.org/officeDocument/2006/relationships/hyperlink" Target="https://en.wikipedia.org/wiki/Ovary" TargetMode="External"/><Relationship Id="rId4" Type="http://schemas.openxmlformats.org/officeDocument/2006/relationships/hyperlink" Target="https://en.wikipedia.org/wiki/Pancreas" TargetMode="External"/><Relationship Id="rId9" Type="http://schemas.openxmlformats.org/officeDocument/2006/relationships/hyperlink" Target="https://en.wikipedia.org/wiki/Adrenal_glan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Autocrine_signaling" TargetMode="External"/><Relationship Id="rId13" Type="http://schemas.openxmlformats.org/officeDocument/2006/relationships/hyperlink" Target="https://en.wikipedia.org/wiki/Behavioral" TargetMode="External"/><Relationship Id="rId18" Type="http://schemas.openxmlformats.org/officeDocument/2006/relationships/hyperlink" Target="https://en.wikipedia.org/wiki/Sleep" TargetMode="External"/><Relationship Id="rId3" Type="http://schemas.openxmlformats.org/officeDocument/2006/relationships/hyperlink" Target="https://en.wikipedia.org/wiki/Gland" TargetMode="External"/><Relationship Id="rId21" Type="http://schemas.openxmlformats.org/officeDocument/2006/relationships/hyperlink" Target="https://en.wikipedia.org/wiki/Stress_(physiology)" TargetMode="External"/><Relationship Id="rId7" Type="http://schemas.openxmlformats.org/officeDocument/2006/relationships/hyperlink" Target="https://en.wikipedia.org/wiki/Behavior" TargetMode="External"/><Relationship Id="rId12" Type="http://schemas.openxmlformats.org/officeDocument/2006/relationships/hyperlink" Target="https://en.wikipedia.org/wiki/Physiological" TargetMode="External"/><Relationship Id="rId17" Type="http://schemas.openxmlformats.org/officeDocument/2006/relationships/hyperlink" Target="https://en.wikipedia.org/wiki/Sensory_perception" TargetMode="External"/><Relationship Id="rId25" Type="http://schemas.openxmlformats.org/officeDocument/2006/relationships/hyperlink" Target="https://en.wikipedia.org/wiki/Mood_(psychology)" TargetMode="External"/><Relationship Id="rId2" Type="http://schemas.openxmlformats.org/officeDocument/2006/relationships/hyperlink" Target="https://en.wikipedia.org/wiki/Cell_signaling" TargetMode="External"/><Relationship Id="rId16" Type="http://schemas.openxmlformats.org/officeDocument/2006/relationships/hyperlink" Target="https://en.wikipedia.org/wiki/Tissue_(biology)" TargetMode="External"/><Relationship Id="rId20" Type="http://schemas.openxmlformats.org/officeDocument/2006/relationships/hyperlink" Target="https://en.wikipedia.org/wiki/Lactation" TargetMode="External"/><Relationship Id="rId1" Type="http://schemas.openxmlformats.org/officeDocument/2006/relationships/slideLayout" Target="../slideLayouts/slideLayout6.xml"/><Relationship Id="rId6" Type="http://schemas.openxmlformats.org/officeDocument/2006/relationships/hyperlink" Target="https://en.wikipedia.org/wiki/Physiology" TargetMode="External"/><Relationship Id="rId11" Type="http://schemas.openxmlformats.org/officeDocument/2006/relationships/hyperlink" Target="https://en.wikipedia.org/wiki/Organ_(anatomy)" TargetMode="External"/><Relationship Id="rId24" Type="http://schemas.openxmlformats.org/officeDocument/2006/relationships/hyperlink" Target="https://en.wikipedia.org/wiki/Reproduction" TargetMode="External"/><Relationship Id="rId5" Type="http://schemas.openxmlformats.org/officeDocument/2006/relationships/hyperlink" Target="https://en.wikipedia.org/wiki/Circulatory_system" TargetMode="External"/><Relationship Id="rId15" Type="http://schemas.openxmlformats.org/officeDocument/2006/relationships/hyperlink" Target="https://en.wikipedia.org/wiki/Respiration_(physiology)" TargetMode="External"/><Relationship Id="rId23" Type="http://schemas.openxmlformats.org/officeDocument/2006/relationships/hyperlink" Target="https://en.wikipedia.org/wiki/Motor_coordination" TargetMode="External"/><Relationship Id="rId10" Type="http://schemas.openxmlformats.org/officeDocument/2006/relationships/hyperlink" Target="https://en.wikipedia.org/wiki/Paracrine_signalling" TargetMode="External"/><Relationship Id="rId19" Type="http://schemas.openxmlformats.org/officeDocument/2006/relationships/hyperlink" Target="https://en.wikipedia.org/wiki/Excretion" TargetMode="External"/><Relationship Id="rId4" Type="http://schemas.openxmlformats.org/officeDocument/2006/relationships/hyperlink" Target="https://en.wikipedia.org/wiki/Multicellular_organism" TargetMode="External"/><Relationship Id="rId9" Type="http://schemas.openxmlformats.org/officeDocument/2006/relationships/hyperlink" Target="https://en.wikipedia.org/wiki/Intracrine" TargetMode="External"/><Relationship Id="rId14" Type="http://schemas.openxmlformats.org/officeDocument/2006/relationships/hyperlink" Target="https://en.wikipedia.org/wiki/Metabolism" TargetMode="External"/><Relationship Id="rId22" Type="http://schemas.openxmlformats.org/officeDocument/2006/relationships/hyperlink" Target="https://en.wikipedia.org/wiki/Human_development_(biolog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908175"/>
          </a:xfrm>
        </p:spPr>
        <p:txBody>
          <a:bodyPr>
            <a:normAutofit/>
          </a:bodyPr>
          <a:lstStyle/>
          <a:p>
            <a:r>
              <a:rPr lang="en-US" sz="4800" b="1" dirty="0" smtClean="0">
                <a:solidFill>
                  <a:srgbClr val="C00000"/>
                </a:solidFill>
                <a:latin typeface="Lucida Calligraphy" pitchFamily="66" charset="0"/>
              </a:rPr>
              <a:t>Dr. </a:t>
            </a:r>
            <a:r>
              <a:rPr lang="en-US" sz="4800" b="1" dirty="0" err="1" smtClean="0">
                <a:solidFill>
                  <a:srgbClr val="C00000"/>
                </a:solidFill>
                <a:latin typeface="Lucida Calligraphy" pitchFamily="66" charset="0"/>
              </a:rPr>
              <a:t>Noori</a:t>
            </a:r>
            <a:r>
              <a:rPr lang="en-US" sz="4800" b="1" dirty="0" smtClean="0">
                <a:solidFill>
                  <a:srgbClr val="C00000"/>
                </a:solidFill>
                <a:latin typeface="Lucida Calligraphy" pitchFamily="66" charset="0"/>
              </a:rPr>
              <a:t> Mohammed </a:t>
            </a:r>
            <a:r>
              <a:rPr lang="en-US" sz="4800" b="1" dirty="0" err="1" smtClean="0">
                <a:solidFill>
                  <a:srgbClr val="C00000"/>
                </a:solidFill>
                <a:latin typeface="Lucida Calligraphy" pitchFamily="66" charset="0"/>
              </a:rPr>
              <a:t>Luaibi</a:t>
            </a:r>
            <a:endParaRPr lang="ar-IQ" sz="4800" b="1" dirty="0">
              <a:solidFill>
                <a:srgbClr val="C00000"/>
              </a:solidFill>
              <a:latin typeface="Lucida Calligraphy" pitchFamily="66" charset="0"/>
            </a:endParaRPr>
          </a:p>
        </p:txBody>
      </p:sp>
      <p:sp>
        <p:nvSpPr>
          <p:cNvPr id="3" name="Subtitle 2"/>
          <p:cNvSpPr>
            <a:spLocks noGrp="1"/>
          </p:cNvSpPr>
          <p:nvPr>
            <p:ph type="subTitle" idx="1"/>
          </p:nvPr>
        </p:nvSpPr>
        <p:spPr>
          <a:xfrm>
            <a:off x="1371600" y="4191000"/>
            <a:ext cx="6400800" cy="1447800"/>
          </a:xfrm>
        </p:spPr>
        <p:txBody>
          <a:bodyPr>
            <a:normAutofit/>
          </a:bodyPr>
          <a:lstStyle/>
          <a:p>
            <a:r>
              <a:rPr lang="en-US" sz="4800" dirty="0" smtClean="0">
                <a:solidFill>
                  <a:srgbClr val="00B050"/>
                </a:solidFill>
                <a:latin typeface="Aharoni" pitchFamily="2" charset="-79"/>
                <a:cs typeface="Aharoni" pitchFamily="2" charset="-79"/>
              </a:rPr>
              <a:t>Introduction</a:t>
            </a:r>
            <a:endParaRPr lang="ar-IQ" sz="4800" dirty="0">
              <a:solidFill>
                <a:srgbClr val="00B050"/>
              </a:solidFill>
              <a:latin typeface="Aharoni" pitchFamily="2" charset="-79"/>
            </a:endParaRPr>
          </a:p>
        </p:txBody>
      </p:sp>
    </p:spTree>
    <p:extLst>
      <p:ext uri="{BB962C8B-B14F-4D97-AF65-F5344CB8AC3E}">
        <p14:creationId xmlns:p14="http://schemas.microsoft.com/office/powerpoint/2010/main" val="1215036923"/>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accent6">
              <a:lumMod val="40000"/>
              <a:lumOff val="60000"/>
            </a:schemeClr>
          </a:solidFill>
        </p:spPr>
        <p:txBody>
          <a:bodyPr>
            <a:normAutofit/>
          </a:bodyPr>
          <a:lstStyle/>
          <a:p>
            <a:pPr algn="l"/>
            <a:r>
              <a:rPr lang="en-US" sz="3600" b="1" dirty="0" smtClean="0">
                <a:ln w="1905"/>
                <a:solidFill>
                  <a:schemeClr val="accent3"/>
                </a:solidFill>
                <a:effectLst>
                  <a:innerShdw blurRad="69850" dist="43180" dir="5400000">
                    <a:srgbClr val="000000">
                      <a:alpha val="65000"/>
                    </a:srgbClr>
                  </a:innerShdw>
                </a:effectLst>
              </a:rPr>
              <a:t>Type of receptors depending on the location:</a:t>
            </a:r>
            <a:r>
              <a:rPr lang="en-US" sz="3600" dirty="0" smtClean="0"/>
              <a:t/>
            </a:r>
            <a:br>
              <a:rPr lang="en-US" sz="3600" dirty="0" smtClean="0"/>
            </a:br>
            <a:r>
              <a:rPr lang="en-US" sz="2800" dirty="0" smtClean="0"/>
              <a:t>Hormone </a:t>
            </a:r>
            <a:r>
              <a:rPr lang="en-US" sz="2800" dirty="0"/>
              <a:t>receptors are </a:t>
            </a:r>
            <a:r>
              <a:rPr lang="en-US" sz="2800" dirty="0">
                <a:solidFill>
                  <a:schemeClr val="tx2"/>
                </a:solidFill>
              </a:rPr>
              <a:t>large proteins</a:t>
            </a:r>
            <a:r>
              <a:rPr lang="en-US" sz="2800" dirty="0"/>
              <a:t>, and each cell</a:t>
            </a:r>
            <a:br>
              <a:rPr lang="en-US" sz="2800" dirty="0"/>
            </a:br>
            <a:r>
              <a:rPr lang="en-US" sz="2800" dirty="0"/>
              <a:t>that is to be stimulated usually has some </a:t>
            </a:r>
            <a:r>
              <a:rPr lang="en-US" sz="2800" dirty="0">
                <a:solidFill>
                  <a:srgbClr val="FF0000"/>
                </a:solidFill>
              </a:rPr>
              <a:t>2000</a:t>
            </a:r>
            <a:r>
              <a:rPr lang="en-US" sz="2800" dirty="0"/>
              <a:t> to </a:t>
            </a:r>
            <a:r>
              <a:rPr lang="en-US" sz="2800" dirty="0">
                <a:solidFill>
                  <a:srgbClr val="FF0000"/>
                </a:solidFill>
              </a:rPr>
              <a:t>100,000</a:t>
            </a:r>
            <a:r>
              <a:rPr lang="en-US" sz="2800" dirty="0"/>
              <a:t/>
            </a:r>
            <a:br>
              <a:rPr lang="en-US" sz="2800" dirty="0"/>
            </a:br>
            <a:r>
              <a:rPr lang="en-US" sz="2800" dirty="0"/>
              <a:t>receptors. Also, each receptor is usually </a:t>
            </a:r>
            <a:r>
              <a:rPr lang="en-US" sz="2800" dirty="0">
                <a:solidFill>
                  <a:srgbClr val="7030A0"/>
                </a:solidFill>
              </a:rPr>
              <a:t>highly specific </a:t>
            </a:r>
            <a:r>
              <a:rPr lang="en-US" sz="2800" dirty="0"/>
              <a:t>for</a:t>
            </a:r>
            <a:br>
              <a:rPr lang="en-US" sz="2800" dirty="0"/>
            </a:br>
            <a:r>
              <a:rPr lang="en-US" sz="2800" dirty="0"/>
              <a:t>a single hormone, which determines the type of hormone</a:t>
            </a:r>
            <a:br>
              <a:rPr lang="en-US" sz="2800" dirty="0"/>
            </a:br>
            <a:r>
              <a:rPr lang="en-US" sz="2800" dirty="0"/>
              <a:t>that will act on a particular tissue. The target tissues that</a:t>
            </a:r>
            <a:br>
              <a:rPr lang="en-US" sz="2800" dirty="0"/>
            </a:br>
            <a:r>
              <a:rPr lang="en-US" sz="2800" dirty="0"/>
              <a:t>are affected by a hormone are those that contain its </a:t>
            </a:r>
            <a:r>
              <a:rPr lang="en-US" sz="2800" dirty="0">
                <a:solidFill>
                  <a:srgbClr val="7030A0"/>
                </a:solidFill>
              </a:rPr>
              <a:t>specific</a:t>
            </a:r>
            <a:br>
              <a:rPr lang="en-US" sz="2800" dirty="0">
                <a:solidFill>
                  <a:srgbClr val="7030A0"/>
                </a:solidFill>
              </a:rPr>
            </a:br>
            <a:r>
              <a:rPr lang="en-US" sz="2800" dirty="0">
                <a:solidFill>
                  <a:srgbClr val="7030A0"/>
                </a:solidFill>
              </a:rPr>
              <a:t>receptors</a:t>
            </a:r>
            <a:r>
              <a:rPr lang="en-US" sz="2800" dirty="0"/>
              <a:t>.</a:t>
            </a:r>
            <a:br>
              <a:rPr lang="en-US" sz="2800" dirty="0"/>
            </a:br>
            <a:endParaRPr lang="ar-IQ" sz="2800" b="1" dirty="0">
              <a:ln w="10541" cmpd="sng">
                <a:solidFill>
                  <a:schemeClr val="accent1">
                    <a:shade val="88000"/>
                    <a:satMod val="110000"/>
                  </a:schemeClr>
                </a:solidFill>
                <a:prstDash val="solid"/>
              </a:ln>
              <a:solidFill>
                <a:srgbClr val="00B0F0"/>
              </a:solidFill>
            </a:endParaRPr>
          </a:p>
        </p:txBody>
      </p:sp>
    </p:spTree>
    <p:extLst>
      <p:ext uri="{BB962C8B-B14F-4D97-AF65-F5344CB8AC3E}">
        <p14:creationId xmlns:p14="http://schemas.microsoft.com/office/powerpoint/2010/main" val="24828857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accent5">
              <a:lumMod val="40000"/>
              <a:lumOff val="60000"/>
            </a:schemeClr>
          </a:solidFill>
        </p:spPr>
        <p:txBody>
          <a:bodyPr>
            <a:normAutofit/>
          </a:bodyPr>
          <a:lstStyle/>
          <a:p>
            <a:pPr algn="l"/>
            <a:r>
              <a:rPr lang="en-US" sz="3600" b="1" dirty="0">
                <a:ln w="10541" cmpd="sng">
                  <a:solidFill>
                    <a:schemeClr val="accent1">
                      <a:shade val="88000"/>
                      <a:satMod val="110000"/>
                    </a:schemeClr>
                  </a:solidFill>
                  <a:prstDash val="solid"/>
                </a:ln>
                <a:solidFill>
                  <a:schemeClr val="accent6">
                    <a:lumMod val="75000"/>
                  </a:schemeClr>
                </a:solidFill>
              </a:rPr>
              <a:t>The locations for the different types of hormone </a:t>
            </a:r>
            <a:r>
              <a:rPr lang="en-US" sz="3600" b="1" dirty="0" smtClean="0">
                <a:ln w="10541" cmpd="sng">
                  <a:solidFill>
                    <a:schemeClr val="accent1">
                      <a:shade val="88000"/>
                      <a:satMod val="110000"/>
                    </a:schemeClr>
                  </a:solidFill>
                  <a:prstDash val="solid"/>
                </a:ln>
                <a:solidFill>
                  <a:schemeClr val="accent6">
                    <a:lumMod val="75000"/>
                  </a:schemeClr>
                </a:solidFill>
              </a:rPr>
              <a:t>receptors are </a:t>
            </a:r>
            <a:r>
              <a:rPr lang="en-US" sz="3600" b="1" dirty="0">
                <a:ln w="10541" cmpd="sng">
                  <a:solidFill>
                    <a:schemeClr val="accent1">
                      <a:shade val="88000"/>
                      <a:satMod val="110000"/>
                    </a:schemeClr>
                  </a:solidFill>
                  <a:prstDash val="solid"/>
                </a:ln>
                <a:solidFill>
                  <a:schemeClr val="accent6">
                    <a:lumMod val="75000"/>
                  </a:schemeClr>
                </a:solidFill>
              </a:rPr>
              <a:t>generally the following:</a:t>
            </a:r>
            <a:r>
              <a:rPr lang="en-US" sz="3600" dirty="0"/>
              <a:t/>
            </a:r>
            <a:br>
              <a:rPr lang="en-US" sz="3600" dirty="0"/>
            </a:br>
            <a:r>
              <a:rPr lang="en-US" sz="2800" b="1" dirty="0">
                <a:ln w="1905"/>
                <a:solidFill>
                  <a:srgbClr val="00B050"/>
                </a:solidFill>
                <a:effectLst>
                  <a:innerShdw blurRad="69850" dist="43180" dir="5400000">
                    <a:srgbClr val="000000">
                      <a:alpha val="65000"/>
                    </a:srgbClr>
                  </a:innerShdw>
                </a:effectLst>
              </a:rPr>
              <a:t>1. </a:t>
            </a:r>
            <a:r>
              <a:rPr lang="en-US" sz="2800" dirty="0">
                <a:solidFill>
                  <a:srgbClr val="7030A0"/>
                </a:solidFill>
              </a:rPr>
              <a:t>In</a:t>
            </a:r>
            <a:r>
              <a:rPr lang="en-US" sz="2800" dirty="0"/>
              <a:t> or </a:t>
            </a:r>
            <a:r>
              <a:rPr lang="en-US" sz="2800" dirty="0">
                <a:solidFill>
                  <a:srgbClr val="7030A0"/>
                </a:solidFill>
              </a:rPr>
              <a:t>on the surface of the cell membrane</a:t>
            </a:r>
            <a:r>
              <a:rPr lang="en-US" sz="2800" dirty="0"/>
              <a:t>. The membrane</a:t>
            </a:r>
            <a:br>
              <a:rPr lang="en-US" sz="2800" dirty="0"/>
            </a:br>
            <a:r>
              <a:rPr lang="en-US" sz="2800" dirty="0" smtClean="0"/>
              <a:t>      receptors </a:t>
            </a:r>
            <a:r>
              <a:rPr lang="en-US" sz="2800" dirty="0"/>
              <a:t>are specific mostly for the protein,</a:t>
            </a:r>
            <a:br>
              <a:rPr lang="en-US" sz="2800" dirty="0"/>
            </a:br>
            <a:r>
              <a:rPr lang="en-US" sz="2800" dirty="0" smtClean="0"/>
              <a:t>      peptide</a:t>
            </a:r>
            <a:r>
              <a:rPr lang="en-US" sz="2800" dirty="0"/>
              <a:t>, and catecholamine hormones.</a:t>
            </a:r>
            <a:br>
              <a:rPr lang="en-US" sz="2800" dirty="0"/>
            </a:br>
            <a:r>
              <a:rPr lang="en-US" sz="2800" b="1" dirty="0">
                <a:ln w="1905"/>
                <a:solidFill>
                  <a:srgbClr val="00B050"/>
                </a:solidFill>
                <a:effectLst>
                  <a:innerShdw blurRad="69850" dist="43180" dir="5400000">
                    <a:srgbClr val="000000">
                      <a:alpha val="65000"/>
                    </a:srgbClr>
                  </a:innerShdw>
                </a:effectLst>
              </a:rPr>
              <a:t>2.</a:t>
            </a:r>
            <a:r>
              <a:rPr lang="en-US" sz="2800" dirty="0"/>
              <a:t> </a:t>
            </a:r>
            <a:r>
              <a:rPr lang="en-US" sz="2800" dirty="0">
                <a:solidFill>
                  <a:srgbClr val="7030A0"/>
                </a:solidFill>
              </a:rPr>
              <a:t>In the cell cytoplasm</a:t>
            </a:r>
            <a:r>
              <a:rPr lang="en-US" sz="2800" dirty="0"/>
              <a:t>. The primary receptors for the</a:t>
            </a:r>
            <a:br>
              <a:rPr lang="en-US" sz="2800" dirty="0"/>
            </a:br>
            <a:r>
              <a:rPr lang="en-US" sz="2800" dirty="0" smtClean="0"/>
              <a:t>     different </a:t>
            </a:r>
            <a:r>
              <a:rPr lang="en-US" sz="2800" dirty="0"/>
              <a:t>steroid hormones are found mainly in the</a:t>
            </a:r>
            <a:br>
              <a:rPr lang="en-US" sz="2800" dirty="0"/>
            </a:br>
            <a:r>
              <a:rPr lang="en-US" sz="2800" dirty="0" smtClean="0"/>
              <a:t>     cytoplasm</a:t>
            </a:r>
            <a:r>
              <a:rPr lang="en-US" sz="2800" dirty="0"/>
              <a:t>.</a:t>
            </a:r>
            <a:br>
              <a:rPr lang="en-US" sz="2800" dirty="0"/>
            </a:br>
            <a:r>
              <a:rPr lang="en-US" sz="2800" b="1" dirty="0">
                <a:ln w="1905"/>
                <a:solidFill>
                  <a:srgbClr val="00B050"/>
                </a:solidFill>
                <a:effectLst>
                  <a:innerShdw blurRad="69850" dist="43180" dir="5400000">
                    <a:srgbClr val="000000">
                      <a:alpha val="65000"/>
                    </a:srgbClr>
                  </a:innerShdw>
                </a:effectLst>
              </a:rPr>
              <a:t>3.</a:t>
            </a:r>
            <a:r>
              <a:rPr lang="en-US" sz="2800" dirty="0"/>
              <a:t> </a:t>
            </a:r>
            <a:r>
              <a:rPr lang="en-US" sz="2800" dirty="0">
                <a:solidFill>
                  <a:srgbClr val="7030A0"/>
                </a:solidFill>
              </a:rPr>
              <a:t>In the cell nucleus</a:t>
            </a:r>
            <a:r>
              <a:rPr lang="en-US" sz="2800" dirty="0"/>
              <a:t>. The receptors for the thyroid</a:t>
            </a:r>
            <a:br>
              <a:rPr lang="en-US" sz="2800" dirty="0"/>
            </a:br>
            <a:r>
              <a:rPr lang="en-US" sz="2800" dirty="0" smtClean="0"/>
              <a:t>     hormones </a:t>
            </a:r>
            <a:r>
              <a:rPr lang="en-US" sz="2800" dirty="0"/>
              <a:t>are found in the nucleus and are believed</a:t>
            </a:r>
            <a:br>
              <a:rPr lang="en-US" sz="2800" dirty="0"/>
            </a:br>
            <a:r>
              <a:rPr lang="en-US" sz="2800" dirty="0" smtClean="0"/>
              <a:t>     to </a:t>
            </a:r>
            <a:r>
              <a:rPr lang="en-US" sz="2800" dirty="0"/>
              <a:t>be located in direct association with one or more</a:t>
            </a:r>
            <a:br>
              <a:rPr lang="en-US" sz="2800" dirty="0"/>
            </a:br>
            <a:r>
              <a:rPr lang="en-US" sz="2800" dirty="0" smtClean="0"/>
              <a:t>     of </a:t>
            </a:r>
            <a:r>
              <a:rPr lang="en-US" sz="2800" dirty="0"/>
              <a:t>the chromosomes</a:t>
            </a:r>
            <a:r>
              <a:rPr lang="en-US" sz="2800" dirty="0" smtClean="0"/>
              <a:t>. </a:t>
            </a:r>
            <a:endParaRPr lang="ar-IQ" sz="2800" dirty="0"/>
          </a:p>
        </p:txBody>
      </p:sp>
    </p:spTree>
    <p:extLst>
      <p:ext uri="{BB962C8B-B14F-4D97-AF65-F5344CB8AC3E}">
        <p14:creationId xmlns:p14="http://schemas.microsoft.com/office/powerpoint/2010/main" val="42830752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324600"/>
          </a:xfrm>
          <a:solidFill>
            <a:schemeClr val="bg1">
              <a:lumMod val="85000"/>
            </a:schemeClr>
          </a:solidFill>
        </p:spPr>
        <p:txBody>
          <a:bodyPr>
            <a:normAutofit fontScale="90000"/>
          </a:bodyPr>
          <a:lstStyle/>
          <a:p>
            <a:pPr algn="l"/>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3200" b="1" dirty="0" smtClean="0">
                <a:ln w="10541" cmpd="sng">
                  <a:solidFill>
                    <a:schemeClr val="accent1">
                      <a:shade val="88000"/>
                      <a:satMod val="110000"/>
                    </a:schemeClr>
                  </a:solidFill>
                  <a:prstDash val="solid"/>
                </a:ln>
                <a:solidFill>
                  <a:srgbClr val="7030A0"/>
                </a:solidFill>
              </a:rPr>
              <a:t>FEEDBACK CONTROL OF </a:t>
            </a:r>
            <a:r>
              <a:rPr lang="en-US" sz="3200" b="1" dirty="0">
                <a:ln w="10541" cmpd="sng">
                  <a:solidFill>
                    <a:schemeClr val="accent1">
                      <a:shade val="88000"/>
                      <a:satMod val="110000"/>
                    </a:schemeClr>
                  </a:solidFill>
                  <a:prstDash val="solid"/>
                </a:ln>
                <a:solidFill>
                  <a:srgbClr val="7030A0"/>
                </a:solidFill>
              </a:rPr>
              <a:t>HORMONE </a:t>
            </a:r>
            <a:r>
              <a:rPr lang="en-US" sz="3200" b="1" dirty="0" smtClean="0">
                <a:ln w="10541" cmpd="sng">
                  <a:solidFill>
                    <a:schemeClr val="accent1">
                      <a:shade val="88000"/>
                      <a:satMod val="110000"/>
                    </a:schemeClr>
                  </a:solidFill>
                  <a:prstDash val="solid"/>
                </a:ln>
                <a:solidFill>
                  <a:srgbClr val="7030A0"/>
                </a:solidFill>
              </a:rPr>
              <a:t>SECRETION:</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Negative </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Feedback: </a:t>
            </a:r>
            <a:r>
              <a:rPr lang="en-US" sz="2700" dirty="0"/>
              <a:t>Prevents </a:t>
            </a:r>
            <a:r>
              <a:rPr lang="en-US" sz="2700" dirty="0" err="1">
                <a:solidFill>
                  <a:srgbClr val="FF0000"/>
                </a:solidFill>
              </a:rPr>
              <a:t>Overactivity</a:t>
            </a:r>
            <a:r>
              <a:rPr lang="en-US" sz="2700" dirty="0"/>
              <a:t> of </a:t>
            </a:r>
            <a:r>
              <a:rPr lang="en-US" sz="2700" dirty="0" smtClean="0"/>
              <a:t>Hormone Systems</a:t>
            </a:r>
            <a:r>
              <a:rPr lang="en-US" sz="2700" dirty="0"/>
              <a:t>. </a:t>
            </a:r>
            <a:r>
              <a:rPr lang="en-US" sz="2700" dirty="0" smtClean="0"/>
              <a:t> Although </a:t>
            </a:r>
            <a:r>
              <a:rPr lang="en-US" sz="2700" dirty="0"/>
              <a:t>the plasma concentrations of </a:t>
            </a:r>
            <a:r>
              <a:rPr lang="en-US" sz="2700" dirty="0" smtClean="0"/>
              <a:t>many hormones </a:t>
            </a:r>
            <a:r>
              <a:rPr lang="en-US" sz="2700" dirty="0"/>
              <a:t>fluctuate in response to various stimuli </a:t>
            </a:r>
            <a:r>
              <a:rPr lang="en-US" sz="2700" dirty="0" smtClean="0"/>
              <a:t>that occur </a:t>
            </a:r>
            <a:r>
              <a:rPr lang="en-US" sz="2700" dirty="0"/>
              <a:t>throughout the day, all hormones studied thus </a:t>
            </a:r>
            <a:r>
              <a:rPr lang="en-US" sz="2700" dirty="0" smtClean="0"/>
              <a:t>far appear </a:t>
            </a:r>
            <a:r>
              <a:rPr lang="en-US" sz="2700" dirty="0"/>
              <a:t>to be closely controlled. In most instances, </a:t>
            </a:r>
            <a:r>
              <a:rPr lang="en-US" sz="2700" dirty="0" smtClean="0"/>
              <a:t>this control </a:t>
            </a:r>
            <a:r>
              <a:rPr lang="en-US" sz="2700" dirty="0"/>
              <a:t>is exerted through </a:t>
            </a:r>
            <a:r>
              <a:rPr lang="en-US" sz="2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negative feedback </a:t>
            </a:r>
            <a:r>
              <a:rPr lang="en-US" sz="2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mechanisms</a:t>
            </a:r>
            <a:r>
              <a:rPr lang="en-US" sz="2700" dirty="0" smtClean="0"/>
              <a:t> </a:t>
            </a:r>
            <a:r>
              <a:rPr lang="en-US" sz="2700" dirty="0"/>
              <a:t>that ensure a proper </a:t>
            </a:r>
            <a:r>
              <a:rPr lang="en-US" sz="2700" dirty="0" smtClean="0"/>
              <a:t>level of </a:t>
            </a:r>
            <a:r>
              <a:rPr lang="en-US" sz="2700" dirty="0"/>
              <a:t>hormone activity at the target tissue. After a </a:t>
            </a:r>
            <a:r>
              <a:rPr lang="en-US" sz="2700" dirty="0" smtClean="0"/>
              <a:t>stimulus causes </a:t>
            </a:r>
            <a:r>
              <a:rPr lang="en-US" sz="2700" dirty="0"/>
              <a:t>release of the hormone, conditions or </a:t>
            </a:r>
            <a:r>
              <a:rPr lang="en-US" sz="2700" dirty="0" smtClean="0"/>
              <a:t>products resulting </a:t>
            </a:r>
            <a:r>
              <a:rPr lang="en-US" sz="2700" dirty="0"/>
              <a:t>from the action of the hormone tend to </a:t>
            </a:r>
            <a:r>
              <a:rPr lang="en-US" sz="2700" dirty="0" smtClean="0"/>
              <a:t>suppress its </a:t>
            </a:r>
            <a:r>
              <a:rPr lang="en-US" sz="2700" dirty="0"/>
              <a:t>further </a:t>
            </a:r>
            <a:r>
              <a:rPr lang="en-US" sz="2700" dirty="0" smtClean="0"/>
              <a:t>release. In </a:t>
            </a:r>
            <a:r>
              <a:rPr lang="en-US" sz="2700" dirty="0"/>
              <a:t>other words, the hormone has a negative feedback effect to </a:t>
            </a:r>
            <a:r>
              <a:rPr lang="en-US" sz="2700" dirty="0" smtClean="0"/>
              <a:t>prevent </a:t>
            </a:r>
            <a:r>
              <a:rPr lang="en-US" sz="2700" dirty="0" err="1" smtClean="0">
                <a:solidFill>
                  <a:srgbClr val="FF0000"/>
                </a:solidFill>
              </a:rPr>
              <a:t>oversecretion</a:t>
            </a:r>
            <a:r>
              <a:rPr lang="en-US" sz="2700" dirty="0" smtClean="0"/>
              <a:t> </a:t>
            </a:r>
            <a:r>
              <a:rPr lang="en-US" sz="2700" dirty="0"/>
              <a:t>of the hormone or </a:t>
            </a:r>
            <a:r>
              <a:rPr lang="en-US" sz="2700" dirty="0" err="1">
                <a:solidFill>
                  <a:srgbClr val="FF0000"/>
                </a:solidFill>
              </a:rPr>
              <a:t>overactivity</a:t>
            </a:r>
            <a:r>
              <a:rPr lang="en-US" sz="2700" dirty="0"/>
              <a:t> at </a:t>
            </a:r>
            <a:r>
              <a:rPr lang="en-US" sz="2700" dirty="0" smtClean="0"/>
              <a:t>the target tissue, </a:t>
            </a:r>
            <a:r>
              <a:rPr lang="en-US" sz="2700" dirty="0"/>
              <a:t>only when the target tissue </a:t>
            </a:r>
            <a:r>
              <a:rPr lang="en-US" sz="2700" dirty="0" smtClean="0"/>
              <a:t>activity rises to </a:t>
            </a:r>
            <a:r>
              <a:rPr lang="en-US" sz="2700" dirty="0"/>
              <a:t>an appropriate level will feedback signals to </a:t>
            </a:r>
            <a:r>
              <a:rPr lang="en-US" sz="2700" dirty="0" smtClean="0"/>
              <a:t>the endocrine </a:t>
            </a:r>
            <a:r>
              <a:rPr lang="en-US" sz="2700" dirty="0"/>
              <a:t>gland become powerful enough to slow further</a:t>
            </a:r>
            <a:br>
              <a:rPr lang="en-US" sz="2700" dirty="0"/>
            </a:br>
            <a:r>
              <a:rPr lang="en-US" sz="2700" dirty="0"/>
              <a:t>secretion of the hormone. The control of blood </a:t>
            </a:r>
            <a:r>
              <a:rPr lang="en-US" sz="2700" dirty="0" smtClean="0"/>
              <a:t>sugar(glucose) by insulin </a:t>
            </a:r>
            <a:r>
              <a:rPr lang="en-US" sz="2700" dirty="0"/>
              <a:t>is </a:t>
            </a:r>
            <a:r>
              <a:rPr lang="en-US" sz="2700" dirty="0" smtClean="0"/>
              <a:t>a </a:t>
            </a:r>
            <a:r>
              <a:rPr lang="en-US" sz="2700" dirty="0"/>
              <a:t>good example of a </a:t>
            </a:r>
            <a:r>
              <a:rPr lang="en-US" sz="2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negative feedback </a:t>
            </a:r>
            <a:r>
              <a:rPr lang="en-US" sz="2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mechanism</a:t>
            </a:r>
            <a:r>
              <a:rPr lang="en-US" sz="2700" dirty="0" smtClean="0"/>
              <a:t>. When blood sugar </a:t>
            </a:r>
            <a:r>
              <a:rPr lang="en-US" sz="2700" dirty="0"/>
              <a:t>rises, receptors in the body sense a </a:t>
            </a:r>
            <a:r>
              <a:rPr lang="en-US" sz="2700" dirty="0" smtClean="0"/>
              <a:t>change.</a:t>
            </a:r>
            <a:r>
              <a:rPr lang="en-US" sz="2200" dirty="0" smtClean="0"/>
              <a:t> </a:t>
            </a:r>
            <a:r>
              <a:rPr lang="en-US" sz="2200" dirty="0">
                <a:solidFill>
                  <a:schemeClr val="tx2"/>
                </a:solidFill>
              </a:rPr>
              <a:t>In turn, the control </a:t>
            </a:r>
            <a:r>
              <a:rPr lang="en-US" sz="2200" dirty="0" smtClean="0">
                <a:solidFill>
                  <a:schemeClr val="tx2"/>
                </a:solidFill>
              </a:rPr>
              <a:t>center (pancreas) secretes </a:t>
            </a:r>
            <a:r>
              <a:rPr lang="en-US" sz="2200" dirty="0">
                <a:solidFill>
                  <a:schemeClr val="tx2"/>
                </a:solidFill>
              </a:rPr>
              <a:t>insulin into the blood effectively lowering </a:t>
            </a:r>
            <a:r>
              <a:rPr lang="en-US" sz="2200" dirty="0" smtClean="0">
                <a:solidFill>
                  <a:schemeClr val="tx2"/>
                </a:solidFill>
              </a:rPr>
              <a:t>blood sugar </a:t>
            </a:r>
            <a:r>
              <a:rPr lang="en-US" sz="2200" dirty="0">
                <a:solidFill>
                  <a:schemeClr val="tx2"/>
                </a:solidFill>
              </a:rPr>
              <a:t>levels. Once blood sugar levels reach homeostasis, the pancreas stops releasing insulin</a:t>
            </a:r>
            <a:r>
              <a:rPr lang="en-US" sz="2700" dirty="0">
                <a:solidFill>
                  <a:schemeClr val="tx2"/>
                </a:solidFill>
              </a:rPr>
              <a:t>.</a:t>
            </a:r>
            <a:r>
              <a:rPr lang="en-US" sz="2700" dirty="0" smtClean="0">
                <a:solidFill>
                  <a:schemeClr val="tx2"/>
                </a:solidFill>
              </a:rPr>
              <a:t/>
            </a:r>
            <a:br>
              <a:rPr lang="en-US" sz="2700" dirty="0" smtClean="0">
                <a:solidFill>
                  <a:schemeClr val="tx2"/>
                </a:solidFill>
              </a:rPr>
            </a:br>
            <a:r>
              <a:rPr lang="en-US" sz="3200" dirty="0"/>
              <a:t/>
            </a:r>
            <a:br>
              <a:rPr lang="en-US" sz="3200" dirty="0"/>
            </a:br>
            <a:r>
              <a:rPr lang="en-US" sz="3200" dirty="0" smtClean="0"/>
              <a:t/>
            </a:r>
            <a:br>
              <a:rPr lang="en-US" sz="3200" dirty="0" smtClean="0"/>
            </a:br>
            <a:endParaRPr lang="ar-IQ" sz="3200" dirty="0"/>
          </a:p>
        </p:txBody>
      </p:sp>
    </p:spTree>
    <p:extLst>
      <p:ext uri="{BB962C8B-B14F-4D97-AF65-F5344CB8AC3E}">
        <p14:creationId xmlns:p14="http://schemas.microsoft.com/office/powerpoint/2010/main" val="9679172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accent2">
              <a:lumMod val="40000"/>
              <a:lumOff val="60000"/>
            </a:schemeClr>
          </a:solidFill>
        </p:spPr>
        <p:txBody>
          <a:bodyPr>
            <a:normAutofit/>
          </a:bodyPr>
          <a:lstStyle/>
          <a:p>
            <a:pPr algn="l"/>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Positive feedback: </a:t>
            </a:r>
            <a:r>
              <a:rPr lang="en-US" sz="4000" dirty="0" smtClean="0"/>
              <a:t> </a:t>
            </a:r>
            <a:r>
              <a:rPr lang="en-US" sz="2800" dirty="0"/>
              <a:t>occurs </a:t>
            </a:r>
            <a:r>
              <a:rPr lang="en-US" sz="2800" dirty="0" smtClean="0"/>
              <a:t>when the </a:t>
            </a:r>
            <a:r>
              <a:rPr lang="en-US" sz="2800" dirty="0"/>
              <a:t>biological action of the hormone causes </a:t>
            </a:r>
            <a:r>
              <a:rPr lang="en-US" sz="2800" dirty="0" smtClean="0">
                <a:solidFill>
                  <a:srgbClr val="FF0000"/>
                </a:solidFill>
              </a:rPr>
              <a:t>additional secretion </a:t>
            </a:r>
            <a:r>
              <a:rPr lang="en-US" sz="2800" dirty="0"/>
              <a:t>of the hormone. One example of positive </a:t>
            </a:r>
            <a:r>
              <a:rPr lang="en-US" sz="2800" dirty="0" smtClean="0"/>
              <a:t>feedback is </a:t>
            </a:r>
            <a:r>
              <a:rPr lang="en-US" sz="2800" dirty="0"/>
              <a:t>the surge of </a:t>
            </a:r>
            <a:r>
              <a:rPr lang="en-US" sz="2800" dirty="0">
                <a:solidFill>
                  <a:schemeClr val="tx2">
                    <a:lumMod val="60000"/>
                    <a:lumOff val="40000"/>
                  </a:schemeClr>
                </a:solidFill>
              </a:rPr>
              <a:t>luteinizing hormone (LH) </a:t>
            </a:r>
            <a:r>
              <a:rPr lang="en-US" sz="2800" dirty="0"/>
              <a:t>that </a:t>
            </a:r>
            <a:r>
              <a:rPr lang="en-US" sz="2800" dirty="0" smtClean="0"/>
              <a:t>occurs as </a:t>
            </a:r>
            <a:r>
              <a:rPr lang="en-US" sz="2800" dirty="0"/>
              <a:t>a result of the stimulatory effect of estrogen on </a:t>
            </a:r>
            <a:r>
              <a:rPr lang="en-US" sz="2800" dirty="0" smtClean="0"/>
              <a:t>the anterior </a:t>
            </a:r>
            <a:r>
              <a:rPr lang="en-US" sz="2800" dirty="0"/>
              <a:t>pituitary before ovulation. The secreted </a:t>
            </a:r>
            <a:r>
              <a:rPr lang="en-US" sz="2800" dirty="0">
                <a:solidFill>
                  <a:schemeClr val="tx2">
                    <a:lumMod val="60000"/>
                    <a:lumOff val="40000"/>
                  </a:schemeClr>
                </a:solidFill>
              </a:rPr>
              <a:t>LH</a:t>
            </a:r>
            <a:r>
              <a:rPr lang="en-US" sz="2800" dirty="0"/>
              <a:t> </a:t>
            </a:r>
            <a:r>
              <a:rPr lang="en-US" sz="2800" dirty="0" smtClean="0"/>
              <a:t>then acts </a:t>
            </a:r>
            <a:r>
              <a:rPr lang="en-US" sz="2800" dirty="0"/>
              <a:t>on the ovaries to stimulate additional secretion </a:t>
            </a:r>
            <a:r>
              <a:rPr lang="en-US" sz="2800" dirty="0" smtClean="0"/>
              <a:t>of estrogen</a:t>
            </a:r>
            <a:r>
              <a:rPr lang="en-US" sz="2800" dirty="0"/>
              <a:t>, which in turn causes more secretion of </a:t>
            </a:r>
            <a:r>
              <a:rPr lang="en-US" sz="2800" dirty="0" smtClean="0">
                <a:solidFill>
                  <a:schemeClr val="tx2">
                    <a:lumMod val="60000"/>
                    <a:lumOff val="40000"/>
                  </a:schemeClr>
                </a:solidFill>
              </a:rPr>
              <a:t>LH</a:t>
            </a:r>
            <a:r>
              <a:rPr lang="en-US" sz="2800" dirty="0" smtClean="0"/>
              <a:t>. Eventually</a:t>
            </a:r>
            <a:r>
              <a:rPr lang="en-US" sz="2800" dirty="0"/>
              <a:t>, </a:t>
            </a:r>
            <a:r>
              <a:rPr lang="en-US" sz="2800" dirty="0">
                <a:solidFill>
                  <a:schemeClr val="tx2">
                    <a:lumMod val="60000"/>
                    <a:lumOff val="40000"/>
                  </a:schemeClr>
                </a:solidFill>
              </a:rPr>
              <a:t>LH</a:t>
            </a:r>
            <a:r>
              <a:rPr lang="en-US" sz="2800" dirty="0"/>
              <a:t> reaches an appropriate concentration and</a:t>
            </a:r>
            <a:br>
              <a:rPr lang="en-US" sz="2800" dirty="0"/>
            </a:br>
            <a:r>
              <a:rPr lang="en-US" sz="2800" dirty="0"/>
              <a:t>typical negative feedback control of hormone secretion is</a:t>
            </a:r>
            <a:br>
              <a:rPr lang="en-US" sz="2800" dirty="0"/>
            </a:br>
            <a:r>
              <a:rPr lang="en-US" sz="2800" dirty="0"/>
              <a:t>then exerted.</a:t>
            </a:r>
            <a:endParaRPr lang="ar-IQ" sz="2800" dirty="0"/>
          </a:p>
        </p:txBody>
      </p:sp>
    </p:spTree>
    <p:extLst>
      <p:ext uri="{BB962C8B-B14F-4D97-AF65-F5344CB8AC3E}">
        <p14:creationId xmlns:p14="http://schemas.microsoft.com/office/powerpoint/2010/main" val="151572335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accent6">
              <a:lumMod val="20000"/>
              <a:lumOff val="80000"/>
            </a:schemeClr>
          </a:solidFill>
        </p:spPr>
        <p:txBody>
          <a:bodyPr>
            <a:normAutofit/>
          </a:bodyPr>
          <a:lstStyle/>
          <a:p>
            <a:pPr algn="l"/>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dirty="0"/>
              <a:t/>
            </a:r>
            <a:br>
              <a:rPr lang="en-US" dirty="0"/>
            </a:br>
            <a:r>
              <a:rPr lang="en-US" dirty="0"/>
              <a:t/>
            </a:r>
            <a:br>
              <a:rPr lang="en-US" dirty="0"/>
            </a:br>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39298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accent6">
              <a:lumMod val="60000"/>
              <a:lumOff val="40000"/>
            </a:schemeClr>
          </a:solidFill>
        </p:spPr>
        <p:txBody>
          <a:bodyPr>
            <a:normAutofit fontScale="90000"/>
          </a:bodyPr>
          <a:lstStyle/>
          <a:p>
            <a:pPr algn="l"/>
            <a:r>
              <a:rPr lang="en-US" b="1" dirty="0" smtClean="0">
                <a:solidFill>
                  <a:srgbClr val="FF0000"/>
                </a:solidFill>
              </a:rPr>
              <a:t/>
            </a:r>
            <a:br>
              <a:rPr lang="en-US" b="1" dirty="0" smtClean="0">
                <a:solidFill>
                  <a:srgbClr val="FF0000"/>
                </a:solidFill>
              </a:rPr>
            </a:br>
            <a:r>
              <a:rPr lang="en-US" b="1" dirty="0" smtClean="0">
                <a:solidFill>
                  <a:srgbClr val="FF0000"/>
                </a:solidFill>
                <a:latin typeface="Lucida Calligraphy" pitchFamily="66" charset="0"/>
              </a:rPr>
              <a:t>Endocrine system</a:t>
            </a:r>
            <a:r>
              <a:rPr lang="en-US" b="1" dirty="0" smtClean="0">
                <a:solidFill>
                  <a:srgbClr val="FF0000"/>
                </a:solidFill>
              </a:rPr>
              <a:t/>
            </a:r>
            <a:br>
              <a:rPr lang="en-US" b="1" dirty="0" smtClean="0">
                <a:solidFill>
                  <a:srgbClr val="FF0000"/>
                </a:solidFill>
              </a:rPr>
            </a:br>
            <a:r>
              <a:rPr lang="en-US" sz="3600" dirty="0" smtClean="0"/>
              <a:t>The</a:t>
            </a:r>
            <a:r>
              <a:rPr lang="en-US" sz="3600" dirty="0"/>
              <a:t> </a:t>
            </a:r>
            <a:r>
              <a:rPr lang="en-US" sz="3600" b="1" dirty="0">
                <a:solidFill>
                  <a:srgbClr val="00B050"/>
                </a:solidFill>
              </a:rPr>
              <a:t>endocrine system</a:t>
            </a:r>
            <a:r>
              <a:rPr lang="en-US" sz="3600" dirty="0"/>
              <a:t> is the collection of </a:t>
            </a:r>
            <a:r>
              <a:rPr lang="en-US" sz="3600" dirty="0">
                <a:hlinkClick r:id="rId2" tooltip="Gland"/>
              </a:rPr>
              <a:t>glands</a:t>
            </a:r>
            <a:r>
              <a:rPr lang="en-US" sz="3600" dirty="0"/>
              <a:t> of an organism that </a:t>
            </a:r>
            <a:r>
              <a:rPr lang="en-US" sz="3600" dirty="0">
                <a:hlinkClick r:id="rId3" tooltip="Secretion"/>
              </a:rPr>
              <a:t>secrete</a:t>
            </a:r>
            <a:r>
              <a:rPr lang="en-US" sz="3600" dirty="0"/>
              <a:t> </a:t>
            </a:r>
            <a:r>
              <a:rPr lang="en-US" sz="3600" dirty="0">
                <a:hlinkClick r:id="rId4" tooltip="Hormone"/>
              </a:rPr>
              <a:t>hormones</a:t>
            </a:r>
            <a:r>
              <a:rPr lang="en-US" sz="3600" dirty="0"/>
              <a:t> directly into the </a:t>
            </a:r>
            <a:r>
              <a:rPr lang="en-US" sz="3600" dirty="0">
                <a:hlinkClick r:id="rId5" tooltip="Circulatory system"/>
              </a:rPr>
              <a:t>circulatory system</a:t>
            </a:r>
            <a:r>
              <a:rPr lang="en-US" sz="3600" dirty="0"/>
              <a:t> to be carried towards distant target </a:t>
            </a:r>
            <a:r>
              <a:rPr lang="en-US" sz="3600" dirty="0" smtClean="0"/>
              <a:t>organs,</a:t>
            </a:r>
            <a:r>
              <a:rPr lang="en-US" sz="3600" dirty="0"/>
              <a:t> The endocrine system is in contrast to the </a:t>
            </a:r>
            <a:r>
              <a:rPr lang="en-US" sz="3600" dirty="0">
                <a:hlinkClick r:id="rId6" tooltip="Exocrine system"/>
              </a:rPr>
              <a:t>exocrine system</a:t>
            </a:r>
            <a:r>
              <a:rPr lang="en-US" sz="3600" dirty="0"/>
              <a:t>, which secretes its hormones to the outside of the body using </a:t>
            </a:r>
            <a:r>
              <a:rPr lang="en-US" sz="3600" dirty="0">
                <a:hlinkClick r:id="rId7" tooltip="Duct (anatomy)"/>
              </a:rPr>
              <a:t>ducts</a:t>
            </a:r>
            <a:r>
              <a:rPr lang="en-US" sz="3600" dirty="0"/>
              <a:t>. The endocrine system is an information signal system like the </a:t>
            </a:r>
            <a:r>
              <a:rPr lang="en-US" sz="3600" dirty="0">
                <a:hlinkClick r:id="rId8" tooltip="Nervous system"/>
              </a:rPr>
              <a:t>nervous </a:t>
            </a:r>
            <a:r>
              <a:rPr lang="en-US" sz="3600" dirty="0" smtClean="0">
                <a:hlinkClick r:id="rId8" tooltip="Nervous system"/>
              </a:rPr>
              <a:t>system</a:t>
            </a:r>
            <a:r>
              <a:rPr lang="en-US" sz="3600" dirty="0" smtClean="0"/>
              <a:t>, Its’</a:t>
            </a:r>
            <a:r>
              <a:rPr lang="en-US" sz="3600" dirty="0"/>
              <a:t>  effects are slow to initiate, and prolonged in their response, lasting from a few hours up to </a:t>
            </a:r>
            <a:r>
              <a:rPr lang="en-US" sz="3600" dirty="0" smtClean="0"/>
              <a:t>weeks.</a:t>
            </a:r>
            <a:endParaRPr lang="ar-IQ" sz="3600" dirty="0"/>
          </a:p>
        </p:txBody>
      </p:sp>
    </p:spTree>
    <p:extLst>
      <p:ext uri="{BB962C8B-B14F-4D97-AF65-F5344CB8AC3E}">
        <p14:creationId xmlns:p14="http://schemas.microsoft.com/office/powerpoint/2010/main" val="7253529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bg2">
              <a:lumMod val="75000"/>
            </a:schemeClr>
          </a:solid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major </a:t>
            </a:r>
            <a:r>
              <a:rPr lang="en-US"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hlinkClick r:id="rId2" tooltip="Endocrine gland"/>
              </a:rPr>
              <a:t>endocrine glands</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include:</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the </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hypothalamus</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pineal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gland </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3" tooltip="Pituitary gland"/>
              </a:rPr>
              <a:t>pituitary gland</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4" tooltip="Pancreas"/>
              </a:rPr>
              <a:t>pancreas</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5" tooltip="Ovary"/>
              </a:rPr>
              <a:t>ovaries</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6" tooltip="Testicle"/>
              </a:rPr>
              <a:t>testes</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7" tooltip="Thyroid"/>
              </a:rPr>
              <a:t>thyroid gland</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8" tooltip="Parathyroid gland"/>
              </a:rPr>
              <a:t>parathyroid </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8" tooltip="Parathyroid gland"/>
              </a:rPr>
              <a:t>gland</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and </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9" tooltip="Adrenal gland"/>
              </a:rPr>
              <a:t>adrenal glands</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ar-IQ"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27947788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600200"/>
          </a:xfrm>
          <a:solidFill>
            <a:schemeClr val="accent3">
              <a:lumMod val="60000"/>
              <a:lumOff val="40000"/>
            </a:schemeClr>
          </a:solidFill>
        </p:spPr>
        <p:txBody>
          <a:bodyPr>
            <a:normAutofit/>
          </a:bodyPr>
          <a:lstStyle/>
          <a:p>
            <a:pPr lvl="0" algn="l"/>
            <a:r>
              <a:rPr lang="en-US" sz="1800" dirty="0" smtClean="0">
                <a:solidFill>
                  <a:prstClr val="black"/>
                </a:solidFill>
                <a:latin typeface="Constantia"/>
              </a:rPr>
              <a:t>(</a:t>
            </a:r>
            <a:r>
              <a:rPr lang="en-US"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a:rPr>
              <a:t>Figure  1</a:t>
            </a:r>
            <a:r>
              <a:rPr lang="en-US" sz="1800" dirty="0" smtClean="0">
                <a:solidFill>
                  <a:prstClr val="black"/>
                </a:solidFill>
                <a:latin typeface="Constantia"/>
              </a:rPr>
              <a:t>) shows the anatomical loci of the major endocrine glands and  endocrine tissues of the body, except for the placenta, which is an additional source of the sex hormones. </a:t>
            </a:r>
            <a:r>
              <a:rPr lang="en-US" dirty="0">
                <a:solidFill>
                  <a:prstClr val="black"/>
                </a:solidFill>
                <a:latin typeface="Constantia"/>
              </a:rPr>
              <a:t/>
            </a:r>
            <a:br>
              <a:rPr lang="en-US" dirty="0">
                <a:solidFill>
                  <a:prstClr val="black"/>
                </a:solidFill>
                <a:latin typeface="Constantia"/>
              </a:rPr>
            </a:br>
            <a:endParaRPr lang="ar-IQ" dirty="0"/>
          </a:p>
        </p:txBody>
      </p:sp>
      <p:sp>
        <p:nvSpPr>
          <p:cNvPr id="3" name="Subtitle 2"/>
          <p:cNvSpPr>
            <a:spLocks noGrp="1"/>
          </p:cNvSpPr>
          <p:nvPr>
            <p:ph type="subTitle" idx="1"/>
          </p:nvPr>
        </p:nvSpPr>
        <p:spPr>
          <a:xfrm>
            <a:off x="0" y="2057400"/>
            <a:ext cx="9144000" cy="4800600"/>
          </a:xfrm>
          <a:solidFill>
            <a:schemeClr val="accent3">
              <a:lumMod val="60000"/>
              <a:lumOff val="40000"/>
            </a:schemeClr>
          </a:solidFill>
        </p:spPr>
        <p:txBody>
          <a:bodyPr/>
          <a:lstStyle/>
          <a:p>
            <a:endParaRPr lang="ar-IQ"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3" y="899884"/>
            <a:ext cx="9144000" cy="592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1725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wheel(1)">
                                      <p:cBhvr>
                                        <p:cTn id="25"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accent5">
              <a:lumMod val="20000"/>
              <a:lumOff val="80000"/>
            </a:schemeClr>
          </a:solidFill>
        </p:spPr>
        <p:txBody>
          <a:bodyPr>
            <a:normAutofit fontScale="90000"/>
          </a:bodyPr>
          <a:lstStyle/>
          <a:p>
            <a:pPr algn="l"/>
            <a:r>
              <a:rPr lang="en-US" sz="3200" dirty="0"/>
              <a:t>A </a:t>
            </a:r>
            <a:r>
              <a:rPr lang="en-US" sz="3600" b="1" dirty="0">
                <a:solidFill>
                  <a:srgbClr val="C00000"/>
                </a:solidFill>
                <a:latin typeface="Lucida Calligraphy" pitchFamily="66" charset="0"/>
              </a:rPr>
              <a:t>hormone</a:t>
            </a:r>
            <a:r>
              <a:rPr lang="en-US" sz="3200" dirty="0"/>
              <a:t> </a:t>
            </a:r>
            <a:r>
              <a:rPr lang="en-US" sz="3200" dirty="0" smtClean="0"/>
              <a:t> </a:t>
            </a:r>
            <a:r>
              <a:rPr lang="en-US" sz="3200" dirty="0"/>
              <a:t>is </a:t>
            </a:r>
            <a:r>
              <a:rPr lang="en-US" sz="3200" dirty="0" smtClean="0"/>
              <a:t>a </a:t>
            </a:r>
            <a:r>
              <a:rPr lang="en-US" sz="3200" dirty="0"/>
              <a:t> </a:t>
            </a:r>
            <a:r>
              <a:rPr lang="en-US" sz="3200" dirty="0">
                <a:hlinkClick r:id="rId2" tooltip="Cell signaling"/>
              </a:rPr>
              <a:t>signaling molecules</a:t>
            </a:r>
            <a:r>
              <a:rPr lang="en-US" sz="3200" dirty="0"/>
              <a:t> produced by </a:t>
            </a:r>
            <a:r>
              <a:rPr lang="en-US" sz="3200" dirty="0">
                <a:hlinkClick r:id="rId3" tooltip="Gland"/>
              </a:rPr>
              <a:t>glands</a:t>
            </a:r>
            <a:r>
              <a:rPr lang="en-US" sz="3200" dirty="0"/>
              <a:t> in </a:t>
            </a:r>
            <a:r>
              <a:rPr lang="en-US" sz="3200" dirty="0">
                <a:hlinkClick r:id="rId4" tooltip="Multicellular organism"/>
              </a:rPr>
              <a:t>multicellular organisms</a:t>
            </a:r>
            <a:r>
              <a:rPr lang="en-US" sz="3200" dirty="0"/>
              <a:t> that are transported by the </a:t>
            </a:r>
            <a:r>
              <a:rPr lang="en-US" sz="3200" dirty="0">
                <a:hlinkClick r:id="rId5" tooltip="Circulatory system"/>
              </a:rPr>
              <a:t>circulatory system</a:t>
            </a:r>
            <a:r>
              <a:rPr lang="en-US" sz="3200" dirty="0"/>
              <a:t> to target distant organs to regulate </a:t>
            </a:r>
            <a:r>
              <a:rPr lang="en-US" sz="3200" dirty="0">
                <a:hlinkClick r:id="rId6" tooltip="Physiology"/>
              </a:rPr>
              <a:t>physiology</a:t>
            </a:r>
            <a:r>
              <a:rPr lang="en-US" sz="3200" dirty="0"/>
              <a:t> and </a:t>
            </a:r>
            <a:r>
              <a:rPr lang="en-US" sz="3200" dirty="0" err="1" smtClean="0">
                <a:hlinkClick r:id="rId7" tooltip="Behavior"/>
              </a:rPr>
              <a:t>behaviour</a:t>
            </a:r>
            <a:r>
              <a:rPr lang="en-US" sz="3200" dirty="0" smtClean="0"/>
              <a:t>, </a:t>
            </a:r>
            <a:r>
              <a:rPr lang="en-US" sz="3200" dirty="0"/>
              <a:t>hormone is sometimes extended to include chemicals produced by cells that affect the same cell (</a:t>
            </a:r>
            <a:r>
              <a:rPr lang="en-US" sz="3200" dirty="0" err="1">
                <a:hlinkClick r:id="rId8" tooltip="Autocrine signaling"/>
              </a:rPr>
              <a:t>autocrine</a:t>
            </a:r>
            <a:r>
              <a:rPr lang="en-US" sz="3200" dirty="0"/>
              <a:t> or </a:t>
            </a:r>
            <a:r>
              <a:rPr lang="en-US" sz="3200" dirty="0" err="1">
                <a:hlinkClick r:id="rId9" tooltip="Intracrine"/>
              </a:rPr>
              <a:t>intracrine</a:t>
            </a:r>
            <a:r>
              <a:rPr lang="en-US" sz="3200" dirty="0">
                <a:hlinkClick r:id="rId9" tooltip="Intracrine"/>
              </a:rPr>
              <a:t> </a:t>
            </a:r>
            <a:r>
              <a:rPr lang="en-US" sz="3200" dirty="0" err="1">
                <a:hlinkClick r:id="rId9" tooltip="Intracrine"/>
              </a:rPr>
              <a:t>signalling</a:t>
            </a:r>
            <a:r>
              <a:rPr lang="en-US" sz="3200" dirty="0"/>
              <a:t>) or nearby cells (</a:t>
            </a:r>
            <a:r>
              <a:rPr lang="en-US" sz="3200" dirty="0">
                <a:hlinkClick r:id="rId10" tooltip="Paracrine signalling"/>
              </a:rPr>
              <a:t>paracrine </a:t>
            </a:r>
            <a:r>
              <a:rPr lang="en-US" sz="3200" dirty="0" err="1">
                <a:hlinkClick r:id="rId10" tooltip="Paracrine signalling"/>
              </a:rPr>
              <a:t>signalling</a:t>
            </a:r>
            <a:r>
              <a:rPr lang="en-US" sz="3200" dirty="0" smtClean="0"/>
              <a:t>),</a:t>
            </a:r>
            <a:r>
              <a:rPr lang="en-US" sz="3200" dirty="0"/>
              <a:t> Hormones are used to communicate between </a:t>
            </a:r>
            <a:r>
              <a:rPr lang="en-US" sz="3200" dirty="0">
                <a:hlinkClick r:id="rId11" tooltip="Organ (anatomy)"/>
              </a:rPr>
              <a:t>organs</a:t>
            </a:r>
            <a:r>
              <a:rPr lang="en-US" sz="3200" dirty="0"/>
              <a:t> and tissues for </a:t>
            </a:r>
            <a:r>
              <a:rPr lang="en-US" sz="3200" dirty="0">
                <a:hlinkClick r:id="rId12" tooltip="Physiological"/>
              </a:rPr>
              <a:t>physiological</a:t>
            </a:r>
            <a:r>
              <a:rPr lang="en-US" sz="3200" dirty="0"/>
              <a:t> regulation and </a:t>
            </a:r>
            <a:r>
              <a:rPr lang="en-US" sz="3200" dirty="0">
                <a:hlinkClick r:id="rId13" tooltip="Behavioral"/>
              </a:rPr>
              <a:t>behavioral</a:t>
            </a:r>
            <a:r>
              <a:rPr lang="en-US" sz="3200" dirty="0"/>
              <a:t> </a:t>
            </a:r>
            <a:r>
              <a:rPr lang="en-US" sz="3200" dirty="0" smtClean="0"/>
              <a:t>activities, such as  </a:t>
            </a: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digestion</a:t>
            </a:r>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hlinkClick r:id="rId14" tooltip="Metabolism"/>
              </a:rPr>
              <a:t>metabolism</a:t>
            </a:r>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b="1" u="sng" dirty="0">
                <a:ln w="18000">
                  <a:solidFill>
                    <a:schemeClr val="accent2">
                      <a:satMod val="140000"/>
                    </a:schemeClr>
                  </a:solidFill>
                  <a:prstDash val="solid"/>
                  <a:miter lim="800000"/>
                </a:ln>
                <a:noFill/>
                <a:effectLst>
                  <a:outerShdw blurRad="25500" dist="23000" dir="7020000" algn="tl">
                    <a:srgbClr val="000000">
                      <a:alpha val="50000"/>
                    </a:srgbClr>
                  </a:outerShdw>
                </a:effectLst>
                <a:hlinkClick r:id="rId15" tooltip="Respiration (physiology)"/>
              </a:rPr>
              <a:t>respiration</a:t>
            </a: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hlinkClick r:id="rId16" tooltip="Tissue (biology)"/>
              </a:rPr>
              <a:t>tissue</a:t>
            </a: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function, </a:t>
            </a: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hlinkClick r:id="rId17" tooltip="Sensory perception"/>
              </a:rPr>
              <a:t>sensory perception</a:t>
            </a: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hlinkClick r:id="rId18" tooltip="Sleep"/>
              </a:rPr>
              <a:t>sleep</a:t>
            </a: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hlinkClick r:id="rId19" tooltip="Excretion"/>
              </a:rPr>
              <a:t>excretion</a:t>
            </a: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hlinkClick r:id="rId20" tooltip="Lactation"/>
              </a:rPr>
              <a:t>lactation</a:t>
            </a: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hlinkClick r:id="rId21" tooltip="Stress (physiology)"/>
              </a:rPr>
              <a:t>stress</a:t>
            </a: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hlinkClick r:id="rId22" tooltip="Human development (biology)"/>
              </a:rPr>
              <a:t>growth </a:t>
            </a: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hlinkClick r:id="rId22" tooltip="Human development (biology)"/>
              </a:rPr>
              <a:t>and development</a:t>
            </a: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hlinkClick r:id="rId23" tooltip="Motor coordination"/>
              </a:rPr>
              <a:t>movement</a:t>
            </a: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hlinkClick r:id="rId24" tooltip="Reproduction"/>
              </a:rPr>
              <a:t>reproduction</a:t>
            </a: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and </a:t>
            </a:r>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hlinkClick r:id="rId25" tooltip="Mood (psychology)"/>
              </a:rPr>
              <a:t>mood</a:t>
            </a:r>
            <a:r>
              <a:rPr lang="en-US" sz="3200" dirty="0" smtClean="0"/>
              <a:t>.</a:t>
            </a:r>
            <a:endParaRPr lang="ar-IQ" sz="3200" dirty="0"/>
          </a:p>
        </p:txBody>
      </p:sp>
    </p:spTree>
    <p:extLst>
      <p:ext uri="{BB962C8B-B14F-4D97-AF65-F5344CB8AC3E}">
        <p14:creationId xmlns:p14="http://schemas.microsoft.com/office/powerpoint/2010/main" val="25797394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bg2">
              <a:lumMod val="75000"/>
            </a:schemeClr>
          </a:solidFill>
        </p:spPr>
        <p:txBody>
          <a:bodyPr>
            <a:normAutofit fontScale="90000"/>
          </a:bodyPr>
          <a:lstStyle/>
          <a:p>
            <a:pPr algn="l"/>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Target cell:</a:t>
            </a:r>
            <a:r>
              <a:rPr lang="en-US" dirty="0"/>
              <a:t/>
            </a:r>
            <a:br>
              <a:rPr lang="en-US" dirty="0"/>
            </a:br>
            <a:r>
              <a:rPr lang="en-US" dirty="0"/>
              <a:t> </a:t>
            </a:r>
            <a:r>
              <a:rPr lang="en-US" sz="3600" dirty="0"/>
              <a:t>any cell that has a specific receptor for an antigen or antibody or hormone or </a:t>
            </a:r>
            <a:r>
              <a:rPr lang="en-US" sz="3600" dirty="0" smtClean="0"/>
              <a:t>drug.</a:t>
            </a:r>
            <a:r>
              <a:rPr lang="en-US" dirty="0" smtClean="0"/>
              <a:t/>
            </a:r>
            <a:br>
              <a:rPr lang="en-US" dirty="0" smtClean="0"/>
            </a:b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Receptor:</a:t>
            </a:r>
            <a:r>
              <a:rPr lang="en-US" dirty="0"/>
              <a:t/>
            </a:r>
            <a:br>
              <a:rPr lang="en-US" dirty="0"/>
            </a:br>
            <a:r>
              <a:rPr lang="en-US" sz="3600" dirty="0" smtClean="0"/>
              <a:t>a </a:t>
            </a:r>
            <a:r>
              <a:rPr lang="en-US" sz="3600" dirty="0"/>
              <a:t>molecule on the cell surface (</a:t>
            </a:r>
            <a:r>
              <a:rPr lang="en-US" sz="3600" dirty="0">
                <a:solidFill>
                  <a:srgbClr val="C00000"/>
                </a:solidFill>
              </a:rPr>
              <a:t>cell-surface or membrane receptor</a:t>
            </a:r>
            <a:r>
              <a:rPr lang="en-US" sz="3600" dirty="0"/>
              <a:t>) or within a cell, usually in its nucleus (</a:t>
            </a:r>
            <a:r>
              <a:rPr lang="en-US" sz="3600" dirty="0">
                <a:solidFill>
                  <a:srgbClr val="C00000"/>
                </a:solidFill>
              </a:rPr>
              <a:t>nuclear receptor</a:t>
            </a:r>
            <a:r>
              <a:rPr lang="en-US" sz="3600" dirty="0"/>
              <a:t>) that recognizes and binds with specific molecules, producing some effect in the cell; e.g., the cell-surface receptors of </a:t>
            </a:r>
            <a:r>
              <a:rPr lang="en-US" sz="3600" dirty="0" err="1"/>
              <a:t>immunocompetent</a:t>
            </a:r>
            <a:r>
              <a:rPr lang="en-US" sz="3600" dirty="0"/>
              <a:t> cells that recognize antigens, complement components, or </a:t>
            </a:r>
            <a:r>
              <a:rPr lang="en-US" sz="3600" dirty="0" err="1"/>
              <a:t>lymphokines</a:t>
            </a:r>
            <a:r>
              <a:rPr lang="en-US" sz="3600" dirty="0"/>
              <a:t>; or those of neurons and target organs that recognize neurotransmitters or hormones.</a:t>
            </a:r>
            <a:r>
              <a:rPr lang="en-US" sz="3600" dirty="0" smtClean="0"/>
              <a:t>.</a:t>
            </a:r>
            <a:r>
              <a:rPr lang="en-US" sz="3100" dirty="0"/>
              <a:t/>
            </a:r>
            <a:br>
              <a:rPr lang="en-US" sz="3100" dirty="0"/>
            </a:br>
            <a:endParaRPr lang="ar-IQ" sz="3100" dirty="0"/>
          </a:p>
        </p:txBody>
      </p:sp>
    </p:spTree>
    <p:extLst>
      <p:ext uri="{BB962C8B-B14F-4D97-AF65-F5344CB8AC3E}">
        <p14:creationId xmlns:p14="http://schemas.microsoft.com/office/powerpoint/2010/main" val="39657709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accent4">
              <a:lumMod val="40000"/>
              <a:lumOff val="60000"/>
            </a:schemeClr>
          </a:solidFill>
        </p:spPr>
        <p:txBody>
          <a:bodyPr>
            <a:normAutofit fontScale="90000"/>
          </a:bodyPr>
          <a:lstStyle/>
          <a:p>
            <a:pPr algn="l"/>
            <a:r>
              <a:rPr lang="en-US" sz="3600" dirty="0" smtClean="0">
                <a:solidFill>
                  <a:srgbClr val="C00000"/>
                </a:solidFill>
              </a:rPr>
              <a:t/>
            </a:r>
            <a:br>
              <a:rPr lang="en-US" sz="3600" dirty="0" smtClean="0">
                <a:solidFill>
                  <a:srgbClr val="C00000"/>
                </a:solidFill>
              </a:rPr>
            </a:br>
            <a:r>
              <a:rPr lang="en-US" sz="3600" dirty="0">
                <a:solidFill>
                  <a:srgbClr val="C00000"/>
                </a:solidFill>
              </a:rPr>
              <a:t/>
            </a:r>
            <a:br>
              <a:rPr lang="en-US" sz="3600" dirty="0">
                <a:solidFill>
                  <a:srgbClr val="C00000"/>
                </a:solidFill>
              </a:rPr>
            </a:br>
            <a:r>
              <a:rPr lang="en-US" sz="3600" dirty="0" smtClean="0">
                <a:solidFill>
                  <a:srgbClr val="C00000"/>
                </a:solidFill>
              </a:rPr>
              <a:t/>
            </a:r>
            <a:br>
              <a:rPr lang="en-US" sz="3600" dirty="0" smtClean="0">
                <a:solidFill>
                  <a:srgbClr val="C00000"/>
                </a:solidFill>
              </a:rPr>
            </a:br>
            <a:r>
              <a:rPr lang="en-US" sz="3600" dirty="0">
                <a:solidFill>
                  <a:srgbClr val="C00000"/>
                </a:solidFill>
              </a:rPr>
              <a:t/>
            </a:r>
            <a:br>
              <a:rPr lang="en-US" sz="3600" dirty="0">
                <a:solidFill>
                  <a:srgbClr val="C00000"/>
                </a:solidFill>
              </a:rPr>
            </a:br>
            <a:r>
              <a:rPr lang="en-US" sz="3600" dirty="0" smtClean="0">
                <a:solidFill>
                  <a:srgbClr val="C00000"/>
                </a:solidFill>
              </a:rPr>
              <a:t/>
            </a:r>
            <a:br>
              <a:rPr lang="en-US" sz="3600" dirty="0" smtClean="0">
                <a:solidFill>
                  <a:srgbClr val="C00000"/>
                </a:solidFill>
              </a:rPr>
            </a:br>
            <a:r>
              <a:rPr lang="en-US" sz="3600" dirty="0" smtClean="0">
                <a:solidFill>
                  <a:srgbClr val="C00000"/>
                </a:solidFill>
              </a:rPr>
              <a:t/>
            </a:r>
            <a:br>
              <a:rPr lang="en-US" sz="3600" dirty="0" smtClean="0">
                <a:solidFill>
                  <a:srgbClr val="C00000"/>
                </a:solidFill>
              </a:rPr>
            </a:b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rPr>
              <a:t>Chemical </a:t>
            </a:r>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rPr>
              <a:t>Structures</a:t>
            </a:r>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B050"/>
                </a:solidFill>
                <a:effectLst>
                  <a:outerShdw blurRad="41275" dist="12700" dir="12000000" algn="tl" rotWithShape="0">
                    <a:srgbClr val="000000">
                      <a:alpha val="40000"/>
                    </a:srgbClr>
                  </a:outerShdw>
                </a:effectLst>
              </a:rPr>
              <a:t/>
            </a:r>
            <a:b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B050"/>
                </a:solidFill>
                <a:effectLst>
                  <a:outerShdw blurRad="41275" dist="12700" dir="12000000" algn="tl" rotWithShape="0">
                    <a:srgbClr val="000000">
                      <a:alpha val="40000"/>
                    </a:srgbClr>
                  </a:outerShdw>
                </a:effectLst>
              </a:rPr>
            </a:br>
            <a:r>
              <a:rPr lang="en-US" sz="3100" dirty="0"/>
              <a:t>Hormones </a:t>
            </a:r>
            <a:r>
              <a:rPr lang="en-US" sz="3100" dirty="0" smtClean="0"/>
              <a:t>can be grouped </a:t>
            </a:r>
            <a:r>
              <a:rPr lang="en-US" sz="3100" dirty="0"/>
              <a:t>according to chemical </a:t>
            </a:r>
            <a:r>
              <a:rPr lang="en-US" sz="3100" dirty="0" smtClean="0"/>
              <a:t>structure</a:t>
            </a:r>
            <a:r>
              <a:rPr lang="en-US" sz="3100" dirty="0" smtClean="0">
                <a:solidFill>
                  <a:srgbClr val="C00000"/>
                </a:solidFill>
              </a:rPr>
              <a:t>, </a:t>
            </a:r>
            <a:r>
              <a:rPr lang="en-US" sz="3100" dirty="0"/>
              <a:t>Structures dictate if the hormone prefers to be surrounded by water or fat (water or fat soluble):</a:t>
            </a:r>
            <a:r>
              <a:rPr lang="en-US" sz="3600" dirty="0"/>
              <a:t/>
            </a:r>
            <a:br>
              <a:rPr lang="en-US" sz="3600" dirty="0"/>
            </a:br>
            <a:r>
              <a:rPr lang="en-US" sz="3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r>
              <a:rPr lang="en-US" sz="3100" b="1" dirty="0">
                <a:ln w="1905"/>
                <a:solidFill>
                  <a:schemeClr val="accent3">
                    <a:lumMod val="75000"/>
                  </a:schemeClr>
                </a:solidFill>
                <a:effectLst>
                  <a:innerShdw blurRad="69850" dist="43180" dir="5400000">
                    <a:srgbClr val="000000">
                      <a:alpha val="65000"/>
                    </a:srgbClr>
                  </a:innerShdw>
                </a:effectLst>
              </a:rPr>
              <a:t>.</a:t>
            </a:r>
            <a:r>
              <a:rPr lang="en-US" sz="3600" dirty="0" smtClean="0"/>
              <a:t> </a:t>
            </a:r>
            <a:r>
              <a:rPr lang="en-US" sz="3100" b="1" dirty="0" smtClean="0">
                <a:ln w="1905"/>
                <a:solidFill>
                  <a:schemeClr val="accent3">
                    <a:lumMod val="75000"/>
                  </a:schemeClr>
                </a:solidFill>
                <a:effectLst>
                  <a:innerShdw blurRad="69850" dist="43180" dir="5400000">
                    <a:srgbClr val="000000">
                      <a:alpha val="65000"/>
                    </a:srgbClr>
                  </a:innerShdw>
                </a:effectLst>
              </a:rPr>
              <a:t>Steroid </a:t>
            </a:r>
            <a:r>
              <a:rPr lang="en-US" sz="3100" b="1" dirty="0">
                <a:ln w="1905"/>
                <a:solidFill>
                  <a:schemeClr val="accent3">
                    <a:lumMod val="75000"/>
                  </a:schemeClr>
                </a:solidFill>
                <a:effectLst>
                  <a:innerShdw blurRad="69850" dist="43180" dir="5400000">
                    <a:srgbClr val="000000">
                      <a:alpha val="65000"/>
                    </a:srgbClr>
                  </a:innerShdw>
                </a:effectLst>
              </a:rPr>
              <a:t>hormones </a:t>
            </a:r>
            <a:r>
              <a:rPr lang="en-US" sz="2700" dirty="0"/>
              <a:t>are fat-soluble molecules made from cholesterol. Among these are the three major sex hormones groups: </a:t>
            </a:r>
            <a:r>
              <a:rPr lang="en-US" sz="2700" dirty="0">
                <a:solidFill>
                  <a:srgbClr val="0070C0"/>
                </a:solidFill>
              </a:rPr>
              <a:t>estrogens</a:t>
            </a:r>
            <a:r>
              <a:rPr lang="en-US" sz="2700" dirty="0"/>
              <a:t>, </a:t>
            </a:r>
            <a:r>
              <a:rPr lang="en-US" sz="2700" dirty="0">
                <a:solidFill>
                  <a:srgbClr val="0070C0"/>
                </a:solidFill>
              </a:rPr>
              <a:t>androgens</a:t>
            </a:r>
            <a:r>
              <a:rPr lang="en-US" sz="2700" dirty="0"/>
              <a:t> and </a:t>
            </a:r>
            <a:r>
              <a:rPr lang="en-US" sz="2700" dirty="0" err="1">
                <a:solidFill>
                  <a:srgbClr val="0070C0"/>
                </a:solidFill>
              </a:rPr>
              <a:t>progesterones</a:t>
            </a:r>
            <a:r>
              <a:rPr lang="en-US" sz="2700" dirty="0"/>
              <a:t>. Males and females make all three, just in different amounts. Steroids pass into a cell's nucleus, bind to specific receptors and genes and trigger the cell to make proteins.</a:t>
            </a:r>
            <a:r>
              <a:rPr lang="en-US" sz="2200" dirty="0">
                <a:solidFill>
                  <a:srgbClr val="C00000"/>
                </a:solidFill>
              </a:rPr>
              <a:t/>
            </a:r>
            <a:br>
              <a:rPr lang="en-US" sz="2200" dirty="0">
                <a:solidFill>
                  <a:srgbClr val="C00000"/>
                </a:solidFill>
              </a:rPr>
            </a:br>
            <a:r>
              <a:rPr lang="en-US" sz="3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3100" b="1" dirty="0">
                <a:ln w="1905"/>
                <a:solidFill>
                  <a:schemeClr val="accent3">
                    <a:lumMod val="75000"/>
                  </a:schemeClr>
                </a:solidFill>
                <a:effectLst>
                  <a:innerShdw blurRad="69850" dist="43180" dir="5400000">
                    <a:srgbClr val="000000">
                      <a:alpha val="65000"/>
                    </a:srgbClr>
                  </a:innerShdw>
                </a:effectLst>
              </a:rPr>
              <a:t>. Amino acid derivatives</a:t>
            </a:r>
            <a:r>
              <a:rPr lang="en-US" sz="2200" dirty="0"/>
              <a:t>, </a:t>
            </a:r>
            <a:r>
              <a:rPr lang="en-US" sz="2700" dirty="0"/>
              <a:t>such as </a:t>
            </a:r>
            <a:r>
              <a:rPr lang="en-US" sz="2700" dirty="0">
                <a:solidFill>
                  <a:srgbClr val="0070C0"/>
                </a:solidFill>
              </a:rPr>
              <a:t>epinephrine</a:t>
            </a:r>
            <a:r>
              <a:rPr lang="en-US" sz="2700" dirty="0"/>
              <a:t>, are water-soluble molecules derived from amino acids (the building blocks of protein). These hormones are stored in endocrine cells until needed. They act by binding to protein receptors on the outside surface of the cell. The binding alerts a second messenger molecule inside the cell that activates enzymes and other cellular proteins or influences gene expression.</a:t>
            </a:r>
            <a:br>
              <a:rPr lang="en-US" sz="2700" dirty="0"/>
            </a:br>
            <a:r>
              <a:rPr lang="en-US" sz="3600" dirty="0">
                <a:solidFill>
                  <a:srgbClr val="C00000"/>
                </a:solidFill>
              </a:rPr>
              <a:t/>
            </a:r>
            <a:br>
              <a:rPr lang="en-US" sz="3600" dirty="0">
                <a:solidFill>
                  <a:srgbClr val="C00000"/>
                </a:solidFill>
              </a:rPr>
            </a:br>
            <a:r>
              <a:rPr lang="en-US" sz="3600" dirty="0">
                <a:solidFill>
                  <a:srgbClr val="C00000"/>
                </a:solidFill>
              </a:rPr>
              <a:t/>
            </a:r>
            <a:br>
              <a:rPr lang="en-US" sz="3600" dirty="0">
                <a:solidFill>
                  <a:srgbClr val="C00000"/>
                </a:solidFill>
              </a:rPr>
            </a:br>
            <a:r>
              <a:rPr lang="en-US" sz="3600" dirty="0">
                <a:solidFill>
                  <a:srgbClr val="C00000"/>
                </a:solidFill>
              </a:rPr>
              <a:t/>
            </a:r>
            <a:br>
              <a:rPr lang="en-US" sz="3600" dirty="0">
                <a:solidFill>
                  <a:srgbClr val="C00000"/>
                </a:solidFill>
              </a:rPr>
            </a:br>
            <a:r>
              <a:rPr lang="en-US" sz="3600" dirty="0">
                <a:solidFill>
                  <a:srgbClr val="C00000"/>
                </a:solidFill>
              </a:rPr>
              <a:t/>
            </a:r>
            <a:br>
              <a:rPr lang="en-US" sz="3600" dirty="0">
                <a:solidFill>
                  <a:srgbClr val="C00000"/>
                </a:solidFill>
              </a:rPr>
            </a:br>
            <a:r>
              <a:rPr lang="en-US" sz="3600" dirty="0">
                <a:solidFill>
                  <a:srgbClr val="C00000"/>
                </a:solidFill>
              </a:rPr>
              <a:t/>
            </a:r>
            <a:br>
              <a:rPr lang="en-US" sz="3600" dirty="0">
                <a:solidFill>
                  <a:srgbClr val="C00000"/>
                </a:solidFill>
              </a:rPr>
            </a:br>
            <a:endParaRPr lang="ar-IQ" sz="3600" dirty="0">
              <a:solidFill>
                <a:srgbClr val="C00000"/>
              </a:solidFill>
            </a:endParaRPr>
          </a:p>
        </p:txBody>
      </p:sp>
    </p:spTree>
    <p:extLst>
      <p:ext uri="{BB962C8B-B14F-4D97-AF65-F5344CB8AC3E}">
        <p14:creationId xmlns:p14="http://schemas.microsoft.com/office/powerpoint/2010/main" val="205851836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accent4">
              <a:lumMod val="40000"/>
              <a:lumOff val="60000"/>
            </a:schemeClr>
          </a:solidFill>
        </p:spPr>
        <p:txBody>
          <a:bodyPr/>
          <a:lstStyle/>
          <a:p>
            <a:pPr algn="l"/>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r>
              <a:rPr lang="en-US" sz="2800" b="1" dirty="0">
                <a:ln w="1905"/>
                <a:solidFill>
                  <a:schemeClr val="accent3">
                    <a:lumMod val="75000"/>
                  </a:schemeClr>
                </a:solidFill>
                <a:effectLst>
                  <a:innerShdw blurRad="69850" dist="43180" dir="5400000">
                    <a:srgbClr val="000000">
                      <a:alpha val="65000"/>
                    </a:srgbClr>
                  </a:innerShdw>
                </a:effectLst>
              </a:rPr>
              <a:t>. polypeptide hormones </a:t>
            </a:r>
            <a:r>
              <a:rPr lang="en-US" sz="2400" dirty="0"/>
              <a:t>such as </a:t>
            </a:r>
            <a:r>
              <a:rPr lang="en-US" sz="2400" dirty="0">
                <a:solidFill>
                  <a:srgbClr val="0070C0"/>
                </a:solidFill>
              </a:rPr>
              <a:t>Insulin</a:t>
            </a:r>
            <a:r>
              <a:rPr lang="en-US" sz="2400" dirty="0">
                <a:solidFill>
                  <a:srgbClr val="C00000"/>
                </a:solidFill>
              </a:rPr>
              <a:t>, </a:t>
            </a:r>
            <a:r>
              <a:rPr lang="en-US" sz="2400" dirty="0">
                <a:solidFill>
                  <a:srgbClr val="0070C0"/>
                </a:solidFill>
              </a:rPr>
              <a:t>growth hormone</a:t>
            </a:r>
            <a:r>
              <a:rPr lang="en-US" sz="2400" dirty="0">
                <a:solidFill>
                  <a:srgbClr val="C00000"/>
                </a:solidFill>
              </a:rPr>
              <a:t>, </a:t>
            </a:r>
            <a:r>
              <a:rPr lang="en-US" sz="2400" dirty="0">
                <a:solidFill>
                  <a:srgbClr val="0070C0"/>
                </a:solidFill>
              </a:rPr>
              <a:t>prolactin</a:t>
            </a:r>
            <a:r>
              <a:rPr lang="en-US" sz="2400" dirty="0">
                <a:solidFill>
                  <a:srgbClr val="C00000"/>
                </a:solidFill>
              </a:rPr>
              <a:t> </a:t>
            </a:r>
            <a:r>
              <a:rPr lang="en-US" sz="2400" dirty="0"/>
              <a:t>and other water-soluble consist of long chains of amino acids, from </a:t>
            </a:r>
            <a:r>
              <a:rPr lang="en-US" sz="2400" b="1" dirty="0">
                <a:solidFill>
                  <a:schemeClr val="accent3">
                    <a:lumMod val="75000"/>
                  </a:schemeClr>
                </a:solidFill>
              </a:rPr>
              <a:t>several</a:t>
            </a:r>
            <a:r>
              <a:rPr lang="en-US" sz="2400" dirty="0">
                <a:solidFill>
                  <a:srgbClr val="C00000"/>
                </a:solidFill>
              </a:rPr>
              <a:t> </a:t>
            </a:r>
            <a:r>
              <a:rPr lang="en-US" sz="2400" dirty="0"/>
              <a:t>to</a:t>
            </a:r>
            <a:r>
              <a:rPr lang="en-US" sz="2400" dirty="0">
                <a:solidFill>
                  <a:srgbClr val="C00000"/>
                </a:solidFill>
              </a:rPr>
              <a:t> </a:t>
            </a:r>
            <a:r>
              <a:rPr lang="en-US" sz="2400" b="1" dirty="0">
                <a:solidFill>
                  <a:schemeClr val="accent3">
                    <a:lumMod val="75000"/>
                  </a:schemeClr>
                </a:solidFill>
              </a:rPr>
              <a:t>200</a:t>
            </a:r>
            <a:r>
              <a:rPr lang="en-US" sz="2400" dirty="0">
                <a:solidFill>
                  <a:srgbClr val="C00000"/>
                </a:solidFill>
              </a:rPr>
              <a:t> </a:t>
            </a:r>
            <a:r>
              <a:rPr lang="en-US" sz="2400" dirty="0"/>
              <a:t>amino acids long. They are stored in endocrine cells until needed to regulate such processes as </a:t>
            </a:r>
            <a:r>
              <a:rPr lang="en-US" sz="2400" dirty="0">
                <a:solidFill>
                  <a:srgbClr val="FF0000"/>
                </a:solidFill>
              </a:rPr>
              <a:t>metabolism</a:t>
            </a:r>
            <a:r>
              <a:rPr lang="en-US" sz="2400" dirty="0"/>
              <a:t>, </a:t>
            </a:r>
            <a:r>
              <a:rPr lang="en-US" sz="2400" dirty="0">
                <a:solidFill>
                  <a:srgbClr val="FF0000"/>
                </a:solidFill>
              </a:rPr>
              <a:t>lactation</a:t>
            </a:r>
            <a:r>
              <a:rPr lang="en-US" sz="2400" dirty="0"/>
              <a:t>, </a:t>
            </a:r>
            <a:r>
              <a:rPr lang="en-US" sz="2400" dirty="0">
                <a:solidFill>
                  <a:srgbClr val="FF0000"/>
                </a:solidFill>
              </a:rPr>
              <a:t>growth</a:t>
            </a:r>
            <a:r>
              <a:rPr lang="en-US" sz="2400" dirty="0"/>
              <a:t> and </a:t>
            </a:r>
            <a:r>
              <a:rPr lang="en-US" sz="2400" dirty="0">
                <a:solidFill>
                  <a:srgbClr val="FF0000"/>
                </a:solidFill>
              </a:rPr>
              <a:t>reproduction</a:t>
            </a:r>
            <a:r>
              <a:rPr lang="en-US" sz="2400" dirty="0" smtClean="0"/>
              <a:t>.</a:t>
            </a:r>
            <a:br>
              <a:rPr lang="en-US" sz="2400" dirty="0" smtClean="0"/>
            </a:br>
            <a:endParaRPr lang="ar-IQ" sz="2400" dirty="0"/>
          </a:p>
        </p:txBody>
      </p:sp>
    </p:spTree>
    <p:extLst>
      <p:ext uri="{BB962C8B-B14F-4D97-AF65-F5344CB8AC3E}">
        <p14:creationId xmlns:p14="http://schemas.microsoft.com/office/powerpoint/2010/main" val="37271776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accent2">
              <a:lumMod val="40000"/>
              <a:lumOff val="60000"/>
            </a:schemeClr>
          </a:solidFill>
        </p:spPr>
        <p:txBody>
          <a:bodyPr/>
          <a:lstStyle/>
          <a:p>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915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7530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203</Words>
  <Application>Microsoft Office PowerPoint</Application>
  <PresentationFormat>On-screen Show (4:3)</PresentationFormat>
  <Paragraphs>14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Dr. Noori Mohammed Luaibi</vt:lpstr>
      <vt:lpstr> Endocrine system The endocrine system is the collection of glands of an organism that secrete hormones directly into the circulatory system to be carried towards distant target organs, The endocrine system is in contrast to the exocrine system, which secretes its hormones to the outside of the body using ducts. The endocrine system is an information signal system like the nervous system, Its’  effects are slow to initiate, and prolonged in their response, lasting from a few hours up to weeks.</vt:lpstr>
      <vt:lpstr>The major endocrine glands include:   the hypothalamus,  pineal gland ,   pituitary gland ,  pancreas,  ovaries,  testes,  thyroid gland,  parathyroid gland, and  adrenal glands.</vt:lpstr>
      <vt:lpstr>(Figure  1) shows the anatomical loci of the major endocrine glands and  endocrine tissues of the body, except for the placenta, which is an additional source of the sex hormones.  </vt:lpstr>
      <vt:lpstr>A hormone  is a  signaling molecules produced by glands in multicellular organisms that are transported by the circulatory system to target distant organs to regulate physiology and behaviour, hormone is sometimes extended to include chemicals produced by cells that affect the same cell (autocrine or intracrine signalling) or nearby cells (paracrine signalling), Hormones are used to communicate between organs and tissues for physiological regulation and behavioral activities, such as  digestion, metabolism, respiration, tissue function, sensory perception, sleep, excretion, lactation, stress, growth and development, movement, reproduction, and mood.</vt:lpstr>
      <vt:lpstr>Target cell:  any cell that has a specific receptor for an antigen or antibody or hormone or drug. Receptor: a molecule on the cell surface (cell-surface or membrane receptor) or within a cell, usually in its nucleus (nuclear receptor) that recognizes and binds with specific molecules, producing some effect in the cell; e.g., the cell-surface receptors of immunocompetent cells that recognize antigens, complement components, or lymphokines; or those of neurons and target organs that recognize neurotransmitters or hormones.. </vt:lpstr>
      <vt:lpstr>      Chemical Structures Hormones can be grouped according to chemical structure, Structures dictate if the hormone prefers to be surrounded by water or fat (water or fat soluble): 1. Steroid hormones are fat-soluble molecules made from cholesterol. Among these are the three major sex hormones groups: estrogens, androgens and progesterones. Males and females make all three, just in different amounts. Steroids pass into a cell's nucleus, bind to specific receptors and genes and trigger the cell to make proteins. 2. Amino acid derivatives, such as epinephrine, are water-soluble molecules derived from amino acids (the building blocks of protein). These hormones are stored in endocrine cells until needed. They act by binding to protein receptors on the outside surface of the cell. The binding alerts a second messenger molecule inside the cell that activates enzymes and other cellular proteins or influences gene expression.      </vt:lpstr>
      <vt:lpstr>3. polypeptide hormones such as Insulin, growth hormone, prolactin and other water-soluble consist of long chains of amino acids, from several to 200 amino acids long. They are stored in endocrine cells until needed to regulate such processes as metabolism, lactation, growth and reproduction. </vt:lpstr>
      <vt:lpstr>PowerPoint Presentation</vt:lpstr>
      <vt:lpstr>Type of receptors depending on the location: Hormone receptors are large proteins, and each cell that is to be stimulated usually has some 2000 to 100,000 receptors. Also, each receptor is usually highly specific for a single hormone, which determines the type of hormone that will act on a particular tissue. The target tissues that are affected by a hormone are those that contain its specific receptors. </vt:lpstr>
      <vt:lpstr>The locations for the different types of hormone receptors are generally the following: 1. In or on the surface of the cell membrane. The membrane       receptors are specific mostly for the protein,       peptide, and catecholamine hormones. 2. In the cell cytoplasm. The primary receptors for the      different steroid hormones are found mainly in the      cytoplasm. 3. In the cell nucleus. The receptors for the thyroid      hormones are found in the nucleus and are believed      to be located in direct association with one or more      of the chromosomes. </vt:lpstr>
      <vt:lpstr>  FEEDBACK CONTROL OF HORMONE SECRETION: Negative Feedback: Prevents Overactivity of Hormone Systems.  Although the plasma concentrations of many hormones fluctuate in response to various stimuli that occur throughout the day, all hormones studied thus far appear to be closely controlled. In most instances, this control is exerted through negative feedback mechanisms that ensure a proper level of hormone activity at the target tissue. After a stimulus causes release of the hormone, conditions or products resulting from the action of the hormone tend to suppress its further release. In other words, the hormone has a negative feedback effect to prevent oversecretion of the hormone or overactivity at the target tissue, only when the target tissue activity rises to an appropriate level will feedback signals to the endocrine gland become powerful enough to slow further secretion of the hormone. The control of blood sugar(glucose) by insulin is a good example of a negative feedback mechanism. When blood sugar rises, receptors in the body sense a change. In turn, the control center (pancreas) secretes insulin into the blood effectively lowering blood sugar levels. Once blood sugar levels reach homeostasis, the pancreas stops releasing insulin.   </vt:lpstr>
      <vt:lpstr>Positive feedback:  occurs when the biological action of the hormone causes additional secretion of the hormone. One example of positive feedback is the surge of luteinizing hormone (LH) that occurs as a result of the stimulatory effect of estrogen on the anterior pituitary before ovulation. The secreted LH then acts on the ovaries to stimulate additional secretion of estrogen, which in turn causes more secretion of LH. Eventually, LH reaches an appropriate concentration and typical negative feedback control of hormone secretion is then exerted.</vt:lpstr>
      <vt:lpstr>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Noori Mohammed Luaibi</dc:title>
  <dc:creator>DELL</dc:creator>
  <cp:lastModifiedBy>DELL</cp:lastModifiedBy>
  <cp:revision>21</cp:revision>
  <dcterms:created xsi:type="dcterms:W3CDTF">2006-08-16T00:00:00Z</dcterms:created>
  <dcterms:modified xsi:type="dcterms:W3CDTF">2018-10-16T20:27:02Z</dcterms:modified>
</cp:coreProperties>
</file>