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82" r:id="rId2"/>
    <p:sldId id="283" r:id="rId3"/>
    <p:sldId id="259" r:id="rId4"/>
    <p:sldId id="261" r:id="rId5"/>
    <p:sldId id="285" r:id="rId6"/>
    <p:sldId id="287" r:id="rId7"/>
    <p:sldId id="260" r:id="rId8"/>
    <p:sldId id="262" r:id="rId9"/>
    <p:sldId id="284" r:id="rId10"/>
    <p:sldId id="264" r:id="rId11"/>
    <p:sldId id="288" r:id="rId12"/>
    <p:sldId id="265" r:id="rId13"/>
    <p:sldId id="289" r:id="rId14"/>
    <p:sldId id="266" r:id="rId15"/>
    <p:sldId id="292" r:id="rId16"/>
    <p:sldId id="290" r:id="rId17"/>
    <p:sldId id="291" r:id="rId18"/>
    <p:sldId id="293" r:id="rId19"/>
    <p:sldId id="267" r:id="rId20"/>
    <p:sldId id="268" r:id="rId21"/>
    <p:sldId id="269" r:id="rId22"/>
    <p:sldId id="270" r:id="rId23"/>
    <p:sldId id="295" r:id="rId24"/>
    <p:sldId id="297"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724" autoAdjust="0"/>
  </p:normalViewPr>
  <p:slideViewPr>
    <p:cSldViewPr>
      <p:cViewPr>
        <p:scale>
          <a:sx n="50" d="100"/>
          <a:sy n="50" d="100"/>
        </p:scale>
        <p:origin x="-1190" y="-38"/>
      </p:cViewPr>
      <p:guideLst>
        <p:guide orient="horz" pos="2160"/>
        <p:guide pos="2880"/>
      </p:guideLst>
    </p:cSldViewPr>
  </p:slideViewPr>
  <p:notesTextViewPr>
    <p:cViewPr>
      <p:scale>
        <a:sx n="1" d="1"/>
        <a:sy n="1" d="1"/>
      </p:scale>
      <p:origin x="0" y="0"/>
    </p:cViewPr>
  </p:notesTextViewPr>
  <p:sorterViewPr>
    <p:cViewPr>
      <p:scale>
        <a:sx n="100" d="100"/>
        <a:sy n="100" d="100"/>
      </p:scale>
      <p:origin x="0" y="12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82D8B-8248-4B6D-B969-26844FA5B70D}" type="datetimeFigureOut">
              <a:rPr lang="en-US" smtClean="0"/>
              <a:t>12/10/2018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EB043E-0B56-4698-9C28-52B918C8BC1F}" type="slidenum">
              <a:rPr lang="en-US" smtClean="0"/>
              <a:t>‹#›</a:t>
            </a:fld>
            <a:endParaRPr lang="en-US"/>
          </a:p>
        </p:txBody>
      </p:sp>
    </p:spTree>
    <p:extLst>
      <p:ext uri="{BB962C8B-B14F-4D97-AF65-F5344CB8AC3E}">
        <p14:creationId xmlns:p14="http://schemas.microsoft.com/office/powerpoint/2010/main" val="351137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defRPr>
            </a:lvl1pPr>
            <a:lvl2pPr marL="702756" indent="-270291" defTabSz="914485" eaLnBrk="0" hangingPunct="0">
              <a:defRPr sz="2300">
                <a:solidFill>
                  <a:schemeClr val="tx1"/>
                </a:solidFill>
                <a:latin typeface="Arial" charset="0"/>
              </a:defRPr>
            </a:lvl2pPr>
            <a:lvl3pPr marL="1081164" indent="-216233" defTabSz="914485" eaLnBrk="0" hangingPunct="0">
              <a:defRPr sz="2300">
                <a:solidFill>
                  <a:schemeClr val="tx1"/>
                </a:solidFill>
                <a:latin typeface="Arial" charset="0"/>
              </a:defRPr>
            </a:lvl3pPr>
            <a:lvl4pPr marL="1513629" indent="-216233" defTabSz="914485" eaLnBrk="0" hangingPunct="0">
              <a:defRPr sz="2300">
                <a:solidFill>
                  <a:schemeClr val="tx1"/>
                </a:solidFill>
                <a:latin typeface="Arial" charset="0"/>
              </a:defRPr>
            </a:lvl4pPr>
            <a:lvl5pPr marL="1946095" indent="-216233" defTabSz="914485" eaLnBrk="0" hangingPunct="0">
              <a:defRPr sz="2300">
                <a:solidFill>
                  <a:schemeClr val="tx1"/>
                </a:solidFill>
                <a:latin typeface="Arial" charset="0"/>
              </a:defRPr>
            </a:lvl5pPr>
            <a:lvl6pPr marL="2378560" indent="-216233" defTabSz="914485" eaLnBrk="0" fontAlgn="base" hangingPunct="0">
              <a:spcBef>
                <a:spcPct val="0"/>
              </a:spcBef>
              <a:spcAft>
                <a:spcPct val="0"/>
              </a:spcAft>
              <a:defRPr sz="2300">
                <a:solidFill>
                  <a:schemeClr val="tx1"/>
                </a:solidFill>
                <a:latin typeface="Arial" charset="0"/>
              </a:defRPr>
            </a:lvl6pPr>
            <a:lvl7pPr marL="2811026" indent="-216233" defTabSz="914485" eaLnBrk="0" fontAlgn="base" hangingPunct="0">
              <a:spcBef>
                <a:spcPct val="0"/>
              </a:spcBef>
              <a:spcAft>
                <a:spcPct val="0"/>
              </a:spcAft>
              <a:defRPr sz="2300">
                <a:solidFill>
                  <a:schemeClr val="tx1"/>
                </a:solidFill>
                <a:latin typeface="Arial" charset="0"/>
              </a:defRPr>
            </a:lvl7pPr>
            <a:lvl8pPr marL="3243491" indent="-216233" defTabSz="914485" eaLnBrk="0" fontAlgn="base" hangingPunct="0">
              <a:spcBef>
                <a:spcPct val="0"/>
              </a:spcBef>
              <a:spcAft>
                <a:spcPct val="0"/>
              </a:spcAft>
              <a:defRPr sz="2300">
                <a:solidFill>
                  <a:schemeClr val="tx1"/>
                </a:solidFill>
                <a:latin typeface="Arial" charset="0"/>
              </a:defRPr>
            </a:lvl8pPr>
            <a:lvl9pPr marL="3675957" indent="-216233" defTabSz="914485" eaLnBrk="0" fontAlgn="base" hangingPunct="0">
              <a:spcBef>
                <a:spcPct val="0"/>
              </a:spcBef>
              <a:spcAft>
                <a:spcPct val="0"/>
              </a:spcAft>
              <a:defRPr sz="2300">
                <a:solidFill>
                  <a:schemeClr val="tx1"/>
                </a:solidFill>
                <a:latin typeface="Arial" charset="0"/>
              </a:defRPr>
            </a:lvl9pPr>
          </a:lstStyle>
          <a:p>
            <a:pPr eaLnBrk="1" hangingPunct="1"/>
            <a:fld id="{D9649161-FB5B-4082-A326-6A92BCE71173}" type="slidenum">
              <a:rPr lang="en-US" sz="1200">
                <a:solidFill>
                  <a:prstClr val="black"/>
                </a:solidFill>
              </a:rPr>
              <a:pPr eaLnBrk="1" hangingPunct="1"/>
              <a:t>10</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914485" eaLnBrk="0" hangingPunct="0">
              <a:tabLst>
                <a:tab pos="723779" algn="l"/>
                <a:tab pos="1447558" algn="l"/>
                <a:tab pos="2171337" algn="l"/>
                <a:tab pos="2895116" algn="l"/>
              </a:tabLst>
              <a:defRPr sz="2300">
                <a:solidFill>
                  <a:schemeClr val="tx1"/>
                </a:solidFill>
                <a:latin typeface="Arial" charset="0"/>
              </a:defRPr>
            </a:lvl1pPr>
            <a:lvl2pPr marL="37927823" indent="-37469831" defTabSz="914485" eaLnBrk="0" hangingPunct="0">
              <a:tabLst>
                <a:tab pos="723779" algn="l"/>
                <a:tab pos="1447558" algn="l"/>
                <a:tab pos="2171337" algn="l"/>
                <a:tab pos="2895116" algn="l"/>
              </a:tabLst>
              <a:defRPr sz="2300">
                <a:solidFill>
                  <a:schemeClr val="tx1"/>
                </a:solidFill>
                <a:latin typeface="Arial" charset="0"/>
              </a:defRPr>
            </a:lvl2pPr>
            <a:lvl3pPr marL="1081164" indent="-216233" defTabSz="914485" eaLnBrk="0" hangingPunct="0">
              <a:tabLst>
                <a:tab pos="723779" algn="l"/>
                <a:tab pos="1447558" algn="l"/>
                <a:tab pos="2171337" algn="l"/>
                <a:tab pos="2895116" algn="l"/>
              </a:tabLst>
              <a:defRPr sz="2300">
                <a:solidFill>
                  <a:schemeClr val="tx1"/>
                </a:solidFill>
                <a:latin typeface="Arial" charset="0"/>
              </a:defRPr>
            </a:lvl3pPr>
            <a:lvl4pPr marL="1513629" indent="-216233" defTabSz="914485" eaLnBrk="0" hangingPunct="0">
              <a:tabLst>
                <a:tab pos="723779" algn="l"/>
                <a:tab pos="1447558" algn="l"/>
                <a:tab pos="2171337" algn="l"/>
                <a:tab pos="2895116" algn="l"/>
              </a:tabLst>
              <a:defRPr sz="2300">
                <a:solidFill>
                  <a:schemeClr val="tx1"/>
                </a:solidFill>
                <a:latin typeface="Arial" charset="0"/>
              </a:defRPr>
            </a:lvl4pPr>
            <a:lvl5pPr marL="1946095" indent="-216233" defTabSz="914485" eaLnBrk="0" hangingPunct="0">
              <a:tabLst>
                <a:tab pos="723779" algn="l"/>
                <a:tab pos="1447558" algn="l"/>
                <a:tab pos="2171337" algn="l"/>
                <a:tab pos="2895116" algn="l"/>
              </a:tabLst>
              <a:defRPr sz="2300">
                <a:solidFill>
                  <a:schemeClr val="tx1"/>
                </a:solidFill>
                <a:latin typeface="Arial" charset="0"/>
              </a:defRPr>
            </a:lvl5pPr>
            <a:lvl6pPr marL="2378560"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6pPr>
            <a:lvl7pPr marL="2811026"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7pPr>
            <a:lvl8pPr marL="3243491"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8pPr>
            <a:lvl9pPr marL="3675957" indent="-216233" defTabSz="914485" eaLnBrk="0" fontAlgn="base" hangingPunct="0">
              <a:spcBef>
                <a:spcPct val="0"/>
              </a:spcBef>
              <a:spcAft>
                <a:spcPct val="0"/>
              </a:spcAft>
              <a:tabLst>
                <a:tab pos="723779" algn="l"/>
                <a:tab pos="1447558" algn="l"/>
                <a:tab pos="2171337" algn="l"/>
                <a:tab pos="2895116" algn="l"/>
              </a:tabLst>
              <a:defRPr sz="2300">
                <a:solidFill>
                  <a:schemeClr val="tx1"/>
                </a:solidFill>
                <a:latin typeface="Arial" charset="0"/>
              </a:defRPr>
            </a:lvl9pPr>
          </a:lstStyle>
          <a:p>
            <a:pPr eaLnBrk="1" hangingPunct="1"/>
            <a:fld id="{3CA04C7E-7263-4752-94DD-EBC5FE41A648}" type="slidenum">
              <a:rPr lang="en-US" altLang="en-US" sz="1200">
                <a:solidFill>
                  <a:srgbClr val="000000"/>
                </a:solidFill>
                <a:ea typeface="Lucida Sans Unicode" pitchFamily="34" charset="0"/>
                <a:cs typeface="Lucida Sans Unicode" pitchFamily="34" charset="0"/>
              </a:rPr>
              <a:pPr eaLnBrk="1" hangingPunct="1"/>
              <a:t>22</a:t>
            </a:fld>
            <a:endParaRPr lang="en-US" altLang="en-US" sz="1200">
              <a:solidFill>
                <a:srgbClr val="000000"/>
              </a:solidFill>
              <a:ea typeface="Lucida Sans Unicode" pitchFamily="34" charset="0"/>
              <a:cs typeface="Lucida Sans Unicode" pitchFamily="34" charset="0"/>
            </a:endParaRPr>
          </a:p>
        </p:txBody>
      </p:sp>
      <p:sp>
        <p:nvSpPr>
          <p:cNvPr id="58371" name="Text Box 1"/>
          <p:cNvSpPr txBox="1">
            <a:spLocks noChangeArrowheads="1"/>
          </p:cNvSpPr>
          <p:nvPr/>
        </p:nvSpPr>
        <p:spPr bwMode="auto">
          <a:xfrm>
            <a:off x="1143000" y="686405"/>
            <a:ext cx="4572000" cy="3429000"/>
          </a:xfrm>
          <a:prstGeom prst="rect">
            <a:avLst/>
          </a:prstGeom>
          <a:solidFill>
            <a:srgbClr val="FFFFFF"/>
          </a:solidFill>
          <a:ln w="9360">
            <a:solidFill>
              <a:srgbClr val="000000"/>
            </a:solidFill>
            <a:miter lim="800000"/>
            <a:headEnd/>
            <a:tailEnd/>
          </a:ln>
        </p:spPr>
        <p:txBody>
          <a:bodyPr wrap="none" lIns="91432" tIns="45716" rIns="91432" bIns="45716" anchor="ctr"/>
          <a:lstStyle>
            <a:lvl1pPr eaLnBrk="0" hangingPunct="0">
              <a:defRPr sz="2400">
                <a:solidFill>
                  <a:schemeClr val="tx1"/>
                </a:solidFill>
                <a:latin typeface="Arial" charset="0"/>
              </a:defRPr>
            </a:lvl1pPr>
            <a:lvl2pPr marL="37931725" indent="-37474525"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0"/>
              </a:spcBef>
              <a:spcAft>
                <a:spcPct val="0"/>
              </a:spcAft>
            </a:pPr>
            <a:endParaRPr lang="en-US" altLang="en-US">
              <a:solidFill>
                <a:prstClr val="white"/>
              </a:solidFill>
              <a:latin typeface="Tahoma" pitchFamily="34" charset="0"/>
              <a:ea typeface="Lucida Sans Unicode" pitchFamily="34" charset="0"/>
              <a:cs typeface="Lucida Sans Unicode" pitchFamily="34" charset="0"/>
            </a:endParaRPr>
          </a:p>
        </p:txBody>
      </p:sp>
      <p:sp>
        <p:nvSpPr>
          <p:cNvPr id="58372" name="Rectangle 2"/>
          <p:cNvSpPr>
            <a:spLocks noGrp="1" noChangeArrowheads="1"/>
          </p:cNvSpPr>
          <p:nvPr>
            <p:ph type="body"/>
          </p:nvPr>
        </p:nvSpPr>
        <p:spPr>
          <a:xfrm>
            <a:off x="686099" y="4343703"/>
            <a:ext cx="5478363" cy="41063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C5C14-D268-4439-BB30-90DE4E929F81}" type="slidenum">
              <a:rPr lang="en-US" smtClean="0"/>
              <a:pPr>
                <a:defRPr/>
              </a:pPr>
              <a:t>‹#›</a:t>
            </a:fld>
            <a:endParaRPr lang="en-US"/>
          </a:p>
        </p:txBody>
      </p:sp>
    </p:spTree>
    <p:extLst>
      <p:ext uri="{BB962C8B-B14F-4D97-AF65-F5344CB8AC3E}">
        <p14:creationId xmlns:p14="http://schemas.microsoft.com/office/powerpoint/2010/main" val="359219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794937-BD48-4921-AA71-99930BB8B430}" type="slidenum">
              <a:rPr lang="en-US" smtClean="0"/>
              <a:pPr>
                <a:defRPr/>
              </a:pPr>
              <a:t>‹#›</a:t>
            </a:fld>
            <a:endParaRPr lang="en-US"/>
          </a:p>
        </p:txBody>
      </p:sp>
    </p:spTree>
    <p:extLst>
      <p:ext uri="{BB962C8B-B14F-4D97-AF65-F5344CB8AC3E}">
        <p14:creationId xmlns:p14="http://schemas.microsoft.com/office/powerpoint/2010/main" val="221217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8FECA0-ED07-482D-8167-10B77F2FC04A}" type="slidenum">
              <a:rPr lang="en-US" smtClean="0"/>
              <a:pPr>
                <a:defRPr/>
              </a:pPr>
              <a:t>‹#›</a:t>
            </a:fld>
            <a:endParaRPr lang="en-US"/>
          </a:p>
        </p:txBody>
      </p:sp>
    </p:spTree>
    <p:extLst>
      <p:ext uri="{BB962C8B-B14F-4D97-AF65-F5344CB8AC3E}">
        <p14:creationId xmlns:p14="http://schemas.microsoft.com/office/powerpoint/2010/main" val="346308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E5D1A02-AD03-4B99-AC65-C2F132D3C6A0}" type="slidenum">
              <a:rPr lang="en-US" smtClean="0"/>
              <a:pPr>
                <a:defRPr/>
              </a:pPr>
              <a:t>‹#›</a:t>
            </a:fld>
            <a:endParaRPr lang="en-US"/>
          </a:p>
        </p:txBody>
      </p:sp>
    </p:spTree>
    <p:extLst>
      <p:ext uri="{BB962C8B-B14F-4D97-AF65-F5344CB8AC3E}">
        <p14:creationId xmlns:p14="http://schemas.microsoft.com/office/powerpoint/2010/main" val="225950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1522C9-10A6-4355-B84A-7DEA84EBAF7E}" type="slidenum">
              <a:rPr lang="en-US" smtClean="0"/>
              <a:pPr>
                <a:defRPr/>
              </a:pPr>
              <a:t>‹#›</a:t>
            </a:fld>
            <a:endParaRPr lang="en-US"/>
          </a:p>
        </p:txBody>
      </p:sp>
    </p:spTree>
    <p:extLst>
      <p:ext uri="{BB962C8B-B14F-4D97-AF65-F5344CB8AC3E}">
        <p14:creationId xmlns:p14="http://schemas.microsoft.com/office/powerpoint/2010/main" val="29414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9AFD28-3211-4F4D-BA34-5B89BE74E282}" type="slidenum">
              <a:rPr lang="en-US" smtClean="0"/>
              <a:pPr>
                <a:defRPr/>
              </a:pPr>
              <a:t>‹#›</a:t>
            </a:fld>
            <a:endParaRPr lang="en-US"/>
          </a:p>
        </p:txBody>
      </p:sp>
    </p:spTree>
    <p:extLst>
      <p:ext uri="{BB962C8B-B14F-4D97-AF65-F5344CB8AC3E}">
        <p14:creationId xmlns:p14="http://schemas.microsoft.com/office/powerpoint/2010/main" val="117360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646E08-9120-4599-836D-43F7A4C2842F}" type="slidenum">
              <a:rPr lang="en-US" smtClean="0"/>
              <a:pPr>
                <a:defRPr/>
              </a:pPr>
              <a:t>‹#›</a:t>
            </a:fld>
            <a:endParaRPr lang="en-US"/>
          </a:p>
        </p:txBody>
      </p:sp>
    </p:spTree>
    <p:extLst>
      <p:ext uri="{BB962C8B-B14F-4D97-AF65-F5344CB8AC3E}">
        <p14:creationId xmlns:p14="http://schemas.microsoft.com/office/powerpoint/2010/main" val="395815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699F9D8-545D-42E6-B2DC-CCC89666A363}" type="slidenum">
              <a:rPr lang="en-US" smtClean="0"/>
              <a:pPr>
                <a:defRPr/>
              </a:pPr>
              <a:t>‹#›</a:t>
            </a:fld>
            <a:endParaRPr lang="en-US"/>
          </a:p>
        </p:txBody>
      </p:sp>
    </p:spTree>
    <p:extLst>
      <p:ext uri="{BB962C8B-B14F-4D97-AF65-F5344CB8AC3E}">
        <p14:creationId xmlns:p14="http://schemas.microsoft.com/office/powerpoint/2010/main" val="99422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01828DF-9994-4017-9AF7-06989C5D4869}" type="slidenum">
              <a:rPr lang="en-US" smtClean="0"/>
              <a:pPr>
                <a:defRPr/>
              </a:pPr>
              <a:t>‹#›</a:t>
            </a:fld>
            <a:endParaRPr lang="en-US"/>
          </a:p>
        </p:txBody>
      </p:sp>
    </p:spTree>
    <p:extLst>
      <p:ext uri="{BB962C8B-B14F-4D97-AF65-F5344CB8AC3E}">
        <p14:creationId xmlns:p14="http://schemas.microsoft.com/office/powerpoint/2010/main" val="225810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solidFill>
                <a:srgbClr val="434342"/>
              </a:solidFill>
            </a:endParaRPr>
          </a:p>
        </p:txBody>
      </p:sp>
      <p:sp>
        <p:nvSpPr>
          <p:cNvPr id="7" name="Slide Number Placeholder 6"/>
          <p:cNvSpPr>
            <a:spLocks noGrp="1"/>
          </p:cNvSpPr>
          <p:nvPr>
            <p:ph type="sldNum" sz="quarter" idx="12"/>
          </p:nvPr>
        </p:nvSpPr>
        <p:spPr/>
        <p:txBody>
          <a:bodyPr/>
          <a:lstStyle/>
          <a:p>
            <a:pPr>
              <a:defRPr/>
            </a:pPr>
            <a:fld id="{89C31AD0-6879-4451-BAEF-3D4113E21AEA}" type="slidenum">
              <a:rPr lang="en-US" smtClean="0">
                <a:solidFill>
                  <a:srgbClr val="434342"/>
                </a:solidFill>
              </a:rPr>
              <a:pPr>
                <a:defRPr/>
              </a:pPr>
              <a:t>‹#›</a:t>
            </a:fld>
            <a:endParaRPr lang="en-US">
              <a:solidFill>
                <a:srgbClr val="434342"/>
              </a:solidFill>
            </a:endParaRPr>
          </a:p>
        </p:txBody>
      </p:sp>
    </p:spTree>
    <p:extLst>
      <p:ext uri="{BB962C8B-B14F-4D97-AF65-F5344CB8AC3E}">
        <p14:creationId xmlns:p14="http://schemas.microsoft.com/office/powerpoint/2010/main" val="3904150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3021F0-341A-4A40-A56E-16E5EFA33E22}" type="slidenum">
              <a:rPr lang="en-US" smtClean="0"/>
              <a:pPr>
                <a:defRPr/>
              </a:pPr>
              <a:t>‹#›</a:t>
            </a:fld>
            <a:endParaRPr lang="en-US"/>
          </a:p>
        </p:txBody>
      </p:sp>
    </p:spTree>
    <p:extLst>
      <p:ext uri="{BB962C8B-B14F-4D97-AF65-F5344CB8AC3E}">
        <p14:creationId xmlns:p14="http://schemas.microsoft.com/office/powerpoint/2010/main" val="5082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58930B3-0993-4DE3-9E65-452B9BD676A5}" type="slidenum">
              <a:rPr lang="en-US" smtClean="0">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06392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414357" y="36493"/>
            <a:ext cx="7867795" cy="954107"/>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p>
          <a:p>
            <a:pPr algn="ctr"/>
            <a:r>
              <a:rPr lang="en-US" altLang="en-US" sz="2800" b="1" dirty="0" smtClean="0">
                <a:latin typeface="Times New Roman" pitchFamily="18" charset="0"/>
              </a:rPr>
              <a:t>Meteorological </a:t>
            </a:r>
            <a:r>
              <a:rPr lang="en-US" altLang="en-US" sz="2800" b="1" dirty="0">
                <a:latin typeface="Times New Roman" pitchFamily="18" charset="0"/>
              </a:rPr>
              <a:t>Instrumentation and Observations</a:t>
            </a: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2018-2019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11" name="Picture 2" descr="GOS-full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65" y="1305120"/>
            <a:ext cx="5423750" cy="313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31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10" descr="cirrus_uncinus_2_th"/>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319"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050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784167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493"/>
            <a:ext cx="9144000" cy="3785652"/>
          </a:xfrm>
          <a:prstGeom prst="rect">
            <a:avLst/>
          </a:prstGeom>
        </p:spPr>
        <p:txBody>
          <a:bodyPr wrap="square">
            <a:spAutoFit/>
          </a:bodyPr>
          <a:lstStyle/>
          <a:p>
            <a:pPr marL="342900" indent="-342900" algn="just">
              <a:buFont typeface="Wingdings" pitchFamily="2" charset="2"/>
              <a:buChar char="Ø"/>
            </a:pPr>
            <a:r>
              <a:rPr lang="en-US" sz="2400" b="1" dirty="0">
                <a:solidFill>
                  <a:prstClr val="black"/>
                </a:solidFill>
                <a:latin typeface="Times New Roman" pitchFamily="18" charset="0"/>
                <a:cs typeface="Times New Roman" pitchFamily="18" charset="0"/>
              </a:rPr>
              <a:t>Cirrocumulus </a:t>
            </a:r>
            <a:r>
              <a:rPr lang="en-US" sz="2400" b="1" dirty="0" smtClean="0">
                <a:solidFill>
                  <a:prstClr val="black"/>
                </a:solidFill>
                <a:latin typeface="Times New Roman" pitchFamily="18" charset="0"/>
                <a:cs typeface="Times New Roman" pitchFamily="18" charset="0"/>
              </a:rPr>
              <a:t>clouds (</a:t>
            </a:r>
            <a:r>
              <a:rPr lang="en-US" altLang="en-US" sz="2400" b="1" dirty="0" smtClean="0">
                <a:solidFill>
                  <a:srgbClr val="000000"/>
                </a:solidFill>
                <a:latin typeface="Times New Roman" pitchFamily="18" charset="0"/>
              </a:rPr>
              <a:t>Cc)</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seen less frequently </a:t>
            </a:r>
            <a:r>
              <a:rPr lang="en-US" sz="2400" dirty="0">
                <a:solidFill>
                  <a:prstClr val="black"/>
                </a:solidFill>
                <a:latin typeface="Times New Roman" pitchFamily="18" charset="0"/>
                <a:cs typeface="Times New Roman" pitchFamily="18" charset="0"/>
              </a:rPr>
              <a:t>than cirrus</a:t>
            </a:r>
            <a:r>
              <a:rPr lang="en-US" sz="2400" dirty="0">
                <a:solidFill>
                  <a:prstClr val="black"/>
                </a:solidFill>
                <a:latin typeface="Times New Roman" pitchFamily="18" charset="0"/>
                <a:cs typeface="Times New Roman" pitchFamily="18" charset="0"/>
              </a:rPr>
              <a:t>, appear as small, rounded, white puffs that </a:t>
            </a:r>
            <a:r>
              <a:rPr lang="en-US" sz="2400" dirty="0">
                <a:solidFill>
                  <a:prstClr val="black"/>
                </a:solidFill>
                <a:latin typeface="Times New Roman" pitchFamily="18" charset="0"/>
                <a:cs typeface="Times New Roman" pitchFamily="18" charset="0"/>
              </a:rPr>
              <a:t>may occur </a:t>
            </a:r>
            <a:r>
              <a:rPr lang="en-US" sz="2400" dirty="0">
                <a:solidFill>
                  <a:prstClr val="black"/>
                </a:solidFill>
                <a:latin typeface="Times New Roman" pitchFamily="18" charset="0"/>
                <a:cs typeface="Times New Roman" pitchFamily="18" charset="0"/>
              </a:rPr>
              <a:t>individually, or in long </a:t>
            </a:r>
            <a:r>
              <a:rPr lang="en-US" sz="2400" dirty="0" smtClean="0">
                <a:solidFill>
                  <a:prstClr val="black"/>
                </a:solidFill>
                <a:latin typeface="Times New Roman" pitchFamily="18" charset="0"/>
                <a:cs typeface="Times New Roman" pitchFamily="18" charset="0"/>
              </a:rPr>
              <a:t>rows. </a:t>
            </a:r>
            <a:r>
              <a:rPr lang="en-US" sz="2400" dirty="0">
                <a:solidFill>
                  <a:prstClr val="black"/>
                </a:solidFill>
                <a:latin typeface="Times New Roman" pitchFamily="18" charset="0"/>
                <a:cs typeface="Times New Roman" pitchFamily="18" charset="0"/>
              </a:rPr>
              <a:t>When in </a:t>
            </a:r>
            <a:r>
              <a:rPr lang="en-US" sz="2400" dirty="0">
                <a:solidFill>
                  <a:prstClr val="black"/>
                </a:solidFill>
                <a:latin typeface="Times New Roman" pitchFamily="18" charset="0"/>
                <a:cs typeface="Times New Roman" pitchFamily="18" charset="0"/>
              </a:rPr>
              <a:t>rows, the cirrocumulus cloud has a rippling </a:t>
            </a:r>
            <a:r>
              <a:rPr lang="en-US" sz="2400" dirty="0">
                <a:solidFill>
                  <a:prstClr val="black"/>
                </a:solidFill>
                <a:latin typeface="Times New Roman" pitchFamily="18" charset="0"/>
                <a:cs typeface="Times New Roman" pitchFamily="18" charset="0"/>
              </a:rPr>
              <a:t>appearance that </a:t>
            </a:r>
            <a:r>
              <a:rPr lang="en-US" sz="2400" dirty="0">
                <a:solidFill>
                  <a:prstClr val="black"/>
                </a:solidFill>
                <a:latin typeface="Times New Roman" pitchFamily="18" charset="0"/>
                <a:cs typeface="Times New Roman" pitchFamily="18" charset="0"/>
              </a:rPr>
              <a:t>distinguishes it from the silky look of the </a:t>
            </a:r>
            <a:r>
              <a:rPr lang="en-US" sz="2400" dirty="0">
                <a:solidFill>
                  <a:prstClr val="black"/>
                </a:solidFill>
                <a:latin typeface="Times New Roman" pitchFamily="18" charset="0"/>
                <a:cs typeface="Times New Roman" pitchFamily="18" charset="0"/>
              </a:rPr>
              <a:t>cirrus and </a:t>
            </a:r>
            <a:r>
              <a:rPr lang="en-US" sz="2400" dirty="0">
                <a:solidFill>
                  <a:prstClr val="black"/>
                </a:solidFill>
                <a:latin typeface="Times New Roman" pitchFamily="18" charset="0"/>
                <a:cs typeface="Times New Roman" pitchFamily="18" charset="0"/>
              </a:rPr>
              <a:t>the </a:t>
            </a:r>
            <a:r>
              <a:rPr lang="en-US" sz="2400" dirty="0" smtClean="0">
                <a:solidFill>
                  <a:prstClr val="black"/>
                </a:solidFill>
                <a:latin typeface="Times New Roman" pitchFamily="18" charset="0"/>
                <a:cs typeface="Times New Roman" pitchFamily="18" charset="0"/>
              </a:rPr>
              <a:t>sheet like </a:t>
            </a:r>
            <a:r>
              <a:rPr lang="en-US" sz="2400" dirty="0">
                <a:solidFill>
                  <a:prstClr val="black"/>
                </a:solidFill>
                <a:latin typeface="Times New Roman" pitchFamily="18" charset="0"/>
                <a:cs typeface="Times New Roman" pitchFamily="18" charset="0"/>
              </a:rPr>
              <a:t>cirrostratus. Cirrocumulus </a:t>
            </a:r>
            <a:r>
              <a:rPr lang="en-US" sz="2400" dirty="0">
                <a:solidFill>
                  <a:prstClr val="black"/>
                </a:solidFill>
                <a:latin typeface="Times New Roman" pitchFamily="18" charset="0"/>
                <a:cs typeface="Times New Roman" pitchFamily="18" charset="0"/>
              </a:rPr>
              <a:t>seldom cover </a:t>
            </a:r>
            <a:r>
              <a:rPr lang="en-US" sz="2400" dirty="0">
                <a:solidFill>
                  <a:prstClr val="black"/>
                </a:solidFill>
                <a:latin typeface="Times New Roman" pitchFamily="18" charset="0"/>
                <a:cs typeface="Times New Roman" pitchFamily="18" charset="0"/>
              </a:rPr>
              <a:t>more than a small portion of the sky. </a:t>
            </a:r>
            <a:r>
              <a:rPr lang="en-US" sz="2400" dirty="0" smtClean="0">
                <a:solidFill>
                  <a:prstClr val="black"/>
                </a:solidFill>
                <a:latin typeface="Times New Roman" pitchFamily="18" charset="0"/>
                <a:cs typeface="Times New Roman" pitchFamily="18" charset="0"/>
              </a:rPr>
              <a:t>The dappled cloud elements that reflect the red or yellow light of a setting sun make this one of the most beautiful of all clouds. The </a:t>
            </a:r>
            <a:r>
              <a:rPr lang="en-US" sz="2400" dirty="0">
                <a:solidFill>
                  <a:prstClr val="black"/>
                </a:solidFill>
                <a:latin typeface="Times New Roman" pitchFamily="18" charset="0"/>
                <a:cs typeface="Times New Roman" pitchFamily="18" charset="0"/>
              </a:rPr>
              <a:t>small ripples in the cirrocumulus </a:t>
            </a:r>
            <a:r>
              <a:rPr lang="en-US" sz="2400" dirty="0">
                <a:solidFill>
                  <a:prstClr val="black"/>
                </a:solidFill>
                <a:latin typeface="Times New Roman" pitchFamily="18" charset="0"/>
                <a:cs typeface="Times New Roman" pitchFamily="18" charset="0"/>
              </a:rPr>
              <a:t>strongly resemble </a:t>
            </a:r>
            <a:r>
              <a:rPr lang="en-US" sz="2400" dirty="0">
                <a:solidFill>
                  <a:prstClr val="black"/>
                </a:solidFill>
                <a:latin typeface="Times New Roman" pitchFamily="18" charset="0"/>
                <a:cs typeface="Times New Roman" pitchFamily="18" charset="0"/>
              </a:rPr>
              <a:t>the scales of a fish; hence, the expression “</a:t>
            </a:r>
            <a:r>
              <a:rPr lang="en-US" sz="2400" dirty="0">
                <a:solidFill>
                  <a:prstClr val="black"/>
                </a:solidFill>
                <a:latin typeface="Times New Roman" pitchFamily="18" charset="0"/>
                <a:cs typeface="Times New Roman" pitchFamily="18" charset="0"/>
              </a:rPr>
              <a:t>mackerel sky</a:t>
            </a:r>
            <a:r>
              <a:rPr lang="en-US" sz="2400" dirty="0">
                <a:solidFill>
                  <a:prstClr val="black"/>
                </a:solidFill>
                <a:latin typeface="Times New Roman" pitchFamily="18" charset="0"/>
                <a:cs typeface="Times New Roman" pitchFamily="18" charset="0"/>
              </a:rPr>
              <a:t>” commonly describes a sky full of </a:t>
            </a:r>
            <a:r>
              <a:rPr lang="en-US" sz="2400" dirty="0">
                <a:solidFill>
                  <a:prstClr val="black"/>
                </a:solidFill>
                <a:latin typeface="Times New Roman" pitchFamily="18" charset="0"/>
                <a:cs typeface="Times New Roman" pitchFamily="18" charset="0"/>
              </a:rPr>
              <a:t>cirrocumulus clouds</a:t>
            </a:r>
            <a:r>
              <a:rPr lang="en-US" sz="2400" dirty="0">
                <a:solidFill>
                  <a:prstClr val="black"/>
                </a:solidFill>
                <a:latin typeface="Times New Roman" pitchFamily="18" charset="0"/>
                <a:cs typeface="Times New Roman" pitchFamily="18" charset="0"/>
              </a:rPr>
              <a:t>.</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550" y="3505200"/>
            <a:ext cx="3143250" cy="3243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irrocumulus_lacunosus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0386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43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cirrostratus_fibratus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485896"/>
            <a:ext cx="4206240" cy="299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905"/>
            <a:ext cx="9144000" cy="3416320"/>
          </a:xfrm>
          <a:prstGeom prst="rect">
            <a:avLst/>
          </a:prstGeom>
        </p:spPr>
        <p:txBody>
          <a:bodyPr wrap="square">
            <a:spAutoFit/>
          </a:bodyPr>
          <a:lstStyle/>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The thin, </a:t>
            </a:r>
            <a:r>
              <a:rPr lang="en-US" sz="2400" dirty="0" smtClean="0">
                <a:solidFill>
                  <a:prstClr val="black"/>
                </a:solidFill>
                <a:latin typeface="Times New Roman" pitchFamily="18" charset="0"/>
                <a:cs typeface="Times New Roman" pitchFamily="18" charset="0"/>
              </a:rPr>
              <a:t>sheet like</a:t>
            </a:r>
            <a:r>
              <a:rPr lang="en-US" sz="2400" dirty="0">
                <a:solidFill>
                  <a:prstClr val="black"/>
                </a:solidFill>
                <a:latin typeface="Times New Roman" pitchFamily="18" charset="0"/>
                <a:cs typeface="Times New Roman" pitchFamily="18" charset="0"/>
              </a:rPr>
              <a:t>, high clouds that often cover </a:t>
            </a:r>
            <a:r>
              <a:rPr lang="en-US" sz="2400" dirty="0" smtClean="0">
                <a:solidFill>
                  <a:prstClr val="black"/>
                </a:solidFill>
                <a:latin typeface="Times New Roman" pitchFamily="18" charset="0"/>
                <a:cs typeface="Times New Roman" pitchFamily="18" charset="0"/>
              </a:rPr>
              <a:t>the entire </a:t>
            </a:r>
            <a:r>
              <a:rPr lang="en-US" sz="2400" dirty="0">
                <a:solidFill>
                  <a:prstClr val="black"/>
                </a:solidFill>
                <a:latin typeface="Times New Roman" pitchFamily="18" charset="0"/>
                <a:cs typeface="Times New Roman" pitchFamily="18" charset="0"/>
              </a:rPr>
              <a:t>sky are </a:t>
            </a:r>
            <a:r>
              <a:rPr lang="en-US" altLang="en-US" sz="2400" b="1" dirty="0" smtClean="0">
                <a:solidFill>
                  <a:srgbClr val="000000"/>
                </a:solidFill>
                <a:latin typeface="Times New Roman" pitchFamily="18" charset="0"/>
              </a:rPr>
              <a:t>Cirrostratus(Cs)</a:t>
            </a:r>
            <a:r>
              <a:rPr lang="en-US" altLang="en-US" sz="2400" dirty="0" smtClean="0">
                <a:solidFill>
                  <a:srgbClr val="000000"/>
                </a:solidFill>
                <a:latin typeface="Times New Roman" pitchFamily="18" charset="0"/>
              </a:rPr>
              <a:t>, </a:t>
            </a:r>
            <a:r>
              <a:rPr lang="en-US" sz="2400" dirty="0" smtClean="0">
                <a:solidFill>
                  <a:prstClr val="black"/>
                </a:solidFill>
                <a:latin typeface="Times New Roman" pitchFamily="18" charset="0"/>
                <a:cs typeface="Times New Roman" pitchFamily="18" charset="0"/>
              </a:rPr>
              <a:t>which </a:t>
            </a:r>
            <a:r>
              <a:rPr lang="en-US" sz="2400" dirty="0">
                <a:solidFill>
                  <a:prstClr val="black"/>
                </a:solidFill>
                <a:latin typeface="Times New Roman" pitchFamily="18" charset="0"/>
                <a:cs typeface="Times New Roman" pitchFamily="18" charset="0"/>
              </a:rPr>
              <a:t>are so </a:t>
            </a:r>
            <a:r>
              <a:rPr lang="en-US" sz="2400" dirty="0" smtClean="0">
                <a:solidFill>
                  <a:prstClr val="black"/>
                </a:solidFill>
                <a:latin typeface="Times New Roman" pitchFamily="18" charset="0"/>
                <a:cs typeface="Times New Roman" pitchFamily="18" charset="0"/>
              </a:rPr>
              <a:t>thin that </a:t>
            </a:r>
            <a:r>
              <a:rPr lang="en-US" sz="2400" dirty="0">
                <a:solidFill>
                  <a:prstClr val="black"/>
                </a:solidFill>
                <a:latin typeface="Times New Roman" pitchFamily="18" charset="0"/>
                <a:cs typeface="Times New Roman" pitchFamily="18" charset="0"/>
              </a:rPr>
              <a:t>the sun and moon can be clearly seen through them</a:t>
            </a:r>
            <a:r>
              <a:rPr lang="en-US" sz="2400" dirty="0" smtClean="0">
                <a:solidFill>
                  <a:prstClr val="black"/>
                </a:solidFill>
                <a:latin typeface="Times New Roman" pitchFamily="18" charset="0"/>
                <a:cs typeface="Times New Roman" pitchFamily="18" charset="0"/>
              </a:rPr>
              <a:t>. The </a:t>
            </a:r>
            <a:r>
              <a:rPr lang="en-US" sz="2400" dirty="0">
                <a:solidFill>
                  <a:prstClr val="black"/>
                </a:solidFill>
                <a:latin typeface="Times New Roman" pitchFamily="18" charset="0"/>
                <a:cs typeface="Times New Roman" pitchFamily="18" charset="0"/>
              </a:rPr>
              <a:t>ice crystals in these clouds bend the light </a:t>
            </a:r>
            <a:r>
              <a:rPr lang="en-US" sz="2400" dirty="0" smtClean="0">
                <a:solidFill>
                  <a:prstClr val="black"/>
                </a:solidFill>
                <a:latin typeface="Times New Roman" pitchFamily="18" charset="0"/>
                <a:cs typeface="Times New Roman" pitchFamily="18" charset="0"/>
              </a:rPr>
              <a:t>passing through </a:t>
            </a:r>
            <a:r>
              <a:rPr lang="en-US" sz="2400" dirty="0">
                <a:solidFill>
                  <a:prstClr val="black"/>
                </a:solidFill>
                <a:latin typeface="Times New Roman" pitchFamily="18" charset="0"/>
                <a:cs typeface="Times New Roman" pitchFamily="18" charset="0"/>
              </a:rPr>
              <a:t>them and will often produce a halo. In fact, </a:t>
            </a:r>
            <a:r>
              <a:rPr lang="en-US" sz="2400" dirty="0" smtClean="0">
                <a:solidFill>
                  <a:prstClr val="black"/>
                </a:solidFill>
                <a:latin typeface="Times New Roman" pitchFamily="18" charset="0"/>
                <a:cs typeface="Times New Roman" pitchFamily="18" charset="0"/>
              </a:rPr>
              <a:t>the veil </a:t>
            </a:r>
            <a:r>
              <a:rPr lang="en-US" sz="2400" dirty="0">
                <a:solidFill>
                  <a:prstClr val="black"/>
                </a:solidFill>
                <a:latin typeface="Times New Roman" pitchFamily="18" charset="0"/>
                <a:cs typeface="Times New Roman" pitchFamily="18" charset="0"/>
              </a:rPr>
              <a:t>of cirrostratus may be so thin that a halo is the </a:t>
            </a:r>
            <a:r>
              <a:rPr lang="en-US" sz="2400" dirty="0" smtClean="0">
                <a:solidFill>
                  <a:prstClr val="black"/>
                </a:solidFill>
                <a:latin typeface="Times New Roman" pitchFamily="18" charset="0"/>
                <a:cs typeface="Times New Roman" pitchFamily="18" charset="0"/>
              </a:rPr>
              <a:t>only clue </a:t>
            </a:r>
            <a:r>
              <a:rPr lang="en-US" sz="2400" dirty="0">
                <a:solidFill>
                  <a:prstClr val="black"/>
                </a:solidFill>
                <a:latin typeface="Times New Roman" pitchFamily="18" charset="0"/>
                <a:cs typeface="Times New Roman" pitchFamily="18" charset="0"/>
              </a:rPr>
              <a:t>to its presence. Thick cirrostratus clouds give the </a:t>
            </a:r>
            <a:r>
              <a:rPr lang="en-US" sz="2400" dirty="0" smtClean="0">
                <a:solidFill>
                  <a:prstClr val="black"/>
                </a:solidFill>
                <a:latin typeface="Times New Roman" pitchFamily="18" charset="0"/>
                <a:cs typeface="Times New Roman" pitchFamily="18" charset="0"/>
              </a:rPr>
              <a:t>sky a </a:t>
            </a:r>
            <a:r>
              <a:rPr lang="en-US" sz="2400" dirty="0">
                <a:solidFill>
                  <a:prstClr val="black"/>
                </a:solidFill>
                <a:latin typeface="Times New Roman" pitchFamily="18" charset="0"/>
                <a:cs typeface="Times New Roman" pitchFamily="18" charset="0"/>
              </a:rPr>
              <a:t>glary white appearance and frequently form ahead of </a:t>
            </a:r>
            <a:r>
              <a:rPr lang="en-US" sz="2400" dirty="0" smtClean="0">
                <a:solidFill>
                  <a:prstClr val="black"/>
                </a:solidFill>
                <a:latin typeface="Times New Roman" pitchFamily="18" charset="0"/>
                <a:cs typeface="Times New Roman" pitchFamily="18" charset="0"/>
              </a:rPr>
              <a:t>an advancing </a:t>
            </a:r>
            <a:r>
              <a:rPr lang="en-US" sz="2400" dirty="0">
                <a:solidFill>
                  <a:prstClr val="black"/>
                </a:solidFill>
                <a:latin typeface="Times New Roman" pitchFamily="18" charset="0"/>
                <a:cs typeface="Times New Roman" pitchFamily="18" charset="0"/>
              </a:rPr>
              <a:t>storm; hence, they can be used to predict </a:t>
            </a:r>
            <a:r>
              <a:rPr lang="en-US" sz="2400" dirty="0" smtClean="0">
                <a:solidFill>
                  <a:prstClr val="black"/>
                </a:solidFill>
                <a:latin typeface="Times New Roman" pitchFamily="18" charset="0"/>
                <a:cs typeface="Times New Roman" pitchFamily="18" charset="0"/>
              </a:rPr>
              <a:t>rain or </a:t>
            </a:r>
            <a:r>
              <a:rPr lang="en-US" sz="2400" dirty="0">
                <a:solidFill>
                  <a:prstClr val="black"/>
                </a:solidFill>
                <a:latin typeface="Times New Roman" pitchFamily="18" charset="0"/>
                <a:cs typeface="Times New Roman" pitchFamily="18" charset="0"/>
              </a:rPr>
              <a:t>snow within twelve to twenty-four hours, especially </a:t>
            </a:r>
            <a:r>
              <a:rPr lang="en-US" sz="2400" dirty="0" smtClean="0">
                <a:solidFill>
                  <a:prstClr val="black"/>
                </a:solidFill>
                <a:latin typeface="Times New Roman" pitchFamily="18" charset="0"/>
                <a:cs typeface="Times New Roman" pitchFamily="18" charset="0"/>
              </a:rPr>
              <a:t>if they </a:t>
            </a:r>
            <a:r>
              <a:rPr lang="en-US" sz="2400" dirty="0">
                <a:solidFill>
                  <a:prstClr val="black"/>
                </a:solidFill>
                <a:latin typeface="Times New Roman" pitchFamily="18" charset="0"/>
                <a:cs typeface="Times New Roman" pitchFamily="18" charset="0"/>
              </a:rPr>
              <a:t>are followed by middle-type clouds.</a:t>
            </a:r>
          </a:p>
        </p:txBody>
      </p:sp>
    </p:spTree>
    <p:extLst>
      <p:ext uri="{BB962C8B-B14F-4D97-AF65-F5344CB8AC3E}">
        <p14:creationId xmlns:p14="http://schemas.microsoft.com/office/powerpoint/2010/main" val="80741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pPr algn="just"/>
            <a:r>
              <a:rPr lang="en-US" sz="2400" b="1" dirty="0">
                <a:latin typeface="Times New Roman" pitchFamily="18" charset="0"/>
                <a:cs typeface="Times New Roman" pitchFamily="18" charset="0"/>
              </a:rPr>
              <a:t>Middle Clouds </a:t>
            </a:r>
            <a:r>
              <a:rPr lang="en-US" sz="2400" dirty="0">
                <a:latin typeface="Times New Roman" pitchFamily="18" charset="0"/>
                <a:cs typeface="Times New Roman" pitchFamily="18" charset="0"/>
              </a:rPr>
              <a:t>The middle clouds have bases </a:t>
            </a:r>
            <a:r>
              <a:rPr lang="en-US" sz="2400" dirty="0" smtClean="0">
                <a:latin typeface="Times New Roman" pitchFamily="18" charset="0"/>
                <a:cs typeface="Times New Roman" pitchFamily="18" charset="0"/>
              </a:rPr>
              <a:t>between (2000 </a:t>
            </a:r>
            <a:r>
              <a:rPr lang="en-US" sz="2400" dirty="0">
                <a:latin typeface="Times New Roman" pitchFamily="18" charset="0"/>
                <a:cs typeface="Times New Roman" pitchFamily="18" charset="0"/>
              </a:rPr>
              <a:t>and 7000 m) in the </a:t>
            </a:r>
            <a:r>
              <a:rPr lang="en-US" sz="2400" dirty="0" smtClean="0">
                <a:latin typeface="Times New Roman" pitchFamily="18" charset="0"/>
                <a:cs typeface="Times New Roman" pitchFamily="18" charset="0"/>
              </a:rPr>
              <a:t>middle latitudes</a:t>
            </a:r>
            <a:r>
              <a:rPr lang="en-US" sz="2400" dirty="0">
                <a:latin typeface="Times New Roman" pitchFamily="18" charset="0"/>
                <a:cs typeface="Times New Roman" pitchFamily="18" charset="0"/>
              </a:rPr>
              <a:t>. These clouds are composed of water </a:t>
            </a:r>
            <a:r>
              <a:rPr lang="en-US" sz="2400" dirty="0" smtClean="0">
                <a:latin typeface="Times New Roman" pitchFamily="18" charset="0"/>
                <a:cs typeface="Times New Roman" pitchFamily="18" charset="0"/>
              </a:rPr>
              <a:t>droplets and when </a:t>
            </a:r>
            <a:r>
              <a:rPr lang="en-US" sz="2400" dirty="0">
                <a:latin typeface="Times New Roman" pitchFamily="18" charset="0"/>
                <a:cs typeface="Times New Roman" pitchFamily="18" charset="0"/>
              </a:rPr>
              <a:t>the temperature becomes low </a:t>
            </a:r>
            <a:r>
              <a:rPr lang="en-US" sz="2400" dirty="0" smtClean="0">
                <a:latin typeface="Times New Roman" pitchFamily="18" charset="0"/>
                <a:cs typeface="Times New Roman" pitchFamily="18" charset="0"/>
              </a:rPr>
              <a:t>enough they have some </a:t>
            </a:r>
            <a:r>
              <a:rPr lang="en-US" sz="2400" dirty="0">
                <a:latin typeface="Times New Roman" pitchFamily="18" charset="0"/>
                <a:cs typeface="Times New Roman" pitchFamily="18" charset="0"/>
              </a:rPr>
              <a:t>ice crystals</a:t>
            </a:r>
            <a:r>
              <a:rPr lang="en-US" sz="2400" dirty="0" smtClean="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91001"/>
            <a:ext cx="44958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524000"/>
            <a:ext cx="9113520" cy="4154984"/>
          </a:xfrm>
          <a:prstGeom prst="rect">
            <a:avLst/>
          </a:prstGeom>
        </p:spPr>
        <p:txBody>
          <a:bodyPr wrap="square">
            <a:spAutoFit/>
          </a:bodyPr>
          <a:lstStyle/>
          <a:p>
            <a:pPr marL="342900" lvl="0" indent="-342900" algn="just">
              <a:buFont typeface="Wingdings" pitchFamily="2" charset="2"/>
              <a:buChar char="Ø"/>
            </a:pPr>
            <a:r>
              <a:rPr lang="en-US" sz="2400" b="1" dirty="0" smtClean="0">
                <a:solidFill>
                  <a:prstClr val="black"/>
                </a:solidFill>
                <a:latin typeface="Times New Roman" pitchFamily="18" charset="0"/>
                <a:cs typeface="Times New Roman" pitchFamily="18" charset="0"/>
              </a:rPr>
              <a:t>Altocumulus, </a:t>
            </a:r>
            <a:r>
              <a:rPr lang="en-US" altLang="en-US" sz="2400" b="1" dirty="0">
                <a:solidFill>
                  <a:srgbClr val="000000"/>
                </a:solidFill>
                <a:latin typeface="Times New Roman" pitchFamily="18" charset="0"/>
              </a:rPr>
              <a:t>Ac </a:t>
            </a:r>
            <a:r>
              <a:rPr lang="en-US" sz="2400" dirty="0">
                <a:solidFill>
                  <a:prstClr val="black"/>
                </a:solidFill>
                <a:latin typeface="Times New Roman" pitchFamily="18" charset="0"/>
                <a:cs typeface="Times New Roman" pitchFamily="18" charset="0"/>
              </a:rPr>
              <a:t>clouds appear as gray, puffy masses, sometimes rolled out in parallel waves or bands. Usually, one part of the cloud is darker than another, which helps to separate it from the higher cirrocumulus. Also, the individual puffs of the altocumulus appear larger than those of the cirrocumulus. A layer of altocumulus may sometimes be confused with altostratus; in case of doubt, clouds are called altocumulus if there are rounded masses or rolls present. Altocumulus clouds that look like “little castles” in the sky indicate the presence of rising air at cloud level. The appearance of these clouds on a warm, humid summer morning often portends thunderstorms by late afternoon.</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76092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6"/>
            <a:ext cx="9144000" cy="5632311"/>
          </a:xfrm>
          <a:prstGeom prst="rect">
            <a:avLst/>
          </a:prstGeom>
        </p:spPr>
        <p:txBody>
          <a:bodyPr wrap="square">
            <a:spAutoFit/>
          </a:bodyPr>
          <a:lstStyle/>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The </a:t>
            </a:r>
            <a:r>
              <a:rPr lang="en-US" altLang="en-US" sz="2400" b="1" dirty="0">
                <a:solidFill>
                  <a:srgbClr val="000000"/>
                </a:solidFill>
                <a:latin typeface="Times New Roman" pitchFamily="18" charset="0"/>
              </a:rPr>
              <a:t>Altostratus, </a:t>
            </a:r>
            <a:r>
              <a:rPr lang="en-US" altLang="en-US" sz="2400" b="1" dirty="0" smtClean="0">
                <a:solidFill>
                  <a:srgbClr val="000000"/>
                </a:solidFill>
                <a:latin typeface="Times New Roman" pitchFamily="18" charset="0"/>
              </a:rPr>
              <a:t>As, </a:t>
            </a: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is a gray or blue-gray cloud that </a:t>
            </a:r>
            <a:r>
              <a:rPr lang="en-US" sz="2400" dirty="0" smtClean="0">
                <a:solidFill>
                  <a:prstClr val="black"/>
                </a:solidFill>
                <a:latin typeface="Times New Roman" pitchFamily="18" charset="0"/>
                <a:cs typeface="Times New Roman" pitchFamily="18" charset="0"/>
              </a:rPr>
              <a:t>often covers </a:t>
            </a:r>
            <a:r>
              <a:rPr lang="en-US" sz="2400" dirty="0">
                <a:solidFill>
                  <a:prstClr val="black"/>
                </a:solidFill>
                <a:latin typeface="Times New Roman" pitchFamily="18" charset="0"/>
                <a:cs typeface="Times New Roman" pitchFamily="18" charset="0"/>
              </a:rPr>
              <a:t>the entire sky over an area that extends </a:t>
            </a:r>
            <a:r>
              <a:rPr lang="en-US" sz="2400" dirty="0" smtClean="0">
                <a:solidFill>
                  <a:prstClr val="black"/>
                </a:solidFill>
                <a:latin typeface="Times New Roman" pitchFamily="18" charset="0"/>
                <a:cs typeface="Times New Roman" pitchFamily="18" charset="0"/>
              </a:rPr>
              <a:t>over many </a:t>
            </a:r>
            <a:r>
              <a:rPr lang="en-US" sz="2400" dirty="0">
                <a:solidFill>
                  <a:prstClr val="black"/>
                </a:solidFill>
                <a:latin typeface="Times New Roman" pitchFamily="18" charset="0"/>
                <a:cs typeface="Times New Roman" pitchFamily="18" charset="0"/>
              </a:rPr>
              <a:t>hundreds of square kilometers. In the </a:t>
            </a:r>
            <a:r>
              <a:rPr lang="en-US" sz="2400" dirty="0" smtClean="0">
                <a:solidFill>
                  <a:prstClr val="black"/>
                </a:solidFill>
                <a:latin typeface="Times New Roman" pitchFamily="18" charset="0"/>
                <a:cs typeface="Times New Roman" pitchFamily="18" charset="0"/>
              </a:rPr>
              <a:t>thinner section </a:t>
            </a:r>
            <a:r>
              <a:rPr lang="en-US" sz="2400" dirty="0">
                <a:solidFill>
                  <a:prstClr val="black"/>
                </a:solidFill>
                <a:latin typeface="Times New Roman" pitchFamily="18" charset="0"/>
                <a:cs typeface="Times New Roman" pitchFamily="18" charset="0"/>
              </a:rPr>
              <a:t>of the cloud, the sun (or moon) may be </a:t>
            </a:r>
            <a:r>
              <a:rPr lang="en-US" sz="2400" dirty="0" smtClean="0">
                <a:solidFill>
                  <a:prstClr val="black"/>
                </a:solidFill>
                <a:latin typeface="Times New Roman" pitchFamily="18" charset="0"/>
                <a:cs typeface="Times New Roman" pitchFamily="18" charset="0"/>
              </a:rPr>
              <a:t>dimly visible </a:t>
            </a:r>
            <a:r>
              <a:rPr lang="en-US" sz="2400" dirty="0">
                <a:solidFill>
                  <a:prstClr val="black"/>
                </a:solidFill>
                <a:latin typeface="Times New Roman" pitchFamily="18" charset="0"/>
                <a:cs typeface="Times New Roman" pitchFamily="18" charset="0"/>
              </a:rPr>
              <a:t>as a round disk, which is sometimes referred to </a:t>
            </a:r>
            <a:r>
              <a:rPr lang="en-US" sz="2400" dirty="0" smtClean="0">
                <a:solidFill>
                  <a:prstClr val="black"/>
                </a:solidFill>
                <a:latin typeface="Times New Roman" pitchFamily="18" charset="0"/>
                <a:cs typeface="Times New Roman" pitchFamily="18" charset="0"/>
              </a:rPr>
              <a:t>as a </a:t>
            </a:r>
            <a:r>
              <a:rPr lang="en-US" sz="2400" dirty="0">
                <a:solidFill>
                  <a:prstClr val="black"/>
                </a:solidFill>
                <a:latin typeface="Times New Roman" pitchFamily="18" charset="0"/>
                <a:cs typeface="Times New Roman" pitchFamily="18" charset="0"/>
              </a:rPr>
              <a:t>“watery </a:t>
            </a:r>
            <a:r>
              <a:rPr lang="en-US" sz="2400" dirty="0" smtClean="0">
                <a:solidFill>
                  <a:prstClr val="black"/>
                </a:solidFill>
                <a:latin typeface="Times New Roman" pitchFamily="18" charset="0"/>
                <a:cs typeface="Times New Roman" pitchFamily="18" charset="0"/>
              </a:rPr>
              <a:t>sun”. Thick </a:t>
            </a:r>
            <a:r>
              <a:rPr lang="en-US" sz="2400" dirty="0">
                <a:solidFill>
                  <a:prstClr val="black"/>
                </a:solidFill>
                <a:latin typeface="Times New Roman" pitchFamily="18" charset="0"/>
                <a:cs typeface="Times New Roman" pitchFamily="18" charset="0"/>
              </a:rPr>
              <a:t>cirrostratus </a:t>
            </a:r>
            <a:r>
              <a:rPr lang="en-US" sz="2400" dirty="0" smtClean="0">
                <a:solidFill>
                  <a:prstClr val="black"/>
                </a:solidFill>
                <a:latin typeface="Times New Roman" pitchFamily="18" charset="0"/>
                <a:cs typeface="Times New Roman" pitchFamily="18" charset="0"/>
              </a:rPr>
              <a:t>clouds are </a:t>
            </a:r>
            <a:r>
              <a:rPr lang="en-US" sz="2400" dirty="0">
                <a:solidFill>
                  <a:prstClr val="black"/>
                </a:solidFill>
                <a:latin typeface="Times New Roman" pitchFamily="18" charset="0"/>
                <a:cs typeface="Times New Roman" pitchFamily="18" charset="0"/>
              </a:rPr>
              <a:t>occasionally confused with thin altostratus clouds</a:t>
            </a:r>
            <a:r>
              <a:rPr lang="en-US" sz="2400" dirty="0" smtClean="0">
                <a:solidFill>
                  <a:prstClr val="black"/>
                </a:solidFill>
                <a:latin typeface="Times New Roman" pitchFamily="18" charset="0"/>
                <a:cs typeface="Times New Roman" pitchFamily="18" charset="0"/>
              </a:rPr>
              <a:t>. The </a:t>
            </a:r>
            <a:r>
              <a:rPr lang="en-US" sz="2400" dirty="0">
                <a:solidFill>
                  <a:prstClr val="black"/>
                </a:solidFill>
                <a:latin typeface="Times New Roman" pitchFamily="18" charset="0"/>
                <a:cs typeface="Times New Roman" pitchFamily="18" charset="0"/>
              </a:rPr>
              <a:t>gray color, height, and dimness of the sun are </a:t>
            </a:r>
            <a:r>
              <a:rPr lang="en-US" sz="2400" dirty="0" smtClean="0">
                <a:solidFill>
                  <a:prstClr val="black"/>
                </a:solidFill>
                <a:latin typeface="Times New Roman" pitchFamily="18" charset="0"/>
                <a:cs typeface="Times New Roman" pitchFamily="18" charset="0"/>
              </a:rPr>
              <a:t>good clues </a:t>
            </a:r>
            <a:r>
              <a:rPr lang="en-US" sz="2400" dirty="0">
                <a:solidFill>
                  <a:prstClr val="black"/>
                </a:solidFill>
                <a:latin typeface="Times New Roman" pitchFamily="18" charset="0"/>
                <a:cs typeface="Times New Roman" pitchFamily="18" charset="0"/>
              </a:rPr>
              <a:t>to identifying an altostratus. The fact that </a:t>
            </a:r>
            <a:r>
              <a:rPr lang="en-US" sz="2400" dirty="0" smtClean="0">
                <a:solidFill>
                  <a:prstClr val="black"/>
                </a:solidFill>
                <a:latin typeface="Times New Roman" pitchFamily="18" charset="0"/>
                <a:cs typeface="Times New Roman" pitchFamily="18" charset="0"/>
              </a:rPr>
              <a:t>halos only </a:t>
            </a:r>
            <a:r>
              <a:rPr lang="en-US" sz="2400" dirty="0">
                <a:solidFill>
                  <a:prstClr val="black"/>
                </a:solidFill>
                <a:latin typeface="Times New Roman" pitchFamily="18" charset="0"/>
                <a:cs typeface="Times New Roman" pitchFamily="18" charset="0"/>
              </a:rPr>
              <a:t>occur with </a:t>
            </a:r>
            <a:r>
              <a:rPr lang="en-US" sz="2400" dirty="0" err="1">
                <a:solidFill>
                  <a:prstClr val="black"/>
                </a:solidFill>
                <a:latin typeface="Times New Roman" pitchFamily="18" charset="0"/>
                <a:cs typeface="Times New Roman" pitchFamily="18" charset="0"/>
              </a:rPr>
              <a:t>cirriform</a:t>
            </a:r>
            <a:r>
              <a:rPr lang="en-US" sz="2400" dirty="0">
                <a:solidFill>
                  <a:prstClr val="black"/>
                </a:solidFill>
                <a:latin typeface="Times New Roman" pitchFamily="18" charset="0"/>
                <a:cs typeface="Times New Roman" pitchFamily="18" charset="0"/>
              </a:rPr>
              <a:t> clouds also helps one </a:t>
            </a:r>
            <a:r>
              <a:rPr lang="en-US" sz="2400" dirty="0" smtClean="0">
                <a:solidFill>
                  <a:prstClr val="black"/>
                </a:solidFill>
                <a:latin typeface="Times New Roman" pitchFamily="18" charset="0"/>
                <a:cs typeface="Times New Roman" pitchFamily="18" charset="0"/>
              </a:rPr>
              <a:t>distinguish them</a:t>
            </a:r>
            <a:r>
              <a:rPr lang="en-US" sz="2400" dirty="0">
                <a:solidFill>
                  <a:prstClr val="black"/>
                </a:solidFill>
                <a:latin typeface="Times New Roman" pitchFamily="18" charset="0"/>
                <a:cs typeface="Times New Roman" pitchFamily="18" charset="0"/>
              </a:rPr>
              <a:t>. Another way to separate the two is to </a:t>
            </a:r>
            <a:r>
              <a:rPr lang="en-US" sz="2400" dirty="0">
                <a:solidFill>
                  <a:prstClr val="black"/>
                </a:solidFill>
                <a:latin typeface="Times New Roman" pitchFamily="18" charset="0"/>
                <a:cs typeface="Times New Roman" pitchFamily="18" charset="0"/>
              </a:rPr>
              <a:t>look at the ground for shadows. If there are none, it is a </a:t>
            </a:r>
            <a:r>
              <a:rPr lang="en-US" sz="2400" dirty="0" smtClean="0">
                <a:solidFill>
                  <a:prstClr val="black"/>
                </a:solidFill>
                <a:latin typeface="Times New Roman" pitchFamily="18" charset="0"/>
                <a:cs typeface="Times New Roman" pitchFamily="18" charset="0"/>
              </a:rPr>
              <a:t>good bet </a:t>
            </a:r>
            <a:r>
              <a:rPr lang="en-US" sz="2400" dirty="0">
                <a:solidFill>
                  <a:prstClr val="black"/>
                </a:solidFill>
                <a:latin typeface="Times New Roman" pitchFamily="18" charset="0"/>
                <a:cs typeface="Times New Roman" pitchFamily="18" charset="0"/>
              </a:rPr>
              <a:t>that the cloud is altostratus because </a:t>
            </a:r>
            <a:r>
              <a:rPr lang="en-US" sz="2400" dirty="0" smtClean="0">
                <a:solidFill>
                  <a:prstClr val="black"/>
                </a:solidFill>
                <a:latin typeface="Times New Roman" pitchFamily="18" charset="0"/>
                <a:cs typeface="Times New Roman" pitchFamily="18" charset="0"/>
              </a:rPr>
              <a:t>cirrostratus are </a:t>
            </a:r>
            <a:r>
              <a:rPr lang="en-US" sz="2400" dirty="0">
                <a:solidFill>
                  <a:prstClr val="black"/>
                </a:solidFill>
                <a:latin typeface="Times New Roman" pitchFamily="18" charset="0"/>
                <a:cs typeface="Times New Roman" pitchFamily="18" charset="0"/>
              </a:rPr>
              <a:t>usually transparent enough to produce them. </a:t>
            </a:r>
            <a:r>
              <a:rPr lang="en-US" sz="2400" dirty="0" smtClean="0">
                <a:solidFill>
                  <a:prstClr val="black"/>
                </a:solidFill>
                <a:latin typeface="Times New Roman" pitchFamily="18" charset="0"/>
                <a:cs typeface="Times New Roman" pitchFamily="18" charset="0"/>
              </a:rPr>
              <a:t>Altostratus clouds </a:t>
            </a:r>
            <a:r>
              <a:rPr lang="en-US" sz="2400" dirty="0">
                <a:solidFill>
                  <a:prstClr val="black"/>
                </a:solidFill>
                <a:latin typeface="Times New Roman" pitchFamily="18" charset="0"/>
                <a:cs typeface="Times New Roman" pitchFamily="18" charset="0"/>
              </a:rPr>
              <a:t>often form ahead of storms </a:t>
            </a:r>
            <a:r>
              <a:rPr lang="en-US" sz="2400" dirty="0" smtClean="0">
                <a:solidFill>
                  <a:prstClr val="black"/>
                </a:solidFill>
                <a:latin typeface="Times New Roman" pitchFamily="18" charset="0"/>
                <a:cs typeface="Times New Roman" pitchFamily="18" charset="0"/>
              </a:rPr>
              <a:t>having widespread </a:t>
            </a:r>
            <a:r>
              <a:rPr lang="en-US" sz="2400" dirty="0">
                <a:solidFill>
                  <a:prstClr val="black"/>
                </a:solidFill>
                <a:latin typeface="Times New Roman" pitchFamily="18" charset="0"/>
                <a:cs typeface="Times New Roman" pitchFamily="18" charset="0"/>
              </a:rPr>
              <a:t>and relatively continuous precipitation. </a:t>
            </a:r>
            <a:r>
              <a:rPr lang="en-US" sz="2400" dirty="0" smtClean="0">
                <a:solidFill>
                  <a:prstClr val="black"/>
                </a:solidFill>
                <a:latin typeface="Times New Roman" pitchFamily="18" charset="0"/>
                <a:cs typeface="Times New Roman" pitchFamily="18" charset="0"/>
              </a:rPr>
              <a:t>If precipitation </a:t>
            </a:r>
            <a:r>
              <a:rPr lang="en-US" sz="2400" dirty="0">
                <a:solidFill>
                  <a:prstClr val="black"/>
                </a:solidFill>
                <a:latin typeface="Times New Roman" pitchFamily="18" charset="0"/>
                <a:cs typeface="Times New Roman" pitchFamily="18" charset="0"/>
              </a:rPr>
              <a:t>falls from an altostratus, its base </a:t>
            </a:r>
            <a:r>
              <a:rPr lang="en-US" sz="2400" dirty="0" smtClean="0">
                <a:solidFill>
                  <a:prstClr val="black"/>
                </a:solidFill>
                <a:latin typeface="Times New Roman" pitchFamily="18" charset="0"/>
                <a:cs typeface="Times New Roman" pitchFamily="18" charset="0"/>
              </a:rPr>
              <a:t>usually lowers</a:t>
            </a:r>
            <a:r>
              <a:rPr lang="en-US" sz="2400" dirty="0">
                <a:solidFill>
                  <a:prstClr val="black"/>
                </a:solidFill>
                <a:latin typeface="Times New Roman" pitchFamily="18" charset="0"/>
                <a:cs typeface="Times New Roman" pitchFamily="18" charset="0"/>
              </a:rPr>
              <a:t>. If the precipitation reaches the ground, </a:t>
            </a:r>
            <a:r>
              <a:rPr lang="en-US" sz="2400" dirty="0" smtClean="0">
                <a:solidFill>
                  <a:prstClr val="black"/>
                </a:solidFill>
                <a:latin typeface="Times New Roman" pitchFamily="18" charset="0"/>
                <a:cs typeface="Times New Roman" pitchFamily="18" charset="0"/>
              </a:rPr>
              <a:t>the cloud </a:t>
            </a:r>
            <a:r>
              <a:rPr lang="en-US" sz="2400" dirty="0">
                <a:solidFill>
                  <a:prstClr val="black"/>
                </a:solidFill>
                <a:latin typeface="Times New Roman" pitchFamily="18" charset="0"/>
                <a:cs typeface="Times New Roman" pitchFamily="18" charset="0"/>
              </a:rPr>
              <a:t>is then classified as nimbostratus</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44854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altostratus_translucidus_4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52" y="1219200"/>
            <a:ext cx="731824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900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59"/>
            <a:ext cx="9144000" cy="6001643"/>
          </a:xfrm>
          <a:prstGeom prst="rect">
            <a:avLst/>
          </a:prstGeom>
        </p:spPr>
        <p:txBody>
          <a:bodyPr wrap="square">
            <a:spAutoFit/>
          </a:bodyPr>
          <a:lstStyle/>
          <a:p>
            <a:r>
              <a:rPr lang="en-US" sz="2400" b="1" dirty="0" smtClean="0">
                <a:solidFill>
                  <a:prstClr val="black"/>
                </a:solidFill>
                <a:latin typeface="Times New Roman" pitchFamily="18" charset="0"/>
                <a:cs typeface="Times New Roman" pitchFamily="18" charset="0"/>
              </a:rPr>
              <a:t>Low </a:t>
            </a:r>
            <a:r>
              <a:rPr lang="en-US" sz="2400" b="1" dirty="0">
                <a:solidFill>
                  <a:prstClr val="black"/>
                </a:solidFill>
                <a:latin typeface="Times New Roman" pitchFamily="18" charset="0"/>
                <a:cs typeface="Times New Roman" pitchFamily="18" charset="0"/>
              </a:rPr>
              <a:t>clouds</a:t>
            </a:r>
            <a:r>
              <a:rPr lang="en-US" sz="2400" dirty="0">
                <a:solidFill>
                  <a:prstClr val="black"/>
                </a:solidFill>
                <a:latin typeface="Times New Roman" pitchFamily="18" charset="0"/>
                <a:cs typeface="Times New Roman" pitchFamily="18" charset="0"/>
              </a:rPr>
              <a:t>, with their bases lying </a:t>
            </a:r>
            <a:r>
              <a:rPr lang="en-US" sz="2400" dirty="0" smtClean="0">
                <a:solidFill>
                  <a:prstClr val="black"/>
                </a:solidFill>
                <a:latin typeface="Times New Roman" pitchFamily="18" charset="0"/>
                <a:cs typeface="Times New Roman" pitchFamily="18" charset="0"/>
              </a:rPr>
              <a:t>below 2000 m are </a:t>
            </a:r>
            <a:r>
              <a:rPr lang="en-US" sz="2400" dirty="0">
                <a:solidFill>
                  <a:prstClr val="black"/>
                </a:solidFill>
                <a:latin typeface="Times New Roman" pitchFamily="18" charset="0"/>
                <a:cs typeface="Times New Roman" pitchFamily="18" charset="0"/>
              </a:rPr>
              <a:t>almost always composed </a:t>
            </a:r>
            <a:r>
              <a:rPr lang="en-US" sz="2400" dirty="0" smtClean="0">
                <a:solidFill>
                  <a:prstClr val="black"/>
                </a:solidFill>
                <a:latin typeface="Times New Roman" pitchFamily="18" charset="0"/>
                <a:cs typeface="Times New Roman" pitchFamily="18" charset="0"/>
              </a:rPr>
              <a:t>of water </a:t>
            </a:r>
            <a:r>
              <a:rPr lang="en-US" sz="2400" dirty="0">
                <a:solidFill>
                  <a:prstClr val="black"/>
                </a:solidFill>
                <a:latin typeface="Times New Roman" pitchFamily="18" charset="0"/>
                <a:cs typeface="Times New Roman" pitchFamily="18" charset="0"/>
              </a:rPr>
              <a:t>droplets; however, in cold weather, they may </a:t>
            </a:r>
            <a:r>
              <a:rPr lang="en-US" sz="2400" dirty="0" smtClean="0">
                <a:solidFill>
                  <a:prstClr val="black"/>
                </a:solidFill>
                <a:latin typeface="Times New Roman" pitchFamily="18" charset="0"/>
                <a:cs typeface="Times New Roman" pitchFamily="18" charset="0"/>
              </a:rPr>
              <a:t>contain ice </a:t>
            </a:r>
            <a:r>
              <a:rPr lang="en-US" sz="2400" dirty="0">
                <a:solidFill>
                  <a:prstClr val="black"/>
                </a:solidFill>
                <a:latin typeface="Times New Roman" pitchFamily="18" charset="0"/>
                <a:cs typeface="Times New Roman" pitchFamily="18" charset="0"/>
              </a:rPr>
              <a:t>particles and snow.</a:t>
            </a:r>
          </a:p>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The </a:t>
            </a:r>
            <a:r>
              <a:rPr lang="en-US" sz="2400" b="1" dirty="0" smtClean="0">
                <a:solidFill>
                  <a:prstClr val="black"/>
                </a:solidFill>
                <a:latin typeface="Times New Roman" pitchFamily="18" charset="0"/>
                <a:cs typeface="Times New Roman" pitchFamily="18" charset="0"/>
              </a:rPr>
              <a:t>nimbostratus </a:t>
            </a:r>
            <a:r>
              <a:rPr lang="en-US" altLang="en-US" sz="2400" b="1" dirty="0" smtClean="0">
                <a:solidFill>
                  <a:srgbClr val="000000"/>
                </a:solidFill>
                <a:latin typeface="Times New Roman" pitchFamily="18" charset="0"/>
              </a:rPr>
              <a:t>Ns </a:t>
            </a:r>
            <a:r>
              <a:rPr lang="en-US" sz="2400" dirty="0" smtClean="0">
                <a:solidFill>
                  <a:prstClr val="black"/>
                </a:solidFill>
                <a:latin typeface="Times New Roman" pitchFamily="18" charset="0"/>
                <a:cs typeface="Times New Roman" pitchFamily="18" charset="0"/>
              </a:rPr>
              <a:t>is </a:t>
            </a:r>
            <a:r>
              <a:rPr lang="en-US" sz="2400" dirty="0">
                <a:solidFill>
                  <a:prstClr val="black"/>
                </a:solidFill>
                <a:latin typeface="Times New Roman" pitchFamily="18" charset="0"/>
                <a:cs typeface="Times New Roman" pitchFamily="18" charset="0"/>
              </a:rPr>
              <a:t>a dark gray, “wet”-</a:t>
            </a:r>
            <a:r>
              <a:rPr lang="en-US" sz="2400" dirty="0" smtClean="0">
                <a:solidFill>
                  <a:prstClr val="black"/>
                </a:solidFill>
                <a:latin typeface="Times New Roman" pitchFamily="18" charset="0"/>
                <a:cs typeface="Times New Roman" pitchFamily="18" charset="0"/>
              </a:rPr>
              <a:t>looking cloud </a:t>
            </a:r>
            <a:r>
              <a:rPr lang="en-US" sz="2400" dirty="0">
                <a:solidFill>
                  <a:prstClr val="black"/>
                </a:solidFill>
                <a:latin typeface="Times New Roman" pitchFamily="18" charset="0"/>
                <a:cs typeface="Times New Roman" pitchFamily="18" charset="0"/>
              </a:rPr>
              <a:t>layer </a:t>
            </a:r>
            <a:r>
              <a:rPr lang="en-US" sz="2400" dirty="0" smtClean="0">
                <a:solidFill>
                  <a:prstClr val="black"/>
                </a:solidFill>
                <a:latin typeface="Times New Roman" pitchFamily="18" charset="0"/>
                <a:cs typeface="Times New Roman" pitchFamily="18" charset="0"/>
              </a:rPr>
              <a:t>associated </a:t>
            </a:r>
            <a:r>
              <a:rPr lang="en-US" sz="2400" dirty="0">
                <a:solidFill>
                  <a:prstClr val="black"/>
                </a:solidFill>
                <a:latin typeface="Times New Roman" pitchFamily="18" charset="0"/>
                <a:cs typeface="Times New Roman" pitchFamily="18" charset="0"/>
              </a:rPr>
              <a:t>with more or less </a:t>
            </a:r>
            <a:r>
              <a:rPr lang="en-US" sz="2400" dirty="0" smtClean="0">
                <a:solidFill>
                  <a:prstClr val="black"/>
                </a:solidFill>
                <a:latin typeface="Times New Roman" pitchFamily="18" charset="0"/>
                <a:cs typeface="Times New Roman" pitchFamily="18" charset="0"/>
              </a:rPr>
              <a:t>continuously falling </a:t>
            </a:r>
            <a:r>
              <a:rPr lang="en-US" sz="2400" dirty="0">
                <a:solidFill>
                  <a:prstClr val="black"/>
                </a:solidFill>
                <a:latin typeface="Times New Roman" pitchFamily="18" charset="0"/>
                <a:cs typeface="Times New Roman" pitchFamily="18" charset="0"/>
              </a:rPr>
              <a:t>rain or </a:t>
            </a:r>
            <a:r>
              <a:rPr lang="en-US" sz="2400" dirty="0" smtClean="0">
                <a:solidFill>
                  <a:prstClr val="black"/>
                </a:solidFill>
                <a:latin typeface="Times New Roman" pitchFamily="18" charset="0"/>
                <a:cs typeface="Times New Roman" pitchFamily="18" charset="0"/>
              </a:rPr>
              <a:t>snow. </a:t>
            </a:r>
            <a:r>
              <a:rPr lang="en-US" sz="2400" dirty="0">
                <a:solidFill>
                  <a:prstClr val="black"/>
                </a:solidFill>
                <a:latin typeface="Times New Roman" pitchFamily="18" charset="0"/>
                <a:cs typeface="Times New Roman" pitchFamily="18" charset="0"/>
              </a:rPr>
              <a:t>The intensity of </a:t>
            </a:r>
            <a:r>
              <a:rPr lang="en-US" sz="2400" dirty="0" smtClean="0">
                <a:solidFill>
                  <a:prstClr val="black"/>
                </a:solidFill>
                <a:latin typeface="Times New Roman" pitchFamily="18" charset="0"/>
                <a:cs typeface="Times New Roman" pitchFamily="18" charset="0"/>
              </a:rPr>
              <a:t>this precipitation </a:t>
            </a:r>
            <a:r>
              <a:rPr lang="en-US" sz="2400" dirty="0">
                <a:solidFill>
                  <a:prstClr val="black"/>
                </a:solidFill>
                <a:latin typeface="Times New Roman" pitchFamily="18" charset="0"/>
                <a:cs typeface="Times New Roman" pitchFamily="18" charset="0"/>
              </a:rPr>
              <a:t>is usually light or </a:t>
            </a:r>
            <a:r>
              <a:rPr lang="en-US" sz="2400" dirty="0" smtClean="0">
                <a:solidFill>
                  <a:prstClr val="black"/>
                </a:solidFill>
                <a:latin typeface="Times New Roman" pitchFamily="18" charset="0"/>
                <a:cs typeface="Times New Roman" pitchFamily="18" charset="0"/>
              </a:rPr>
              <a:t>moderate. it </a:t>
            </a:r>
            <a:r>
              <a:rPr lang="en-US" sz="2400" dirty="0">
                <a:solidFill>
                  <a:prstClr val="black"/>
                </a:solidFill>
                <a:latin typeface="Times New Roman" pitchFamily="18" charset="0"/>
                <a:cs typeface="Times New Roman" pitchFamily="18" charset="0"/>
              </a:rPr>
              <a:t>is never </a:t>
            </a:r>
            <a:r>
              <a:rPr lang="en-US" sz="2400" dirty="0">
                <a:solidFill>
                  <a:prstClr val="black"/>
                </a:solidFill>
                <a:latin typeface="Times New Roman" pitchFamily="18" charset="0"/>
                <a:cs typeface="Times New Roman" pitchFamily="18" charset="0"/>
              </a:rPr>
              <a:t>of the heavy, showery variety. The base of the </a:t>
            </a:r>
            <a:r>
              <a:rPr lang="en-US" sz="2400" dirty="0" smtClean="0">
                <a:solidFill>
                  <a:prstClr val="black"/>
                </a:solidFill>
                <a:latin typeface="Times New Roman" pitchFamily="18" charset="0"/>
                <a:cs typeface="Times New Roman" pitchFamily="18" charset="0"/>
              </a:rPr>
              <a:t>nimbostratus cloud </a:t>
            </a:r>
            <a:r>
              <a:rPr lang="en-US" sz="2400" dirty="0">
                <a:solidFill>
                  <a:prstClr val="black"/>
                </a:solidFill>
                <a:latin typeface="Times New Roman" pitchFamily="18" charset="0"/>
                <a:cs typeface="Times New Roman" pitchFamily="18" charset="0"/>
              </a:rPr>
              <a:t>is normally impossible to identify clearly </a:t>
            </a:r>
            <a:r>
              <a:rPr lang="en-US" sz="2400" dirty="0" smtClean="0">
                <a:solidFill>
                  <a:prstClr val="black"/>
                </a:solidFill>
                <a:latin typeface="Times New Roman" pitchFamily="18" charset="0"/>
                <a:cs typeface="Times New Roman" pitchFamily="18" charset="0"/>
              </a:rPr>
              <a:t>and is </a:t>
            </a:r>
            <a:r>
              <a:rPr lang="en-US" sz="2400" dirty="0">
                <a:solidFill>
                  <a:prstClr val="black"/>
                </a:solidFill>
                <a:latin typeface="Times New Roman" pitchFamily="18" charset="0"/>
                <a:cs typeface="Times New Roman" pitchFamily="18" charset="0"/>
              </a:rPr>
              <a:t>easily confused with the altostratus. Thin </a:t>
            </a:r>
            <a:r>
              <a:rPr lang="en-US" sz="2400" dirty="0" smtClean="0">
                <a:solidFill>
                  <a:prstClr val="black"/>
                </a:solidFill>
                <a:latin typeface="Times New Roman" pitchFamily="18" charset="0"/>
                <a:cs typeface="Times New Roman" pitchFamily="18" charset="0"/>
              </a:rPr>
              <a:t>nimbostratus is </a:t>
            </a:r>
            <a:r>
              <a:rPr lang="en-US" sz="2400" dirty="0">
                <a:solidFill>
                  <a:prstClr val="black"/>
                </a:solidFill>
                <a:latin typeface="Times New Roman" pitchFamily="18" charset="0"/>
                <a:cs typeface="Times New Roman" pitchFamily="18" charset="0"/>
              </a:rPr>
              <a:t>usually darker gray than thick altostratus, and </a:t>
            </a:r>
            <a:r>
              <a:rPr lang="en-US" sz="2400" dirty="0" smtClean="0">
                <a:solidFill>
                  <a:prstClr val="black"/>
                </a:solidFill>
                <a:latin typeface="Times New Roman" pitchFamily="18" charset="0"/>
                <a:cs typeface="Times New Roman" pitchFamily="18" charset="0"/>
              </a:rPr>
              <a:t>you cannot </a:t>
            </a:r>
            <a:r>
              <a:rPr lang="en-US" sz="2400" dirty="0">
                <a:solidFill>
                  <a:prstClr val="black"/>
                </a:solidFill>
                <a:latin typeface="Times New Roman" pitchFamily="18" charset="0"/>
                <a:cs typeface="Times New Roman" pitchFamily="18" charset="0"/>
              </a:rPr>
              <a:t>see the sun or moon through a layer of nimbostratus</a:t>
            </a:r>
            <a:r>
              <a:rPr lang="en-US" sz="2400" dirty="0" smtClean="0">
                <a:solidFill>
                  <a:prstClr val="black"/>
                </a:solidFill>
                <a:latin typeface="Times New Roman" pitchFamily="18" charset="0"/>
                <a:cs typeface="Times New Roman" pitchFamily="18" charset="0"/>
              </a:rPr>
              <a:t>. Visibility </a:t>
            </a:r>
            <a:r>
              <a:rPr lang="en-US" sz="2400" dirty="0">
                <a:solidFill>
                  <a:prstClr val="black"/>
                </a:solidFill>
                <a:latin typeface="Times New Roman" pitchFamily="18" charset="0"/>
                <a:cs typeface="Times New Roman" pitchFamily="18" charset="0"/>
              </a:rPr>
              <a:t>below a nimbostratus cloud deck </a:t>
            </a:r>
            <a:r>
              <a:rPr lang="en-US" sz="2400" dirty="0" smtClean="0">
                <a:solidFill>
                  <a:prstClr val="black"/>
                </a:solidFill>
                <a:latin typeface="Times New Roman" pitchFamily="18" charset="0"/>
                <a:cs typeface="Times New Roman" pitchFamily="18" charset="0"/>
              </a:rPr>
              <a:t>is usually </a:t>
            </a:r>
            <a:r>
              <a:rPr lang="en-US" sz="2400" dirty="0">
                <a:solidFill>
                  <a:prstClr val="black"/>
                </a:solidFill>
                <a:latin typeface="Times New Roman" pitchFamily="18" charset="0"/>
                <a:cs typeface="Times New Roman" pitchFamily="18" charset="0"/>
              </a:rPr>
              <a:t>quite poor because rain will evaporate and </a:t>
            </a:r>
            <a:r>
              <a:rPr lang="en-US" sz="2400" dirty="0" smtClean="0">
                <a:solidFill>
                  <a:prstClr val="black"/>
                </a:solidFill>
                <a:latin typeface="Times New Roman" pitchFamily="18" charset="0"/>
                <a:cs typeface="Times New Roman" pitchFamily="18" charset="0"/>
              </a:rPr>
              <a:t>mix with </a:t>
            </a:r>
            <a:r>
              <a:rPr lang="en-US" sz="2400" dirty="0">
                <a:solidFill>
                  <a:prstClr val="black"/>
                </a:solidFill>
                <a:latin typeface="Times New Roman" pitchFamily="18" charset="0"/>
                <a:cs typeface="Times New Roman" pitchFamily="18" charset="0"/>
              </a:rPr>
              <a:t>the air in this region. If this air becomes saturated</a:t>
            </a:r>
            <a:r>
              <a:rPr lang="en-US" sz="2400" dirty="0" smtClean="0">
                <a:solidFill>
                  <a:prstClr val="black"/>
                </a:solidFill>
                <a:latin typeface="Times New Roman" pitchFamily="18" charset="0"/>
                <a:cs typeface="Times New Roman" pitchFamily="18" charset="0"/>
              </a:rPr>
              <a:t>, a </a:t>
            </a:r>
            <a:r>
              <a:rPr lang="en-US" sz="2400" dirty="0">
                <a:solidFill>
                  <a:prstClr val="black"/>
                </a:solidFill>
                <a:latin typeface="Times New Roman" pitchFamily="18" charset="0"/>
                <a:cs typeface="Times New Roman" pitchFamily="18" charset="0"/>
              </a:rPr>
              <a:t>lower layer of clouds or fog may form beneath </a:t>
            </a:r>
            <a:r>
              <a:rPr lang="en-US" sz="2400" dirty="0" smtClean="0">
                <a:solidFill>
                  <a:prstClr val="black"/>
                </a:solidFill>
                <a:latin typeface="Times New Roman" pitchFamily="18" charset="0"/>
                <a:cs typeface="Times New Roman" pitchFamily="18" charset="0"/>
              </a:rPr>
              <a:t>the original </a:t>
            </a:r>
            <a:r>
              <a:rPr lang="en-US" sz="2400" dirty="0">
                <a:solidFill>
                  <a:prstClr val="black"/>
                </a:solidFill>
                <a:latin typeface="Times New Roman" pitchFamily="18" charset="0"/>
                <a:cs typeface="Times New Roman" pitchFamily="18" charset="0"/>
              </a:rPr>
              <a:t>cloud base. Since these lower clouds drift </a:t>
            </a:r>
            <a:r>
              <a:rPr lang="en-US" sz="2400" dirty="0" smtClean="0">
                <a:solidFill>
                  <a:prstClr val="black"/>
                </a:solidFill>
                <a:latin typeface="Times New Roman" pitchFamily="18" charset="0"/>
                <a:cs typeface="Times New Roman" pitchFamily="18" charset="0"/>
              </a:rPr>
              <a:t>rapidly with </a:t>
            </a:r>
            <a:r>
              <a:rPr lang="en-US" sz="2400" dirty="0">
                <a:solidFill>
                  <a:prstClr val="black"/>
                </a:solidFill>
                <a:latin typeface="Times New Roman" pitchFamily="18" charset="0"/>
                <a:cs typeface="Times New Roman" pitchFamily="18" charset="0"/>
              </a:rPr>
              <a:t>the wind, they form irregular shreds with </a:t>
            </a:r>
            <a:r>
              <a:rPr lang="en-US" sz="2400" dirty="0" smtClean="0">
                <a:solidFill>
                  <a:prstClr val="black"/>
                </a:solidFill>
                <a:latin typeface="Times New Roman" pitchFamily="18" charset="0"/>
                <a:cs typeface="Times New Roman" pitchFamily="18" charset="0"/>
              </a:rPr>
              <a:t>a ragged </a:t>
            </a:r>
            <a:r>
              <a:rPr lang="en-US" sz="2400" dirty="0">
                <a:solidFill>
                  <a:prstClr val="black"/>
                </a:solidFill>
                <a:latin typeface="Times New Roman" pitchFamily="18" charset="0"/>
                <a:cs typeface="Times New Roman" pitchFamily="18" charset="0"/>
              </a:rPr>
              <a:t>appearance called stratus </a:t>
            </a:r>
            <a:r>
              <a:rPr lang="en-US" sz="2400" dirty="0" err="1">
                <a:solidFill>
                  <a:prstClr val="black"/>
                </a:solidFill>
                <a:latin typeface="Times New Roman" pitchFamily="18" charset="0"/>
                <a:cs typeface="Times New Roman" pitchFamily="18" charset="0"/>
              </a:rPr>
              <a:t>fractus</a:t>
            </a:r>
            <a:r>
              <a:rPr lang="en-US" sz="2400" dirty="0">
                <a:solidFill>
                  <a:prstClr val="black"/>
                </a:solidFill>
                <a:latin typeface="Times New Roman" pitchFamily="18" charset="0"/>
                <a:cs typeface="Times New Roman" pitchFamily="18" charset="0"/>
              </a:rPr>
              <a:t>, or scud.</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5143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nimbostratus_pannus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838200"/>
            <a:ext cx="590447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192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677656"/>
          </a:xfrm>
          <a:prstGeom prst="rect">
            <a:avLst/>
          </a:prstGeom>
        </p:spPr>
        <p:txBody>
          <a:bodyPr wrap="square">
            <a:spAutoFit/>
          </a:bodyPr>
          <a:lstStyle/>
          <a:p>
            <a:pPr marL="342900" indent="-342900" algn="just">
              <a:buFont typeface="Wingdings" pitchFamily="2" charset="2"/>
              <a:buChar char="Ø"/>
            </a:pPr>
            <a:r>
              <a:rPr lang="en-US" sz="2400" dirty="0">
                <a:solidFill>
                  <a:prstClr val="black"/>
                </a:solidFill>
                <a:latin typeface="Times New Roman" pitchFamily="18" charset="0"/>
                <a:cs typeface="Times New Roman" pitchFamily="18" charset="0"/>
              </a:rPr>
              <a:t>A low, lumpy cloud layer is the </a:t>
            </a:r>
            <a:r>
              <a:rPr lang="en-US" sz="2400" b="1" dirty="0" smtClean="0">
                <a:solidFill>
                  <a:prstClr val="black"/>
                </a:solidFill>
                <a:latin typeface="Times New Roman" pitchFamily="18" charset="0"/>
                <a:cs typeface="Times New Roman" pitchFamily="18" charset="0"/>
              </a:rPr>
              <a:t>stratocumulus,</a:t>
            </a:r>
            <a:r>
              <a:rPr lang="en-US" altLang="en-US" sz="2400" dirty="0">
                <a:solidFill>
                  <a:srgbClr val="000000"/>
                </a:solidFill>
                <a:latin typeface="Times New Roman" pitchFamily="18" charset="0"/>
              </a:rPr>
              <a:t> </a:t>
            </a:r>
            <a:r>
              <a:rPr lang="en-US" altLang="en-US" sz="2400" dirty="0" smtClean="0">
                <a:solidFill>
                  <a:srgbClr val="000000"/>
                </a:solidFill>
                <a:latin typeface="Times New Roman" pitchFamily="18" charset="0"/>
              </a:rPr>
              <a:t>Sc. </a:t>
            </a:r>
            <a:r>
              <a:rPr lang="en-US" sz="2400" dirty="0" smtClean="0">
                <a:solidFill>
                  <a:prstClr val="black"/>
                </a:solidFill>
                <a:latin typeface="Times New Roman" pitchFamily="18" charset="0"/>
                <a:cs typeface="Times New Roman" pitchFamily="18" charset="0"/>
              </a:rPr>
              <a:t>It appears </a:t>
            </a:r>
            <a:r>
              <a:rPr lang="en-US" sz="2400" dirty="0">
                <a:solidFill>
                  <a:prstClr val="black"/>
                </a:solidFill>
                <a:latin typeface="Times New Roman" pitchFamily="18" charset="0"/>
                <a:cs typeface="Times New Roman" pitchFamily="18" charset="0"/>
              </a:rPr>
              <a:t>in rows, in patches, or as rounded masses </a:t>
            </a:r>
            <a:r>
              <a:rPr lang="en-US" sz="2400" dirty="0" smtClean="0">
                <a:solidFill>
                  <a:prstClr val="black"/>
                </a:solidFill>
                <a:latin typeface="Times New Roman" pitchFamily="18" charset="0"/>
                <a:cs typeface="Times New Roman" pitchFamily="18" charset="0"/>
              </a:rPr>
              <a:t>with blue </a:t>
            </a:r>
            <a:r>
              <a:rPr lang="en-US" sz="2400" dirty="0">
                <a:solidFill>
                  <a:prstClr val="black"/>
                </a:solidFill>
                <a:latin typeface="Times New Roman" pitchFamily="18" charset="0"/>
                <a:cs typeface="Times New Roman" pitchFamily="18" charset="0"/>
              </a:rPr>
              <a:t>sky visible between the </a:t>
            </a:r>
            <a:r>
              <a:rPr lang="en-US" sz="2400" dirty="0" smtClean="0">
                <a:solidFill>
                  <a:prstClr val="black"/>
                </a:solidFill>
                <a:latin typeface="Times New Roman" pitchFamily="18" charset="0"/>
                <a:cs typeface="Times New Roman" pitchFamily="18" charset="0"/>
              </a:rPr>
              <a:t>individual </a:t>
            </a:r>
            <a:r>
              <a:rPr lang="en-US" sz="2400" dirty="0">
                <a:solidFill>
                  <a:prstClr val="black"/>
                </a:solidFill>
                <a:latin typeface="Times New Roman" pitchFamily="18" charset="0"/>
                <a:cs typeface="Times New Roman" pitchFamily="18" charset="0"/>
              </a:rPr>
              <a:t>cloud </a:t>
            </a:r>
            <a:r>
              <a:rPr lang="en-US" sz="2400" dirty="0" smtClean="0">
                <a:solidFill>
                  <a:prstClr val="black"/>
                </a:solidFill>
                <a:latin typeface="Times New Roman" pitchFamily="18" charset="0"/>
                <a:cs typeface="Times New Roman" pitchFamily="18" charset="0"/>
              </a:rPr>
              <a:t>elements. </a:t>
            </a:r>
            <a:r>
              <a:rPr lang="en-US" sz="2400" dirty="0">
                <a:solidFill>
                  <a:prstClr val="black"/>
                </a:solidFill>
                <a:latin typeface="Times New Roman" pitchFamily="18" charset="0"/>
                <a:cs typeface="Times New Roman" pitchFamily="18" charset="0"/>
              </a:rPr>
              <a:t>Often they appear near sunset as </a:t>
            </a:r>
            <a:r>
              <a:rPr lang="en-US" sz="2400" dirty="0" smtClean="0">
                <a:solidFill>
                  <a:prstClr val="black"/>
                </a:solidFill>
                <a:latin typeface="Times New Roman" pitchFamily="18" charset="0"/>
                <a:cs typeface="Times New Roman" pitchFamily="18" charset="0"/>
              </a:rPr>
              <a:t>the spreading </a:t>
            </a:r>
            <a:r>
              <a:rPr lang="en-US" sz="2400" dirty="0">
                <a:solidFill>
                  <a:prstClr val="black"/>
                </a:solidFill>
                <a:latin typeface="Times New Roman" pitchFamily="18" charset="0"/>
                <a:cs typeface="Times New Roman" pitchFamily="18" charset="0"/>
              </a:rPr>
              <a:t>remains of a much larger cumulus cloud. </a:t>
            </a:r>
            <a:r>
              <a:rPr lang="en-US" sz="2400" dirty="0" smtClean="0">
                <a:solidFill>
                  <a:prstClr val="black"/>
                </a:solidFill>
                <a:latin typeface="Times New Roman" pitchFamily="18" charset="0"/>
                <a:cs typeface="Times New Roman" pitchFamily="18" charset="0"/>
              </a:rPr>
              <a:t>The color </a:t>
            </a:r>
            <a:r>
              <a:rPr lang="en-US" sz="2400" dirty="0">
                <a:solidFill>
                  <a:prstClr val="black"/>
                </a:solidFill>
                <a:latin typeface="Times New Roman" pitchFamily="18" charset="0"/>
                <a:cs typeface="Times New Roman" pitchFamily="18" charset="0"/>
              </a:rPr>
              <a:t>of stratocumulus ranges from light to dark gray. </a:t>
            </a:r>
            <a:r>
              <a:rPr lang="en-US" sz="2400" dirty="0" smtClean="0">
                <a:solidFill>
                  <a:prstClr val="black"/>
                </a:solidFill>
                <a:latin typeface="Times New Roman" pitchFamily="18" charset="0"/>
                <a:cs typeface="Times New Roman" pitchFamily="18" charset="0"/>
              </a:rPr>
              <a:t>It differs </a:t>
            </a:r>
            <a:r>
              <a:rPr lang="en-US" sz="2400" dirty="0">
                <a:solidFill>
                  <a:prstClr val="black"/>
                </a:solidFill>
                <a:latin typeface="Times New Roman" pitchFamily="18" charset="0"/>
                <a:cs typeface="Times New Roman" pitchFamily="18" charset="0"/>
              </a:rPr>
              <a:t>from altocumulus in that it has a lower base </a:t>
            </a:r>
            <a:r>
              <a:rPr lang="en-US" sz="2400" dirty="0" smtClean="0">
                <a:solidFill>
                  <a:prstClr val="black"/>
                </a:solidFill>
                <a:latin typeface="Times New Roman" pitchFamily="18" charset="0"/>
                <a:cs typeface="Times New Roman" pitchFamily="18" charset="0"/>
              </a:rPr>
              <a:t>and larger </a:t>
            </a:r>
            <a:r>
              <a:rPr lang="en-US" sz="2400" dirty="0">
                <a:solidFill>
                  <a:prstClr val="black"/>
                </a:solidFill>
                <a:latin typeface="Times New Roman" pitchFamily="18" charset="0"/>
                <a:cs typeface="Times New Roman" pitchFamily="18" charset="0"/>
              </a:rPr>
              <a:t>individual cloud elements. </a:t>
            </a:r>
            <a:r>
              <a:rPr lang="en-US" sz="2400" dirty="0" smtClean="0">
                <a:solidFill>
                  <a:prstClr val="black"/>
                </a:solidFill>
                <a:latin typeface="Times New Roman" pitchFamily="18" charset="0"/>
                <a:cs typeface="Times New Roman" pitchFamily="18" charset="0"/>
              </a:rPr>
              <a:t>Rain </a:t>
            </a:r>
            <a:r>
              <a:rPr lang="en-US" sz="2400" dirty="0">
                <a:solidFill>
                  <a:prstClr val="black"/>
                </a:solidFill>
                <a:latin typeface="Times New Roman" pitchFamily="18" charset="0"/>
                <a:cs typeface="Times New Roman" pitchFamily="18" charset="0"/>
              </a:rPr>
              <a:t>or </a:t>
            </a:r>
            <a:r>
              <a:rPr lang="en-US" sz="2400" dirty="0" smtClean="0">
                <a:solidFill>
                  <a:prstClr val="black"/>
                </a:solidFill>
                <a:latin typeface="Times New Roman" pitchFamily="18" charset="0"/>
                <a:cs typeface="Times New Roman" pitchFamily="18" charset="0"/>
              </a:rPr>
              <a:t>snow rarely </a:t>
            </a:r>
            <a:r>
              <a:rPr lang="en-US" sz="2400" dirty="0">
                <a:solidFill>
                  <a:prstClr val="black"/>
                </a:solidFill>
                <a:latin typeface="Times New Roman" pitchFamily="18" charset="0"/>
                <a:cs typeface="Times New Roman" pitchFamily="18" charset="0"/>
              </a:rPr>
              <a:t>fall from stratocumulus.</a:t>
            </a:r>
          </a:p>
        </p:txBody>
      </p:sp>
      <p:pic>
        <p:nvPicPr>
          <p:cNvPr id="3" name="Picture 12" descr="stratocumulus_undulatus_3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1084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82265"/>
            <a:ext cx="45910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43400" y="5634335"/>
            <a:ext cx="4572000" cy="646331"/>
          </a:xfrm>
          <a:prstGeom prst="rect">
            <a:avLst/>
          </a:prstGeom>
        </p:spPr>
        <p:txBody>
          <a:bodyPr>
            <a:spAutoFit/>
          </a:bodyPr>
          <a:lstStyle/>
          <a:p>
            <a:pPr algn="ctr"/>
            <a:r>
              <a:rPr lang="en-US" b="1" dirty="0"/>
              <a:t>Notice </a:t>
            </a:r>
            <a:r>
              <a:rPr lang="en-US" b="1" dirty="0" smtClean="0"/>
              <a:t>that the </a:t>
            </a:r>
            <a:r>
              <a:rPr lang="en-US" b="1" dirty="0"/>
              <a:t>rounded masses are larger </a:t>
            </a:r>
            <a:r>
              <a:rPr lang="en-US" b="1" dirty="0" smtClean="0"/>
              <a:t>than those </a:t>
            </a:r>
            <a:r>
              <a:rPr lang="en-US" b="1" dirty="0"/>
              <a:t>of the altocumulus.</a:t>
            </a:r>
          </a:p>
        </p:txBody>
      </p:sp>
    </p:spTree>
    <p:extLst>
      <p:ext uri="{BB962C8B-B14F-4D97-AF65-F5344CB8AC3E}">
        <p14:creationId xmlns:p14="http://schemas.microsoft.com/office/powerpoint/2010/main" val="1331401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084637"/>
            <a:ext cx="33528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1"/>
          <p:cNvSpPr/>
          <p:nvPr/>
        </p:nvSpPr>
        <p:spPr>
          <a:xfrm>
            <a:off x="0" y="0"/>
            <a:ext cx="9144000" cy="4524315"/>
          </a:xfrm>
          <a:prstGeom prst="rect">
            <a:avLst/>
          </a:prstGeom>
        </p:spPr>
        <p:txBody>
          <a:bodyPr wrap="square">
            <a:spAutoFit/>
          </a:bodyPr>
          <a:lstStyle/>
          <a:p>
            <a:pPr algn="just"/>
            <a:r>
              <a:rPr lang="en-US" sz="2400" b="1" dirty="0">
                <a:solidFill>
                  <a:prstClr val="black"/>
                </a:solidFill>
                <a:latin typeface="Times New Roman" pitchFamily="18" charset="0"/>
                <a:cs typeface="Times New Roman" pitchFamily="18" charset="0"/>
              </a:rPr>
              <a:t>Stratus </a:t>
            </a:r>
            <a:r>
              <a:rPr lang="en-US" altLang="en-US" sz="2400" b="1" dirty="0">
                <a:solidFill>
                  <a:prstClr val="black"/>
                </a:solidFill>
                <a:latin typeface="Times New Roman" pitchFamily="18" charset="0"/>
                <a:cs typeface="Times New Roman" pitchFamily="18" charset="0"/>
              </a:rPr>
              <a:t>St </a:t>
            </a:r>
            <a:r>
              <a:rPr lang="en-US" sz="2400" dirty="0">
                <a:solidFill>
                  <a:prstClr val="black"/>
                </a:solidFill>
                <a:latin typeface="Times New Roman" pitchFamily="18" charset="0"/>
                <a:cs typeface="Times New Roman" pitchFamily="18" charset="0"/>
              </a:rPr>
              <a:t>is </a:t>
            </a:r>
            <a:r>
              <a:rPr lang="en-US" sz="2400" dirty="0">
                <a:solidFill>
                  <a:prstClr val="black"/>
                </a:solidFill>
                <a:latin typeface="Times New Roman" pitchFamily="18" charset="0"/>
                <a:cs typeface="Times New Roman" pitchFamily="18" charset="0"/>
              </a:rPr>
              <a:t>a uniform grayish cloud that often </a:t>
            </a:r>
            <a:r>
              <a:rPr lang="en-US" sz="2400" dirty="0">
                <a:solidFill>
                  <a:prstClr val="black"/>
                </a:solidFill>
                <a:latin typeface="Times New Roman" pitchFamily="18" charset="0"/>
                <a:cs typeface="Times New Roman" pitchFamily="18" charset="0"/>
              </a:rPr>
              <a:t>covers the </a:t>
            </a:r>
            <a:r>
              <a:rPr lang="en-US" sz="2400" dirty="0">
                <a:solidFill>
                  <a:prstClr val="black"/>
                </a:solidFill>
                <a:latin typeface="Times New Roman" pitchFamily="18" charset="0"/>
                <a:cs typeface="Times New Roman" pitchFamily="18" charset="0"/>
              </a:rPr>
              <a:t>entire sky. </a:t>
            </a:r>
            <a:r>
              <a:rPr lang="en-US" sz="2400" dirty="0">
                <a:solidFill>
                  <a:prstClr val="black"/>
                </a:solidFill>
                <a:latin typeface="Times New Roman" pitchFamily="18" charset="0"/>
                <a:cs typeface="Times New Roman" pitchFamily="18" charset="0"/>
              </a:rPr>
              <a:t>It resembles a fog that does not reach </a:t>
            </a:r>
            <a:r>
              <a:rPr lang="en-US" sz="2400" dirty="0">
                <a:solidFill>
                  <a:prstClr val="black"/>
                </a:solidFill>
                <a:latin typeface="Times New Roman" pitchFamily="18" charset="0"/>
                <a:cs typeface="Times New Roman" pitchFamily="18" charset="0"/>
              </a:rPr>
              <a:t>the </a:t>
            </a:r>
            <a:r>
              <a:rPr lang="en-US" sz="2400" dirty="0" smtClean="0">
                <a:solidFill>
                  <a:prstClr val="black"/>
                </a:solidFill>
                <a:latin typeface="Times New Roman" pitchFamily="18" charset="0"/>
                <a:cs typeface="Times New Roman" pitchFamily="18" charset="0"/>
              </a:rPr>
              <a:t>ground. </a:t>
            </a:r>
            <a:r>
              <a:rPr lang="en-US" sz="2400" dirty="0">
                <a:solidFill>
                  <a:prstClr val="black"/>
                </a:solidFill>
                <a:latin typeface="Times New Roman" pitchFamily="18" charset="0"/>
                <a:cs typeface="Times New Roman" pitchFamily="18" charset="0"/>
              </a:rPr>
              <a:t>Actually, when a thick fog “lifts</a:t>
            </a:r>
            <a:r>
              <a:rPr lang="en-US" sz="2400" dirty="0">
                <a:solidFill>
                  <a:prstClr val="black"/>
                </a:solidFill>
                <a:latin typeface="Times New Roman" pitchFamily="18" charset="0"/>
                <a:cs typeface="Times New Roman" pitchFamily="18" charset="0"/>
              </a:rPr>
              <a:t>,” the </a:t>
            </a:r>
            <a:r>
              <a:rPr lang="en-US" sz="2400" dirty="0">
                <a:solidFill>
                  <a:prstClr val="black"/>
                </a:solidFill>
                <a:latin typeface="Times New Roman" pitchFamily="18" charset="0"/>
                <a:cs typeface="Times New Roman" pitchFamily="18" charset="0"/>
              </a:rPr>
              <a:t>resulting cloud is a deck of low stratus. Normally, </a:t>
            </a:r>
            <a:r>
              <a:rPr lang="en-US" sz="2400" dirty="0">
                <a:solidFill>
                  <a:prstClr val="black"/>
                </a:solidFill>
                <a:latin typeface="Times New Roman" pitchFamily="18" charset="0"/>
                <a:cs typeface="Times New Roman" pitchFamily="18" charset="0"/>
              </a:rPr>
              <a:t>no </a:t>
            </a:r>
            <a:r>
              <a:rPr lang="en-US" sz="2400" dirty="0">
                <a:solidFill>
                  <a:prstClr val="black"/>
                </a:solidFill>
                <a:latin typeface="Times New Roman" pitchFamily="18" charset="0"/>
                <a:cs typeface="Times New Roman" pitchFamily="18" charset="0"/>
              </a:rPr>
              <a:t>precipitation falls from the stratus, but sometimes it </a:t>
            </a:r>
            <a:r>
              <a:rPr lang="en-US" sz="2400" dirty="0">
                <a:solidFill>
                  <a:prstClr val="black"/>
                </a:solidFill>
                <a:latin typeface="Times New Roman" pitchFamily="18" charset="0"/>
                <a:cs typeface="Times New Roman" pitchFamily="18" charset="0"/>
              </a:rPr>
              <a:t>is accompanied </a:t>
            </a:r>
            <a:r>
              <a:rPr lang="en-US" sz="2400" dirty="0">
                <a:solidFill>
                  <a:prstClr val="black"/>
                </a:solidFill>
                <a:latin typeface="Times New Roman" pitchFamily="18" charset="0"/>
                <a:cs typeface="Times New Roman" pitchFamily="18" charset="0"/>
              </a:rPr>
              <a:t>by a light mist or drizzle. This cloud </a:t>
            </a:r>
            <a:r>
              <a:rPr lang="en-US" sz="2400" dirty="0">
                <a:solidFill>
                  <a:prstClr val="black"/>
                </a:solidFill>
                <a:latin typeface="Times New Roman" pitchFamily="18" charset="0"/>
                <a:cs typeface="Times New Roman" pitchFamily="18" charset="0"/>
              </a:rPr>
              <a:t>commonly occurs </a:t>
            </a:r>
            <a:r>
              <a:rPr lang="en-US" sz="2400" dirty="0">
                <a:solidFill>
                  <a:prstClr val="black"/>
                </a:solidFill>
                <a:latin typeface="Times New Roman" pitchFamily="18" charset="0"/>
                <a:cs typeface="Times New Roman" pitchFamily="18" charset="0"/>
              </a:rPr>
              <a:t>over Pacific and Atlantic coastal waters </a:t>
            </a:r>
            <a:r>
              <a:rPr lang="en-US" sz="2400" dirty="0">
                <a:solidFill>
                  <a:prstClr val="black"/>
                </a:solidFill>
                <a:latin typeface="Times New Roman" pitchFamily="18" charset="0"/>
                <a:cs typeface="Times New Roman" pitchFamily="18" charset="0"/>
              </a:rPr>
              <a:t>in summer</a:t>
            </a:r>
            <a:r>
              <a:rPr lang="en-US" sz="2400" dirty="0">
                <a:solidFill>
                  <a:prstClr val="black"/>
                </a:solidFill>
                <a:latin typeface="Times New Roman" pitchFamily="18" charset="0"/>
                <a:cs typeface="Times New Roman" pitchFamily="18" charset="0"/>
              </a:rPr>
              <a:t>. A thick layer of stratus might be confused </a:t>
            </a:r>
            <a:r>
              <a:rPr lang="en-US" sz="2400" dirty="0">
                <a:solidFill>
                  <a:prstClr val="black"/>
                </a:solidFill>
                <a:latin typeface="Times New Roman" pitchFamily="18" charset="0"/>
                <a:cs typeface="Times New Roman" pitchFamily="18" charset="0"/>
              </a:rPr>
              <a:t>with nimbostratus</a:t>
            </a:r>
            <a:r>
              <a:rPr lang="en-US" sz="2400" dirty="0">
                <a:solidFill>
                  <a:prstClr val="black"/>
                </a:solidFill>
                <a:latin typeface="Times New Roman" pitchFamily="18" charset="0"/>
                <a:cs typeface="Times New Roman" pitchFamily="18" charset="0"/>
              </a:rPr>
              <a:t>, but the distinction between them can </a:t>
            </a:r>
            <a:r>
              <a:rPr lang="en-US" sz="2400" dirty="0">
                <a:solidFill>
                  <a:prstClr val="black"/>
                </a:solidFill>
                <a:latin typeface="Times New Roman" pitchFamily="18" charset="0"/>
                <a:cs typeface="Times New Roman" pitchFamily="18" charset="0"/>
              </a:rPr>
              <a:t>be made </a:t>
            </a:r>
            <a:r>
              <a:rPr lang="en-US" sz="2400" dirty="0">
                <a:solidFill>
                  <a:prstClr val="black"/>
                </a:solidFill>
                <a:latin typeface="Times New Roman" pitchFamily="18" charset="0"/>
                <a:cs typeface="Times New Roman" pitchFamily="18" charset="0"/>
              </a:rPr>
              <a:t>by observing the base of the cloud. </a:t>
            </a:r>
            <a:r>
              <a:rPr lang="en-US" sz="2400" dirty="0">
                <a:solidFill>
                  <a:prstClr val="black"/>
                </a:solidFill>
                <a:latin typeface="Times New Roman" pitchFamily="18" charset="0"/>
                <a:cs typeface="Times New Roman" pitchFamily="18" charset="0"/>
              </a:rPr>
              <a:t>Often, </a:t>
            </a:r>
            <a:r>
              <a:rPr lang="en-US" sz="2400" dirty="0" smtClean="0">
                <a:solidFill>
                  <a:prstClr val="black"/>
                </a:solidFill>
                <a:latin typeface="Times New Roman" pitchFamily="18" charset="0"/>
                <a:cs typeface="Times New Roman" pitchFamily="18" charset="0"/>
              </a:rPr>
              <a:t>stratus has </a:t>
            </a:r>
            <a:r>
              <a:rPr lang="en-US" sz="2400" dirty="0">
                <a:solidFill>
                  <a:prstClr val="black"/>
                </a:solidFill>
                <a:latin typeface="Times New Roman" pitchFamily="18" charset="0"/>
                <a:cs typeface="Times New Roman" pitchFamily="18" charset="0"/>
              </a:rPr>
              <a:t>a more uniform base than does nimbostratus. </a:t>
            </a:r>
            <a:r>
              <a:rPr lang="en-US" sz="2400" dirty="0">
                <a:solidFill>
                  <a:prstClr val="black"/>
                </a:solidFill>
                <a:latin typeface="Times New Roman" pitchFamily="18" charset="0"/>
                <a:cs typeface="Times New Roman" pitchFamily="18" charset="0"/>
              </a:rPr>
              <a:t>Also</a:t>
            </a:r>
            <a:r>
              <a:rPr lang="en-US" sz="2400" dirty="0">
                <a:solidFill>
                  <a:prstClr val="black"/>
                </a:solidFill>
                <a:latin typeface="Times New Roman" pitchFamily="18" charset="0"/>
                <a:cs typeface="Times New Roman" pitchFamily="18" charset="0"/>
              </a:rPr>
              <a:t>, a </a:t>
            </a:r>
            <a:r>
              <a:rPr lang="en-US" sz="2400" dirty="0">
                <a:solidFill>
                  <a:prstClr val="black"/>
                </a:solidFill>
                <a:latin typeface="Times New Roman" pitchFamily="18" charset="0"/>
                <a:cs typeface="Times New Roman" pitchFamily="18" charset="0"/>
              </a:rPr>
              <a:t>deck of stratus may be confused with a layer of altostratus</a:t>
            </a:r>
            <a:r>
              <a:rPr lang="en-US"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However</a:t>
            </a:r>
            <a:r>
              <a:rPr lang="en-US" sz="2400" dirty="0">
                <a:solidFill>
                  <a:prstClr val="black"/>
                </a:solidFill>
                <a:latin typeface="Times New Roman" pitchFamily="18" charset="0"/>
                <a:cs typeface="Times New Roman" pitchFamily="18" charset="0"/>
              </a:rPr>
              <a:t>, if you remember that stratus </a:t>
            </a:r>
            <a:r>
              <a:rPr lang="en-US" sz="2400" dirty="0">
                <a:solidFill>
                  <a:prstClr val="black"/>
                </a:solidFill>
                <a:latin typeface="Times New Roman" pitchFamily="18" charset="0"/>
                <a:cs typeface="Times New Roman" pitchFamily="18" charset="0"/>
              </a:rPr>
              <a:t>clouds are </a:t>
            </a:r>
            <a:r>
              <a:rPr lang="en-US" sz="2400" dirty="0">
                <a:solidFill>
                  <a:prstClr val="black"/>
                </a:solidFill>
                <a:latin typeface="Times New Roman" pitchFamily="18" charset="0"/>
                <a:cs typeface="Times New Roman" pitchFamily="18" charset="0"/>
              </a:rPr>
              <a:t>lower and darker gray, the distinction can be made</a:t>
            </a:r>
            <a:r>
              <a:rPr lang="en-US" sz="2400" dirty="0" smtClean="0">
                <a:solidFill>
                  <a:prstClr val="black"/>
                </a:solidFill>
                <a:latin typeface="Times New Roman" pitchFamily="18" charset="0"/>
                <a:cs typeface="Times New Roman" pitchFamily="18" charset="0"/>
              </a:rPr>
              <a:t>. </a:t>
            </a:r>
            <a:r>
              <a:rPr lang="en-US" sz="2400" dirty="0">
                <a:solidFill>
                  <a:srgbClr val="000000"/>
                </a:solidFill>
                <a:latin typeface="Times New Roman" pitchFamily="18" charset="0"/>
              </a:rPr>
              <a:t>can be seen early in the morning or late in afternoon</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74407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2425" y="365125"/>
            <a:ext cx="7521575" cy="549275"/>
          </a:xfrm>
        </p:spPr>
        <p:txBody>
          <a:bodyPr>
            <a:normAutofit fontScale="90000"/>
          </a:bodyPr>
          <a:lstStyle/>
          <a:p>
            <a:r>
              <a:rPr lang="en-US" dirty="0" smtClean="0">
                <a:solidFill>
                  <a:srgbClr val="00B0F0"/>
                </a:solidFill>
              </a:rPr>
              <a:t>Welcome Students!  </a:t>
            </a:r>
            <a:r>
              <a:rPr lang="en-US" dirty="0" smtClean="0">
                <a:solidFill>
                  <a:srgbClr val="00B0F0"/>
                </a:solidFill>
                <a:sym typeface="Wingdings" panose="05000000000000000000" pitchFamily="2" charset="2"/>
              </a:rPr>
              <a:t> </a:t>
            </a:r>
            <a:endParaRPr lang="en-GB" dirty="0">
              <a:solidFill>
                <a:srgbClr val="00B0F0"/>
              </a:solidFill>
            </a:endParaRPr>
          </a:p>
        </p:txBody>
      </p:sp>
      <p:sp>
        <p:nvSpPr>
          <p:cNvPr id="5" name="Title 1"/>
          <p:cNvSpPr txBox="1">
            <a:spLocks/>
          </p:cNvSpPr>
          <p:nvPr/>
        </p:nvSpPr>
        <p:spPr>
          <a:xfrm>
            <a:off x="838200" y="12192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dirty="0" smtClean="0"/>
              <a:t>To LECTURE </a:t>
            </a:r>
            <a:r>
              <a:rPr lang="en-US" dirty="0" smtClean="0"/>
              <a:t>FIVE</a:t>
            </a:r>
            <a:endParaRPr lang="en-GB" dirty="0"/>
          </a:p>
        </p:txBody>
      </p:sp>
      <p:sp>
        <p:nvSpPr>
          <p:cNvPr id="6" name="Rectangle 5"/>
          <p:cNvSpPr/>
          <p:nvPr/>
        </p:nvSpPr>
        <p:spPr>
          <a:xfrm>
            <a:off x="26670" y="1676400"/>
            <a:ext cx="9117330" cy="523220"/>
          </a:xfrm>
          <a:prstGeom prst="rect">
            <a:avLst/>
          </a:prstGeom>
        </p:spPr>
        <p:txBody>
          <a:bodyPr wrap="square">
            <a:spAutoFit/>
          </a:bodyPr>
          <a:lstStyle/>
          <a:p>
            <a:pPr algn="ctr"/>
            <a:r>
              <a:rPr lang="en-US" sz="2800" b="1" cap="all" dirty="0" smtClean="0">
                <a:latin typeface="+mj-lt"/>
                <a:ea typeface="+mj-ea"/>
                <a:cs typeface="+mj-cs"/>
              </a:rPr>
              <a:t>CLOUDS</a:t>
            </a:r>
            <a:endParaRPr lang="en-US" sz="2800" b="1" cap="all" dirty="0">
              <a:latin typeface="+mj-lt"/>
              <a:ea typeface="+mj-ea"/>
              <a:cs typeface="+mj-cs"/>
            </a:endParaRPr>
          </a:p>
        </p:txBody>
      </p:sp>
      <p:sp>
        <p:nvSpPr>
          <p:cNvPr id="7" name="AutoShape 2" descr="Image result for Principl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page001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557" y="2272010"/>
            <a:ext cx="5462843" cy="3823990"/>
          </a:xfrm>
          <a:prstGeom prst="rect">
            <a:avLst/>
          </a:prstGeom>
        </p:spPr>
      </p:pic>
    </p:spTree>
    <p:extLst>
      <p:ext uri="{BB962C8B-B14F-4D97-AF65-F5344CB8AC3E}">
        <p14:creationId xmlns:p14="http://schemas.microsoft.com/office/powerpoint/2010/main" val="3350263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81400"/>
            <a:ext cx="3429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5814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40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555467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950877" y="58579"/>
            <a:ext cx="53335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fontAlgn="base" hangingPunct="1">
              <a:spcBef>
                <a:spcPct val="0"/>
              </a:spcBef>
              <a:spcAft>
                <a:spcPct val="0"/>
              </a:spcAft>
              <a:defRPr/>
            </a:pPr>
            <a:r>
              <a:rPr lang="en-US" altLang="en-US" sz="2600" b="1" dirty="0" smtClean="0">
                <a:solidFill>
                  <a:srgbClr val="000000"/>
                </a:solidFill>
                <a:latin typeface="Times New Roman" pitchFamily="18" charset="0"/>
                <a:cs typeface="Times New Roman" pitchFamily="18" charset="0"/>
              </a:rPr>
              <a:t>Clouds with large vertical </a:t>
            </a:r>
            <a:r>
              <a:rPr lang="en-US" altLang="en-US" sz="2600" b="1" dirty="0" smtClean="0">
                <a:solidFill>
                  <a:srgbClr val="000000"/>
                </a:solidFill>
                <a:latin typeface="Times New Roman" pitchFamily="18" charset="0"/>
                <a:cs typeface="Times New Roman" pitchFamily="18" charset="0"/>
              </a:rPr>
              <a:t>extending</a:t>
            </a:r>
            <a:endParaRPr lang="en-US" altLang="en-US" sz="2600" b="1" dirty="0" smtClean="0">
              <a:solidFill>
                <a:srgbClr val="000000"/>
              </a:solidFill>
              <a:latin typeface="Times New Roman" pitchFamily="18" charset="0"/>
              <a:cs typeface="Times New Roman" pitchFamily="18" charset="0"/>
            </a:endParaRPr>
          </a:p>
        </p:txBody>
      </p:sp>
      <p:pic>
        <p:nvPicPr>
          <p:cNvPr id="7" name="Picture 11" descr="cumulus_humilis_2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693920"/>
            <a:ext cx="3048000" cy="217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875" y="609600"/>
            <a:ext cx="9128125" cy="4524315"/>
          </a:xfrm>
          <a:prstGeom prst="rect">
            <a:avLst/>
          </a:prstGeom>
        </p:spPr>
        <p:txBody>
          <a:bodyPr wrap="square">
            <a:spAutoFit/>
          </a:bodyPr>
          <a:lstStyle/>
          <a:p>
            <a:pPr marL="342900" indent="-342900" algn="just" fontAlgn="base">
              <a:spcBef>
                <a:spcPct val="0"/>
              </a:spcBef>
              <a:spcAft>
                <a:spcPct val="0"/>
              </a:spcAft>
              <a:buFont typeface="Wingdings" pitchFamily="2" charset="2"/>
              <a:buChar char="Ø"/>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solidFill>
                  <a:srgbClr val="000000"/>
                </a:solidFill>
                <a:latin typeface="Times New Roman" pitchFamily="18" charset="0"/>
                <a:cs typeface="Times New Roman" pitchFamily="18" charset="0"/>
              </a:rPr>
              <a:t>The </a:t>
            </a:r>
            <a:r>
              <a:rPr lang="en-US" altLang="en-US" sz="2400" dirty="0">
                <a:solidFill>
                  <a:srgbClr val="000000"/>
                </a:solidFill>
                <a:latin typeface="Times New Roman" pitchFamily="18" charset="0"/>
                <a:cs typeface="Times New Roman" pitchFamily="18" charset="0"/>
              </a:rPr>
              <a:t>puffy </a:t>
            </a:r>
            <a:r>
              <a:rPr lang="en-US" altLang="en-US" sz="2400" b="1" dirty="0">
                <a:solidFill>
                  <a:srgbClr val="000000"/>
                </a:solidFill>
                <a:latin typeface="Times New Roman" pitchFamily="18" charset="0"/>
                <a:cs typeface="Times New Roman" pitchFamily="18" charset="0"/>
              </a:rPr>
              <a:t>Cumulus, </a:t>
            </a:r>
            <a:r>
              <a:rPr lang="en-US" altLang="en-US" sz="2400" b="1" dirty="0" smtClean="0">
                <a:solidFill>
                  <a:srgbClr val="000000"/>
                </a:solidFill>
                <a:latin typeface="Times New Roman" pitchFamily="18" charset="0"/>
                <a:cs typeface="Times New Roman" pitchFamily="18" charset="0"/>
              </a:rPr>
              <a:t>Cu </a:t>
            </a:r>
            <a:r>
              <a:rPr lang="en-US" altLang="en-US" sz="2400" dirty="0" smtClean="0">
                <a:solidFill>
                  <a:srgbClr val="000000"/>
                </a:solidFill>
                <a:latin typeface="Times New Roman" pitchFamily="18" charset="0"/>
                <a:cs typeface="Times New Roman" pitchFamily="18" charset="0"/>
              </a:rPr>
              <a:t>cloud </a:t>
            </a:r>
            <a:r>
              <a:rPr lang="en-US" altLang="en-US" sz="2400" dirty="0">
                <a:solidFill>
                  <a:srgbClr val="000000"/>
                </a:solidFill>
                <a:latin typeface="Times New Roman" pitchFamily="18" charset="0"/>
                <a:cs typeface="Times New Roman" pitchFamily="18" charset="0"/>
              </a:rPr>
              <a:t>takes on a variety </a:t>
            </a:r>
            <a:r>
              <a:rPr lang="en-US" altLang="en-US" sz="2400" dirty="0" smtClean="0">
                <a:solidFill>
                  <a:srgbClr val="000000"/>
                </a:solidFill>
                <a:latin typeface="Times New Roman" pitchFamily="18" charset="0"/>
                <a:cs typeface="Times New Roman" pitchFamily="18" charset="0"/>
              </a:rPr>
              <a:t>of shapes</a:t>
            </a:r>
            <a:r>
              <a:rPr lang="en-US" altLang="en-US" sz="2400" dirty="0">
                <a:solidFill>
                  <a:srgbClr val="000000"/>
                </a:solidFill>
                <a:latin typeface="Times New Roman" pitchFamily="18" charset="0"/>
                <a:cs typeface="Times New Roman" pitchFamily="18" charset="0"/>
              </a:rPr>
              <a:t>, but most often it looks like a piece of </a:t>
            </a:r>
            <a:r>
              <a:rPr lang="en-US" altLang="en-US" sz="2400" dirty="0" smtClean="0">
                <a:solidFill>
                  <a:srgbClr val="000000"/>
                </a:solidFill>
                <a:latin typeface="Times New Roman" pitchFamily="18" charset="0"/>
                <a:cs typeface="Times New Roman" pitchFamily="18" charset="0"/>
              </a:rPr>
              <a:t>floating cotton </a:t>
            </a:r>
            <a:r>
              <a:rPr lang="en-US" altLang="en-US" sz="2400" dirty="0">
                <a:solidFill>
                  <a:srgbClr val="000000"/>
                </a:solidFill>
                <a:latin typeface="Times New Roman" pitchFamily="18" charset="0"/>
                <a:cs typeface="Times New Roman" pitchFamily="18" charset="0"/>
              </a:rPr>
              <a:t>with sharp outlines and a flat </a:t>
            </a:r>
            <a:r>
              <a:rPr lang="en-US" altLang="en-US" sz="2400" dirty="0" smtClean="0">
                <a:solidFill>
                  <a:srgbClr val="000000"/>
                </a:solidFill>
                <a:latin typeface="Times New Roman" pitchFamily="18" charset="0"/>
                <a:cs typeface="Times New Roman" pitchFamily="18" charset="0"/>
              </a:rPr>
              <a:t>base. The </a:t>
            </a:r>
            <a:r>
              <a:rPr lang="en-US" altLang="en-US" sz="2400" dirty="0">
                <a:solidFill>
                  <a:srgbClr val="000000"/>
                </a:solidFill>
                <a:latin typeface="Times New Roman" pitchFamily="18" charset="0"/>
                <a:cs typeface="Times New Roman" pitchFamily="18" charset="0"/>
              </a:rPr>
              <a:t>base appears white to light </a:t>
            </a:r>
            <a:r>
              <a:rPr lang="en-US" altLang="en-US" sz="2400" dirty="0" smtClean="0">
                <a:solidFill>
                  <a:srgbClr val="000000"/>
                </a:solidFill>
                <a:latin typeface="Times New Roman" pitchFamily="18" charset="0"/>
                <a:cs typeface="Times New Roman" pitchFamily="18" charset="0"/>
              </a:rPr>
              <a:t>gray. The </a:t>
            </a:r>
            <a:r>
              <a:rPr lang="en-US" altLang="en-US" sz="2400" dirty="0">
                <a:solidFill>
                  <a:srgbClr val="000000"/>
                </a:solidFill>
                <a:latin typeface="Times New Roman" pitchFamily="18" charset="0"/>
                <a:cs typeface="Times New Roman" pitchFamily="18" charset="0"/>
              </a:rPr>
              <a:t>top of the </a:t>
            </a:r>
            <a:r>
              <a:rPr lang="en-US" altLang="en-US" sz="2400" dirty="0" smtClean="0">
                <a:solidFill>
                  <a:srgbClr val="000000"/>
                </a:solidFill>
                <a:latin typeface="Times New Roman" pitchFamily="18" charset="0"/>
                <a:cs typeface="Times New Roman" pitchFamily="18" charset="0"/>
              </a:rPr>
              <a:t>cloud often </a:t>
            </a:r>
            <a:r>
              <a:rPr lang="en-US" altLang="en-US" sz="2400" dirty="0">
                <a:solidFill>
                  <a:srgbClr val="000000"/>
                </a:solidFill>
                <a:latin typeface="Times New Roman" pitchFamily="18" charset="0"/>
                <a:cs typeface="Times New Roman" pitchFamily="18" charset="0"/>
              </a:rPr>
              <a:t>in the form of rounded </a:t>
            </a:r>
            <a:r>
              <a:rPr lang="en-US" altLang="en-US" sz="2400" dirty="0" smtClean="0">
                <a:solidFill>
                  <a:srgbClr val="000000"/>
                </a:solidFill>
                <a:latin typeface="Times New Roman" pitchFamily="18" charset="0"/>
                <a:cs typeface="Times New Roman" pitchFamily="18" charset="0"/>
              </a:rPr>
              <a:t>towers denotes </a:t>
            </a:r>
            <a:r>
              <a:rPr lang="en-US" altLang="en-US" sz="2400" dirty="0">
                <a:solidFill>
                  <a:srgbClr val="000000"/>
                </a:solidFill>
                <a:latin typeface="Times New Roman" pitchFamily="18" charset="0"/>
                <a:cs typeface="Times New Roman" pitchFamily="18" charset="0"/>
              </a:rPr>
              <a:t>the </a:t>
            </a:r>
            <a:r>
              <a:rPr lang="en-US" altLang="en-US" sz="2400" dirty="0" smtClean="0">
                <a:solidFill>
                  <a:srgbClr val="000000"/>
                </a:solidFill>
                <a:latin typeface="Times New Roman" pitchFamily="18" charset="0"/>
                <a:cs typeface="Times New Roman" pitchFamily="18" charset="0"/>
              </a:rPr>
              <a:t>limit of </a:t>
            </a:r>
            <a:r>
              <a:rPr lang="en-US" altLang="en-US" sz="2400" dirty="0">
                <a:solidFill>
                  <a:srgbClr val="000000"/>
                </a:solidFill>
                <a:latin typeface="Times New Roman" pitchFamily="18" charset="0"/>
                <a:cs typeface="Times New Roman" pitchFamily="18" charset="0"/>
              </a:rPr>
              <a:t>rising air and is usually not very high. </a:t>
            </a:r>
            <a:r>
              <a:rPr lang="en-US" altLang="en-US" sz="2400" dirty="0" smtClean="0">
                <a:solidFill>
                  <a:srgbClr val="000000"/>
                </a:solidFill>
                <a:latin typeface="Times New Roman" pitchFamily="18" charset="0"/>
                <a:cs typeface="Times New Roman" pitchFamily="18" charset="0"/>
              </a:rPr>
              <a:t>These clouds can </a:t>
            </a:r>
            <a:r>
              <a:rPr lang="en-US" altLang="en-US" sz="2400" dirty="0">
                <a:solidFill>
                  <a:srgbClr val="000000"/>
                </a:solidFill>
                <a:latin typeface="Times New Roman" pitchFamily="18" charset="0"/>
                <a:cs typeface="Times New Roman" pitchFamily="18" charset="0"/>
              </a:rPr>
              <a:t>be distinguished from stratocumulus by the fact that cumulus clouds are separated (usually a great </a:t>
            </a:r>
            <a:r>
              <a:rPr lang="en-US" altLang="en-US" sz="2400" dirty="0" smtClean="0">
                <a:solidFill>
                  <a:srgbClr val="000000"/>
                </a:solidFill>
                <a:latin typeface="Times New Roman" pitchFamily="18" charset="0"/>
                <a:cs typeface="Times New Roman" pitchFamily="18" charset="0"/>
              </a:rPr>
              <a:t>deal of </a:t>
            </a:r>
            <a:r>
              <a:rPr lang="en-US" altLang="en-US" sz="2400" dirty="0">
                <a:solidFill>
                  <a:srgbClr val="000000"/>
                </a:solidFill>
                <a:latin typeface="Times New Roman" pitchFamily="18" charset="0"/>
                <a:cs typeface="Times New Roman" pitchFamily="18" charset="0"/>
              </a:rPr>
              <a:t>blue sky between each cloud) whereas </a:t>
            </a:r>
            <a:r>
              <a:rPr lang="en-US" altLang="en-US" sz="2400" dirty="0" smtClean="0">
                <a:solidFill>
                  <a:srgbClr val="000000"/>
                </a:solidFill>
                <a:latin typeface="Times New Roman" pitchFamily="18" charset="0"/>
                <a:cs typeface="Times New Roman" pitchFamily="18" charset="0"/>
              </a:rPr>
              <a:t>stratocumulus usually </a:t>
            </a:r>
            <a:r>
              <a:rPr lang="en-US" altLang="en-US" sz="2400" dirty="0">
                <a:solidFill>
                  <a:srgbClr val="000000"/>
                </a:solidFill>
                <a:latin typeface="Times New Roman" pitchFamily="18" charset="0"/>
                <a:cs typeface="Times New Roman" pitchFamily="18" charset="0"/>
              </a:rPr>
              <a:t>occur in groups or patches. Also, the </a:t>
            </a:r>
            <a:r>
              <a:rPr lang="en-US" altLang="en-US" sz="2400" dirty="0" smtClean="0">
                <a:solidFill>
                  <a:srgbClr val="000000"/>
                </a:solidFill>
                <a:latin typeface="Times New Roman" pitchFamily="18" charset="0"/>
                <a:cs typeface="Times New Roman" pitchFamily="18" charset="0"/>
              </a:rPr>
              <a:t>cumulus has </a:t>
            </a:r>
            <a:r>
              <a:rPr lang="en-US" altLang="en-US" sz="2400" dirty="0">
                <a:solidFill>
                  <a:srgbClr val="000000"/>
                </a:solidFill>
                <a:latin typeface="Times New Roman" pitchFamily="18" charset="0"/>
                <a:cs typeface="Times New Roman" pitchFamily="18" charset="0"/>
              </a:rPr>
              <a:t>a </a:t>
            </a:r>
            <a:r>
              <a:rPr lang="en-US" altLang="en-US" sz="2400" dirty="0" smtClean="0">
                <a:solidFill>
                  <a:srgbClr val="000000"/>
                </a:solidFill>
                <a:latin typeface="Times New Roman" pitchFamily="18" charset="0"/>
                <a:cs typeface="Times New Roman" pitchFamily="18" charset="0"/>
              </a:rPr>
              <a:t>dome </a:t>
            </a:r>
            <a:r>
              <a:rPr lang="en-US" altLang="en-US" sz="2400" dirty="0">
                <a:solidFill>
                  <a:srgbClr val="000000"/>
                </a:solidFill>
                <a:latin typeface="Times New Roman" pitchFamily="18" charset="0"/>
                <a:cs typeface="Times New Roman" pitchFamily="18" charset="0"/>
              </a:rPr>
              <a:t>or </a:t>
            </a:r>
            <a:r>
              <a:rPr lang="en-US" altLang="en-US" sz="2400" dirty="0" smtClean="0">
                <a:solidFill>
                  <a:srgbClr val="000000"/>
                </a:solidFill>
                <a:latin typeface="Times New Roman" pitchFamily="18" charset="0"/>
                <a:cs typeface="Times New Roman" pitchFamily="18" charset="0"/>
              </a:rPr>
              <a:t>tower shaped </a:t>
            </a:r>
            <a:r>
              <a:rPr lang="en-US" altLang="en-US" sz="2400" dirty="0">
                <a:solidFill>
                  <a:srgbClr val="000000"/>
                </a:solidFill>
                <a:latin typeface="Times New Roman" pitchFamily="18" charset="0"/>
                <a:cs typeface="Times New Roman" pitchFamily="18" charset="0"/>
              </a:rPr>
              <a:t>top as opposed to the </a:t>
            </a:r>
            <a:r>
              <a:rPr lang="en-US" altLang="en-US" sz="2400" dirty="0" smtClean="0">
                <a:solidFill>
                  <a:srgbClr val="000000"/>
                </a:solidFill>
                <a:latin typeface="Times New Roman" pitchFamily="18" charset="0"/>
                <a:cs typeface="Times New Roman" pitchFamily="18" charset="0"/>
              </a:rPr>
              <a:t>generally flat </a:t>
            </a:r>
            <a:r>
              <a:rPr lang="en-US" altLang="en-US" sz="2400" dirty="0">
                <a:solidFill>
                  <a:srgbClr val="000000"/>
                </a:solidFill>
                <a:latin typeface="Times New Roman" pitchFamily="18" charset="0"/>
                <a:cs typeface="Times New Roman" pitchFamily="18" charset="0"/>
              </a:rPr>
              <a:t>tops of the stratocumulus. Cumulus </a:t>
            </a:r>
            <a:r>
              <a:rPr lang="en-US" altLang="en-US" sz="2400" dirty="0" smtClean="0">
                <a:solidFill>
                  <a:srgbClr val="000000"/>
                </a:solidFill>
                <a:latin typeface="Times New Roman" pitchFamily="18" charset="0"/>
                <a:cs typeface="Times New Roman" pitchFamily="18" charset="0"/>
              </a:rPr>
              <a:t>clouds that </a:t>
            </a:r>
            <a:r>
              <a:rPr lang="en-US" altLang="en-US" sz="2400" dirty="0">
                <a:solidFill>
                  <a:srgbClr val="000000"/>
                </a:solidFill>
                <a:latin typeface="Times New Roman" pitchFamily="18" charset="0"/>
                <a:cs typeface="Times New Roman" pitchFamily="18" charset="0"/>
              </a:rPr>
              <a:t>show only slight vertical </a:t>
            </a:r>
            <a:r>
              <a:rPr lang="en-US" altLang="en-US" sz="2400" dirty="0" smtClean="0">
                <a:solidFill>
                  <a:srgbClr val="000000"/>
                </a:solidFill>
                <a:latin typeface="Times New Roman" pitchFamily="18" charset="0"/>
                <a:cs typeface="Times New Roman" pitchFamily="18" charset="0"/>
              </a:rPr>
              <a:t>growth are </a:t>
            </a:r>
            <a:r>
              <a:rPr lang="en-US" altLang="en-US" sz="2400" dirty="0">
                <a:solidFill>
                  <a:srgbClr val="000000"/>
                </a:solidFill>
                <a:latin typeface="Times New Roman" pitchFamily="18" charset="0"/>
                <a:cs typeface="Times New Roman" pitchFamily="18" charset="0"/>
              </a:rPr>
              <a:t>associated with fair weather; therefore, we call </a:t>
            </a:r>
            <a:r>
              <a:rPr lang="en-US" altLang="en-US" sz="2400" dirty="0" smtClean="0">
                <a:solidFill>
                  <a:srgbClr val="000000"/>
                </a:solidFill>
                <a:latin typeface="Times New Roman" pitchFamily="18" charset="0"/>
                <a:cs typeface="Times New Roman" pitchFamily="18" charset="0"/>
              </a:rPr>
              <a:t>these clouds </a:t>
            </a:r>
            <a:r>
              <a:rPr lang="en-US" altLang="en-US" sz="2400" dirty="0">
                <a:solidFill>
                  <a:srgbClr val="000000"/>
                </a:solidFill>
                <a:latin typeface="Times New Roman" pitchFamily="18" charset="0"/>
                <a:cs typeface="Times New Roman" pitchFamily="18" charset="0"/>
              </a:rPr>
              <a:t>“fair weather cumulus</a:t>
            </a:r>
            <a:r>
              <a:rPr lang="en-US" altLang="en-US" sz="2400" dirty="0" smtClean="0">
                <a:solidFill>
                  <a:srgbClr val="000000"/>
                </a:solidFill>
                <a:latin typeface="Times New Roman" pitchFamily="18" charset="0"/>
                <a:cs typeface="Times New Roman" pitchFamily="18" charset="0"/>
              </a:rPr>
              <a:t>.”</a:t>
            </a:r>
            <a:endParaRPr lang="en-US" alt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291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36576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286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4290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6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06375"/>
            <a:ext cx="38862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28036906"/>
      </p:ext>
    </p:extLst>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597" y="3046988"/>
            <a:ext cx="64103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 y="0"/>
            <a:ext cx="9174480" cy="3046988"/>
          </a:xfrm>
          <a:prstGeom prst="rect">
            <a:avLst/>
          </a:prstGeom>
        </p:spPr>
        <p:txBody>
          <a:bodyPr wrap="square">
            <a:spAutoFit/>
          </a:bodyPr>
          <a:lstStyle/>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a:solidFill>
                  <a:srgbClr val="000000"/>
                </a:solidFill>
                <a:latin typeface="Times New Roman" pitchFamily="18" charset="0"/>
                <a:cs typeface="Times New Roman" pitchFamily="18" charset="0"/>
              </a:rPr>
              <a:t>If the cumulus clouds are small and appear as broken fragments of a cloud with ragged edges, they are called cumulus </a:t>
            </a:r>
            <a:r>
              <a:rPr lang="en-US" altLang="en-US" sz="2400" dirty="0" err="1">
                <a:solidFill>
                  <a:srgbClr val="000000"/>
                </a:solidFill>
                <a:latin typeface="Times New Roman" pitchFamily="18" charset="0"/>
                <a:cs typeface="Times New Roman" pitchFamily="18" charset="0"/>
              </a:rPr>
              <a:t>fractus</a:t>
            </a:r>
            <a:r>
              <a:rPr lang="en-US" altLang="en-US" sz="2400" dirty="0">
                <a:solidFill>
                  <a:srgbClr val="000000"/>
                </a:solidFill>
                <a:latin typeface="Times New Roman" pitchFamily="18" charset="0"/>
                <a:cs typeface="Times New Roman" pitchFamily="18" charset="0"/>
              </a:rPr>
              <a:t>. Harmless-looking cumulus often develop on warm summer mornings and, by afternoon, become much larger and more vertically developed. </a:t>
            </a:r>
          </a:p>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solidFill>
                  <a:srgbClr val="000000"/>
                </a:solidFill>
                <a:latin typeface="Times New Roman" pitchFamily="18" charset="0"/>
                <a:cs typeface="Times New Roman" pitchFamily="18" charset="0"/>
              </a:rPr>
              <a:t>When </a:t>
            </a:r>
            <a:r>
              <a:rPr lang="en-US" altLang="en-US" sz="2400" dirty="0">
                <a:solidFill>
                  <a:srgbClr val="000000"/>
                </a:solidFill>
                <a:latin typeface="Times New Roman" pitchFamily="18" charset="0"/>
                <a:cs typeface="Times New Roman" pitchFamily="18" charset="0"/>
              </a:rPr>
              <a:t>the growing cumulus resembles a head of cauliflower, it becomes a </a:t>
            </a:r>
            <a:r>
              <a:rPr lang="en-US" altLang="en-US" sz="2400" dirty="0" smtClean="0">
                <a:solidFill>
                  <a:srgbClr val="000000"/>
                </a:solidFill>
                <a:latin typeface="Times New Roman" pitchFamily="18" charset="0"/>
                <a:cs typeface="Times New Roman" pitchFamily="18" charset="0"/>
              </a:rPr>
              <a:t>towering </a:t>
            </a:r>
            <a:r>
              <a:rPr lang="en-US" altLang="en-US" sz="2400" dirty="0">
                <a:solidFill>
                  <a:srgbClr val="000000"/>
                </a:solidFill>
                <a:latin typeface="Times New Roman" pitchFamily="18" charset="0"/>
                <a:cs typeface="Times New Roman" pitchFamily="18" charset="0"/>
              </a:rPr>
              <a:t>cumulus. Most often, it is a single large cloud, but, occasionally, several grow into each other, forming a line of towering </a:t>
            </a:r>
            <a:r>
              <a:rPr lang="en-US" altLang="en-US" sz="2400" dirty="0" smtClean="0">
                <a:solidFill>
                  <a:srgbClr val="000000"/>
                </a:solidFill>
                <a:latin typeface="Times New Roman" pitchFamily="18" charset="0"/>
                <a:cs typeface="Times New Roman" pitchFamily="18" charset="0"/>
              </a:rPr>
              <a:t>clouds. Precipitation </a:t>
            </a:r>
            <a:r>
              <a:rPr lang="en-US" altLang="en-US" sz="2400" dirty="0">
                <a:solidFill>
                  <a:srgbClr val="000000"/>
                </a:solidFill>
                <a:latin typeface="Times New Roman" pitchFamily="18" charset="0"/>
                <a:cs typeface="Times New Roman" pitchFamily="18" charset="0"/>
              </a:rPr>
              <a:t>that falls from </a:t>
            </a:r>
            <a:r>
              <a:rPr lang="en-US" altLang="en-US" sz="2400" dirty="0" smtClean="0">
                <a:solidFill>
                  <a:srgbClr val="000000"/>
                </a:solidFill>
                <a:latin typeface="Times New Roman" pitchFamily="18" charset="0"/>
                <a:cs typeface="Times New Roman" pitchFamily="18" charset="0"/>
              </a:rPr>
              <a:t>them is </a:t>
            </a:r>
            <a:r>
              <a:rPr lang="en-US" altLang="en-US" sz="2400" dirty="0">
                <a:solidFill>
                  <a:srgbClr val="000000"/>
                </a:solidFill>
                <a:latin typeface="Times New Roman" pitchFamily="18" charset="0"/>
                <a:cs typeface="Times New Roman" pitchFamily="18" charset="0"/>
              </a:rPr>
              <a:t>always showery</a:t>
            </a:r>
            <a:r>
              <a:rPr lang="en-US" altLang="en-US" sz="2400" dirty="0" smtClean="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093355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3352800"/>
            <a:ext cx="917447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 y="0"/>
            <a:ext cx="9174480" cy="4893647"/>
          </a:xfrm>
          <a:prstGeom prst="rect">
            <a:avLst/>
          </a:prstGeom>
        </p:spPr>
        <p:txBody>
          <a:bodyPr wrap="square">
            <a:spAutoFit/>
          </a:bodyPr>
          <a:lstStyle/>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2400" dirty="0" smtClean="0">
                <a:solidFill>
                  <a:srgbClr val="000000"/>
                </a:solidFill>
                <a:latin typeface="Times New Roman" pitchFamily="18" charset="0"/>
                <a:cs typeface="Times New Roman" pitchFamily="18" charset="0"/>
              </a:rPr>
              <a:t>If they continues to grow vertically, it develops into a giant </a:t>
            </a:r>
            <a:r>
              <a:rPr lang="en-US" altLang="en-US" sz="2400" b="1" dirty="0" smtClean="0">
                <a:solidFill>
                  <a:srgbClr val="000000"/>
                </a:solidFill>
                <a:latin typeface="Times New Roman" pitchFamily="18" charset="0"/>
                <a:cs typeface="Times New Roman" pitchFamily="18" charset="0"/>
              </a:rPr>
              <a:t>cumulonimbus</a:t>
            </a:r>
            <a:r>
              <a:rPr lang="en-US" altLang="en-US" sz="2400" dirty="0" smtClean="0">
                <a:solidFill>
                  <a:srgbClr val="000000"/>
                </a:solidFill>
                <a:latin typeface="Times New Roman" pitchFamily="18" charset="0"/>
                <a:cs typeface="Times New Roman" pitchFamily="18" charset="0"/>
              </a:rPr>
              <a:t>, a </a:t>
            </a:r>
            <a:r>
              <a:rPr lang="en-US" altLang="en-US" sz="2400" dirty="0">
                <a:solidFill>
                  <a:srgbClr val="000000"/>
                </a:solidFill>
                <a:latin typeface="Times New Roman" pitchFamily="18" charset="0"/>
                <a:cs typeface="Times New Roman" pitchFamily="18" charset="0"/>
              </a:rPr>
              <a:t>thunderstorm </a:t>
            </a:r>
            <a:r>
              <a:rPr lang="en-US" altLang="en-US" sz="2400" dirty="0" smtClean="0">
                <a:solidFill>
                  <a:srgbClr val="000000"/>
                </a:solidFill>
                <a:latin typeface="Times New Roman" pitchFamily="18" charset="0"/>
                <a:cs typeface="Times New Roman" pitchFamily="18" charset="0"/>
              </a:rPr>
              <a:t>cloud. Its top may </a:t>
            </a:r>
            <a:r>
              <a:rPr lang="en-US" altLang="en-US" sz="2400" dirty="0">
                <a:solidFill>
                  <a:srgbClr val="000000"/>
                </a:solidFill>
                <a:latin typeface="Times New Roman" pitchFamily="18" charset="0"/>
                <a:cs typeface="Times New Roman" pitchFamily="18" charset="0"/>
              </a:rPr>
              <a:t>extend upward to the </a:t>
            </a:r>
            <a:r>
              <a:rPr lang="en-US" altLang="en-US" sz="2400" dirty="0" err="1" smtClean="0">
                <a:solidFill>
                  <a:srgbClr val="000000"/>
                </a:solidFill>
                <a:latin typeface="Times New Roman" pitchFamily="18" charset="0"/>
                <a:cs typeface="Times New Roman" pitchFamily="18" charset="0"/>
              </a:rPr>
              <a:t>tropopause</a:t>
            </a:r>
            <a:r>
              <a:rPr lang="en-US" altLang="en-US" sz="2400" dirty="0" smtClean="0">
                <a:solidFill>
                  <a:srgbClr val="000000"/>
                </a:solidFill>
                <a:latin typeface="Times New Roman" pitchFamily="18" charset="0"/>
                <a:cs typeface="Times New Roman" pitchFamily="18" charset="0"/>
              </a:rPr>
              <a:t>. </a:t>
            </a:r>
            <a:r>
              <a:rPr lang="en-US" altLang="en-US" sz="2400" dirty="0">
                <a:solidFill>
                  <a:srgbClr val="000000"/>
                </a:solidFill>
                <a:latin typeface="Times New Roman" pitchFamily="18" charset="0"/>
                <a:cs typeface="Times New Roman" pitchFamily="18" charset="0"/>
              </a:rPr>
              <a:t>A cumulonimbus can occur as an isolated </a:t>
            </a:r>
            <a:r>
              <a:rPr lang="en-US" altLang="en-US" sz="2400" dirty="0" smtClean="0">
                <a:solidFill>
                  <a:srgbClr val="000000"/>
                </a:solidFill>
                <a:latin typeface="Times New Roman" pitchFamily="18" charset="0"/>
                <a:cs typeface="Times New Roman" pitchFamily="18" charset="0"/>
              </a:rPr>
              <a:t>cloud or </a:t>
            </a:r>
            <a:r>
              <a:rPr lang="en-US" altLang="en-US" sz="2400" dirty="0">
                <a:solidFill>
                  <a:srgbClr val="000000"/>
                </a:solidFill>
                <a:latin typeface="Times New Roman" pitchFamily="18" charset="0"/>
                <a:cs typeface="Times New Roman" pitchFamily="18" charset="0"/>
              </a:rPr>
              <a:t>as part of a line or “wall” of clouds. Massive amounts of energy are released by the condensation of water vapor within a cumulonimbus and result in the development of violent up- and downdrafts, which may exceed fifty knots. fast winds at these higher altitudes can reshape the top of the cloud into a huge flattened anvil. These great thunderheads may contain all forms of precipitation—large raindrops, snowflakes, snow pellets, and sometimes hailstones—all of which can fall to earth in the form of heavy showers. Lightning, thunder, and even violent tornadoes are associated with the cumulonimbus. </a:t>
            </a:r>
          </a:p>
          <a:p>
            <a:pPr lvl="0" algn="just" fontAlgn="base">
              <a:spcBef>
                <a:spcPct val="0"/>
              </a:spcBef>
              <a:spcAft>
                <a:spcPct val="0"/>
              </a:spcAft>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US" altLang="en-US" sz="24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36729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667000" y="381000"/>
            <a:ext cx="274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b="1">
                <a:solidFill>
                  <a:srgbClr val="000000"/>
                </a:solidFill>
                <a:latin typeface="Times New Roman" pitchFamily="18" charset="0"/>
              </a:rPr>
              <a:t>Other appearances </a:t>
            </a:r>
          </a:p>
        </p:txBody>
      </p:sp>
      <p:pic>
        <p:nvPicPr>
          <p:cNvPr id="21507" name="Picture 7" descr="kelvin_helmholtz_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2062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halo_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nebensonne_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44780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dunst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447800"/>
            <a:ext cx="2057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Rectangle 11"/>
          <p:cNvSpPr>
            <a:spLocks noChangeArrowheads="1"/>
          </p:cNvSpPr>
          <p:nvPr/>
        </p:nvSpPr>
        <p:spPr bwMode="auto">
          <a:xfrm>
            <a:off x="152400" y="3043238"/>
            <a:ext cx="2420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Kelvin-Helmholtz</a:t>
            </a:r>
          </a:p>
          <a:p>
            <a:pPr fontAlgn="base">
              <a:spcBef>
                <a:spcPct val="0"/>
              </a:spcBef>
              <a:spcAft>
                <a:spcPct val="0"/>
              </a:spcAft>
            </a:pPr>
            <a:r>
              <a:rPr lang="en-US" altLang="en-US" sz="2400">
                <a:solidFill>
                  <a:srgbClr val="000000"/>
                </a:solidFill>
                <a:latin typeface="Times New Roman" pitchFamily="18" charset="0"/>
              </a:rPr>
              <a:t>Wave </a:t>
            </a:r>
          </a:p>
        </p:txBody>
      </p:sp>
      <p:sp>
        <p:nvSpPr>
          <p:cNvPr id="21512" name="Rectangle 12"/>
          <p:cNvSpPr>
            <a:spLocks noChangeArrowheads="1"/>
          </p:cNvSpPr>
          <p:nvPr/>
        </p:nvSpPr>
        <p:spPr bwMode="auto">
          <a:xfrm>
            <a:off x="3048000" y="3200400"/>
            <a:ext cx="78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halo </a:t>
            </a:r>
          </a:p>
        </p:txBody>
      </p:sp>
      <p:sp>
        <p:nvSpPr>
          <p:cNvPr id="21513" name="Rectangle 13"/>
          <p:cNvSpPr>
            <a:spLocks noChangeArrowheads="1"/>
          </p:cNvSpPr>
          <p:nvPr/>
        </p:nvSpPr>
        <p:spPr bwMode="auto">
          <a:xfrm>
            <a:off x="5106988" y="3124200"/>
            <a:ext cx="121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sun dog </a:t>
            </a:r>
          </a:p>
        </p:txBody>
      </p:sp>
      <p:sp>
        <p:nvSpPr>
          <p:cNvPr id="21514" name="Rectangle 14"/>
          <p:cNvSpPr>
            <a:spLocks noChangeArrowheads="1"/>
          </p:cNvSpPr>
          <p:nvPr/>
        </p:nvSpPr>
        <p:spPr bwMode="auto">
          <a:xfrm>
            <a:off x="7467600" y="3200400"/>
            <a:ext cx="817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haze </a:t>
            </a:r>
          </a:p>
        </p:txBody>
      </p:sp>
      <p:pic>
        <p:nvPicPr>
          <p:cNvPr id="21515" name="Picture 15" descr="blitz_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038600"/>
            <a:ext cx="203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6" descr="polarlicht_t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4038600"/>
            <a:ext cx="203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7" descr="regenbogen_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4038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8" descr="morgenrot_t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40386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Rectangle 19"/>
          <p:cNvSpPr>
            <a:spLocks noChangeArrowheads="1"/>
          </p:cNvSpPr>
          <p:nvPr/>
        </p:nvSpPr>
        <p:spPr bwMode="auto">
          <a:xfrm>
            <a:off x="685800" y="57912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lightning </a:t>
            </a:r>
          </a:p>
        </p:txBody>
      </p:sp>
      <p:sp>
        <p:nvSpPr>
          <p:cNvPr id="21520" name="Rectangle 20"/>
          <p:cNvSpPr>
            <a:spLocks noChangeArrowheads="1"/>
          </p:cNvSpPr>
          <p:nvPr/>
        </p:nvSpPr>
        <p:spPr bwMode="auto">
          <a:xfrm>
            <a:off x="2967038" y="5557838"/>
            <a:ext cx="1235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aurora </a:t>
            </a:r>
          </a:p>
          <a:p>
            <a:pPr fontAlgn="base">
              <a:spcBef>
                <a:spcPct val="0"/>
              </a:spcBef>
              <a:spcAft>
                <a:spcPct val="0"/>
              </a:spcAft>
            </a:pPr>
            <a:r>
              <a:rPr lang="en-US" altLang="en-US" sz="2400">
                <a:solidFill>
                  <a:srgbClr val="000000"/>
                </a:solidFill>
                <a:latin typeface="Times New Roman" pitchFamily="18" charset="0"/>
              </a:rPr>
              <a:t>borealis </a:t>
            </a:r>
          </a:p>
        </p:txBody>
      </p:sp>
      <p:sp>
        <p:nvSpPr>
          <p:cNvPr id="21521" name="Rectangle 21"/>
          <p:cNvSpPr>
            <a:spLocks noChangeArrowheads="1"/>
          </p:cNvSpPr>
          <p:nvPr/>
        </p:nvSpPr>
        <p:spPr bwMode="auto">
          <a:xfrm>
            <a:off x="4953000" y="5715000"/>
            <a:ext cx="1258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rainbow </a:t>
            </a:r>
          </a:p>
        </p:txBody>
      </p:sp>
      <p:sp>
        <p:nvSpPr>
          <p:cNvPr id="21522" name="Rectangle 22"/>
          <p:cNvSpPr>
            <a:spLocks noChangeArrowheads="1"/>
          </p:cNvSpPr>
          <p:nvPr/>
        </p:nvSpPr>
        <p:spPr bwMode="auto">
          <a:xfrm>
            <a:off x="7315200" y="57150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altLang="en-US" sz="2400">
                <a:solidFill>
                  <a:srgbClr val="000000"/>
                </a:solidFill>
                <a:latin typeface="Times New Roman" pitchFamily="18" charset="0"/>
              </a:rPr>
              <a:t>dawn </a:t>
            </a:r>
          </a:p>
        </p:txBody>
      </p:sp>
    </p:spTree>
    <p:extLst>
      <p:ext uri="{BB962C8B-B14F-4D97-AF65-F5344CB8AC3E}">
        <p14:creationId xmlns:p14="http://schemas.microsoft.com/office/powerpoint/2010/main" val="85327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22" y="0"/>
            <a:ext cx="9165021" cy="5632311"/>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A </a:t>
            </a:r>
            <a:r>
              <a:rPr lang="en-US" sz="2400" b="1" u="sng" dirty="0">
                <a:solidFill>
                  <a:srgbClr val="000000"/>
                </a:solidFill>
                <a:latin typeface="Times New Roman" pitchFamily="18" charset="0"/>
                <a:cs typeface="Times New Roman" pitchFamily="18" charset="0"/>
              </a:rPr>
              <a:t>cloud</a:t>
            </a:r>
            <a:r>
              <a:rPr lang="en-US" sz="2400" dirty="0">
                <a:solidFill>
                  <a:srgbClr val="000000"/>
                </a:solidFill>
                <a:latin typeface="Times New Roman" pitchFamily="18" charset="0"/>
                <a:cs typeface="Times New Roman" pitchFamily="18" charset="0"/>
              </a:rPr>
              <a:t> is a visible collection of billions of small water and/or ice particles suspended in the atmosphere above Earth’s surface. Clouds form when water vapor condenses.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come in all shapes and colors, and exist at all levels of the troposphere. Their unique features can tell us something about the atmospheric processes that led to their formation, or indicate </a:t>
            </a:r>
            <a:r>
              <a:rPr lang="en-US" sz="2400" dirty="0" smtClean="0">
                <a:solidFill>
                  <a:srgbClr val="000000"/>
                </a:solidFill>
                <a:latin typeface="Times New Roman" pitchFamily="18" charset="0"/>
                <a:cs typeface="Times New Roman" pitchFamily="18" charset="0"/>
              </a:rPr>
              <a:t>impending </a:t>
            </a:r>
            <a:r>
              <a:rPr lang="en-US" sz="2400" dirty="0">
                <a:solidFill>
                  <a:srgbClr val="000000"/>
                </a:solidFill>
                <a:latin typeface="Times New Roman" pitchFamily="18" charset="0"/>
                <a:cs typeface="Times New Roman" pitchFamily="18" charset="0"/>
              </a:rPr>
              <a:t>weather changes</a:t>
            </a:r>
            <a:r>
              <a:rPr lang="en-US" sz="2400" dirty="0" smtClean="0">
                <a:solidFill>
                  <a:srgbClr val="000000"/>
                </a:solidFill>
                <a:latin typeface="Times New Roman" pitchFamily="18" charset="0"/>
                <a:cs typeface="Times New Roman" pitchFamily="18" charset="0"/>
              </a:rPr>
              <a:t>.</a:t>
            </a: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smtClean="0">
              <a:solidFill>
                <a:srgbClr val="000000"/>
              </a:solidFill>
              <a:latin typeface="Times New Roman" pitchFamily="18" charset="0"/>
              <a:cs typeface="Times New Roman" pitchFamily="18" charset="0"/>
            </a:endParaRPr>
          </a:p>
          <a:p>
            <a:pPr algn="just" fontAlgn="base">
              <a:spcBef>
                <a:spcPct val="0"/>
              </a:spcBef>
              <a:spcAft>
                <a:spcPct val="0"/>
              </a:spcAft>
            </a:pPr>
            <a:endParaRPr lang="en-US" sz="2400" dirty="0">
              <a:solidFill>
                <a:srgbClr val="000000"/>
              </a:solidFill>
              <a:latin typeface="Times New Roman" pitchFamily="18" charset="0"/>
              <a:cs typeface="Times New Roman" pitchFamily="18" charset="0"/>
            </a:endParaRPr>
          </a:p>
        </p:txBody>
      </p:sp>
      <p:pic>
        <p:nvPicPr>
          <p:cNvPr id="1026" name="Picture 2" descr="Clou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46635"/>
            <a:ext cx="4343400" cy="325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384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533400" y="2514600"/>
            <a:ext cx="822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altLang="en-US">
              <a:solidFill>
                <a:srgbClr val="000000"/>
              </a:solidFill>
              <a:latin typeface="Tahoma" pitchFamily="34" charset="0"/>
            </a:endParaRPr>
          </a:p>
        </p:txBody>
      </p:sp>
      <p:sp>
        <p:nvSpPr>
          <p:cNvPr id="5" name="Rectangle 3"/>
          <p:cNvSpPr txBox="1">
            <a:spLocks noChangeArrowheads="1"/>
          </p:cNvSpPr>
          <p:nvPr/>
        </p:nvSpPr>
        <p:spPr>
          <a:xfrm>
            <a:off x="17463" y="5028464"/>
            <a:ext cx="9096375" cy="9913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defRPr/>
            </a:pPr>
            <a:r>
              <a:rPr lang="en-US" sz="2400" dirty="0" smtClean="0">
                <a:solidFill>
                  <a:srgbClr val="000000"/>
                </a:solidFill>
                <a:latin typeface="Times New Roman" pitchFamily="18" charset="0"/>
              </a:rPr>
              <a:t>Clouds </a:t>
            </a:r>
            <a:r>
              <a:rPr lang="en-US" sz="2400" dirty="0" smtClean="0">
                <a:solidFill>
                  <a:srgbClr val="000000"/>
                </a:solidFill>
                <a:latin typeface="Times New Roman" pitchFamily="18" charset="0"/>
              </a:rPr>
              <a:t>is </a:t>
            </a:r>
            <a:r>
              <a:rPr lang="en-US" sz="2400" dirty="0">
                <a:solidFill>
                  <a:srgbClr val="000000"/>
                </a:solidFill>
                <a:latin typeface="Times New Roman" pitchFamily="18" charset="0"/>
              </a:rPr>
              <a:t>found in the </a:t>
            </a:r>
            <a:r>
              <a:rPr lang="en-US" sz="2400" dirty="0" smtClean="0">
                <a:solidFill>
                  <a:srgbClr val="000000"/>
                </a:solidFill>
                <a:latin typeface="Times New Roman" pitchFamily="18" charset="0"/>
              </a:rPr>
              <a:t>lower part </a:t>
            </a:r>
            <a:r>
              <a:rPr lang="en-US" sz="2400" dirty="0">
                <a:solidFill>
                  <a:srgbClr val="000000"/>
                </a:solidFill>
                <a:latin typeface="Times New Roman" pitchFamily="18" charset="0"/>
              </a:rPr>
              <a:t>of the atmosphere “troposphere</a:t>
            </a:r>
            <a:r>
              <a:rPr lang="en-US" sz="2400" dirty="0" smtClean="0">
                <a:solidFill>
                  <a:srgbClr val="000000"/>
                </a:solidFill>
                <a:latin typeface="Times New Roman" pitchFamily="18" charset="0"/>
              </a:rPr>
              <a:t>”. </a:t>
            </a:r>
            <a:r>
              <a:rPr lang="en-US" altLang="en-US" sz="2400" dirty="0">
                <a:solidFill>
                  <a:srgbClr val="000000"/>
                </a:solidFill>
                <a:latin typeface="Times New Roman" pitchFamily="18" charset="0"/>
                <a:cs typeface="Times New Roman" pitchFamily="18" charset="0"/>
              </a:rPr>
              <a:t>Some clouds are formed in the </a:t>
            </a:r>
            <a:r>
              <a:rPr lang="en-US" altLang="en-US" sz="2400" dirty="0" smtClean="0">
                <a:solidFill>
                  <a:srgbClr val="000000"/>
                </a:solidFill>
                <a:latin typeface="Times New Roman" pitchFamily="18" charset="0"/>
                <a:cs typeface="Times New Roman" pitchFamily="18" charset="0"/>
              </a:rPr>
              <a:t>stratosphere</a:t>
            </a:r>
            <a:r>
              <a:rPr lang="en-US" altLang="en-US" sz="2400" dirty="0" smtClean="0">
                <a:solidFill>
                  <a:srgbClr val="000000"/>
                </a:solidFill>
                <a:latin typeface="Times New Roman" pitchFamily="18" charset="0"/>
                <a:cs typeface="Times New Roman" pitchFamily="18" charset="0"/>
              </a:rPr>
              <a:t>, too</a:t>
            </a:r>
            <a:endParaRPr lang="en-US" kern="0" dirty="0" smtClean="0">
              <a:solidFill>
                <a:srgbClr val="000000"/>
              </a:solidFill>
            </a:endParaRPr>
          </a:p>
        </p:txBody>
      </p:sp>
      <p:sp>
        <p:nvSpPr>
          <p:cNvPr id="6" name="Text Box 7"/>
          <p:cNvSpPr txBox="1">
            <a:spLocks noChangeArrowheads="1"/>
          </p:cNvSpPr>
          <p:nvPr/>
        </p:nvSpPr>
        <p:spPr bwMode="auto">
          <a:xfrm>
            <a:off x="17463" y="6019800"/>
            <a:ext cx="9096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r>
              <a:rPr lang="en-US" altLang="en-US" dirty="0">
                <a:solidFill>
                  <a:srgbClr val="000000"/>
                </a:solidFill>
                <a:latin typeface="Times New Roman" pitchFamily="18" charset="0"/>
                <a:cs typeface="Times New Roman" pitchFamily="18" charset="0"/>
              </a:rPr>
              <a:t>The </a:t>
            </a:r>
            <a:r>
              <a:rPr lang="en-US" altLang="en-US" b="1" u="sng" dirty="0">
                <a:solidFill>
                  <a:srgbClr val="000000"/>
                </a:solidFill>
                <a:latin typeface="Times New Roman" pitchFamily="18" charset="0"/>
                <a:cs typeface="Times New Roman" pitchFamily="18" charset="0"/>
              </a:rPr>
              <a:t>shape and the position of the clouds </a:t>
            </a:r>
            <a:r>
              <a:rPr lang="en-US" altLang="en-US" dirty="0">
                <a:solidFill>
                  <a:srgbClr val="000000"/>
                </a:solidFill>
                <a:latin typeface="Times New Roman" pitchFamily="18" charset="0"/>
                <a:cs typeface="Times New Roman" pitchFamily="18" charset="0"/>
              </a:rPr>
              <a:t>tell the direction and speed of the wind in the sea, and </a:t>
            </a:r>
            <a:r>
              <a:rPr lang="en-US" altLang="en-US" u="sng" dirty="0">
                <a:solidFill>
                  <a:srgbClr val="000000"/>
                </a:solidFill>
                <a:latin typeface="Times New Roman" pitchFamily="18" charset="0"/>
                <a:cs typeface="Times New Roman" pitchFamily="18" charset="0"/>
              </a:rPr>
              <a:t>clouds tells how much water vapor is in the air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45" y="-17929"/>
            <a:ext cx="7944555" cy="5047129"/>
          </a:xfrm>
          <a:prstGeom prst="rect">
            <a:avLst/>
          </a:prstGeom>
        </p:spPr>
      </p:pic>
    </p:spTree>
    <p:extLst>
      <p:ext uri="{BB962C8B-B14F-4D97-AF65-F5344CB8AC3E}">
        <p14:creationId xmlns:p14="http://schemas.microsoft.com/office/powerpoint/2010/main" val="2105786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3400"/>
            <a:ext cx="9144000" cy="3046988"/>
          </a:xfrm>
          <a:prstGeom prst="rect">
            <a:avLst/>
          </a:prstGeom>
        </p:spPr>
        <p:txBody>
          <a:bodyPr wrap="square">
            <a:spAutoFit/>
          </a:bodyPr>
          <a:lstStyle/>
          <a:p>
            <a:pPr marL="342900" indent="-342900" algn="just">
              <a:buFont typeface="Wingdings" pitchFamily="2" charset="2"/>
              <a:buChar char="Ø"/>
            </a:pPr>
            <a:r>
              <a:rPr lang="en-US" sz="2400" dirty="0">
                <a:solidFill>
                  <a:srgbClr val="000000"/>
                </a:solidFill>
                <a:latin typeface="Times New Roman" pitchFamily="18" charset="0"/>
                <a:cs typeface="Times New Roman" pitchFamily="18" charset="0"/>
              </a:rPr>
              <a:t>The French naturalist Lamarck (1744–1829) proposed the first system for classifying clouds in 1802; however, his work did not receive wide acclaim. </a:t>
            </a:r>
            <a:endParaRPr lang="en-US" sz="2400" dirty="0" smtClean="0">
              <a:latin typeface="Times New Roman" pitchFamily="18" charset="0"/>
              <a:cs typeface="Times New Roman" pitchFamily="18" charset="0"/>
            </a:endParaRPr>
          </a:p>
          <a:p>
            <a:pPr marL="342900" indent="-342900" algn="just">
              <a:buFont typeface="Wingdings" pitchFamily="2" charset="2"/>
              <a:buChar char="Ø"/>
            </a:pPr>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year later, Luke Howard, an English naturalist, developed a cloud classification system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found general acceptance. In essence, Howard’s innovative system employed Latin words to describe clouds as they appear to a ground observer. </a:t>
            </a: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Howard’s system, </a:t>
            </a:r>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were the four basic cloud forms. </a:t>
            </a:r>
          </a:p>
        </p:txBody>
      </p:sp>
      <p:sp>
        <p:nvSpPr>
          <p:cNvPr id="6" name="Rectangle 5"/>
          <p:cNvSpPr/>
          <p:nvPr/>
        </p:nvSpPr>
        <p:spPr>
          <a:xfrm>
            <a:off x="2286000" y="0"/>
            <a:ext cx="5039906" cy="492443"/>
          </a:xfrm>
          <a:prstGeom prst="rect">
            <a:avLst/>
          </a:prstGeom>
        </p:spPr>
        <p:txBody>
          <a:bodyPr wrap="none">
            <a:spAutoFit/>
          </a:bodyPr>
          <a:lstStyle/>
          <a:p>
            <a:pPr algn="ctr"/>
            <a:r>
              <a:rPr lang="en-US" sz="2600" b="1" dirty="0">
                <a:latin typeface="Times New Roman" pitchFamily="18" charset="0"/>
                <a:cs typeface="Times New Roman" pitchFamily="18" charset="0"/>
              </a:rPr>
              <a:t>CLASSIFICATION OF CLOUDS</a:t>
            </a:r>
          </a:p>
        </p:txBody>
      </p:sp>
      <p:sp>
        <p:nvSpPr>
          <p:cNvPr id="8" name="Rectangle 7"/>
          <p:cNvSpPr/>
          <p:nvPr/>
        </p:nvSpPr>
        <p:spPr>
          <a:xfrm>
            <a:off x="304800" y="3494544"/>
            <a:ext cx="4572000" cy="2677656"/>
          </a:xfrm>
          <a:prstGeom prst="rect">
            <a:avLst/>
          </a:prstGeom>
        </p:spPr>
        <p:txBody>
          <a:bodyPr>
            <a:spAutoFit/>
          </a:bodyPr>
          <a:lstStyle/>
          <a:p>
            <a:pPr lvl="0" algn="just"/>
            <a:r>
              <a:rPr lang="en-US" sz="2400" dirty="0">
                <a:solidFill>
                  <a:prstClr val="black"/>
                </a:solidFill>
                <a:latin typeface="Times New Roman" pitchFamily="18" charset="0"/>
                <a:cs typeface="Times New Roman" pitchFamily="18" charset="0"/>
              </a:rPr>
              <a:t>Other clouds could be described by combining the basic types. For example, nimbostratus is a rain cloud that shows layering, whereas cumulonimbus is a rain cloud having pronounced vertical development.</a:t>
            </a:r>
            <a:endParaRPr lang="en-US" sz="2400" dirty="0">
              <a:solidFill>
                <a:prstClr val="black"/>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52800"/>
            <a:ext cx="3581400" cy="2999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93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
            <a:ext cx="9144000" cy="3416320"/>
          </a:xfrm>
          <a:prstGeom prst="rect">
            <a:avLst/>
          </a:prstGeom>
        </p:spPr>
        <p:txBody>
          <a:bodyPr wrap="square">
            <a:spAutoFit/>
          </a:bodyPr>
          <a:lstStyle/>
          <a:p>
            <a:pPr algn="just"/>
            <a:r>
              <a:rPr lang="en-US" sz="2400" dirty="0">
                <a:latin typeface="Times New Roman" pitchFamily="18" charset="0"/>
                <a:cs typeface="Times New Roman" pitchFamily="18" charset="0"/>
              </a:rPr>
              <a:t>In 1887, </a:t>
            </a:r>
            <a:r>
              <a:rPr lang="en-US" sz="2400" dirty="0" err="1">
                <a:latin typeface="Times New Roman" pitchFamily="18" charset="0"/>
                <a:cs typeface="Times New Roman" pitchFamily="18" charset="0"/>
              </a:rPr>
              <a:t>Abercromby</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Hildebrandsson</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expanded Howard’s </a:t>
            </a:r>
            <a:r>
              <a:rPr lang="en-US" sz="2400" dirty="0">
                <a:latin typeface="Times New Roman" pitchFamily="18" charset="0"/>
                <a:cs typeface="Times New Roman" pitchFamily="18" charset="0"/>
              </a:rPr>
              <a:t>original system and published a </a:t>
            </a:r>
            <a:r>
              <a:rPr lang="en-US" sz="2400" dirty="0" smtClean="0">
                <a:latin typeface="Times New Roman" pitchFamily="18" charset="0"/>
                <a:cs typeface="Times New Roman" pitchFamily="18" charset="0"/>
              </a:rPr>
              <a:t>classification system </a:t>
            </a:r>
            <a:r>
              <a:rPr lang="en-US" sz="2400" dirty="0">
                <a:latin typeface="Times New Roman" pitchFamily="18" charset="0"/>
                <a:cs typeface="Times New Roman" pitchFamily="18" charset="0"/>
              </a:rPr>
              <a:t>that, with only slight modification, is still used today</a:t>
            </a:r>
            <a:r>
              <a:rPr lang="en-US" sz="2400" dirty="0" smtClean="0">
                <a:latin typeface="Times New Roman" pitchFamily="18" charset="0"/>
                <a:cs typeface="Times New Roman" pitchFamily="18" charset="0"/>
              </a:rPr>
              <a:t>. </a:t>
            </a:r>
            <a:r>
              <a:rPr lang="en-US" sz="2400" u="sng" dirty="0" smtClean="0">
                <a:latin typeface="Times New Roman" pitchFamily="18" charset="0"/>
                <a:cs typeface="Times New Roman" pitchFamily="18" charset="0"/>
              </a:rPr>
              <a:t>Ten </a:t>
            </a:r>
            <a:r>
              <a:rPr lang="en-US" sz="2400" u="sng" dirty="0">
                <a:latin typeface="Times New Roman" pitchFamily="18" charset="0"/>
                <a:cs typeface="Times New Roman" pitchFamily="18" charset="0"/>
              </a:rPr>
              <a:t>principal cloud forms </a:t>
            </a:r>
            <a:r>
              <a:rPr lang="en-US" sz="2400" dirty="0">
                <a:latin typeface="Times New Roman" pitchFamily="18" charset="0"/>
                <a:cs typeface="Times New Roman" pitchFamily="18" charset="0"/>
              </a:rPr>
              <a:t>are divided into </a:t>
            </a:r>
            <a:r>
              <a:rPr lang="en-US" sz="2400" u="sng" dirty="0">
                <a:latin typeface="Times New Roman" pitchFamily="18" charset="0"/>
                <a:cs typeface="Times New Roman" pitchFamily="18" charset="0"/>
              </a:rPr>
              <a:t>four </a:t>
            </a:r>
            <a:r>
              <a:rPr lang="en-US" sz="2400" u="sng" dirty="0" smtClean="0">
                <a:latin typeface="Times New Roman" pitchFamily="18" charset="0"/>
                <a:cs typeface="Times New Roman" pitchFamily="18" charset="0"/>
              </a:rPr>
              <a:t>primary cloud </a:t>
            </a:r>
            <a:r>
              <a:rPr lang="en-US" sz="2400" u="sng" dirty="0">
                <a:latin typeface="Times New Roman" pitchFamily="18" charset="0"/>
                <a:cs typeface="Times New Roman" pitchFamily="18" charset="0"/>
              </a:rPr>
              <a:t>groups</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Each group is identified by the </a:t>
            </a:r>
            <a:r>
              <a:rPr lang="en-US" sz="2400" b="1" dirty="0" smtClean="0">
                <a:latin typeface="Times New Roman" pitchFamily="18" charset="0"/>
                <a:cs typeface="Times New Roman" pitchFamily="18" charset="0"/>
              </a:rPr>
              <a:t>height of </a:t>
            </a:r>
            <a:r>
              <a:rPr lang="en-US" sz="2400" b="1" dirty="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cloud’s </a:t>
            </a:r>
            <a:r>
              <a:rPr lang="en-US" sz="2400" b="1" dirty="0">
                <a:latin typeface="Times New Roman" pitchFamily="18" charset="0"/>
                <a:cs typeface="Times New Roman" pitchFamily="18" charset="0"/>
              </a:rPr>
              <a:t>base above the surface</a:t>
            </a:r>
            <a:r>
              <a:rPr lang="en-US" sz="2400" dirty="0">
                <a:latin typeface="Times New Roman" pitchFamily="18" charset="0"/>
                <a:cs typeface="Times New Roman" pitchFamily="18" charset="0"/>
              </a:rPr>
              <a:t>: high clouds, </a:t>
            </a:r>
            <a:r>
              <a:rPr lang="en-US" sz="2400" dirty="0" smtClean="0">
                <a:latin typeface="Times New Roman" pitchFamily="18" charset="0"/>
                <a:cs typeface="Times New Roman" pitchFamily="18" charset="0"/>
              </a:rPr>
              <a:t>middle clouds</a:t>
            </a:r>
            <a:r>
              <a:rPr lang="en-US" sz="2400" dirty="0">
                <a:latin typeface="Times New Roman" pitchFamily="18" charset="0"/>
                <a:cs typeface="Times New Roman" pitchFamily="18" charset="0"/>
              </a:rPr>
              <a:t>, and low clouds. </a:t>
            </a:r>
            <a:r>
              <a:rPr lang="en-US" sz="2400" i="1" dirty="0">
                <a:latin typeface="Times New Roman" pitchFamily="18" charset="0"/>
                <a:cs typeface="Times New Roman" pitchFamily="18" charset="0"/>
              </a:rPr>
              <a:t>The fourth group </a:t>
            </a:r>
            <a:r>
              <a:rPr lang="en-US" sz="2400" dirty="0">
                <a:latin typeface="Times New Roman" pitchFamily="18" charset="0"/>
                <a:cs typeface="Times New Roman" pitchFamily="18" charset="0"/>
              </a:rPr>
              <a:t>contains </a:t>
            </a:r>
            <a:r>
              <a:rPr lang="en-US" sz="2400" dirty="0" smtClean="0">
                <a:latin typeface="Times New Roman" pitchFamily="18" charset="0"/>
                <a:cs typeface="Times New Roman" pitchFamily="18" charset="0"/>
              </a:rPr>
              <a:t>clouds showing </a:t>
            </a:r>
            <a:r>
              <a:rPr lang="en-US" sz="2400" dirty="0">
                <a:latin typeface="Times New Roman" pitchFamily="18" charset="0"/>
                <a:cs typeface="Times New Roman" pitchFamily="18" charset="0"/>
              </a:rPr>
              <a:t>more vertical than horizontal development</a:t>
            </a:r>
            <a:r>
              <a:rPr lang="en-US" sz="2400" dirty="0" smtClean="0">
                <a:latin typeface="Times New Roman" pitchFamily="18" charset="0"/>
                <a:cs typeface="Times New Roman" pitchFamily="18" charset="0"/>
              </a:rPr>
              <a:t>. Within </a:t>
            </a:r>
            <a:r>
              <a:rPr lang="en-US" sz="2400" dirty="0">
                <a:latin typeface="Times New Roman" pitchFamily="18" charset="0"/>
                <a:cs typeface="Times New Roman" pitchFamily="18" charset="0"/>
              </a:rPr>
              <a:t>each group, cloud types are identified by </a:t>
            </a:r>
            <a:r>
              <a:rPr lang="en-US" sz="2400" dirty="0" smtClean="0">
                <a:latin typeface="Times New Roman" pitchFamily="18" charset="0"/>
                <a:cs typeface="Times New Roman" pitchFamily="18" charset="0"/>
              </a:rPr>
              <a:t>their appearance</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The table below lists </a:t>
            </a:r>
            <a:r>
              <a:rPr lang="en-US" sz="2400" dirty="0">
                <a:latin typeface="Times New Roman" pitchFamily="18" charset="0"/>
                <a:cs typeface="Times New Roman" pitchFamily="18" charset="0"/>
              </a:rPr>
              <a:t>these four groups and </a:t>
            </a:r>
            <a:r>
              <a:rPr lang="en-US" sz="2400" dirty="0" smtClean="0">
                <a:latin typeface="Times New Roman" pitchFamily="18" charset="0"/>
                <a:cs typeface="Times New Roman" pitchFamily="18" charset="0"/>
              </a:rPr>
              <a:t>their cloud </a:t>
            </a:r>
            <a:r>
              <a:rPr lang="en-US" sz="2400" dirty="0">
                <a:latin typeface="Times New Roman" pitchFamily="18" charset="0"/>
                <a:cs typeface="Times New Roman" pitchFamily="18" charset="0"/>
              </a:rPr>
              <a:t>types.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76600"/>
            <a:ext cx="51530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88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90800"/>
            <a:ext cx="9144000" cy="830997"/>
          </a:xfrm>
          <a:prstGeom prst="rect">
            <a:avLst/>
          </a:prstGeom>
        </p:spPr>
        <p:txBody>
          <a:bodyPr wrap="square">
            <a:spAutoFit/>
          </a:bodyPr>
          <a:lstStyle/>
          <a:p>
            <a:pPr algn="just" fontAlgn="base">
              <a:spcBef>
                <a:spcPct val="0"/>
              </a:spcBef>
              <a:spcAft>
                <a:spcPct val="0"/>
              </a:spcAft>
            </a:pPr>
            <a:r>
              <a:rPr lang="en-US" sz="2400" dirty="0">
                <a:solidFill>
                  <a:srgbClr val="000000"/>
                </a:solidFill>
                <a:latin typeface="Times New Roman" pitchFamily="18" charset="0"/>
                <a:cs typeface="Times New Roman" pitchFamily="18" charset="0"/>
              </a:rPr>
              <a:t>Clouds can be categorized based on </a:t>
            </a:r>
            <a:r>
              <a:rPr lang="en-US" sz="2400" dirty="0" smtClean="0">
                <a:solidFill>
                  <a:srgbClr val="000000"/>
                </a:solidFill>
                <a:latin typeface="Times New Roman" pitchFamily="18" charset="0"/>
                <a:cs typeface="Times New Roman" pitchFamily="18" charset="0"/>
              </a:rPr>
              <a:t>other </a:t>
            </a:r>
            <a:r>
              <a:rPr lang="en-US" sz="2400" dirty="0">
                <a:solidFill>
                  <a:srgbClr val="000000"/>
                </a:solidFill>
                <a:latin typeface="Times New Roman" pitchFamily="18" charset="0"/>
                <a:cs typeface="Times New Roman" pitchFamily="18" charset="0"/>
              </a:rPr>
              <a:t>factors such as altitude, composition, and temperature (see table below).</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00449"/>
            <a:ext cx="8610600" cy="3181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61" r="12500" b="7353"/>
          <a:stretch/>
        </p:blipFill>
        <p:spPr bwMode="auto">
          <a:xfrm>
            <a:off x="2133600" y="0"/>
            <a:ext cx="69342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09600"/>
            <a:ext cx="2133600" cy="1631216"/>
          </a:xfrm>
          <a:prstGeom prst="rect">
            <a:avLst/>
          </a:prstGeom>
        </p:spPr>
        <p:txBody>
          <a:bodyPr wrap="square">
            <a:spAutoFit/>
          </a:bodyPr>
          <a:lstStyle/>
          <a:p>
            <a:pPr algn="ctr"/>
            <a:r>
              <a:rPr lang="en-US" sz="2000" b="1" dirty="0"/>
              <a:t>Approximate Height of Cloud Bases above the Surface for Various Locations</a:t>
            </a:r>
            <a:endParaRPr lang="en-US" sz="2000" dirty="0"/>
          </a:p>
        </p:txBody>
      </p:sp>
    </p:spTree>
    <p:extLst>
      <p:ext uri="{BB962C8B-B14F-4D97-AF65-F5344CB8AC3E}">
        <p14:creationId xmlns:p14="http://schemas.microsoft.com/office/powerpoint/2010/main" val="3338132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965960"/>
            <a:ext cx="6115050" cy="4892040"/>
          </a:xfrm>
          <a:prstGeom prst="rect">
            <a:avLst/>
          </a:prstGeom>
        </p:spPr>
      </p:pic>
      <p:sp>
        <p:nvSpPr>
          <p:cNvPr id="5" name="AutoShape 4" descr="Cloud heights for tropical, temperate, and polar reg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a:solidFill>
                <a:srgbClr val="000000"/>
              </a:solidFill>
              <a:latin typeface="Arial" charset="0"/>
            </a:endParaRPr>
          </a:p>
        </p:txBody>
      </p:sp>
      <p:sp>
        <p:nvSpPr>
          <p:cNvPr id="4" name="Rectangle 3"/>
          <p:cNvSpPr/>
          <p:nvPr/>
        </p:nvSpPr>
        <p:spPr>
          <a:xfrm>
            <a:off x="13138" y="0"/>
            <a:ext cx="9130862" cy="2308324"/>
          </a:xfrm>
          <a:prstGeom prst="rect">
            <a:avLst/>
          </a:prstGeom>
        </p:spPr>
        <p:txBody>
          <a:bodyPr wrap="square">
            <a:spAutoFit/>
          </a:bodyPr>
          <a:lstStyle/>
          <a:p>
            <a:pPr fontAlgn="base">
              <a:spcBef>
                <a:spcPct val="0"/>
              </a:spcBef>
              <a:spcAft>
                <a:spcPct val="0"/>
              </a:spcAft>
            </a:pPr>
            <a:r>
              <a:rPr lang="en-US" sz="2400" b="1" dirty="0">
                <a:solidFill>
                  <a:srgbClr val="000000"/>
                </a:solidFill>
                <a:latin typeface="Times New Roman" pitchFamily="18" charset="0"/>
                <a:cs typeface="Times New Roman" pitchFamily="18" charset="0"/>
              </a:rPr>
              <a:t>Cloud Altitude Observations</a:t>
            </a:r>
          </a:p>
          <a:p>
            <a:pPr algn="just" fontAlgn="base">
              <a:spcBef>
                <a:spcPct val="0"/>
              </a:spcBef>
              <a:spcAft>
                <a:spcPct val="0"/>
              </a:spcAft>
            </a:pPr>
            <a:r>
              <a:rPr lang="en-US" sz="2400" dirty="0">
                <a:solidFill>
                  <a:srgbClr val="000000"/>
                </a:solidFill>
                <a:latin typeface="Times New Roman" pitchFamily="18" charset="0"/>
                <a:cs typeface="Times New Roman" pitchFamily="18" charset="0"/>
              </a:rPr>
              <a:t>Because the troposphere is much warmer in the tropics than at higher latitudes, the cloud base height differs for mid and high clouds across these regions. For instance, mid-level clouds near the equator generally have heights between 2 km and 7.5 km, while closer to the poles, these cloud heights are likely to be in 2-4 km range.</a:t>
            </a:r>
          </a:p>
        </p:txBody>
      </p:sp>
    </p:spTree>
    <p:extLst>
      <p:ext uri="{BB962C8B-B14F-4D97-AF65-F5344CB8AC3E}">
        <p14:creationId xmlns:p14="http://schemas.microsoft.com/office/powerpoint/2010/main" val="4214887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0"/>
            <a:ext cx="3066865" cy="492443"/>
          </a:xfrm>
          <a:prstGeom prst="rect">
            <a:avLst/>
          </a:prstGeom>
        </p:spPr>
        <p:txBody>
          <a:bodyPr wrap="none">
            <a:spAutoFit/>
          </a:bodyPr>
          <a:lstStyle/>
          <a:p>
            <a:r>
              <a:rPr lang="en-US" sz="2600" b="1" dirty="0" smtClean="0">
                <a:latin typeface="Times New Roman" pitchFamily="18" charset="0"/>
                <a:cs typeface="Times New Roman" pitchFamily="18" charset="0"/>
              </a:rPr>
              <a:t>Cloud Identification</a:t>
            </a:r>
            <a:endParaRPr lang="en-US" sz="2600" dirty="0">
              <a:latin typeface="Times New Roman" pitchFamily="18" charset="0"/>
              <a:cs typeface="Times New Roman" pitchFamily="18" charset="0"/>
            </a:endParaRPr>
          </a:p>
        </p:txBody>
      </p:sp>
      <p:sp>
        <p:nvSpPr>
          <p:cNvPr id="5" name="Rectangle 4"/>
          <p:cNvSpPr/>
          <p:nvPr/>
        </p:nvSpPr>
        <p:spPr>
          <a:xfrm>
            <a:off x="0" y="587336"/>
            <a:ext cx="9144000" cy="2308324"/>
          </a:xfrm>
          <a:prstGeom prst="rect">
            <a:avLst/>
          </a:prstGeom>
        </p:spPr>
        <p:txBody>
          <a:bodyPr wrap="square">
            <a:spAutoFit/>
          </a:bodyPr>
          <a:lstStyle/>
          <a:p>
            <a:pPr algn="just"/>
            <a:r>
              <a:rPr lang="en-US" sz="2400" b="1" u="sng" dirty="0">
                <a:latin typeface="Times New Roman" pitchFamily="18" charset="0"/>
                <a:cs typeface="Times New Roman" pitchFamily="18" charset="0"/>
              </a:rPr>
              <a:t>High clouds </a:t>
            </a:r>
            <a:r>
              <a:rPr lang="en-US" sz="2400" dirty="0">
                <a:latin typeface="Times New Roman" pitchFamily="18" charset="0"/>
                <a:cs typeface="Times New Roman" pitchFamily="18" charset="0"/>
              </a:rPr>
              <a:t>in middle and low </a:t>
            </a:r>
            <a:r>
              <a:rPr lang="en-US" sz="2400" dirty="0" smtClean="0">
                <a:latin typeface="Times New Roman" pitchFamily="18" charset="0"/>
                <a:cs typeface="Times New Roman" pitchFamily="18" charset="0"/>
              </a:rPr>
              <a:t>latitudes generally </a:t>
            </a:r>
            <a:r>
              <a:rPr lang="en-US" sz="2400" dirty="0">
                <a:latin typeface="Times New Roman" pitchFamily="18" charset="0"/>
                <a:cs typeface="Times New Roman" pitchFamily="18" charset="0"/>
              </a:rPr>
              <a:t>form above </a:t>
            </a:r>
            <a:r>
              <a:rPr lang="en-US" sz="2400" dirty="0" smtClean="0">
                <a:latin typeface="Times New Roman" pitchFamily="18" charset="0"/>
                <a:cs typeface="Times New Roman" pitchFamily="18" charset="0"/>
              </a:rPr>
              <a:t>6000 m. </a:t>
            </a:r>
            <a:r>
              <a:rPr lang="en-US" sz="2400" dirty="0">
                <a:latin typeface="Times New Roman" pitchFamily="18" charset="0"/>
                <a:cs typeface="Times New Roman" pitchFamily="18" charset="0"/>
              </a:rPr>
              <a:t>Because </a:t>
            </a:r>
            <a:r>
              <a:rPr lang="en-US" sz="2400" dirty="0" smtClean="0">
                <a:latin typeface="Times New Roman" pitchFamily="18" charset="0"/>
                <a:cs typeface="Times New Roman" pitchFamily="18" charset="0"/>
              </a:rPr>
              <a:t>the air </a:t>
            </a:r>
            <a:r>
              <a:rPr lang="en-US" sz="2400" dirty="0">
                <a:latin typeface="Times New Roman" pitchFamily="18" charset="0"/>
                <a:cs typeface="Times New Roman" pitchFamily="18" charset="0"/>
              </a:rPr>
              <a:t>at these elevations is quite cold and “dry,” </a:t>
            </a:r>
            <a:r>
              <a:rPr lang="en-US" sz="2400" dirty="0" smtClean="0">
                <a:latin typeface="Times New Roman" pitchFamily="18" charset="0"/>
                <a:cs typeface="Times New Roman" pitchFamily="18" charset="0"/>
              </a:rPr>
              <a:t>high clouds </a:t>
            </a:r>
            <a:r>
              <a:rPr lang="en-US" sz="2400" dirty="0">
                <a:latin typeface="Times New Roman" pitchFamily="18" charset="0"/>
                <a:cs typeface="Times New Roman" pitchFamily="18" charset="0"/>
              </a:rPr>
              <a:t>are composed almost exclusively of ice </a:t>
            </a:r>
            <a:r>
              <a:rPr lang="en-US" sz="2400" dirty="0" smtClean="0">
                <a:latin typeface="Times New Roman" pitchFamily="18" charset="0"/>
                <a:cs typeface="Times New Roman" pitchFamily="18" charset="0"/>
              </a:rPr>
              <a:t>crystals </a:t>
            </a:r>
            <a:r>
              <a:rPr lang="en-US" sz="2400" dirty="0">
                <a:latin typeface="Times New Roman" pitchFamily="18" charset="0"/>
                <a:cs typeface="Times New Roman" pitchFamily="18" charset="0"/>
              </a:rPr>
              <a:t>and are also rather thin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High clouds usually </a:t>
            </a:r>
            <a:r>
              <a:rPr lang="en-US" sz="2400" dirty="0" smtClean="0">
                <a:latin typeface="Times New Roman" pitchFamily="18" charset="0"/>
                <a:cs typeface="Times New Roman" pitchFamily="18" charset="0"/>
              </a:rPr>
              <a:t>appear white</a:t>
            </a:r>
            <a:r>
              <a:rPr lang="en-US" sz="2400" dirty="0">
                <a:latin typeface="Times New Roman" pitchFamily="18" charset="0"/>
                <a:cs typeface="Times New Roman" pitchFamily="18" charset="0"/>
              </a:rPr>
              <a:t>, except near sunrise and sunset, when the </a:t>
            </a:r>
            <a:r>
              <a:rPr lang="en-US" sz="2400" dirty="0" err="1" smtClean="0">
                <a:latin typeface="Times New Roman" pitchFamily="18" charset="0"/>
                <a:cs typeface="Times New Roman" pitchFamily="18" charset="0"/>
              </a:rPr>
              <a:t>unscattered</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red, orange, and yellow) components of </a:t>
            </a:r>
            <a:r>
              <a:rPr lang="en-US" sz="2400" dirty="0" smtClean="0">
                <a:latin typeface="Times New Roman" pitchFamily="18" charset="0"/>
                <a:cs typeface="Times New Roman" pitchFamily="18" charset="0"/>
              </a:rPr>
              <a:t>sunlight are </a:t>
            </a:r>
            <a:r>
              <a:rPr lang="en-US" sz="2400" dirty="0">
                <a:latin typeface="Times New Roman" pitchFamily="18" charset="0"/>
                <a:cs typeface="Times New Roman" pitchFamily="18" charset="0"/>
              </a:rPr>
              <a:t>reflected from the underside of the clouds</a:t>
            </a:r>
            <a:r>
              <a:rPr lang="en-US" sz="2400" dirty="0" smtClean="0">
                <a:latin typeface="Times New Roman" pitchFamily="18" charset="0"/>
                <a:cs typeface="Times New Roman" pitchFamily="18" charset="0"/>
              </a:rPr>
              <a:t>.</a:t>
            </a:r>
          </a:p>
        </p:txBody>
      </p:sp>
      <p:sp>
        <p:nvSpPr>
          <p:cNvPr id="6" name="Rectangle 5"/>
          <p:cNvSpPr/>
          <p:nvPr/>
        </p:nvSpPr>
        <p:spPr>
          <a:xfrm>
            <a:off x="0" y="3101876"/>
            <a:ext cx="9144000" cy="2308324"/>
          </a:xfrm>
          <a:prstGeom prst="rect">
            <a:avLst/>
          </a:prstGeom>
        </p:spPr>
        <p:txBody>
          <a:bodyPr wrap="square">
            <a:spAutoFit/>
          </a:bodyPr>
          <a:lstStyle/>
          <a:p>
            <a:pPr marL="342900" indent="-342900" algn="just">
              <a:buFont typeface="Wingdings" pitchFamily="2" charset="2"/>
              <a:buChar char="q"/>
            </a:pPr>
            <a:r>
              <a:rPr lang="en-US" sz="2400" dirty="0">
                <a:solidFill>
                  <a:prstClr val="black"/>
                </a:solidFill>
                <a:latin typeface="Times New Roman" pitchFamily="18" charset="0"/>
                <a:cs typeface="Times New Roman" pitchFamily="18" charset="0"/>
              </a:rPr>
              <a:t>The most common high clouds are the </a:t>
            </a:r>
            <a:r>
              <a:rPr lang="en-US" sz="2400" b="1" dirty="0" smtClean="0">
                <a:solidFill>
                  <a:prstClr val="black"/>
                </a:solidFill>
                <a:latin typeface="Times New Roman" pitchFamily="18" charset="0"/>
                <a:cs typeface="Times New Roman" pitchFamily="18" charset="0"/>
              </a:rPr>
              <a:t>Cirrus </a:t>
            </a:r>
            <a:r>
              <a:rPr lang="en-US" sz="2400" b="1" dirty="0">
                <a:solidFill>
                  <a:prstClr val="black"/>
                </a:solidFill>
                <a:latin typeface="Times New Roman" pitchFamily="18" charset="0"/>
                <a:cs typeface="Times New Roman" pitchFamily="18" charset="0"/>
              </a:rPr>
              <a:t>(</a:t>
            </a:r>
            <a:r>
              <a:rPr lang="en-US" altLang="en-US" sz="2400" b="1" dirty="0" err="1">
                <a:solidFill>
                  <a:prstClr val="black"/>
                </a:solidFill>
                <a:latin typeface="Times New Roman" pitchFamily="18" charset="0"/>
                <a:cs typeface="Times New Roman" pitchFamily="18" charset="0"/>
              </a:rPr>
              <a:t>Ci</a:t>
            </a:r>
            <a:r>
              <a:rPr lang="en-US" altLang="en-US" sz="2400" b="1" dirty="0">
                <a:solidFill>
                  <a:prstClr val="black"/>
                </a:solidFill>
                <a:latin typeface="Times New Roman" pitchFamily="18" charset="0"/>
                <a:cs typeface="Times New Roman" pitchFamily="18" charset="0"/>
              </a:rPr>
              <a:t>)</a:t>
            </a:r>
            <a:r>
              <a:rPr lang="en-US" sz="2400" b="1"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which </a:t>
            </a:r>
            <a:r>
              <a:rPr lang="en-US" sz="2400" dirty="0">
                <a:solidFill>
                  <a:prstClr val="black"/>
                </a:solidFill>
                <a:latin typeface="Times New Roman" pitchFamily="18" charset="0"/>
                <a:cs typeface="Times New Roman" pitchFamily="18" charset="0"/>
              </a:rPr>
              <a:t>are thin, wispy clouds blown by high winds </a:t>
            </a:r>
            <a:r>
              <a:rPr lang="en-US" sz="2400" dirty="0" smtClean="0">
                <a:solidFill>
                  <a:prstClr val="black"/>
                </a:solidFill>
                <a:latin typeface="Times New Roman" pitchFamily="18" charset="0"/>
                <a:cs typeface="Times New Roman" pitchFamily="18" charset="0"/>
              </a:rPr>
              <a:t>into long </a:t>
            </a:r>
            <a:r>
              <a:rPr lang="en-US" sz="2400" dirty="0">
                <a:solidFill>
                  <a:prstClr val="black"/>
                </a:solidFill>
                <a:latin typeface="Times New Roman" pitchFamily="18" charset="0"/>
                <a:cs typeface="Times New Roman" pitchFamily="18" charset="0"/>
              </a:rPr>
              <a:t>streamers called mares’ tails. </a:t>
            </a:r>
            <a:r>
              <a:rPr lang="en-US" sz="2400" dirty="0" smtClean="0">
                <a:solidFill>
                  <a:prstClr val="black"/>
                </a:solidFill>
                <a:latin typeface="Times New Roman" pitchFamily="18" charset="0"/>
                <a:cs typeface="Times New Roman" pitchFamily="18" charset="0"/>
              </a:rPr>
              <a:t>They </a:t>
            </a:r>
            <a:r>
              <a:rPr lang="en-US" sz="2400" dirty="0">
                <a:solidFill>
                  <a:prstClr val="black"/>
                </a:solidFill>
                <a:latin typeface="Times New Roman" pitchFamily="18" charset="0"/>
                <a:cs typeface="Times New Roman" pitchFamily="18" charset="0"/>
              </a:rPr>
              <a:t>can look like a white, feathery patch with a faint </a:t>
            </a:r>
            <a:r>
              <a:rPr lang="en-US" sz="2400" dirty="0" smtClean="0">
                <a:solidFill>
                  <a:prstClr val="black"/>
                </a:solidFill>
                <a:latin typeface="Times New Roman" pitchFamily="18" charset="0"/>
                <a:cs typeface="Times New Roman" pitchFamily="18" charset="0"/>
              </a:rPr>
              <a:t>wisp of </a:t>
            </a:r>
            <a:r>
              <a:rPr lang="en-US" sz="2400" dirty="0">
                <a:solidFill>
                  <a:prstClr val="black"/>
                </a:solidFill>
                <a:latin typeface="Times New Roman" pitchFamily="18" charset="0"/>
                <a:cs typeface="Times New Roman" pitchFamily="18" charset="0"/>
              </a:rPr>
              <a:t>a tail at one end. Cirrus clouds usually move across </a:t>
            </a:r>
            <a:r>
              <a:rPr lang="en-US" sz="2400" dirty="0" smtClean="0">
                <a:solidFill>
                  <a:prstClr val="black"/>
                </a:solidFill>
                <a:latin typeface="Times New Roman" pitchFamily="18" charset="0"/>
                <a:cs typeface="Times New Roman" pitchFamily="18" charset="0"/>
              </a:rPr>
              <a:t>the sky </a:t>
            </a:r>
            <a:r>
              <a:rPr lang="en-US" sz="2400" dirty="0">
                <a:solidFill>
                  <a:prstClr val="black"/>
                </a:solidFill>
                <a:latin typeface="Times New Roman" pitchFamily="18" charset="0"/>
                <a:cs typeface="Times New Roman" pitchFamily="18" charset="0"/>
              </a:rPr>
              <a:t>from west to east, indicating the prevailing winds </a:t>
            </a:r>
            <a:r>
              <a:rPr lang="en-US" sz="2400" dirty="0" smtClean="0">
                <a:solidFill>
                  <a:prstClr val="black"/>
                </a:solidFill>
                <a:latin typeface="Times New Roman" pitchFamily="18" charset="0"/>
                <a:cs typeface="Times New Roman" pitchFamily="18" charset="0"/>
              </a:rPr>
              <a:t>at their </a:t>
            </a:r>
            <a:r>
              <a:rPr lang="en-US" sz="2400" dirty="0">
                <a:solidFill>
                  <a:prstClr val="black"/>
                </a:solidFill>
                <a:latin typeface="Times New Roman" pitchFamily="18" charset="0"/>
                <a:cs typeface="Times New Roman" pitchFamily="18" charset="0"/>
              </a:rPr>
              <a:t>elevation</a:t>
            </a:r>
            <a:r>
              <a:rPr lang="en-US" sz="2400" dirty="0" smtClean="0">
                <a:solidFill>
                  <a:prstClr val="black"/>
                </a:solidFill>
                <a:latin typeface="Times New Roman" pitchFamily="18" charset="0"/>
                <a:cs typeface="Times New Roman" pitchFamily="18" charset="0"/>
              </a:rPr>
              <a:t>. They </a:t>
            </a:r>
            <a:r>
              <a:rPr lang="en-US" altLang="en-US" sz="2400" dirty="0" smtClean="0">
                <a:solidFill>
                  <a:srgbClr val="000000"/>
                </a:solidFill>
                <a:latin typeface="Times New Roman" pitchFamily="18" charset="0"/>
              </a:rPr>
              <a:t>predict </a:t>
            </a:r>
            <a:r>
              <a:rPr lang="en-US" altLang="en-US" sz="2400" dirty="0">
                <a:solidFill>
                  <a:srgbClr val="000000"/>
                </a:solidFill>
                <a:latin typeface="Times New Roman" pitchFamily="18" charset="0"/>
              </a:rPr>
              <a:t>fair to pleasant weather.</a:t>
            </a:r>
            <a:r>
              <a:rPr lang="en-US" sz="2400" dirty="0">
                <a:solidFill>
                  <a:srgbClr val="000000"/>
                </a:solidFill>
                <a:latin typeface="Arial" charset="0"/>
              </a:rPr>
              <a:t> </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3442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2079</Words>
  <Application>Microsoft Office PowerPoint</Application>
  <PresentationFormat>On-screen Show (4:3)</PresentationFormat>
  <Paragraphs>61</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Welcome Students!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AL-MUSTANSIRIYAH UNIVERSITY  COLLEGE OF SCIENCES ATMOSPHERIC SCIENCES DEPARTMENT /SECOND CLASS </dc:title>
  <dc:creator>sama</dc:creator>
  <cp:lastModifiedBy>sama</cp:lastModifiedBy>
  <cp:revision>5</cp:revision>
  <dcterms:created xsi:type="dcterms:W3CDTF">2017-12-04T17:29:51Z</dcterms:created>
  <dcterms:modified xsi:type="dcterms:W3CDTF">2018-12-10T21:10:10Z</dcterms:modified>
</cp:coreProperties>
</file>